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542" r:id="rId2"/>
    <p:sldId id="1675" r:id="rId3"/>
    <p:sldId id="1673" r:id="rId4"/>
    <p:sldId id="1674" r:id="rId5"/>
    <p:sldId id="1676" r:id="rId6"/>
    <p:sldId id="1677" r:id="rId7"/>
    <p:sldId id="1678" r:id="rId8"/>
    <p:sldId id="1679" r:id="rId9"/>
    <p:sldId id="1680" r:id="rId10"/>
    <p:sldId id="1681" r:id="rId11"/>
    <p:sldId id="1682" r:id="rId12"/>
    <p:sldId id="1683" r:id="rId13"/>
    <p:sldId id="1684" r:id="rId14"/>
    <p:sldId id="1685" r:id="rId15"/>
    <p:sldId id="1686" r:id="rId16"/>
    <p:sldId id="1687" r:id="rId17"/>
    <p:sldId id="1688" r:id="rId18"/>
    <p:sldId id="1665" r:id="rId19"/>
    <p:sldId id="1663" r:id="rId20"/>
    <p:sldId id="1664" r:id="rId21"/>
    <p:sldId id="1667" r:id="rId22"/>
    <p:sldId id="1666" r:id="rId23"/>
    <p:sldId id="1668" r:id="rId24"/>
    <p:sldId id="1669" r:id="rId25"/>
    <p:sldId id="1584" r:id="rId26"/>
    <p:sldId id="1670" r:id="rId27"/>
    <p:sldId id="1606" r:id="rId28"/>
    <p:sldId id="1607" r:id="rId29"/>
    <p:sldId id="1608" r:id="rId30"/>
    <p:sldId id="1621" r:id="rId31"/>
    <p:sldId id="1622" r:id="rId32"/>
    <p:sldId id="1623" r:id="rId33"/>
    <p:sldId id="1624" r:id="rId34"/>
    <p:sldId id="1627" r:id="rId35"/>
    <p:sldId id="1630" r:id="rId36"/>
    <p:sldId id="1625" r:id="rId37"/>
    <p:sldId id="1626" r:id="rId38"/>
    <p:sldId id="1635" r:id="rId39"/>
    <p:sldId id="1636" r:id="rId40"/>
    <p:sldId id="1637" r:id="rId41"/>
    <p:sldId id="1638" r:id="rId42"/>
    <p:sldId id="1639" r:id="rId43"/>
    <p:sldId id="1640" r:id="rId44"/>
    <p:sldId id="1641" r:id="rId45"/>
    <p:sldId id="1642" r:id="rId46"/>
    <p:sldId id="1643" r:id="rId47"/>
    <p:sldId id="1644" r:id="rId48"/>
    <p:sldId id="1645" r:id="rId49"/>
    <p:sldId id="1646" r:id="rId50"/>
    <p:sldId id="1649" r:id="rId51"/>
    <p:sldId id="1651" r:id="rId52"/>
    <p:sldId id="1650" r:id="rId53"/>
    <p:sldId id="1609" r:id="rId54"/>
    <p:sldId id="1671" r:id="rId55"/>
    <p:sldId id="1619" r:id="rId56"/>
    <p:sldId id="1620" r:id="rId57"/>
    <p:sldId id="1629" r:id="rId58"/>
    <p:sldId id="1631" r:id="rId59"/>
    <p:sldId id="1632" r:id="rId60"/>
    <p:sldId id="1652" r:id="rId61"/>
    <p:sldId id="1653" r:id="rId62"/>
    <p:sldId id="1633" r:id="rId63"/>
    <p:sldId id="1634" r:id="rId64"/>
  </p:sldIdLst>
  <p:sldSz cx="9144000" cy="6858000" type="screen4x3"/>
  <p:notesSz cx="7302500" cy="9586913"/>
  <p:custDataLst>
    <p:tags r:id="rId6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9D9D9"/>
    <a:srgbClr val="A5A6DF"/>
    <a:srgbClr val="D5F1D2"/>
    <a:srgbClr val="A5A6E4"/>
    <a:srgbClr val="F6F5BD"/>
    <a:srgbClr val="F1C7C7"/>
    <a:srgbClr val="990000"/>
    <a:srgbClr val="D5F1CF"/>
    <a:srgbClr val="B3B3B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03" autoAdjust="0"/>
    <p:restoredTop sz="94643" autoAdjust="0"/>
  </p:normalViewPr>
  <p:slideViewPr>
    <p:cSldViewPr snapToObjects="1">
      <p:cViewPr varScale="1">
        <p:scale>
          <a:sx n="82" d="100"/>
          <a:sy n="82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2176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interSettings" Target="printerSettings/printerSettings1.bin"/><Relationship Id="rId68" Type="http://schemas.openxmlformats.org/officeDocument/2006/relationships/tags" Target="tags/tag1.xml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28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93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ietf.org/rfc/rfc2396.txt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2025650"/>
          </a:xfrm>
        </p:spPr>
        <p:txBody>
          <a:bodyPr/>
          <a:lstStyle/>
          <a:p>
            <a:pPr marL="0" indent="0"/>
            <a:r>
              <a:rPr lang="en-US" dirty="0" smtClean="0"/>
              <a:t>Network Programming: Part II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22</a:t>
            </a:r>
            <a:r>
              <a:rPr lang="en-US" sz="2000" b="0" baseline="30000" dirty="0" smtClean="0"/>
              <a:t>nd</a:t>
            </a:r>
            <a:r>
              <a:rPr lang="en-US" sz="2000" b="0" dirty="0" smtClean="0"/>
              <a:t> Lecture, Nov. 12, 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Randal E. Bryant </a:t>
            </a:r>
            <a:r>
              <a:rPr lang="en-US" smtClean="0"/>
              <a:t>and David R.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Interface: </a:t>
            </a:r>
            <a:r>
              <a:rPr lang="en-US" dirty="0" smtClean="0">
                <a:latin typeface="Courier New"/>
                <a:cs typeface="Courier New"/>
              </a:rPr>
              <a:t>listen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267325"/>
          </a:xfrm>
        </p:spPr>
        <p:txBody>
          <a:bodyPr/>
          <a:lstStyle/>
          <a:p>
            <a:r>
              <a:rPr lang="en-US" dirty="0" smtClean="0"/>
              <a:t>By default, kernel assumes that descriptor from socket function is an </a:t>
            </a:r>
            <a:r>
              <a:rPr lang="en-US" i="1" dirty="0" smtClean="0">
                <a:solidFill>
                  <a:srgbClr val="FF0000"/>
                </a:solidFill>
              </a:rPr>
              <a:t>active socket </a:t>
            </a:r>
            <a:r>
              <a:rPr lang="en-US" dirty="0" smtClean="0"/>
              <a:t>that will be on the client end of a connection.</a:t>
            </a:r>
          </a:p>
          <a:p>
            <a:r>
              <a:rPr lang="en-US" dirty="0" smtClean="0"/>
              <a:t>A server calls the listen function to tell the kernel that a descriptor will be used by a server rather than a client: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Converts </a:t>
            </a:r>
            <a:r>
              <a:rPr lang="en-US" dirty="0" err="1" smtClean="0">
                <a:latin typeface="Courier New"/>
                <a:cs typeface="Courier New"/>
              </a:rPr>
              <a:t>sockfd</a:t>
            </a:r>
            <a:r>
              <a:rPr lang="en-US" dirty="0" smtClean="0"/>
              <a:t> from an active socket to a </a:t>
            </a:r>
            <a:r>
              <a:rPr lang="en-US" i="1" dirty="0" smtClean="0">
                <a:solidFill>
                  <a:srgbClr val="FF0000"/>
                </a:solidFill>
              </a:rPr>
              <a:t>listening socket</a:t>
            </a:r>
            <a:r>
              <a:rPr lang="en-US" dirty="0" smtClean="0"/>
              <a:t> that can accept connection requests from clients. </a:t>
            </a:r>
          </a:p>
          <a:p>
            <a:pPr lvl="1"/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backlog </a:t>
            </a:r>
            <a:r>
              <a:rPr lang="en-US" dirty="0" smtClean="0">
                <a:latin typeface="+mn-lt"/>
                <a:cs typeface="Courier New"/>
              </a:rPr>
              <a:t>is a hint about the number of outstanding connection requests that the kernel should queue up before starting to refuse requests. 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323" y="3547646"/>
            <a:ext cx="4617370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listen(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sockfd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backlog);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311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209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Interface: </a:t>
            </a:r>
            <a:r>
              <a:rPr lang="en-US" dirty="0" smtClean="0">
                <a:latin typeface="Courier New"/>
                <a:cs typeface="Courier New"/>
              </a:rPr>
              <a:t>accept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267325"/>
          </a:xfrm>
        </p:spPr>
        <p:txBody>
          <a:bodyPr/>
          <a:lstStyle/>
          <a:p>
            <a:r>
              <a:rPr lang="en-US" dirty="0" smtClean="0"/>
              <a:t>Servers wait for connection requests from clients by calling </a:t>
            </a:r>
            <a:r>
              <a:rPr lang="en-US" dirty="0" smtClean="0">
                <a:latin typeface="Courier New"/>
                <a:cs typeface="Courier New"/>
              </a:rPr>
              <a:t>accept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Waits for connection request to arrive on the connection bound to </a:t>
            </a:r>
            <a:r>
              <a:rPr lang="en-US" dirty="0" err="1" smtClean="0">
                <a:latin typeface="Courier New"/>
                <a:cs typeface="Courier New"/>
              </a:rPr>
              <a:t>listenfd</a:t>
            </a:r>
            <a:r>
              <a:rPr lang="en-US" dirty="0" smtClean="0"/>
              <a:t>, then fills in client’s socket address in </a:t>
            </a:r>
            <a:r>
              <a:rPr lang="en-US" dirty="0" err="1" smtClean="0">
                <a:latin typeface="Courier New"/>
                <a:cs typeface="Courier New"/>
              </a:rPr>
              <a:t>addr</a:t>
            </a:r>
            <a:r>
              <a:rPr lang="en-US" dirty="0" smtClean="0"/>
              <a:t> and size of the socket address in </a:t>
            </a:r>
            <a:r>
              <a:rPr lang="en-US" dirty="0" err="1" smtClean="0">
                <a:latin typeface="Courier New"/>
                <a:cs typeface="Courier New"/>
              </a:rPr>
              <a:t>addrlen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Returns a </a:t>
            </a:r>
            <a:r>
              <a:rPr lang="en-US" i="1" dirty="0" smtClean="0">
                <a:solidFill>
                  <a:srgbClr val="FF0000"/>
                </a:solidFill>
              </a:rPr>
              <a:t>connected descriptor </a:t>
            </a:r>
            <a:r>
              <a:rPr lang="en-US" dirty="0" smtClean="0"/>
              <a:t>that can be used to communicate with the client via Unix I/O routines. 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323" y="2286000"/>
            <a:ext cx="621806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accept(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listenfd</a:t>
            </a:r>
            <a:r>
              <a:rPr lang="en-US" sz="1600" dirty="0" smtClean="0">
                <a:latin typeface="Courier New" pitchFamily="49" charset="0"/>
              </a:rPr>
              <a:t>, SA *</a:t>
            </a:r>
            <a:r>
              <a:rPr lang="en-US" sz="1600" dirty="0" err="1" smtClean="0">
                <a:latin typeface="Courier New" pitchFamily="49" charset="0"/>
              </a:rPr>
              <a:t>addr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*</a:t>
            </a:r>
            <a:r>
              <a:rPr lang="en-US" sz="1600" dirty="0" err="1" smtClean="0">
                <a:latin typeface="Courier New" pitchFamily="49" charset="0"/>
              </a:rPr>
              <a:t>addrlen</a:t>
            </a:r>
            <a:r>
              <a:rPr lang="en-US" sz="1600" dirty="0" smtClean="0">
                <a:latin typeface="Courier New" pitchFamily="49" charset="0"/>
              </a:rPr>
              <a:t>);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587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8924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Interface: </a:t>
            </a:r>
            <a:r>
              <a:rPr lang="en-US" dirty="0" smtClean="0">
                <a:latin typeface="Courier New"/>
                <a:cs typeface="Courier New"/>
              </a:rPr>
              <a:t>connect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771525"/>
          </a:xfrm>
        </p:spPr>
        <p:txBody>
          <a:bodyPr/>
          <a:lstStyle/>
          <a:p>
            <a:r>
              <a:rPr lang="en-US" dirty="0" smtClean="0"/>
              <a:t>A client establishes a connection with a server by calling connect: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Attempts to establish a connection with server at socket address </a:t>
            </a:r>
            <a:r>
              <a:rPr lang="en-US" dirty="0" err="1" smtClean="0">
                <a:latin typeface="Courier New"/>
                <a:cs typeface="Courier New"/>
              </a:rPr>
              <a:t>addr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+mn-lt"/>
                <a:cs typeface="Courier New"/>
              </a:rPr>
              <a:t>If successful, then </a:t>
            </a:r>
            <a:r>
              <a:rPr lang="en-US" dirty="0" err="1" smtClean="0">
                <a:latin typeface="Courier New"/>
                <a:cs typeface="Courier New"/>
              </a:rPr>
              <a:t>clientfd</a:t>
            </a:r>
            <a:r>
              <a:rPr lang="en-US" dirty="0" smtClean="0">
                <a:latin typeface="+mn-lt"/>
                <a:cs typeface="Courier New"/>
              </a:rPr>
              <a:t> is now ready for reading and writing. 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Resulting connection is  characterized by socket pair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x:y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addr.sin_addr:addr.sin_port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 dirty="0" smtClean="0">
                <a:latin typeface="+mn-lt"/>
                <a:cs typeface="Courier New"/>
              </a:rPr>
              <a:t>is client address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y</a:t>
            </a:r>
            <a:r>
              <a:rPr lang="en-US" dirty="0" smtClean="0">
                <a:latin typeface="+mn-lt"/>
                <a:cs typeface="Courier New"/>
              </a:rPr>
              <a:t> is ephemeral port that uniquely identifies client process on client host</a:t>
            </a:r>
          </a:p>
          <a:p>
            <a:pPr lvl="2"/>
            <a:endParaRPr lang="en-US" dirty="0">
              <a:latin typeface="+mn-lt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 New"/>
              </a:rPr>
              <a:t>Best practice is to use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>
                <a:latin typeface="+mn-lt"/>
                <a:cs typeface="Courier New"/>
              </a:rPr>
              <a:t> to supply the arguments </a:t>
            </a:r>
            <a:r>
              <a:rPr lang="en-US" dirty="0" err="1" smtClean="0">
                <a:latin typeface="Courier New"/>
                <a:cs typeface="Courier New"/>
              </a:rPr>
              <a:t>addr</a:t>
            </a:r>
            <a:r>
              <a:rPr lang="en-US" dirty="0" smtClean="0">
                <a:latin typeface="+mn-lt"/>
                <a:cs typeface="Courier New"/>
              </a:rPr>
              <a:t> and </a:t>
            </a:r>
            <a:r>
              <a:rPr lang="en-US" dirty="0" err="1" smtClean="0">
                <a:latin typeface="Courier New"/>
                <a:cs typeface="Courier New"/>
              </a:rPr>
              <a:t>addrlen</a:t>
            </a:r>
            <a:r>
              <a:rPr lang="en-US" dirty="0" smtClean="0">
                <a:latin typeface="+mn-lt"/>
                <a:cs typeface="Courier New"/>
              </a:rPr>
              <a:t>.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323" y="2209800"/>
            <a:ext cx="6956852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connect(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clientfd</a:t>
            </a:r>
            <a:r>
              <a:rPr lang="en-US" sz="1600" dirty="0" smtClean="0">
                <a:latin typeface="Courier New" pitchFamily="49" charset="0"/>
              </a:rPr>
              <a:t>, SA *</a:t>
            </a:r>
            <a:r>
              <a:rPr lang="en-US" sz="1600" dirty="0" err="1" smtClean="0">
                <a:latin typeface="Courier New" pitchFamily="49" charset="0"/>
              </a:rPr>
              <a:t>addr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socklen_t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addrlen</a:t>
            </a:r>
            <a:r>
              <a:rPr lang="en-US" sz="1600" dirty="0" smtClean="0">
                <a:latin typeface="Courier New" pitchFamily="49" charset="0"/>
              </a:rPr>
              <a:t>);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628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20" y="476655"/>
            <a:ext cx="8382000" cy="573087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accept</a:t>
            </a:r>
            <a:r>
              <a:rPr lang="en-US" dirty="0" smtClean="0"/>
              <a:t> </a:t>
            </a:r>
            <a:r>
              <a:rPr lang="en-US" dirty="0"/>
              <a:t>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2967038" y="1239838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11738" y="1456920"/>
            <a:ext cx="3294062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1. Server blocks in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, waiting for connection request on listening descriptor </a:t>
            </a:r>
            <a:r>
              <a:rPr lang="en-US" sz="1800" i="1" dirty="0" err="1" smtClean="0">
                <a:latin typeface="Courier New" pitchFamily="49" charset="0"/>
              </a:rPr>
              <a:t>listenfd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03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2967038" y="3108325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536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048250" y="3308350"/>
            <a:ext cx="386715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2. Client makes connection request by calling and blocking in </a:t>
            </a:r>
            <a:r>
              <a:rPr lang="en-US" sz="1800" i="1" dirty="0" smtClean="0">
                <a:latin typeface="Courier New" pitchFamily="49" charset="0"/>
              </a:rPr>
              <a:t>connect</a:t>
            </a:r>
            <a:endParaRPr lang="en-US" sz="1800" i="1" dirty="0">
              <a:latin typeface="Courier New" pitchFamily="49" charset="0"/>
            </a:endParaRP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358514" y="299085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2954338" y="4938713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457200" y="5275263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90600" y="5805488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436938" y="5275263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57775" y="5137241"/>
            <a:ext cx="4010025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3. Server returns </a:t>
            </a:r>
            <a:r>
              <a:rPr lang="en-US" sz="1800" i="1" dirty="0" err="1">
                <a:latin typeface="Courier New" pitchFamily="49" charset="0"/>
              </a:rPr>
              <a:t>connfd</a:t>
            </a:r>
            <a:r>
              <a:rPr lang="en-US" sz="1800" i="1" dirty="0">
                <a:latin typeface="Calibri" pitchFamily="34" charset="0"/>
              </a:rPr>
              <a:t> from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. Client returns from </a:t>
            </a:r>
            <a:r>
              <a:rPr lang="en-US" sz="1800" i="1" dirty="0">
                <a:latin typeface="Courier New" pitchFamily="49" charset="0"/>
              </a:rPr>
              <a:t>connect</a:t>
            </a:r>
            <a:r>
              <a:rPr lang="en-US" sz="1800" i="1" dirty="0">
                <a:latin typeface="Calibri" pitchFamily="34" charset="0"/>
              </a:rPr>
              <a:t>. Connection is now established between </a:t>
            </a:r>
            <a:r>
              <a:rPr lang="en-US" sz="1800" i="1" dirty="0" err="1">
                <a:latin typeface="Courier New" pitchFamily="49" charset="0"/>
              </a:rPr>
              <a:t>clientfd</a:t>
            </a:r>
            <a:r>
              <a:rPr lang="en-US" sz="1800" i="1" dirty="0">
                <a:latin typeface="Calibri" pitchFamily="34" charset="0"/>
              </a:rPr>
              <a:t> and </a:t>
            </a:r>
            <a:r>
              <a:rPr lang="en-US" sz="1800" i="1" dirty="0" err="1" smtClean="0">
                <a:latin typeface="Courier New" pitchFamily="49" charset="0"/>
              </a:rPr>
              <a:t>connfd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78" name="Oval 26"/>
          <p:cNvSpPr>
            <a:spLocks noChangeAspect="1" noChangeArrowheads="1"/>
          </p:cNvSpPr>
          <p:nvPr/>
        </p:nvSpPr>
        <p:spPr bwMode="auto">
          <a:xfrm>
            <a:off x="3388804" y="566420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9" name="Text Box 27"/>
          <p:cNvSpPr txBox="1">
            <a:spLocks noChangeArrowheads="1"/>
          </p:cNvSpPr>
          <p:nvPr/>
        </p:nvSpPr>
        <p:spPr bwMode="auto">
          <a:xfrm>
            <a:off x="3067050" y="5818188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connfd(4)</a:t>
            </a: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651000" y="5722938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459285" y="565150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388805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388805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388805" y="5334000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054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63" grpId="0"/>
      <p:bldP spid="740365" grpId="0" animBg="1"/>
      <p:bldP spid="740366" grpId="0"/>
      <p:bldP spid="740367" grpId="0" animBg="1"/>
      <p:bldP spid="740368" grpId="0" animBg="1"/>
      <p:bldP spid="740369" grpId="0"/>
      <p:bldP spid="740377" grpId="0"/>
      <p:bldP spid="740371" grpId="0"/>
      <p:bldP spid="740373" grpId="0" animBg="1"/>
      <p:bldP spid="740374" grpId="0"/>
      <p:bldP spid="740375" grpId="0" animBg="1"/>
      <p:bldP spid="740376" grpId="0"/>
      <p:bldP spid="740378" grpId="0" animBg="1"/>
      <p:bldP spid="740379" grpId="0"/>
      <p:bldP spid="740380" grpId="0" animBg="1"/>
      <p:bldP spid="740364" grpId="0" animBg="1"/>
      <p:bldP spid="740372" grpId="0" animBg="1"/>
      <p:bldP spid="740362" grpId="0" animBg="1"/>
      <p:bldP spid="74037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Connected vs. Listening Descriptors</a:t>
            </a:r>
          </a:p>
        </p:txBody>
      </p:sp>
      <p:sp>
        <p:nvSpPr>
          <p:cNvPr id="7536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64450" y="1362074"/>
            <a:ext cx="7896225" cy="51911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Listening descriptor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End point for client connection </a:t>
            </a:r>
            <a:r>
              <a:rPr lang="en-US" dirty="0" smtClean="0"/>
              <a:t>requests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Created once and exists for lifetime of the </a:t>
            </a:r>
            <a:r>
              <a:rPr lang="en-US" dirty="0" smtClean="0"/>
              <a:t>server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Connected </a:t>
            </a:r>
            <a:r>
              <a:rPr lang="en-US" dirty="0"/>
              <a:t>descriptor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End point of the connection between client and </a:t>
            </a:r>
            <a:r>
              <a:rPr lang="en-US" dirty="0" smtClean="0"/>
              <a:t>server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 new descriptor is created each time the server accepts a connection request from a </a:t>
            </a:r>
            <a:r>
              <a:rPr lang="en-US" dirty="0" smtClean="0"/>
              <a:t>client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Exists only as long as it takes to service </a:t>
            </a:r>
            <a:r>
              <a:rPr lang="en-US" dirty="0" smtClean="0"/>
              <a:t>client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Why </a:t>
            </a:r>
            <a:r>
              <a:rPr lang="en-US" dirty="0"/>
              <a:t>the distinction?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Allows for concurrent servers that can communicate over many client connections </a:t>
            </a:r>
            <a:r>
              <a:rPr lang="en-US" dirty="0" smtClean="0"/>
              <a:t>simultaneously</a:t>
            </a:r>
            <a:endParaRPr lang="en-US" dirty="0"/>
          </a:p>
          <a:p>
            <a:pPr lvl="2">
              <a:lnSpc>
                <a:spcPct val="97000"/>
              </a:lnSpc>
            </a:pPr>
            <a:r>
              <a:rPr lang="en-US" dirty="0"/>
              <a:t>E.g., Each time we receive a new request, we fork a child to handle the </a:t>
            </a:r>
            <a:r>
              <a:rPr lang="en-US" dirty="0" smtClean="0"/>
              <a:t>request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470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1447800" y="4180323"/>
            <a:ext cx="5410200" cy="13716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6324600" y="4555150"/>
            <a:ext cx="381000" cy="685800"/>
            <a:chOff x="3984" y="3264"/>
            <a:chExt cx="240" cy="432"/>
          </a:xfrm>
        </p:grpSpPr>
        <p:sp>
          <p:nvSpPr>
            <p:cNvPr id="759813" name="Line 5"/>
            <p:cNvSpPr>
              <a:spLocks noChangeShapeType="1"/>
            </p:cNvSpPr>
            <p:nvPr/>
          </p:nvSpPr>
          <p:spPr bwMode="auto">
            <a:xfrm>
              <a:off x="3984" y="36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14" name="Line 6"/>
            <p:cNvSpPr>
              <a:spLocks noChangeShapeType="1"/>
            </p:cNvSpPr>
            <p:nvPr/>
          </p:nvSpPr>
          <p:spPr bwMode="auto">
            <a:xfrm flipV="1">
              <a:off x="4224" y="326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15" name="Line 7"/>
            <p:cNvSpPr>
              <a:spLocks noChangeShapeType="1"/>
            </p:cNvSpPr>
            <p:nvPr/>
          </p:nvSpPr>
          <p:spPr bwMode="auto">
            <a:xfrm flipH="1">
              <a:off x="3984" y="32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 rot="10800000" flipV="1">
            <a:off x="1676400" y="4555150"/>
            <a:ext cx="381000" cy="685800"/>
            <a:chOff x="3984" y="3264"/>
            <a:chExt cx="240" cy="432"/>
          </a:xfrm>
        </p:grpSpPr>
        <p:sp>
          <p:nvSpPr>
            <p:cNvPr id="759817" name="Line 9"/>
            <p:cNvSpPr>
              <a:spLocks noChangeShapeType="1"/>
            </p:cNvSpPr>
            <p:nvPr/>
          </p:nvSpPr>
          <p:spPr bwMode="auto">
            <a:xfrm>
              <a:off x="3984" y="36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18" name="Line 10"/>
            <p:cNvSpPr>
              <a:spLocks noChangeShapeType="1"/>
            </p:cNvSpPr>
            <p:nvPr/>
          </p:nvSpPr>
          <p:spPr bwMode="auto">
            <a:xfrm flipV="1">
              <a:off x="4224" y="326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19" name="Line 11"/>
            <p:cNvSpPr>
              <a:spLocks noChangeShapeType="1"/>
            </p:cNvSpPr>
            <p:nvPr/>
          </p:nvSpPr>
          <p:spPr bwMode="auto">
            <a:xfrm flipH="1">
              <a:off x="3984" y="32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20" name="Text Box 12"/>
          <p:cNvSpPr txBox="1">
            <a:spLocks noChangeArrowheads="1"/>
          </p:cNvSpPr>
          <p:nvPr/>
        </p:nvSpPr>
        <p:spPr bwMode="auto">
          <a:xfrm>
            <a:off x="457200" y="4448787"/>
            <a:ext cx="8382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Client / Server</a:t>
            </a:r>
          </a:p>
          <a:p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Session</a:t>
            </a:r>
          </a:p>
        </p:txBody>
      </p: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6949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A5A6E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A5A6E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297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Helper: </a:t>
            </a:r>
            <a:r>
              <a:rPr lang="en-US" dirty="0" err="1" smtClean="0">
                <a:latin typeface="Courier New"/>
                <a:cs typeface="Courier New"/>
              </a:rPr>
              <a:t>open_clientfd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981200"/>
            <a:ext cx="8831865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open_clientfd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Get a list of potential server addresses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 SOCK_STREAM;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Open a connection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 AI_NUMERICSERV;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…using numeric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port arg.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|= AI_ADDRCONFIG;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Recommended for connections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(hostname, port,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77200" y="44312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 smtClean="0"/>
              <a:t>Establish a connection with a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20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 smtClean="0"/>
              <a:t>5</a:t>
            </a:r>
            <a:r>
              <a:rPr lang="en-US" sz="1800" i="1" dirty="0" smtClean="0"/>
              <a:t>. </a:t>
            </a:r>
            <a:r>
              <a:rPr lang="en-US" sz="1800" i="1" dirty="0" smtClean="0"/>
              <a:t>Drop client</a:t>
            </a:r>
            <a:endParaRPr lang="en-US" sz="1800" i="1" dirty="0"/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 smtClean="0"/>
              <a:t>4</a:t>
            </a:r>
            <a:r>
              <a:rPr lang="en-US" sz="1800" i="1" dirty="0" smtClean="0"/>
              <a:t>. Disconnect client</a:t>
            </a:r>
            <a:endParaRPr lang="en-US" sz="1800" i="1" dirty="0"/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 smtClean="0"/>
              <a:t>3</a:t>
            </a:r>
            <a:r>
              <a:rPr lang="en-US" sz="1800" i="1" dirty="0" smtClean="0"/>
              <a:t>. Exchange</a:t>
            </a:r>
          </a:p>
          <a:p>
            <a:pPr algn="r"/>
            <a:r>
              <a:rPr lang="en-US" sz="1800" i="1" dirty="0" smtClean="0"/>
              <a:t>data</a:t>
            </a:r>
            <a:endParaRPr lang="en-US" sz="1800" i="1" dirty="0"/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 smtClean="0"/>
              <a:t>. Start client</a:t>
            </a:r>
            <a:endParaRPr lang="en-US" sz="1800" i="1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 smtClean="0"/>
              <a:t>1</a:t>
            </a:r>
            <a:r>
              <a:rPr lang="en-US" sz="1800" i="1" dirty="0" smtClean="0"/>
              <a:t>. Start server</a:t>
            </a:r>
            <a:endParaRPr lang="en-US" sz="1800" i="1" dirty="0"/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8510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4" grpId="0" animBg="1"/>
      <p:bldP spid="63" grpId="0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 smtClean="0"/>
              <a:t>Sockets Helper: </a:t>
            </a:r>
            <a:r>
              <a:rPr lang="en-US" dirty="0" err="1" smtClean="0">
                <a:latin typeface="Courier New"/>
                <a:cs typeface="Courier New"/>
              </a:rPr>
              <a:t>open_clientfd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 dirty="0" smtClean="0">
                <a:latin typeface="+mn-lt"/>
                <a:cs typeface="Courier New"/>
              </a:rPr>
              <a:t>(</a:t>
            </a:r>
            <a:r>
              <a:rPr lang="en-US" dirty="0" err="1" smtClean="0">
                <a:latin typeface="+mn-lt"/>
                <a:cs typeface="Courier New"/>
              </a:rPr>
              <a:t>cont</a:t>
            </a:r>
            <a:r>
              <a:rPr lang="en-US" dirty="0" smtClean="0">
                <a:latin typeface="+mn-lt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524000"/>
            <a:ext cx="8461270" cy="5016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Walk the list for one that we can successfully connect to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Create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a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ai_family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ai_socktype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da-DK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ai_protocol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continue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failed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try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next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 to the server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(connect(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!= -1)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Success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 failed, try another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(!p)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All connects failed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The last connect succeeded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72789" y="6171427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62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46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5678"/>
            <a:ext cx="8915400" cy="762000"/>
          </a:xfrm>
        </p:spPr>
        <p:txBody>
          <a:bodyPr/>
          <a:lstStyle/>
          <a:p>
            <a:r>
              <a:rPr lang="en-US" dirty="0" smtClean="0"/>
              <a:t>Sockets </a:t>
            </a:r>
            <a:r>
              <a:rPr lang="en-US" dirty="0">
                <a:latin typeface="+mn-lt"/>
              </a:rPr>
              <a:t>H</a:t>
            </a:r>
            <a:r>
              <a:rPr lang="en-US" dirty="0" smtClean="0">
                <a:latin typeface="+mn-lt"/>
              </a:rPr>
              <a:t>elper</a:t>
            </a:r>
            <a:r>
              <a:rPr lang="en-US" dirty="0" smtClean="0">
                <a:latin typeface="+mn-lt"/>
                <a:cs typeface="Courier New"/>
              </a:rPr>
              <a:t>: </a:t>
            </a:r>
            <a:r>
              <a:rPr lang="en-US" dirty="0" err="1" smtClean="0">
                <a:latin typeface="Courier New"/>
                <a:cs typeface="Courier New"/>
              </a:rPr>
              <a:t>open_listenfd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2362200"/>
            <a:ext cx="8831865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optval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=1;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potential server addresses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Accept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connect.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AI_PASSIVE | AI_ADDRCONFIG;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…on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any IP </a:t>
            </a:r>
            <a:r>
              <a:rPr lang="en-US" sz="1600" dirty="0" err="1" smtClean="0">
                <a:solidFill>
                  <a:srgbClr val="CB2418"/>
                </a:solidFill>
                <a:latin typeface="Courier New"/>
                <a:cs typeface="Courier New"/>
              </a:rPr>
              <a:t>addr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|= AI_NUMERICSERV;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…using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port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no.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port,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8319" y="53456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 smtClean="0"/>
              <a:t>Create a listening descriptor that can be used to accept connection requests from clients.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39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 smtClean="0"/>
              <a:t>Sockets Helper: </a:t>
            </a:r>
            <a:r>
              <a:rPr lang="en-US" dirty="0" err="1" smtClean="0">
                <a:latin typeface="Courier New"/>
                <a:cs typeface="Courier New"/>
              </a:rPr>
              <a:t>open_listenfd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1524000"/>
            <a:ext cx="8214208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Walk the list for one that we can bind to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Create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a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ai_family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ai_socktype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da-DK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ai_protocol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continue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failed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try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next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Eliminates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"Address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already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in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use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"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error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from bind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Setsockopt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SOL_SOCKET, SO_REUSEADDR, 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(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const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*)&amp;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optval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, 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Bind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to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address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bind(listenfd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 ==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Success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Bind failed, try the next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3800" y="51932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7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 smtClean="0"/>
              <a:t>Sockets Helper: </a:t>
            </a:r>
            <a:r>
              <a:rPr lang="en-US" dirty="0" err="1" smtClean="0">
                <a:latin typeface="Courier New"/>
                <a:cs typeface="Courier New"/>
              </a:rPr>
              <a:t>open_listenfd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1524000"/>
            <a:ext cx="8461270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(!p)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No address worked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Make it a listening socket ready to accept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conn.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requests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(listen(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LISTENQ)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7319" y="42026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29153" y="5684972"/>
            <a:ext cx="8307387" cy="86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Key point: </a:t>
            </a:r>
            <a:r>
              <a:rPr lang="en-US" dirty="0" err="1" smtClean="0">
                <a:latin typeface="Courier New"/>
                <a:cs typeface="Courier New"/>
              </a:rPr>
              <a:t>open_clientfd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/>
                <a:cs typeface="Courier New"/>
              </a:rPr>
              <a:t>open_listenfd</a:t>
            </a:r>
            <a:r>
              <a:rPr lang="en-US" dirty="0" smtClean="0"/>
              <a:t> are both independent of any particular version of IP.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91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3088"/>
          </a:xfrm>
        </p:spPr>
        <p:txBody>
          <a:bodyPr/>
          <a:lstStyle/>
          <a:p>
            <a:r>
              <a:rPr lang="en-US" dirty="0"/>
              <a:t>Echo </a:t>
            </a:r>
            <a:r>
              <a:rPr lang="en-US" dirty="0" smtClean="0"/>
              <a:t>Client: Main </a:t>
            </a:r>
            <a:r>
              <a:rPr lang="en-US" dirty="0"/>
              <a:t>Routine</a:t>
            </a:r>
          </a:p>
        </p:txBody>
      </p:sp>
      <p:sp>
        <p:nvSpPr>
          <p:cNvPr id="724995" name="Rectangle 3"/>
          <p:cNvSpPr>
            <a:spLocks noChangeArrowheads="1"/>
          </p:cNvSpPr>
          <p:nvPr/>
        </p:nvSpPr>
        <p:spPr bwMode="auto">
          <a:xfrm>
            <a:off x="457200" y="1019621"/>
            <a:ext cx="7201156" cy="550920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host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600" dirty="0" err="1">
                <a:solidFill>
                  <a:srgbClr val="2D961E"/>
                </a:solidFill>
                <a:latin typeface="Courier New"/>
                <a:cs typeface="Courier New"/>
              </a:rPr>
              <a:t>rio_t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BR" sz="1600" dirty="0">
                <a:solidFill>
                  <a:srgbClr val="C1651C"/>
                </a:solidFill>
                <a:latin typeface="Courier New"/>
                <a:cs typeface="Courier New"/>
              </a:rPr>
              <a:t>rio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pt-B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host 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= argv[1];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port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[2];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Open_clientfd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(host,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port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Rio_readinitb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(&amp;rio,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Fgets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MAXLINE,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stdin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 != </a:t>
            </a:r>
            <a:r>
              <a:rPr lang="es-ES_tradn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Rio_readlineb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(&amp;rio,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MAXLINE);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Fputs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4600" y="6159490"/>
            <a:ext cx="133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echoclient.c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3088"/>
          </a:xfrm>
        </p:spPr>
        <p:txBody>
          <a:bodyPr/>
          <a:lstStyle/>
          <a:p>
            <a:r>
              <a:rPr lang="en-US" dirty="0" smtClean="0"/>
              <a:t>Iterative Echo Server: Main Routine</a:t>
            </a:r>
            <a:endParaRPr lang="en-US" dirty="0"/>
          </a:p>
        </p:txBody>
      </p:sp>
      <p:sp>
        <p:nvSpPr>
          <p:cNvPr id="724995" name="Rectangle 3"/>
          <p:cNvSpPr>
            <a:spLocks noChangeArrowheads="1"/>
          </p:cNvSpPr>
          <p:nvPr/>
        </p:nvSpPr>
        <p:spPr bwMode="auto">
          <a:xfrm>
            <a:off x="113632" y="950177"/>
            <a:ext cx="8954168" cy="550920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 smtClean="0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 smtClean="0">
                <a:solidFill>
                  <a:srgbClr val="9D206F"/>
                </a:solidFill>
                <a:latin typeface="Courier New"/>
                <a:cs typeface="Courier New"/>
              </a:rPr>
              <a:t>”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Enough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room for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any </a:t>
            </a:r>
            <a:r>
              <a:rPr lang="en-US" sz="1600" dirty="0" err="1" smtClean="0">
                <a:solidFill>
                  <a:srgbClr val="CB2418"/>
                </a:solidFill>
                <a:latin typeface="Courier New"/>
                <a:cs typeface="Courier New"/>
              </a:rPr>
              <a:t>addr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/* Important! */</a:t>
            </a:r>
            <a:endParaRPr lang="en-US" sz="1600" dirty="0">
              <a:solidFill>
                <a:srgbClr val="CB2418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Getnameinfo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MAXLINE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MAXLINE, 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"Connected to (%s, %s)\n"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echo(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9611" y="6119352"/>
            <a:ext cx="145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echoserveri.c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9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546850" cy="573087"/>
          </a:xfrm>
        </p:spPr>
        <p:txBody>
          <a:bodyPr/>
          <a:lstStyle/>
          <a:p>
            <a:r>
              <a:rPr lang="en-US" dirty="0"/>
              <a:t>Echo Server: </a:t>
            </a:r>
            <a:r>
              <a:rPr lang="en-US" dirty="0" smtClean="0">
                <a:latin typeface="Courier New" pitchFamily="49" charset="0"/>
              </a:rPr>
              <a:t>echo</a:t>
            </a:r>
            <a:r>
              <a:rPr lang="en-US" dirty="0" smtClean="0">
                <a:latin typeface="+mn-lt"/>
              </a:rPr>
              <a:t> function</a:t>
            </a:r>
            <a:endParaRPr lang="en-US" dirty="0"/>
          </a:p>
        </p:txBody>
      </p:sp>
      <p:sp>
        <p:nvSpPr>
          <p:cNvPr id="742403" name="Rectangle 3"/>
          <p:cNvSpPr>
            <a:spLocks noChangeArrowheads="1"/>
          </p:cNvSpPr>
          <p:nvPr/>
        </p:nvSpPr>
        <p:spPr bwMode="auto">
          <a:xfrm>
            <a:off x="751665" y="2743200"/>
            <a:ext cx="7225957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t-IT" sz="1600" dirty="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600" dirty="0" err="1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t-IT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600" dirty="0" err="1">
                <a:solidFill>
                  <a:srgbClr val="2D961E"/>
                </a:solidFill>
                <a:latin typeface="Courier New"/>
                <a:cs typeface="Courier New"/>
              </a:rPr>
              <a:t>rio_t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BR" sz="1600" dirty="0">
                <a:solidFill>
                  <a:srgbClr val="C1651C"/>
                </a:solidFill>
                <a:latin typeface="Courier New"/>
                <a:cs typeface="Courier New"/>
              </a:rPr>
              <a:t>rio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pt-B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Rio_readinitb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(&amp;rio, </a:t>
            </a:r>
            <a:r>
              <a:rPr lang="pt-BR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((n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Rio_readlineb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MAXLINE)) != 0)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"server received %d bytes\n"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)n);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n);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7424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9153" y="1220788"/>
            <a:ext cx="8307387" cy="1293812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The server uses RIO to read and echo text lines until EOF (end-of-file) </a:t>
            </a:r>
            <a:r>
              <a:rPr lang="en-US" dirty="0" smtClean="0"/>
              <a:t>condition is </a:t>
            </a:r>
            <a:r>
              <a:rPr lang="en-US" dirty="0"/>
              <a:t>encountered.</a:t>
            </a:r>
          </a:p>
          <a:p>
            <a:pPr lvl="1"/>
            <a:r>
              <a:rPr lang="en-US" dirty="0" smtClean="0"/>
              <a:t>EOF condition </a:t>
            </a:r>
            <a:r>
              <a:rPr lang="en-US" dirty="0"/>
              <a:t>caused by client calling  </a:t>
            </a:r>
            <a:r>
              <a:rPr lang="en-US" b="1" dirty="0">
                <a:latin typeface="Courier New" pitchFamily="49" charset="0"/>
              </a:rPr>
              <a:t>close(</a:t>
            </a:r>
            <a:r>
              <a:rPr lang="en-US" b="1" dirty="0" err="1">
                <a:latin typeface="Courier New" pitchFamily="49" charset="0"/>
              </a:rPr>
              <a:t>clientfd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73946" y="5410200"/>
            <a:ext cx="80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524750" cy="573087"/>
          </a:xfrm>
        </p:spPr>
        <p:txBody>
          <a:bodyPr/>
          <a:lstStyle/>
          <a:p>
            <a:r>
              <a:rPr lang="en-US"/>
              <a:t>Testing Servers Using </a:t>
            </a:r>
            <a:r>
              <a:rPr lang="en-US">
                <a:latin typeface="Courier New" pitchFamily="49" charset="0"/>
              </a:rPr>
              <a:t>telnet</a:t>
            </a:r>
            <a:endParaRPr lang="en-US"/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telnet </a:t>
            </a:r>
            <a:r>
              <a:rPr lang="en-US" dirty="0"/>
              <a:t>program is invaluable for testing servers that transmit ASCII strings over Internet connections</a:t>
            </a:r>
          </a:p>
          <a:p>
            <a:pPr lvl="1"/>
            <a:r>
              <a:rPr lang="en-US" dirty="0"/>
              <a:t>Our simple echo server</a:t>
            </a:r>
          </a:p>
          <a:p>
            <a:pPr lvl="1"/>
            <a:r>
              <a:rPr lang="en-US" dirty="0"/>
              <a:t>Web servers</a:t>
            </a:r>
          </a:p>
          <a:p>
            <a:pPr lvl="1"/>
            <a:r>
              <a:rPr lang="en-US" dirty="0"/>
              <a:t>Mail servers</a:t>
            </a:r>
          </a:p>
          <a:p>
            <a:endParaRPr lang="en-US" dirty="0"/>
          </a:p>
          <a:p>
            <a:r>
              <a:rPr lang="en-US" dirty="0"/>
              <a:t>Usage: </a:t>
            </a:r>
          </a:p>
          <a:p>
            <a:pPr lvl="1"/>
            <a:r>
              <a:rPr lang="en-US" b="1" dirty="0" err="1" smtClean="0">
                <a:latin typeface="Courier New" pitchFamily="49" charset="0"/>
              </a:rPr>
              <a:t>linux</a:t>
            </a:r>
            <a:r>
              <a:rPr lang="en-US" b="1" dirty="0" smtClean="0">
                <a:latin typeface="Courier New" pitchFamily="49" charset="0"/>
              </a:rPr>
              <a:t>&gt; </a:t>
            </a:r>
            <a:r>
              <a:rPr lang="en-US" b="1" i="1" dirty="0">
                <a:latin typeface="Courier New" pitchFamily="49" charset="0"/>
              </a:rPr>
              <a:t>telnet &lt;host&gt; &lt;</a:t>
            </a:r>
            <a:r>
              <a:rPr lang="en-US" b="1" i="1" dirty="0" err="1">
                <a:latin typeface="Courier New" pitchFamily="49" charset="0"/>
              </a:rPr>
              <a:t>portnumber</a:t>
            </a:r>
            <a:r>
              <a:rPr lang="en-US" b="1" i="1" dirty="0">
                <a:latin typeface="Courier New" pitchFamily="49" charset="0"/>
              </a:rPr>
              <a:t>&gt;</a:t>
            </a:r>
          </a:p>
          <a:p>
            <a:pPr lvl="1"/>
            <a:r>
              <a:rPr lang="en-US" dirty="0"/>
              <a:t>Creates a connection with a server running on </a:t>
            </a:r>
            <a:r>
              <a:rPr lang="en-US" b="1" i="1" dirty="0">
                <a:latin typeface="Courier New" pitchFamily="49" charset="0"/>
              </a:rPr>
              <a:t>&lt;host&gt;</a:t>
            </a:r>
            <a:r>
              <a:rPr lang="en-US" b="1" dirty="0"/>
              <a:t> </a:t>
            </a:r>
            <a:r>
              <a:rPr lang="en-US" dirty="0"/>
              <a:t>and  listening on port </a:t>
            </a:r>
            <a:r>
              <a:rPr lang="en-US" b="1" i="1" dirty="0">
                <a:latin typeface="Courier New" pitchFamily="49" charset="0"/>
              </a:rPr>
              <a:t>&lt;</a:t>
            </a:r>
            <a:r>
              <a:rPr lang="en-US" b="1" i="1" dirty="0" err="1">
                <a:latin typeface="Courier New" pitchFamily="49" charset="0"/>
              </a:rPr>
              <a:t>portnumber</a:t>
            </a:r>
            <a:r>
              <a:rPr lang="en-US" b="1" i="1" dirty="0" smtClean="0">
                <a:latin typeface="Courier New" pitchFamily="49" charset="0"/>
              </a:rPr>
              <a:t>&gt;</a:t>
            </a:r>
            <a:endParaRPr lang="en-US" b="1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8575" y="436967"/>
            <a:ext cx="8588375" cy="573088"/>
          </a:xfrm>
        </p:spPr>
        <p:txBody>
          <a:bodyPr/>
          <a:lstStyle/>
          <a:p>
            <a:r>
              <a:rPr lang="en-US"/>
              <a:t>Testing the Echo Server With </a:t>
            </a:r>
            <a:r>
              <a:rPr lang="en-US">
                <a:latin typeface="Courier New" pitchFamily="49" charset="0"/>
              </a:rPr>
              <a:t>telnet</a:t>
            </a:r>
            <a:endParaRPr lang="en-US"/>
          </a:p>
        </p:txBody>
      </p:sp>
      <p:sp>
        <p:nvSpPr>
          <p:cNvPr id="744451" name="Text Box 3"/>
          <p:cNvSpPr txBox="1">
            <a:spLocks noChangeArrowheads="1"/>
          </p:cNvSpPr>
          <p:nvPr/>
        </p:nvSpPr>
        <p:spPr bwMode="auto">
          <a:xfrm>
            <a:off x="475882" y="1219200"/>
            <a:ext cx="6991718" cy="4770537"/>
          </a:xfrm>
          <a:prstGeom prst="rect">
            <a:avLst/>
          </a:prstGeom>
          <a:solidFill>
            <a:srgbClr val="D9D9D9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./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echoserveri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15213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Connected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to (MAKOSHARK.ICS.CS.CMU.EDU, 50280)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server received 11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bytes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server received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8 bytes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latin typeface="Courier New"/>
              <a:cs typeface="Courier New"/>
            </a:endParaRPr>
          </a:p>
          <a:p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15213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Trying 128.2.210.175...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Connected to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(128.2.210.175).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Hi there!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Hi there!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Howdy!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Howdy!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^]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telnet&gt; quit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Connection closed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makoshark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16962" cy="781050"/>
          </a:xfrm>
        </p:spPr>
        <p:txBody>
          <a:bodyPr/>
          <a:lstStyle/>
          <a:p>
            <a:r>
              <a:rPr lang="en-US" dirty="0" smtClean="0"/>
              <a:t>Recall: Socket </a:t>
            </a:r>
            <a:r>
              <a:rPr lang="en-US" dirty="0"/>
              <a:t>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16962" cy="2286000"/>
          </a:xfrm>
        </p:spPr>
        <p:txBody>
          <a:bodyPr/>
          <a:lstStyle/>
          <a:p>
            <a:r>
              <a:rPr lang="en-US" dirty="0"/>
              <a:t>Generic socket address:</a:t>
            </a:r>
          </a:p>
          <a:p>
            <a:pPr lvl="1"/>
            <a:r>
              <a:rPr lang="en-US" dirty="0"/>
              <a:t>For address arguments to </a:t>
            </a:r>
            <a:r>
              <a:rPr lang="en-US" b="1" dirty="0">
                <a:latin typeface="Courier New" pitchFamily="49" charset="0"/>
              </a:rPr>
              <a:t>connect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bind</a:t>
            </a:r>
            <a:r>
              <a:rPr lang="en-US" dirty="0"/>
              <a:t>, and </a:t>
            </a:r>
            <a:r>
              <a:rPr lang="en-US" b="1" dirty="0" smtClean="0">
                <a:latin typeface="Courier New" pitchFamily="49" charset="0"/>
              </a:rPr>
              <a:t>accept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Necessary only because C did not have generic (</a:t>
            </a:r>
            <a:r>
              <a:rPr lang="en-US" b="1" dirty="0">
                <a:latin typeface="Courier New" pitchFamily="49" charset="0"/>
              </a:rPr>
              <a:t>void *</a:t>
            </a:r>
            <a:r>
              <a:rPr lang="en-US" dirty="0"/>
              <a:t>) pointers when the sockets interface was </a:t>
            </a:r>
            <a:r>
              <a:rPr lang="en-US" dirty="0" smtClean="0"/>
              <a:t>designed</a:t>
            </a:r>
          </a:p>
          <a:p>
            <a:pPr lvl="1"/>
            <a:r>
              <a:rPr lang="en-US" dirty="0" smtClean="0">
                <a:latin typeface="+mn-lt"/>
              </a:rPr>
              <a:t>For casting convenience, we adopt the Stevens convention: </a:t>
            </a:r>
          </a:p>
          <a:p>
            <a:pPr marL="457200" lvl="1" indent="0">
              <a:buNone/>
            </a:pPr>
            <a:r>
              <a:rPr lang="en-US" b="1" dirty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typedef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sockaddr</a:t>
            </a:r>
            <a:r>
              <a:rPr lang="en-US" b="1" dirty="0">
                <a:latin typeface="Courier New" pitchFamily="49" charset="0"/>
              </a:rPr>
              <a:t> SA;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846549" y="3570982"/>
            <a:ext cx="5971807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{ 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uint16_t  </a:t>
            </a:r>
            <a:r>
              <a:rPr lang="en-US" sz="1600" dirty="0" err="1">
                <a:latin typeface="Courier New" pitchFamily="49" charset="0"/>
              </a:rPr>
              <a:t>sa_family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Protocol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family */ </a:t>
            </a:r>
          </a:p>
          <a:p>
            <a:r>
              <a:rPr lang="en-US" sz="1600" dirty="0">
                <a:latin typeface="Courier New" pitchFamily="49" charset="0"/>
              </a:rPr>
              <a:t>  char      </a:t>
            </a:r>
            <a:r>
              <a:rPr lang="en-US" sz="1600" dirty="0" err="1" smtClean="0">
                <a:latin typeface="Courier New" pitchFamily="49" charset="0"/>
              </a:rPr>
              <a:t>sa_data</a:t>
            </a:r>
            <a:r>
              <a:rPr lang="en-US" sz="1600" dirty="0">
                <a:latin typeface="Courier New" pitchFamily="49" charset="0"/>
              </a:rPr>
              <a:t>[14];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Address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data.  */ </a:t>
            </a:r>
          </a:p>
          <a:p>
            <a:r>
              <a:rPr lang="en-US" sz="1600" dirty="0">
                <a:latin typeface="Courier New" pitchFamily="49" charset="0"/>
              </a:rPr>
              <a:t>};       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04800" y="5165308"/>
            <a:ext cx="8534400" cy="457200"/>
            <a:chOff x="960" y="2784"/>
            <a:chExt cx="5376" cy="288"/>
          </a:xfrm>
        </p:grpSpPr>
        <p:sp>
          <p:nvSpPr>
            <p:cNvPr id="752648" name="Rectangle 8"/>
            <p:cNvSpPr>
              <a:spLocks noChangeArrowheads="1"/>
            </p:cNvSpPr>
            <p:nvPr/>
          </p:nvSpPr>
          <p:spPr bwMode="auto">
            <a:xfrm>
              <a:off x="960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49" name="Rectangle 9"/>
            <p:cNvSpPr>
              <a:spLocks noChangeArrowheads="1"/>
            </p:cNvSpPr>
            <p:nvPr/>
          </p:nvSpPr>
          <p:spPr bwMode="auto">
            <a:xfrm>
              <a:off x="1296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0" name="Rectangle 10"/>
            <p:cNvSpPr>
              <a:spLocks noChangeArrowheads="1"/>
            </p:cNvSpPr>
            <p:nvPr/>
          </p:nvSpPr>
          <p:spPr bwMode="auto">
            <a:xfrm>
              <a:off x="163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1" name="Rectangle 11"/>
            <p:cNvSpPr>
              <a:spLocks noChangeArrowheads="1"/>
            </p:cNvSpPr>
            <p:nvPr/>
          </p:nvSpPr>
          <p:spPr bwMode="auto">
            <a:xfrm>
              <a:off x="196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2" name="Rectangle 12"/>
            <p:cNvSpPr>
              <a:spLocks noChangeArrowheads="1"/>
            </p:cNvSpPr>
            <p:nvPr/>
          </p:nvSpPr>
          <p:spPr bwMode="auto">
            <a:xfrm>
              <a:off x="230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3" name="Rectangle 13"/>
            <p:cNvSpPr>
              <a:spLocks noChangeArrowheads="1"/>
            </p:cNvSpPr>
            <p:nvPr/>
          </p:nvSpPr>
          <p:spPr bwMode="auto">
            <a:xfrm>
              <a:off x="264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4" name="Rectangle 14"/>
            <p:cNvSpPr>
              <a:spLocks noChangeArrowheads="1"/>
            </p:cNvSpPr>
            <p:nvPr/>
          </p:nvSpPr>
          <p:spPr bwMode="auto">
            <a:xfrm>
              <a:off x="297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5" name="Rectangle 15"/>
            <p:cNvSpPr>
              <a:spLocks noChangeArrowheads="1"/>
            </p:cNvSpPr>
            <p:nvPr/>
          </p:nvSpPr>
          <p:spPr bwMode="auto">
            <a:xfrm>
              <a:off x="331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6" name="Rectangle 16"/>
            <p:cNvSpPr>
              <a:spLocks noChangeArrowheads="1"/>
            </p:cNvSpPr>
            <p:nvPr/>
          </p:nvSpPr>
          <p:spPr bwMode="auto">
            <a:xfrm>
              <a:off x="364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7" name="Rectangle 17"/>
            <p:cNvSpPr>
              <a:spLocks noChangeArrowheads="1"/>
            </p:cNvSpPr>
            <p:nvPr/>
          </p:nvSpPr>
          <p:spPr bwMode="auto">
            <a:xfrm>
              <a:off x="398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8" name="Rectangle 18"/>
            <p:cNvSpPr>
              <a:spLocks noChangeArrowheads="1"/>
            </p:cNvSpPr>
            <p:nvPr/>
          </p:nvSpPr>
          <p:spPr bwMode="auto">
            <a:xfrm>
              <a:off x="432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9" name="Rectangle 19"/>
            <p:cNvSpPr>
              <a:spLocks noChangeArrowheads="1"/>
            </p:cNvSpPr>
            <p:nvPr/>
          </p:nvSpPr>
          <p:spPr bwMode="auto">
            <a:xfrm>
              <a:off x="465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0" name="Rectangle 20"/>
            <p:cNvSpPr>
              <a:spLocks noChangeArrowheads="1"/>
            </p:cNvSpPr>
            <p:nvPr/>
          </p:nvSpPr>
          <p:spPr bwMode="auto">
            <a:xfrm>
              <a:off x="499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1" name="Rectangle 21"/>
            <p:cNvSpPr>
              <a:spLocks noChangeArrowheads="1"/>
            </p:cNvSpPr>
            <p:nvPr/>
          </p:nvSpPr>
          <p:spPr bwMode="auto">
            <a:xfrm>
              <a:off x="532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2" name="Rectangle 22"/>
            <p:cNvSpPr>
              <a:spLocks noChangeArrowheads="1"/>
            </p:cNvSpPr>
            <p:nvPr/>
          </p:nvSpPr>
          <p:spPr bwMode="auto">
            <a:xfrm>
              <a:off x="566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3" name="Rectangle 23"/>
            <p:cNvSpPr>
              <a:spLocks noChangeArrowheads="1"/>
            </p:cNvSpPr>
            <p:nvPr/>
          </p:nvSpPr>
          <p:spPr bwMode="auto">
            <a:xfrm>
              <a:off x="600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194792" y="4828758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sa_family</a:t>
            </a: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96890" y="6138446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2193507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598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37338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Web </a:t>
            </a:r>
            <a:r>
              <a:rPr lang="en-US" dirty="0" smtClean="0"/>
              <a:t>Server Basics</a:t>
            </a:r>
            <a:endParaRPr lang="en-US" dirty="0"/>
          </a:p>
        </p:txBody>
      </p:sp>
      <p:sp>
        <p:nvSpPr>
          <p:cNvPr id="758787" name="Oval 3"/>
          <p:cNvSpPr>
            <a:spLocks noChangeArrowheads="1"/>
          </p:cNvSpPr>
          <p:nvPr/>
        </p:nvSpPr>
        <p:spPr bwMode="auto">
          <a:xfrm>
            <a:off x="7546975" y="1676400"/>
            <a:ext cx="1368425" cy="1287463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Web</a:t>
            </a:r>
          </a:p>
          <a:p>
            <a:pPr algn="ctr"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58788" name="Line 4"/>
          <p:cNvSpPr>
            <a:spLocks noChangeShapeType="1"/>
          </p:cNvSpPr>
          <p:nvPr/>
        </p:nvSpPr>
        <p:spPr bwMode="auto">
          <a:xfrm>
            <a:off x="5859463" y="1976438"/>
            <a:ext cx="174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89" name="Text Box 5"/>
          <p:cNvSpPr txBox="1">
            <a:spLocks noChangeArrowheads="1"/>
          </p:cNvSpPr>
          <p:nvPr/>
        </p:nvSpPr>
        <p:spPr bwMode="auto">
          <a:xfrm>
            <a:off x="5781675" y="1594132"/>
            <a:ext cx="161156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HTTP </a:t>
            </a:r>
            <a:r>
              <a:rPr lang="en-US" sz="1800" dirty="0">
                <a:latin typeface="+mn-lt"/>
              </a:rPr>
              <a:t>request</a:t>
            </a:r>
          </a:p>
        </p:txBody>
      </p:sp>
      <p:sp>
        <p:nvSpPr>
          <p:cNvPr id="758790" name="Line 6"/>
          <p:cNvSpPr>
            <a:spLocks noChangeShapeType="1"/>
          </p:cNvSpPr>
          <p:nvPr/>
        </p:nvSpPr>
        <p:spPr bwMode="auto">
          <a:xfrm>
            <a:off x="6011863" y="2584450"/>
            <a:ext cx="1446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91" name="Text Box 7"/>
          <p:cNvSpPr txBox="1">
            <a:spLocks noChangeArrowheads="1"/>
          </p:cNvSpPr>
          <p:nvPr/>
        </p:nvSpPr>
        <p:spPr bwMode="auto">
          <a:xfrm>
            <a:off x="5789613" y="2708964"/>
            <a:ext cx="1749177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HTTP </a:t>
            </a:r>
            <a:r>
              <a:rPr lang="en-US" sz="1800" dirty="0">
                <a:latin typeface="+mn-lt"/>
              </a:rPr>
              <a:t>response</a:t>
            </a:r>
          </a:p>
          <a:p>
            <a:pPr defTabSz="912813"/>
            <a:r>
              <a:rPr lang="en-US" sz="1800" dirty="0">
                <a:latin typeface="+mn-lt"/>
              </a:rPr>
              <a:t>(content)</a:t>
            </a:r>
          </a:p>
        </p:txBody>
      </p:sp>
      <p:sp>
        <p:nvSpPr>
          <p:cNvPr id="7587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3212" y="1598613"/>
            <a:ext cx="4186238" cy="4687887"/>
          </a:xfrm>
          <a:noFill/>
          <a:ln/>
        </p:spPr>
        <p:txBody>
          <a:bodyPr lIns="90343" tIns="44379" rIns="90343" bIns="44379"/>
          <a:lstStyle/>
          <a:p>
            <a:r>
              <a:rPr lang="en-US" sz="2000" dirty="0"/>
              <a:t>Clients and servers communicate using  the </a:t>
            </a:r>
            <a:r>
              <a:rPr lang="en-US" sz="2000" dirty="0" err="1"/>
              <a:t>HyperText</a:t>
            </a:r>
            <a:r>
              <a:rPr lang="en-US" sz="2000" dirty="0"/>
              <a:t> Transfer Protocol (HTTP)</a:t>
            </a:r>
          </a:p>
          <a:p>
            <a:pPr lvl="1"/>
            <a:r>
              <a:rPr lang="en-US" sz="1800" dirty="0"/>
              <a:t>Client and server establish TCP connection</a:t>
            </a:r>
          </a:p>
          <a:p>
            <a:pPr lvl="1"/>
            <a:r>
              <a:rPr lang="en-US" sz="1800" dirty="0"/>
              <a:t>Client requests content</a:t>
            </a:r>
          </a:p>
          <a:p>
            <a:pPr lvl="1"/>
            <a:r>
              <a:rPr lang="en-US" sz="1800" dirty="0"/>
              <a:t>Server responds with requested content</a:t>
            </a:r>
          </a:p>
          <a:p>
            <a:pPr lvl="1"/>
            <a:r>
              <a:rPr lang="en-US" sz="1800" dirty="0"/>
              <a:t>Client and server close connection </a:t>
            </a:r>
            <a:r>
              <a:rPr lang="en-US" sz="1800" dirty="0" smtClean="0"/>
              <a:t>(eventually)</a:t>
            </a:r>
            <a:endParaRPr lang="en-US" sz="1800" dirty="0"/>
          </a:p>
          <a:p>
            <a:r>
              <a:rPr lang="en-US" sz="2000" dirty="0"/>
              <a:t>Current version is HTTP/1.1</a:t>
            </a:r>
          </a:p>
          <a:p>
            <a:pPr lvl="1"/>
            <a:r>
              <a:rPr lang="en-US" sz="1800" dirty="0"/>
              <a:t>RFC 2616, June, 1999. </a:t>
            </a:r>
          </a:p>
        </p:txBody>
      </p:sp>
      <p:sp>
        <p:nvSpPr>
          <p:cNvPr id="758793" name="Oval 9"/>
          <p:cNvSpPr>
            <a:spLocks noChangeArrowheads="1"/>
          </p:cNvSpPr>
          <p:nvPr/>
        </p:nvSpPr>
        <p:spPr bwMode="auto">
          <a:xfrm>
            <a:off x="4641850" y="1676400"/>
            <a:ext cx="1370013" cy="1287463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+mn-lt"/>
              </a:rPr>
              <a:t>Web</a:t>
            </a:r>
          </a:p>
          <a:p>
            <a:pPr algn="ctr" defTabSz="912813"/>
            <a:r>
              <a:rPr lang="en-US" sz="1800" dirty="0">
                <a:latin typeface="+mn-lt"/>
              </a:rPr>
              <a:t>client</a:t>
            </a:r>
          </a:p>
          <a:p>
            <a:pPr algn="ctr" defTabSz="912813"/>
            <a:r>
              <a:rPr lang="en-US" sz="1800" dirty="0">
                <a:latin typeface="+mn-lt"/>
              </a:rPr>
              <a:t>(browser) </a:t>
            </a:r>
          </a:p>
        </p:txBody>
      </p:sp>
      <p:sp>
        <p:nvSpPr>
          <p:cNvPr id="763908" name="Text Box 1028"/>
          <p:cNvSpPr txBox="1">
            <a:spLocks noChangeArrowheads="1"/>
          </p:cNvSpPr>
          <p:nvPr/>
        </p:nvSpPr>
        <p:spPr bwMode="auto">
          <a:xfrm>
            <a:off x="303213" y="5949950"/>
            <a:ext cx="757130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http://www.w3.org/Protocols/rfc2616/rfc2616.html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572000" y="4953000"/>
            <a:ext cx="1828800" cy="609600"/>
          </a:xfrm>
          <a:prstGeom prst="rect">
            <a:avLst/>
          </a:prstGeom>
          <a:solidFill>
            <a:srgbClr val="D5F1CF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IP</a:t>
            </a:r>
            <a:endParaRPr lang="en-US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343400"/>
            <a:ext cx="1828800" cy="609600"/>
          </a:xfrm>
          <a:prstGeom prst="rect">
            <a:avLst/>
          </a:prstGeom>
          <a:solidFill>
            <a:srgbClr val="F6F5BD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TCP</a:t>
            </a:r>
            <a:endParaRPr lang="en-US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3733800"/>
            <a:ext cx="18288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HTTP</a:t>
            </a:r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0800" y="514933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Datagrams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0800" y="4507468"/>
            <a:ext cx="96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0800" y="3865602"/>
            <a:ext cx="141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Web content</a:t>
            </a:r>
          </a:p>
        </p:txBody>
      </p:sp>
    </p:spTree>
    <p:extLst>
      <p:ext uri="{BB962C8B-B14F-4D97-AF65-F5344CB8AC3E}">
        <p14:creationId xmlns:p14="http://schemas.microsoft.com/office/powerpoint/2010/main" val="2629038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646738" cy="573087"/>
          </a:xfrm>
        </p:spPr>
        <p:txBody>
          <a:bodyPr/>
          <a:lstStyle/>
          <a:p>
            <a:r>
              <a:rPr lang="en-US"/>
              <a:t>Web Content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/>
          <a:lstStyle/>
          <a:p>
            <a:pPr>
              <a:tabLst>
                <a:tab pos="4403725" algn="l"/>
              </a:tabLst>
            </a:pPr>
            <a:r>
              <a:rPr lang="en-US" dirty="0"/>
              <a:t>Web servers return </a:t>
            </a:r>
            <a:r>
              <a:rPr lang="en-US" i="1" dirty="0">
                <a:solidFill>
                  <a:srgbClr val="FF0000"/>
                </a:solidFill>
              </a:rPr>
              <a:t>content</a:t>
            </a:r>
            <a:r>
              <a:rPr lang="en-US" dirty="0"/>
              <a:t> to clients</a:t>
            </a:r>
          </a:p>
          <a:p>
            <a:pPr lvl="1">
              <a:tabLst>
                <a:tab pos="4403725" algn="l"/>
              </a:tabLst>
            </a:pPr>
            <a:r>
              <a:rPr lang="en-US" i="1" dirty="0"/>
              <a:t>content: </a:t>
            </a:r>
            <a:r>
              <a:rPr lang="en-US" dirty="0"/>
              <a:t>a sequence of bytes with an associated MIME (Multipurpose Internet Mail Extensions) </a:t>
            </a:r>
            <a:r>
              <a:rPr lang="en-US" dirty="0" smtClean="0"/>
              <a:t>type</a:t>
            </a:r>
          </a:p>
          <a:p>
            <a:pPr>
              <a:tabLst>
                <a:tab pos="4403725" algn="l"/>
              </a:tabLst>
            </a:pPr>
            <a:endParaRPr lang="en-US" dirty="0" smtClean="0"/>
          </a:p>
          <a:p>
            <a:pPr>
              <a:tabLst>
                <a:tab pos="4403725" algn="l"/>
              </a:tabLst>
            </a:pPr>
            <a:r>
              <a:rPr lang="en-US" dirty="0" smtClean="0"/>
              <a:t>Example </a:t>
            </a:r>
            <a:r>
              <a:rPr lang="en-US" dirty="0"/>
              <a:t>MIME types</a:t>
            </a:r>
          </a:p>
          <a:p>
            <a:pPr lvl="1">
              <a:tabLst>
                <a:tab pos="4403725" algn="l"/>
              </a:tabLst>
            </a:pPr>
            <a:r>
              <a:rPr lang="en-US" dirty="0" smtClean="0">
                <a:latin typeface="Courier New" pitchFamily="49" charset="0"/>
              </a:rPr>
              <a:t>text/html	</a:t>
            </a:r>
            <a:r>
              <a:rPr lang="en-US" dirty="0" err="1" smtClean="0"/>
              <a:t>HTML</a:t>
            </a:r>
            <a:r>
              <a:rPr lang="en-US" dirty="0" smtClean="0"/>
              <a:t> </a:t>
            </a:r>
            <a:r>
              <a:rPr lang="en-US" dirty="0"/>
              <a:t>document</a:t>
            </a:r>
          </a:p>
          <a:p>
            <a:pPr lvl="1">
              <a:tabLst>
                <a:tab pos="4403725" algn="l"/>
              </a:tabLst>
            </a:pPr>
            <a:r>
              <a:rPr lang="en-US" dirty="0" smtClean="0">
                <a:latin typeface="Courier New" pitchFamily="49" charset="0"/>
              </a:rPr>
              <a:t>text/plain	</a:t>
            </a:r>
            <a:r>
              <a:rPr lang="en-US" dirty="0" smtClean="0"/>
              <a:t>Unformatted </a:t>
            </a:r>
            <a:r>
              <a:rPr lang="en-US" dirty="0"/>
              <a:t>text</a:t>
            </a:r>
          </a:p>
          <a:p>
            <a:pPr lvl="1">
              <a:tabLst>
                <a:tab pos="4403725" algn="l"/>
              </a:tabLst>
            </a:pPr>
            <a:r>
              <a:rPr lang="en-US" dirty="0" smtClean="0">
                <a:latin typeface="Courier New" pitchFamily="49" charset="0"/>
              </a:rPr>
              <a:t>image/gif	</a:t>
            </a:r>
            <a:r>
              <a:rPr lang="en-US" dirty="0" smtClean="0"/>
              <a:t>Binary </a:t>
            </a:r>
            <a:r>
              <a:rPr lang="en-US" dirty="0"/>
              <a:t>image encoded in GIF </a:t>
            </a:r>
            <a:r>
              <a:rPr lang="en-US" dirty="0" smtClean="0"/>
              <a:t>format</a:t>
            </a:r>
          </a:p>
          <a:p>
            <a:pPr lvl="1">
              <a:tabLst>
                <a:tab pos="4403725" algn="l"/>
              </a:tabLst>
            </a:pPr>
            <a:r>
              <a:rPr lang="en-US" dirty="0" smtClean="0">
                <a:latin typeface="Courier New"/>
                <a:cs typeface="Courier New"/>
              </a:rPr>
              <a:t>image/</a:t>
            </a:r>
            <a:r>
              <a:rPr lang="en-US" dirty="0" err="1" smtClean="0">
                <a:latin typeface="Courier New"/>
                <a:cs typeface="Courier New"/>
              </a:rPr>
              <a:t>png</a:t>
            </a:r>
            <a:r>
              <a:rPr lang="en-US" dirty="0" smtClean="0"/>
              <a:t>	</a:t>
            </a:r>
            <a:r>
              <a:rPr lang="en-US" dirty="0" err="1" smtClean="0"/>
              <a:t>Binar</a:t>
            </a:r>
            <a:r>
              <a:rPr lang="en-US" dirty="0" smtClean="0"/>
              <a:t> image encoded in PNG format</a:t>
            </a:r>
            <a:endParaRPr lang="en-US" dirty="0"/>
          </a:p>
          <a:p>
            <a:pPr lvl="1">
              <a:tabLst>
                <a:tab pos="4403725" algn="l"/>
              </a:tabLst>
            </a:pPr>
            <a:r>
              <a:rPr lang="en-US" dirty="0" smtClean="0">
                <a:latin typeface="Courier New" pitchFamily="49" charset="0"/>
              </a:rPr>
              <a:t>image/jpeg</a:t>
            </a:r>
            <a:r>
              <a:rPr lang="en-US" dirty="0" smtClean="0"/>
              <a:t>	Binary </a:t>
            </a:r>
            <a:r>
              <a:rPr lang="en-US" dirty="0"/>
              <a:t>image encoded in </a:t>
            </a:r>
            <a:r>
              <a:rPr lang="en-US" dirty="0" smtClean="0"/>
              <a:t>JPEG format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5832939"/>
            <a:ext cx="863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  <a:cs typeface="Courier New"/>
              </a:rPr>
              <a:t>You can find the complete list of MIME types at:</a:t>
            </a:r>
          </a:p>
          <a:p>
            <a:r>
              <a:rPr lang="en-US" sz="1800" b="0" dirty="0" smtClean="0">
                <a:latin typeface="Courier New"/>
                <a:cs typeface="Courier New"/>
              </a:rPr>
              <a:t>http</a:t>
            </a:r>
            <a:r>
              <a:rPr lang="en-US" sz="1800" b="0" dirty="0">
                <a:latin typeface="Courier New"/>
                <a:cs typeface="Courier New"/>
              </a:rPr>
              <a:t>://</a:t>
            </a:r>
            <a:r>
              <a:rPr lang="en-US" sz="1800" b="0" dirty="0" err="1">
                <a:latin typeface="Courier New"/>
                <a:cs typeface="Courier New"/>
              </a:rPr>
              <a:t>www.iana.org</a:t>
            </a:r>
            <a:r>
              <a:rPr lang="en-US" sz="1800" b="0" dirty="0">
                <a:latin typeface="Courier New"/>
                <a:cs typeface="Courier New"/>
              </a:rPr>
              <a:t>/assignments/media-types/media-</a:t>
            </a:r>
            <a:r>
              <a:rPr lang="en-US" sz="1800" b="0" dirty="0" err="1">
                <a:latin typeface="Courier New"/>
                <a:cs typeface="Courier New"/>
              </a:rPr>
              <a:t>types.xhtml</a:t>
            </a:r>
            <a:endParaRPr lang="en-US" sz="1800" b="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8042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077200" cy="573087"/>
          </a:xfrm>
        </p:spPr>
        <p:txBody>
          <a:bodyPr lIns="91294" tIns="45647" rIns="91294" bIns="45647" anchor="t"/>
          <a:lstStyle/>
          <a:p>
            <a:r>
              <a:rPr lang="en-US"/>
              <a:t>Static and Dynamic Content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The content returned in HTTP responses can be either </a:t>
            </a:r>
            <a:r>
              <a:rPr lang="en-US" i="1" dirty="0">
                <a:solidFill>
                  <a:srgbClr val="FF0000"/>
                </a:solidFill>
              </a:rPr>
              <a:t>static</a:t>
            </a:r>
            <a:r>
              <a:rPr lang="en-US" dirty="0"/>
              <a:t> or </a:t>
            </a:r>
            <a:r>
              <a:rPr lang="en-US" i="1" dirty="0" smtClean="0">
                <a:solidFill>
                  <a:srgbClr val="FF0000"/>
                </a:solidFill>
              </a:rPr>
              <a:t>dynamic</a:t>
            </a:r>
            <a:endParaRPr lang="en-US" dirty="0" smtClean="0"/>
          </a:p>
          <a:p>
            <a:pPr lvl="1"/>
            <a:r>
              <a:rPr lang="en-US" i="1" dirty="0"/>
              <a:t>Static content</a:t>
            </a:r>
            <a:r>
              <a:rPr lang="en-US" dirty="0"/>
              <a:t>: content stored in files and retrieved in response to an HTTP request</a:t>
            </a:r>
          </a:p>
          <a:p>
            <a:pPr lvl="2"/>
            <a:r>
              <a:rPr lang="en-US" dirty="0"/>
              <a:t>Examples: HTML files, images, audio </a:t>
            </a:r>
            <a:r>
              <a:rPr lang="en-US" dirty="0" smtClean="0"/>
              <a:t>clips</a:t>
            </a:r>
          </a:p>
          <a:p>
            <a:pPr lvl="2"/>
            <a:r>
              <a:rPr lang="en-US" dirty="0"/>
              <a:t>Request identifies</a:t>
            </a:r>
            <a:r>
              <a:rPr lang="en-US" dirty="0" smtClean="0"/>
              <a:t> which content </a:t>
            </a:r>
            <a:r>
              <a:rPr lang="en-US" dirty="0"/>
              <a:t>file</a:t>
            </a:r>
          </a:p>
          <a:p>
            <a:pPr lvl="1"/>
            <a:r>
              <a:rPr lang="en-US" i="1" dirty="0"/>
              <a:t>Dynamic content</a:t>
            </a:r>
            <a:r>
              <a:rPr lang="en-US" dirty="0"/>
              <a:t>: content produced on-the-fly in response to an HTTP request</a:t>
            </a:r>
          </a:p>
          <a:p>
            <a:pPr lvl="2"/>
            <a:r>
              <a:rPr lang="en-US" dirty="0"/>
              <a:t>Example: content produced by a program executed by the server on behalf of the </a:t>
            </a:r>
            <a:r>
              <a:rPr lang="en-US" dirty="0" smtClean="0"/>
              <a:t>client</a:t>
            </a:r>
          </a:p>
          <a:p>
            <a:pPr lvl="2"/>
            <a:r>
              <a:rPr lang="en-US" dirty="0"/>
              <a:t>Request identifies</a:t>
            </a:r>
            <a:r>
              <a:rPr lang="en-US" dirty="0" smtClean="0"/>
              <a:t> file </a:t>
            </a:r>
            <a:r>
              <a:rPr lang="en-US" dirty="0"/>
              <a:t>containing executable code</a:t>
            </a:r>
          </a:p>
          <a:p>
            <a:r>
              <a:rPr lang="en-US" dirty="0"/>
              <a:t>Bottom </a:t>
            </a:r>
            <a:r>
              <a:rPr lang="en-US" dirty="0" smtClean="0"/>
              <a:t>line:</a:t>
            </a:r>
            <a:r>
              <a:rPr lang="en-US" dirty="0"/>
              <a:t> </a:t>
            </a:r>
            <a:r>
              <a:rPr lang="en-US" i="1" dirty="0" smtClean="0"/>
              <a:t>Web </a:t>
            </a:r>
            <a:r>
              <a:rPr lang="en-US" i="1" dirty="0"/>
              <a:t>content is associated with a file that is managed by the </a:t>
            </a:r>
            <a:r>
              <a:rPr lang="en-US" i="1" dirty="0" smtClean="0"/>
              <a:t>server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63658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382000" cy="573087"/>
          </a:xfrm>
        </p:spPr>
        <p:txBody>
          <a:bodyPr/>
          <a:lstStyle/>
          <a:p>
            <a:r>
              <a:rPr lang="en-US" dirty="0" smtClean="0"/>
              <a:t>URLs and how clients </a:t>
            </a:r>
            <a:r>
              <a:rPr lang="en-US" dirty="0"/>
              <a:t>and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ervers </a:t>
            </a:r>
            <a:r>
              <a:rPr lang="en-US" dirty="0"/>
              <a:t>u</a:t>
            </a:r>
            <a:r>
              <a:rPr lang="en-US" dirty="0" smtClean="0"/>
              <a:t>se them</a:t>
            </a:r>
            <a:endParaRPr lang="en-US" dirty="0"/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08612"/>
          </a:xfrm>
        </p:spPr>
        <p:txBody>
          <a:bodyPr/>
          <a:lstStyle/>
          <a:p>
            <a:r>
              <a:rPr lang="en-US" dirty="0" smtClean="0"/>
              <a:t>Unique name for a file: URL (Universal Resource Locator)</a:t>
            </a:r>
          </a:p>
          <a:p>
            <a:r>
              <a:rPr lang="en-US" dirty="0" smtClean="0"/>
              <a:t>Example </a:t>
            </a:r>
            <a:r>
              <a:rPr lang="en-US" dirty="0"/>
              <a:t>URL: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http://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www.cmu.edu:80</a:t>
            </a:r>
            <a:r>
              <a:rPr lang="en-US" dirty="0" smtClean="0">
                <a:solidFill>
                  <a:srgbClr val="00CC66"/>
                </a:solidFill>
                <a:latin typeface="Courier New" pitchFamily="49" charset="0"/>
              </a:rPr>
              <a:t>/index.html</a:t>
            </a:r>
            <a:endParaRPr lang="en-US" dirty="0">
              <a:solidFill>
                <a:srgbClr val="00CC66"/>
              </a:solidFill>
              <a:latin typeface="Courier New" pitchFamily="49" charset="0"/>
            </a:endParaRPr>
          </a:p>
          <a:p>
            <a:r>
              <a:rPr lang="en-US" dirty="0"/>
              <a:t>Clients use </a:t>
            </a:r>
            <a:r>
              <a:rPr lang="en-US" i="1" dirty="0">
                <a:solidFill>
                  <a:srgbClr val="000000"/>
                </a:solidFill>
              </a:rPr>
              <a:t>prefix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http://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www.cmu.edu:80</a:t>
            </a:r>
            <a:r>
              <a:rPr lang="en-US" dirty="0"/>
              <a:t>) to infer:</a:t>
            </a:r>
          </a:p>
          <a:p>
            <a:pPr lvl="1"/>
            <a:r>
              <a:rPr lang="en-US" dirty="0"/>
              <a:t>What kind</a:t>
            </a:r>
            <a:r>
              <a:rPr lang="en-US" dirty="0" smtClean="0"/>
              <a:t> (protocol) of </a:t>
            </a:r>
            <a:r>
              <a:rPr lang="en-US" dirty="0"/>
              <a:t>server to contact</a:t>
            </a:r>
            <a:r>
              <a:rPr lang="en-US" dirty="0" smtClean="0"/>
              <a:t> (HTTP)</a:t>
            </a:r>
            <a:endParaRPr lang="en-US" dirty="0"/>
          </a:p>
          <a:p>
            <a:pPr lvl="1"/>
            <a:r>
              <a:rPr lang="en-US" dirty="0"/>
              <a:t>Where the server is (</a:t>
            </a:r>
            <a:r>
              <a:rPr lang="en-US" dirty="0" smtClean="0">
                <a:latin typeface="Courier New" pitchFamily="49" charset="0"/>
              </a:rPr>
              <a:t>www.cmu.edu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What port it is listening on (80)</a:t>
            </a:r>
          </a:p>
          <a:p>
            <a:r>
              <a:rPr lang="en-US" dirty="0"/>
              <a:t>Servers use </a:t>
            </a:r>
            <a:r>
              <a:rPr lang="en-US" i="1" dirty="0">
                <a:solidFill>
                  <a:srgbClr val="000000"/>
                </a:solidFill>
              </a:rPr>
              <a:t>suffix</a:t>
            </a:r>
            <a:r>
              <a:rPr lang="en-US" dirty="0"/>
              <a:t> (</a:t>
            </a:r>
            <a:r>
              <a:rPr lang="en-US" dirty="0">
                <a:solidFill>
                  <a:srgbClr val="00CC66"/>
                </a:solidFill>
                <a:latin typeface="Courier New" pitchFamily="49" charset="0"/>
              </a:rPr>
              <a:t>/index.html</a:t>
            </a:r>
            <a:r>
              <a:rPr lang="en-US" dirty="0"/>
              <a:t>) to:</a:t>
            </a:r>
          </a:p>
          <a:p>
            <a:pPr lvl="1"/>
            <a:r>
              <a:rPr lang="en-US" dirty="0"/>
              <a:t>Determine if request is for static or dynamic content.</a:t>
            </a:r>
          </a:p>
          <a:p>
            <a:pPr lvl="2"/>
            <a:r>
              <a:rPr lang="en-US" dirty="0"/>
              <a:t>No hard and fast rules for </a:t>
            </a:r>
            <a:r>
              <a:rPr lang="en-US" dirty="0" smtClean="0"/>
              <a:t>this</a:t>
            </a:r>
          </a:p>
          <a:p>
            <a:pPr lvl="2"/>
            <a:r>
              <a:rPr lang="en-US" dirty="0" smtClean="0"/>
              <a:t>One convention</a:t>
            </a:r>
            <a:r>
              <a:rPr lang="en-US" dirty="0"/>
              <a:t>: executables reside in </a:t>
            </a:r>
            <a:r>
              <a:rPr lang="en-US" dirty="0" err="1">
                <a:latin typeface="Courier New" pitchFamily="49" charset="0"/>
              </a:rPr>
              <a:t>cgi</a:t>
            </a:r>
            <a:r>
              <a:rPr lang="en-US" dirty="0">
                <a:latin typeface="Courier New" pitchFamily="49" charset="0"/>
              </a:rPr>
              <a:t>-bin </a:t>
            </a:r>
            <a:r>
              <a:rPr lang="en-US" dirty="0"/>
              <a:t>directory</a:t>
            </a:r>
          </a:p>
          <a:p>
            <a:pPr lvl="1"/>
            <a:r>
              <a:rPr lang="en-US" dirty="0"/>
              <a:t>Find file on file </a:t>
            </a:r>
            <a:r>
              <a:rPr lang="en-US" dirty="0" smtClean="0"/>
              <a:t>system</a:t>
            </a:r>
          </a:p>
          <a:p>
            <a:pPr lvl="2"/>
            <a:r>
              <a:rPr lang="en-US" dirty="0"/>
              <a:t>Initial “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dirty="0"/>
              <a:t>” in suffix denotes home directory for requested content.</a:t>
            </a:r>
          </a:p>
          <a:p>
            <a:pPr lvl="2"/>
            <a:r>
              <a:rPr lang="en-US" dirty="0"/>
              <a:t>Minimal suffix is “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dirty="0"/>
              <a:t>”, which</a:t>
            </a:r>
            <a:r>
              <a:rPr lang="en-US" dirty="0" smtClean="0"/>
              <a:t> server expands </a:t>
            </a:r>
            <a:r>
              <a:rPr lang="en-US" dirty="0"/>
              <a:t>to</a:t>
            </a:r>
            <a:r>
              <a:rPr lang="en-US" dirty="0" smtClean="0"/>
              <a:t> configured default filename (usually, </a:t>
            </a:r>
            <a:r>
              <a:rPr lang="en-US" dirty="0" err="1">
                <a:latin typeface="Courier New" pitchFamily="49" charset="0"/>
              </a:rPr>
              <a:t>index.html</a:t>
            </a:r>
            <a:r>
              <a:rPr lang="en-US" dirty="0" smtClean="0"/>
              <a:t>)	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5888038" cy="573088"/>
          </a:xfrm>
        </p:spPr>
        <p:txBody>
          <a:bodyPr/>
          <a:lstStyle/>
          <a:p>
            <a:r>
              <a:rPr lang="en-US"/>
              <a:t>HTTP Requests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8289925" cy="5191125"/>
          </a:xfrm>
          <a:ln/>
        </p:spPr>
        <p:txBody>
          <a:bodyPr/>
          <a:lstStyle/>
          <a:p>
            <a:r>
              <a:rPr lang="en-US" dirty="0"/>
              <a:t>HTTP request is a </a:t>
            </a:r>
            <a:r>
              <a:rPr lang="en-US" i="1" dirty="0">
                <a:solidFill>
                  <a:srgbClr val="FF0000"/>
                </a:solidFill>
              </a:rPr>
              <a:t>request line</a:t>
            </a:r>
            <a:r>
              <a:rPr lang="en-US" dirty="0"/>
              <a:t>, followed by zero or more </a:t>
            </a:r>
            <a:r>
              <a:rPr lang="en-US" i="1" dirty="0">
                <a:solidFill>
                  <a:srgbClr val="FF0000"/>
                </a:solidFill>
              </a:rPr>
              <a:t>request headers</a:t>
            </a:r>
          </a:p>
          <a:p>
            <a:endParaRPr lang="en-US" dirty="0"/>
          </a:p>
          <a:p>
            <a:r>
              <a:rPr lang="en-US" dirty="0"/>
              <a:t>Request line: </a:t>
            </a:r>
            <a:r>
              <a:rPr lang="en-US" dirty="0">
                <a:latin typeface="Courier New" pitchFamily="49" charset="0"/>
              </a:rPr>
              <a:t>&lt;method&gt; &lt;</a:t>
            </a:r>
            <a:r>
              <a:rPr lang="en-US" dirty="0" err="1">
                <a:latin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</a:rPr>
              <a:t>&gt; &lt;version&gt;</a:t>
            </a:r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</a:rPr>
              <a:t>&lt;method&gt; </a:t>
            </a:r>
            <a:r>
              <a:rPr lang="en-US" dirty="0" smtClean="0"/>
              <a:t>is one of  </a:t>
            </a:r>
            <a:r>
              <a:rPr lang="en-US" dirty="0" smtClean="0">
                <a:latin typeface="Courier New" pitchFamily="49" charset="0"/>
              </a:rPr>
              <a:t>GET, POST, OPTIONS, HEAD, PUT, DELETE, </a:t>
            </a:r>
            <a:r>
              <a:rPr lang="en-US" dirty="0" smtClean="0"/>
              <a:t>or</a:t>
            </a:r>
            <a:r>
              <a:rPr lang="en-US" dirty="0" smtClean="0">
                <a:latin typeface="Courier New" pitchFamily="49" charset="0"/>
              </a:rPr>
              <a:t> TRACE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</a:rPr>
              <a:t>uri</a:t>
            </a:r>
            <a:r>
              <a:rPr lang="en-US" dirty="0" smtClean="0">
                <a:latin typeface="Courier New" pitchFamily="49" charset="0"/>
              </a:rPr>
              <a:t>&gt;</a:t>
            </a:r>
            <a:r>
              <a:rPr lang="en-US" dirty="0" smtClean="0"/>
              <a:t> is typically URL for proxies, URL suffix for servers</a:t>
            </a:r>
          </a:p>
          <a:p>
            <a:pPr lvl="2"/>
            <a:r>
              <a:rPr lang="en-US" dirty="0" smtClean="0"/>
              <a:t>A URL is a type of URI (Uniform Resource Identifier)</a:t>
            </a:r>
          </a:p>
          <a:p>
            <a:pPr lvl="2"/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http://www.ietf.org/rfc/rfc2396.txt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</a:rPr>
              <a:t>version&gt;</a:t>
            </a:r>
            <a:r>
              <a:rPr lang="en-US" dirty="0"/>
              <a:t> is HTTP version of request (</a:t>
            </a:r>
            <a:r>
              <a:rPr lang="en-US" dirty="0">
                <a:latin typeface="Courier New" pitchFamily="49" charset="0"/>
              </a:rPr>
              <a:t>HTTP/1.0</a:t>
            </a:r>
            <a:r>
              <a:rPr lang="en-US" dirty="0"/>
              <a:t> or </a:t>
            </a:r>
            <a:r>
              <a:rPr lang="en-US" dirty="0">
                <a:latin typeface="Courier New" pitchFamily="49" charset="0"/>
              </a:rPr>
              <a:t>HTTP/1.1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Request </a:t>
            </a:r>
            <a:r>
              <a:rPr lang="en-US" dirty="0"/>
              <a:t>headers: </a:t>
            </a:r>
            <a:r>
              <a:rPr lang="en-US" dirty="0">
                <a:latin typeface="Courier New" pitchFamily="49" charset="0"/>
              </a:rPr>
              <a:t>&lt;header name&gt;: &lt;header data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Provide additional information to the server</a:t>
            </a:r>
          </a:p>
          <a:p>
            <a:pPr lvl="1"/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09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154738" cy="573087"/>
          </a:xfrm>
        </p:spPr>
        <p:txBody>
          <a:bodyPr/>
          <a:lstStyle/>
          <a:p>
            <a:r>
              <a:rPr lang="en-US"/>
              <a:t>HTTP Responses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066800"/>
            <a:ext cx="8699500" cy="557033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HTTP response is a </a:t>
            </a:r>
            <a:r>
              <a:rPr lang="en-US" i="1" dirty="0">
                <a:solidFill>
                  <a:srgbClr val="FF0000"/>
                </a:solidFill>
              </a:rPr>
              <a:t>response line</a:t>
            </a:r>
            <a:r>
              <a:rPr lang="en-US" dirty="0"/>
              <a:t> followed by zero or more </a:t>
            </a:r>
            <a:r>
              <a:rPr lang="en-US" i="1" dirty="0">
                <a:solidFill>
                  <a:srgbClr val="FF0000"/>
                </a:solidFill>
              </a:rPr>
              <a:t>response </a:t>
            </a:r>
            <a:r>
              <a:rPr lang="en-US" i="1" dirty="0" smtClean="0">
                <a:solidFill>
                  <a:srgbClr val="FF0000"/>
                </a:solidFill>
              </a:rPr>
              <a:t>headers</a:t>
            </a:r>
            <a:r>
              <a:rPr lang="en-US" dirty="0" smtClean="0"/>
              <a:t>, possibly followed by </a:t>
            </a:r>
            <a:r>
              <a:rPr lang="en-US" i="1" dirty="0" smtClean="0">
                <a:solidFill>
                  <a:srgbClr val="FF0000"/>
                </a:solidFill>
              </a:rPr>
              <a:t>content</a:t>
            </a:r>
            <a:r>
              <a:rPr lang="en-US" dirty="0" smtClean="0"/>
              <a:t>, with blank line (“</a:t>
            </a:r>
            <a:r>
              <a:rPr lang="en-US" dirty="0" smtClean="0">
                <a:latin typeface="Courier New"/>
                <a:cs typeface="Courier New"/>
              </a:rPr>
              <a:t>\r\n</a:t>
            </a:r>
            <a:r>
              <a:rPr lang="en-US" dirty="0" smtClean="0"/>
              <a:t>”) separating headers from content. 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Response </a:t>
            </a:r>
            <a:r>
              <a:rPr lang="en-US" dirty="0"/>
              <a:t>line: </a:t>
            </a:r>
            <a:endParaRPr lang="en-US" dirty="0" smtClean="0"/>
          </a:p>
          <a:p>
            <a:pPr>
              <a:lnSpc>
                <a:spcPct val="85000"/>
              </a:lnSpc>
              <a:buNone/>
            </a:pPr>
            <a:r>
              <a:rPr lang="en-US" dirty="0" smtClean="0"/>
              <a:t>		</a:t>
            </a:r>
            <a:r>
              <a:rPr lang="en-US" dirty="0">
                <a:latin typeface="Courier New" pitchFamily="49" charset="0"/>
              </a:rPr>
              <a:t>&lt;version&gt; &lt;status code&gt; &lt;status </a:t>
            </a:r>
            <a:r>
              <a:rPr lang="en-US" dirty="0" err="1">
                <a:latin typeface="Courier New" pitchFamily="49" charset="0"/>
              </a:rPr>
              <a:t>msg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&lt;version&gt; is HTTP version of the </a:t>
            </a:r>
            <a:r>
              <a:rPr lang="en-US" dirty="0" smtClean="0"/>
              <a:t>response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&lt;status code&gt; is numeric </a:t>
            </a:r>
            <a:r>
              <a:rPr lang="en-US" dirty="0" smtClean="0"/>
              <a:t>status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&lt;status </a:t>
            </a:r>
            <a:r>
              <a:rPr lang="en-US" dirty="0" err="1"/>
              <a:t>msg</a:t>
            </a:r>
            <a:r>
              <a:rPr lang="en-US" dirty="0"/>
              <a:t>&gt; is corresponding English </a:t>
            </a:r>
            <a:r>
              <a:rPr lang="en-US" dirty="0" smtClean="0"/>
              <a:t>text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200 	OK		Request was handled without </a:t>
            </a:r>
            <a:r>
              <a:rPr lang="en-US" dirty="0" smtClean="0"/>
              <a:t>error</a:t>
            </a:r>
          </a:p>
          <a:p>
            <a:pPr lvl="2">
              <a:lnSpc>
                <a:spcPct val="97000"/>
              </a:lnSpc>
            </a:pPr>
            <a:r>
              <a:rPr lang="en-US" dirty="0" smtClean="0"/>
              <a:t>301	Moved		Provide alternate URL</a:t>
            </a:r>
            <a:endParaRPr lang="en-US" dirty="0"/>
          </a:p>
          <a:p>
            <a:pPr lvl="2">
              <a:lnSpc>
                <a:spcPct val="97000"/>
              </a:lnSpc>
            </a:pPr>
            <a:r>
              <a:rPr lang="en-US" dirty="0" smtClean="0"/>
              <a:t>404</a:t>
            </a:r>
            <a:r>
              <a:rPr lang="en-US" dirty="0"/>
              <a:t>	Not found	Server couldn’t find the </a:t>
            </a:r>
            <a:r>
              <a:rPr lang="en-US" dirty="0" smtClean="0"/>
              <a:t>file</a:t>
            </a:r>
          </a:p>
          <a:p>
            <a:pPr>
              <a:lnSpc>
                <a:spcPct val="85000"/>
              </a:lnSpc>
            </a:pPr>
            <a:r>
              <a:rPr lang="en-US" dirty="0"/>
              <a:t>Response headers: </a:t>
            </a:r>
            <a:r>
              <a:rPr lang="en-US" dirty="0">
                <a:latin typeface="Courier New" pitchFamily="49" charset="0"/>
              </a:rPr>
              <a:t>&lt;header name&gt;: &lt;header data&gt;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 additional information about response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Content-Type: </a:t>
            </a:r>
            <a:r>
              <a:rPr lang="en-US" dirty="0"/>
              <a:t>MIME type of content in response </a:t>
            </a:r>
            <a:r>
              <a:rPr lang="en-US" dirty="0" smtClean="0"/>
              <a:t>body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Content-Length: </a:t>
            </a:r>
            <a:r>
              <a:rPr lang="en-US" dirty="0"/>
              <a:t>Length of content in response </a:t>
            </a:r>
            <a:r>
              <a:rPr lang="en-US" dirty="0" smtClean="0"/>
              <a:t>body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5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47501" cy="914401"/>
          </a:xfrm>
        </p:spPr>
        <p:txBody>
          <a:bodyPr/>
          <a:lstStyle/>
          <a:p>
            <a:r>
              <a:rPr lang="en-US" dirty="0" smtClean="0"/>
              <a:t>Example HTTP </a:t>
            </a:r>
            <a:r>
              <a:rPr lang="en-US" dirty="0"/>
              <a:t>Transaction</a:t>
            </a:r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-1" y="806708"/>
            <a:ext cx="9144001" cy="4708981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80       </a:t>
            </a:r>
            <a:r>
              <a:rPr lang="en-US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Client: open connection to server </a:t>
            </a:r>
            <a:endParaRPr lang="en-US" sz="15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Trying 128.2.42.52..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.                   </a:t>
            </a:r>
            <a:r>
              <a:rPr lang="en-US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Telnet prints 3 lines to terminal</a:t>
            </a:r>
            <a:endParaRPr lang="en-US" sz="15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Connected to WWW-CMU-PROD-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VIP.ANDREW.cmu.edu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GET / HTTP/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1.1                          </a:t>
            </a:r>
            <a:r>
              <a:rPr lang="en-US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Client: request line</a:t>
            </a:r>
            <a:endParaRPr lang="en-US" sz="15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Host: 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        </a:t>
            </a:r>
            <a:r>
              <a:rPr lang="en-US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Client: required HTTP/1.1 header</a:t>
            </a:r>
            <a:endParaRPr lang="en-US" sz="15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                                        Client: empty line terminates headers</a:t>
            </a:r>
            <a:endParaRPr lang="en-US" sz="15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HTTP/1.1 301 Moved 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Permanently          </a:t>
            </a:r>
            <a:r>
              <a:rPr lang="en-US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Server: response line</a:t>
            </a:r>
            <a:endParaRPr lang="en-US" sz="15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Date: Wed, 05 Nov 2014 17:05:11 </a:t>
            </a:r>
            <a:r>
              <a:rPr lang="sk-SK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GMT     </a:t>
            </a:r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Server: followed by 5 response headers</a:t>
            </a:r>
            <a:endParaRPr lang="sk-SK" sz="15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Server: Apache/1.3.42 (Unix) </a:t>
            </a:r>
            <a:r>
              <a:rPr lang="sk-SK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Server: this is an Apache server</a:t>
            </a:r>
          </a:p>
          <a:p>
            <a:r>
              <a:rPr lang="sk-SK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Location</a:t>
            </a: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: http://www.cmu.edu/</a:t>
            </a:r>
            <a:r>
              <a:rPr lang="sk-SK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index.shtml </a:t>
            </a:r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Server: page has moved here</a:t>
            </a:r>
            <a:endParaRPr lang="sk-SK" sz="15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Transfer-Encoding: </a:t>
            </a:r>
            <a:r>
              <a:rPr lang="sk-SK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chunked              </a:t>
            </a:r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Server: response body will be chunked</a:t>
            </a:r>
            <a:endParaRPr lang="sk-SK" sz="15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Content-Type: text/html; charset</a:t>
            </a:r>
            <a:r>
              <a:rPr lang="sk-SK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=...    </a:t>
            </a:r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Server: expect HTML in response body</a:t>
            </a:r>
            <a:endParaRPr lang="sk-SK" sz="15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                                        Server: empty line terminates headers</a:t>
            </a:r>
            <a:endParaRPr lang="sk-SK" sz="15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sk-SK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15c                                     </a:t>
            </a:r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Server: first line in response body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HTML&gt;&lt;HEAD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&gt;                            </a:t>
            </a:r>
            <a:r>
              <a:rPr lang="en-US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Server: start of HTML content</a:t>
            </a:r>
            <a:endParaRPr lang="en-US" sz="15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/BODY&gt;&lt;/HTML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&gt;                          </a:t>
            </a:r>
            <a:r>
              <a:rPr lang="en-US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Server: end of HTML content</a:t>
            </a:r>
            <a:endParaRPr lang="en-US" sz="15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0                                       </a:t>
            </a:r>
            <a:r>
              <a:rPr lang="en-US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Server: last line in response body</a:t>
            </a:r>
            <a:endParaRPr lang="en-US" sz="15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Connection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closed by foreign host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.      </a:t>
            </a:r>
            <a:r>
              <a:rPr lang="en-US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Server: closes connection</a:t>
            </a:r>
            <a:endParaRPr lang="en-US" sz="15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58674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HTTP standard requires that each text line end with </a:t>
            </a:r>
            <a:r>
              <a:rPr lang="en-US" dirty="0" smtClean="0">
                <a:latin typeface="Courier New"/>
                <a:cs typeface="Courier New"/>
              </a:rPr>
              <a:t>“\r\n”</a:t>
            </a:r>
          </a:p>
          <a:p>
            <a:r>
              <a:rPr lang="en-US" dirty="0" smtClean="0"/>
              <a:t>Blank line (</a:t>
            </a:r>
            <a:r>
              <a:rPr lang="en-US" dirty="0" smtClean="0">
                <a:latin typeface="Courier New"/>
                <a:cs typeface="Courier New"/>
              </a:rPr>
              <a:t>“\r\n”</a:t>
            </a:r>
            <a:r>
              <a:rPr lang="en-US" dirty="0" smtClean="0"/>
              <a:t>) terminates request and response headers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32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477630" cy="573087"/>
          </a:xfrm>
        </p:spPr>
        <p:txBody>
          <a:bodyPr/>
          <a:lstStyle/>
          <a:p>
            <a:r>
              <a:rPr lang="en-US" dirty="0" smtClean="0"/>
              <a:t>Example HTTP Transaction, Take 2</a:t>
            </a:r>
            <a:endParaRPr lang="en-US" dirty="0"/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0" y="1206500"/>
            <a:ext cx="9144000" cy="4478149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80       </a:t>
            </a:r>
            <a:r>
              <a:rPr lang="en-US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Client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: open connection to server 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Trying 128.2.42.52..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                  Telnet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prints 3 lines to terminal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Connected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to WWW-CMU-PROD-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VIP.ANDREW.cmu.edu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GET /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index.shtml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HTTP/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1.1               </a:t>
            </a:r>
            <a:r>
              <a:rPr lang="en-US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Client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: request line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Host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: 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www.cmu.edu                       </a:t>
            </a:r>
            <a:r>
              <a:rPr lang="en-US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Client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: required HTTP/1.1 header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                                        Client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: empty line terminates headers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HTTP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/1.1 200 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OK                         </a:t>
            </a:r>
            <a:r>
              <a:rPr lang="en-US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Server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: response line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Date: Wed, 05 Nov 2014 17:37:26 </a:t>
            </a:r>
            <a:r>
              <a:rPr lang="sk-SK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GMT     </a:t>
            </a:r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Server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: followed by </a:t>
            </a:r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4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response headers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Server: Apache/1.3.42 (</a:t>
            </a:r>
            <a:r>
              <a:rPr lang="sk-SK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Unix)</a:t>
            </a:r>
          </a:p>
          <a:p>
            <a:r>
              <a:rPr lang="sk-SK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Transfer</a:t>
            </a: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-Encoding: chunked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Content-Type: text/html; charset=... </a:t>
            </a:r>
          </a:p>
          <a:p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                                        Server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: empty line terminates headers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1000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</a:t>
            </a:r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begin response body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html </a:t>
            </a:r>
            <a:r>
              <a:rPr lang="sk-SK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..&gt;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</a:t>
            </a:r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first line of HTML content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  <a:endParaRPr lang="en-US" sz="15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/html&gt;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0   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</a:t>
            </a:r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: end response body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Connection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closed by foreign host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.      </a:t>
            </a:r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Server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: </a:t>
            </a:r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close connection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0068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Tiny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Tiny Web server described in text</a:t>
            </a:r>
          </a:p>
          <a:p>
            <a:pPr lvl="1"/>
            <a:r>
              <a:rPr lang="en-US" sz="2200" dirty="0" smtClean="0"/>
              <a:t>Tiny is a sequential Web server</a:t>
            </a:r>
          </a:p>
          <a:p>
            <a:pPr lvl="1"/>
            <a:r>
              <a:rPr lang="en-US" sz="2200" dirty="0" smtClean="0"/>
              <a:t>Serves static and dynamic content to real browsers</a:t>
            </a:r>
          </a:p>
          <a:p>
            <a:pPr lvl="2"/>
            <a:r>
              <a:rPr lang="en-US" dirty="0" smtClean="0"/>
              <a:t>text files, HTML files, GIF, PNG, and JPEG images</a:t>
            </a:r>
          </a:p>
          <a:p>
            <a:pPr lvl="1"/>
            <a:r>
              <a:rPr lang="en-US" sz="2200" dirty="0" smtClean="0"/>
              <a:t>239 lines of commented C code</a:t>
            </a:r>
          </a:p>
          <a:p>
            <a:pPr lvl="1"/>
            <a:r>
              <a:rPr lang="en-US" sz="2200" dirty="0" smtClean="0"/>
              <a:t>Not as complete or robust as a real Web server</a:t>
            </a:r>
          </a:p>
          <a:p>
            <a:pPr lvl="2"/>
            <a:r>
              <a:rPr lang="en-US" sz="2200" dirty="0" smtClean="0"/>
              <a:t>You can break it with poorly-formed HTTP requests (e.g., terminate lines with “\n” instead of “\r\n”)</a:t>
            </a:r>
          </a:p>
        </p:txBody>
      </p:sp>
    </p:spTree>
    <p:extLst>
      <p:ext uri="{BB962C8B-B14F-4D97-AF65-F5344CB8AC3E}">
        <p14:creationId xmlns:p14="http://schemas.microsoft.com/office/powerpoint/2010/main" val="96897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294" tIns="45647" rIns="91294" bIns="45647" anchor="t"/>
          <a:lstStyle/>
          <a:p>
            <a:r>
              <a:rPr lang="en-US" dirty="0" smtClean="0"/>
              <a:t>Tiny Operation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 connection from client</a:t>
            </a:r>
          </a:p>
          <a:p>
            <a:r>
              <a:rPr lang="en-US" dirty="0" smtClean="0"/>
              <a:t>Read request from client (via connected socket)</a:t>
            </a:r>
          </a:p>
          <a:p>
            <a:r>
              <a:rPr lang="en-US" dirty="0" smtClean="0"/>
              <a:t>Split into &lt;method&gt;  &lt;</a:t>
            </a:r>
            <a:r>
              <a:rPr lang="en-US" dirty="0" err="1" smtClean="0"/>
              <a:t>uri</a:t>
            </a:r>
            <a:r>
              <a:rPr lang="en-US" dirty="0" smtClean="0"/>
              <a:t>&gt; &lt;version&gt;</a:t>
            </a:r>
          </a:p>
          <a:p>
            <a:pPr lvl="1"/>
            <a:r>
              <a:rPr lang="en-US" dirty="0" smtClean="0"/>
              <a:t>If method not GET, then return error</a:t>
            </a:r>
          </a:p>
          <a:p>
            <a:r>
              <a:rPr lang="en-US" dirty="0" smtClean="0"/>
              <a:t>If URI contains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cgi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-bin</a:t>
            </a:r>
            <a:r>
              <a:rPr lang="en-US" dirty="0" smtClean="0"/>
              <a:t>” then serve dynamic content</a:t>
            </a:r>
          </a:p>
          <a:p>
            <a:pPr lvl="1"/>
            <a:r>
              <a:rPr lang="en-US" dirty="0" smtClean="0"/>
              <a:t>(Would do wrong thing if had file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abcgi-bingo.htm</a:t>
            </a:r>
            <a:r>
              <a:rPr lang="en-US" dirty="0" smtClean="0"/>
              <a:t>l”)</a:t>
            </a:r>
          </a:p>
          <a:p>
            <a:pPr lvl="1"/>
            <a:r>
              <a:rPr lang="en-US" dirty="0" smtClean="0"/>
              <a:t>Fork process to execute program</a:t>
            </a:r>
          </a:p>
          <a:p>
            <a:r>
              <a:rPr lang="en-US" dirty="0" smtClean="0"/>
              <a:t>Otherwise serve static content</a:t>
            </a:r>
          </a:p>
          <a:p>
            <a:pPr lvl="1"/>
            <a:r>
              <a:rPr lang="en-US" dirty="0" smtClean="0"/>
              <a:t>Copy file to output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3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16962" cy="781050"/>
          </a:xfrm>
        </p:spPr>
        <p:txBody>
          <a:bodyPr/>
          <a:lstStyle/>
          <a:p>
            <a:r>
              <a:rPr lang="en-US" dirty="0" smtClean="0"/>
              <a:t>Recall: Socket </a:t>
            </a:r>
            <a:r>
              <a:rPr lang="en-US" dirty="0"/>
              <a:t>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07387" cy="1676400"/>
          </a:xfrm>
        </p:spPr>
        <p:txBody>
          <a:bodyPr/>
          <a:lstStyle/>
          <a:p>
            <a:r>
              <a:rPr lang="en-US" dirty="0" smtClean="0"/>
              <a:t>Internet-specific socket address:</a:t>
            </a:r>
            <a:endParaRPr lang="en-US" dirty="0"/>
          </a:p>
          <a:p>
            <a:pPr lvl="1"/>
            <a:r>
              <a:rPr lang="en-US" dirty="0" smtClean="0"/>
              <a:t>Must cast (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 pitchFamily="49" charset="0"/>
              </a:rPr>
              <a:t>sockaddr_in</a:t>
            </a:r>
            <a:r>
              <a:rPr lang="en-US" dirty="0" smtClean="0">
                <a:latin typeface="Courier New" pitchFamily="49" charset="0"/>
              </a:rPr>
              <a:t> *</a:t>
            </a:r>
            <a:r>
              <a:rPr lang="en-US" dirty="0" smtClean="0"/>
              <a:t>) to (</a:t>
            </a:r>
            <a:r>
              <a:rPr lang="en-US" dirty="0" err="1" smtClean="0">
                <a:latin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sockaddr</a:t>
            </a:r>
            <a:r>
              <a:rPr lang="en-US" dirty="0" smtClean="0">
                <a:latin typeface="Courier New" pitchFamily="49" charset="0"/>
              </a:rPr>
              <a:t> *</a:t>
            </a:r>
            <a:r>
              <a:rPr lang="en-US" dirty="0" smtClean="0"/>
              <a:t>) for functions that take socket address arguments. </a:t>
            </a:r>
            <a:endParaRPr lang="en-US" dirty="0"/>
          </a:p>
        </p:txBody>
      </p:sp>
      <p:sp>
        <p:nvSpPr>
          <p:cNvPr id="752648" name="Rectangle 8"/>
          <p:cNvSpPr>
            <a:spLocks noChangeArrowheads="1"/>
          </p:cNvSpPr>
          <p:nvPr/>
        </p:nvSpPr>
        <p:spPr bwMode="auto">
          <a:xfrm>
            <a:off x="3048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49" name="Rectangle 9"/>
          <p:cNvSpPr>
            <a:spLocks noChangeArrowheads="1"/>
          </p:cNvSpPr>
          <p:nvPr/>
        </p:nvSpPr>
        <p:spPr bwMode="auto">
          <a:xfrm>
            <a:off x="8382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0" name="Rectangle 10"/>
          <p:cNvSpPr>
            <a:spLocks noChangeArrowheads="1"/>
          </p:cNvSpPr>
          <p:nvPr/>
        </p:nvSpPr>
        <p:spPr bwMode="auto">
          <a:xfrm>
            <a:off x="13716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1" name="Rectangle 11"/>
          <p:cNvSpPr>
            <a:spLocks noChangeArrowheads="1"/>
          </p:cNvSpPr>
          <p:nvPr/>
        </p:nvSpPr>
        <p:spPr bwMode="auto">
          <a:xfrm>
            <a:off x="19050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2" name="Rectangle 12"/>
          <p:cNvSpPr>
            <a:spLocks noChangeArrowheads="1"/>
          </p:cNvSpPr>
          <p:nvPr/>
        </p:nvSpPr>
        <p:spPr bwMode="auto">
          <a:xfrm>
            <a:off x="24384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3" name="Rectangle 13"/>
          <p:cNvSpPr>
            <a:spLocks noChangeArrowheads="1"/>
          </p:cNvSpPr>
          <p:nvPr/>
        </p:nvSpPr>
        <p:spPr bwMode="auto">
          <a:xfrm>
            <a:off x="29718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4" name="Rectangle 14"/>
          <p:cNvSpPr>
            <a:spLocks noChangeArrowheads="1"/>
          </p:cNvSpPr>
          <p:nvPr/>
        </p:nvSpPr>
        <p:spPr bwMode="auto">
          <a:xfrm>
            <a:off x="35052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5" name="Rectangle 15"/>
          <p:cNvSpPr>
            <a:spLocks noChangeArrowheads="1"/>
          </p:cNvSpPr>
          <p:nvPr/>
        </p:nvSpPr>
        <p:spPr bwMode="auto">
          <a:xfrm>
            <a:off x="40386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6" name="Rectangle 16"/>
          <p:cNvSpPr>
            <a:spLocks noChangeArrowheads="1"/>
          </p:cNvSpPr>
          <p:nvPr/>
        </p:nvSpPr>
        <p:spPr bwMode="auto">
          <a:xfrm>
            <a:off x="4572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2657" name="Rectangle 17"/>
          <p:cNvSpPr>
            <a:spLocks noChangeArrowheads="1"/>
          </p:cNvSpPr>
          <p:nvPr/>
        </p:nvSpPr>
        <p:spPr bwMode="auto">
          <a:xfrm>
            <a:off x="5105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8" name="Rectangle 18"/>
          <p:cNvSpPr>
            <a:spLocks noChangeArrowheads="1"/>
          </p:cNvSpPr>
          <p:nvPr/>
        </p:nvSpPr>
        <p:spPr bwMode="auto">
          <a:xfrm>
            <a:off x="5638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9" name="Rectangle 19"/>
          <p:cNvSpPr>
            <a:spLocks noChangeArrowheads="1"/>
          </p:cNvSpPr>
          <p:nvPr/>
        </p:nvSpPr>
        <p:spPr bwMode="auto">
          <a:xfrm>
            <a:off x="61722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0" name="Rectangle 20"/>
          <p:cNvSpPr>
            <a:spLocks noChangeArrowheads="1"/>
          </p:cNvSpPr>
          <p:nvPr/>
        </p:nvSpPr>
        <p:spPr bwMode="auto">
          <a:xfrm>
            <a:off x="67056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1" name="Rectangle 21"/>
          <p:cNvSpPr>
            <a:spLocks noChangeArrowheads="1"/>
          </p:cNvSpPr>
          <p:nvPr/>
        </p:nvSpPr>
        <p:spPr bwMode="auto">
          <a:xfrm>
            <a:off x="7239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2" name="Rectangle 22"/>
          <p:cNvSpPr>
            <a:spLocks noChangeArrowheads="1"/>
          </p:cNvSpPr>
          <p:nvPr/>
        </p:nvSpPr>
        <p:spPr bwMode="auto">
          <a:xfrm>
            <a:off x="7772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3" name="Rectangle 23"/>
          <p:cNvSpPr>
            <a:spLocks noChangeArrowheads="1"/>
          </p:cNvSpPr>
          <p:nvPr/>
        </p:nvSpPr>
        <p:spPr bwMode="auto">
          <a:xfrm>
            <a:off x="8305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87312" y="560826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sa_family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96890" y="6124198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2179259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28600" y="2819400"/>
            <a:ext cx="8803812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 sockaddr_in  { 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uint16_t        </a:t>
            </a:r>
            <a:r>
              <a:rPr lang="en-US" sz="1600" dirty="0" err="1" smtClean="0">
                <a:latin typeface="Courier New" pitchFamily="49" charset="0"/>
              </a:rPr>
              <a:t>sin_family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Protocol family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(always AF_INET) */ 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uint16_t        </a:t>
            </a:r>
            <a:r>
              <a:rPr lang="en-US" sz="1600" dirty="0" err="1" smtClean="0">
                <a:latin typeface="Courier New" pitchFamily="49" charset="0"/>
              </a:rPr>
              <a:t>sin_port</a:t>
            </a:r>
            <a:r>
              <a:rPr lang="en-US" sz="1600" dirty="0" smtClean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Port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num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in network byte order */ </a:t>
            </a:r>
          </a:p>
          <a:p>
            <a:r>
              <a:rPr lang="en-US" sz="1600" dirty="0" err="1">
                <a:latin typeface="Courier New" pitchFamily="49" charset="0"/>
              </a:rPr>
              <a:t>  struct in_addr  sin_addr;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IP addr in network byte order */ </a:t>
            </a:r>
          </a:p>
          <a:p>
            <a:r>
              <a:rPr lang="en-US" sz="1600" dirty="0">
                <a:latin typeface="Courier New" pitchFamily="49" charset="0"/>
              </a:rPr>
              <a:t>  unsigned char   </a:t>
            </a:r>
            <a:r>
              <a:rPr lang="en-US" sz="1600" dirty="0" err="1">
                <a:latin typeface="Courier New" pitchFamily="49" charset="0"/>
              </a:rPr>
              <a:t>sin_zero</a:t>
            </a:r>
            <a:r>
              <a:rPr lang="en-US" sz="1600" dirty="0">
                <a:latin typeface="Courier New" pitchFamily="49" charset="0"/>
              </a:rPr>
              <a:t>[8];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Pad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to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struct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sockaddr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 */ </a:t>
            </a:r>
          </a:p>
          <a:p>
            <a:r>
              <a:rPr lang="en-US" sz="1600" dirty="0" err="1">
                <a:latin typeface="Courier New" pitchFamily="49" charset="0"/>
              </a:rPr>
              <a:t>}; 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330371" y="481451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sin_port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13857" y="5215202"/>
            <a:ext cx="10486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Courier New" pitchFamily="49" charset="0"/>
              </a:rPr>
              <a:t>AF_INET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2918459" y="4812506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sin_addr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6200" y="5957510"/>
            <a:ext cx="141897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sin_family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9432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 lIns="91294" tIns="45647" rIns="91294" bIns="45647" anchor="t"/>
          <a:lstStyle/>
          <a:p>
            <a:r>
              <a:rPr lang="en-US" dirty="0" smtClean="0"/>
              <a:t>Tiny Serving Static Content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1137820"/>
            <a:ext cx="8305800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serve_static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filename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srcfd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srcp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filetype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[MAXBUF];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Send response headers to client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get_filetype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filetype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);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"HTTP/1.0 200 OK\r\n"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sServer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Tiny Web Server\r\n"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sConnection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close\r\n"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sContent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-length: %d\r\n"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sContent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-type: %s\r\n\r\n"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Send response body to client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srcfd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Open(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O_RDONLY, 0);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srcp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Mmap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(0,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PROT_READ, MAP_PRIVATE,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srcfd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0)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srcfd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srcp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Munmap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srcp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, filesize);                 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41090" y="6031468"/>
            <a:ext cx="71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tiny.c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81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0960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</a:t>
            </a:r>
          </a:p>
        </p:txBody>
      </p:sp>
      <p:sp>
        <p:nvSpPr>
          <p:cNvPr id="771075" name="Oval 3"/>
          <p:cNvSpPr>
            <a:spLocks noChangeArrowheads="1"/>
          </p:cNvSpPr>
          <p:nvPr/>
        </p:nvSpPr>
        <p:spPr bwMode="auto">
          <a:xfrm>
            <a:off x="5548313" y="2662238"/>
            <a:ext cx="1065212" cy="989012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 dirty="0">
                <a:latin typeface="+mn-lt"/>
              </a:rPr>
              <a:t>Client</a:t>
            </a:r>
          </a:p>
        </p:txBody>
      </p:sp>
      <p:sp>
        <p:nvSpPr>
          <p:cNvPr id="771076" name="Oval 4"/>
          <p:cNvSpPr>
            <a:spLocks noChangeArrowheads="1"/>
          </p:cNvSpPr>
          <p:nvPr/>
        </p:nvSpPr>
        <p:spPr bwMode="auto">
          <a:xfrm>
            <a:off x="7526338" y="2662238"/>
            <a:ext cx="1065212" cy="989012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1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3213" y="1970088"/>
            <a:ext cx="4421187" cy="4456112"/>
          </a:xfrm>
          <a:noFill/>
          <a:ln/>
        </p:spPr>
        <p:txBody>
          <a:bodyPr lIns="90343" tIns="44379" rIns="90343" bIns="44379"/>
          <a:lstStyle/>
          <a:p>
            <a:r>
              <a:rPr lang="en-US" dirty="0" smtClean="0"/>
              <a:t>Client sends request to server</a:t>
            </a:r>
          </a:p>
          <a:p>
            <a:endParaRPr lang="en-US" dirty="0" smtClean="0"/>
          </a:p>
          <a:p>
            <a:r>
              <a:rPr lang="en-US" dirty="0" smtClean="0"/>
              <a:t>If request URI contains the string “</a:t>
            </a:r>
            <a:r>
              <a:rPr lang="en-US" dirty="0" smtClean="0">
                <a:latin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</a:rPr>
              <a:t>cgi</a:t>
            </a:r>
            <a:r>
              <a:rPr lang="en-US" dirty="0" smtClean="0">
                <a:latin typeface="Courier New" pitchFamily="49" charset="0"/>
              </a:rPr>
              <a:t>-bin</a:t>
            </a:r>
            <a:r>
              <a:rPr lang="en-US" dirty="0" smtClean="0"/>
              <a:t>”, the Tiny server assumes that the request is for dynamic content </a:t>
            </a:r>
            <a:endParaRPr lang="en-US" dirty="0"/>
          </a:p>
        </p:txBody>
      </p:sp>
      <p:sp>
        <p:nvSpPr>
          <p:cNvPr id="771078" name="Line 6"/>
          <p:cNvSpPr>
            <a:spLocks noChangeShapeType="1"/>
          </p:cNvSpPr>
          <p:nvPr/>
        </p:nvSpPr>
        <p:spPr bwMode="auto">
          <a:xfrm>
            <a:off x="6613525" y="3117850"/>
            <a:ext cx="912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1079" name="Text Box 7"/>
          <p:cNvSpPr txBox="1">
            <a:spLocks noChangeArrowheads="1"/>
          </p:cNvSpPr>
          <p:nvPr/>
        </p:nvSpPr>
        <p:spPr bwMode="auto">
          <a:xfrm>
            <a:off x="5000625" y="2130425"/>
            <a:ext cx="4006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GET /</a:t>
            </a:r>
            <a:r>
              <a:rPr lang="en-US" sz="1800" dirty="0" err="1">
                <a:latin typeface="Courier New" pitchFamily="49" charset="0"/>
              </a:rPr>
              <a:t>cgi</a:t>
            </a:r>
            <a:r>
              <a:rPr lang="en-US" sz="1800" dirty="0">
                <a:latin typeface="Courier New" pitchFamily="49" charset="0"/>
              </a:rPr>
              <a:t>-bin/env.pl HTTP/1.1</a:t>
            </a:r>
          </a:p>
        </p:txBody>
      </p:sp>
    </p:spTree>
    <p:extLst>
      <p:ext uri="{BB962C8B-B14F-4D97-AF65-F5344CB8AC3E}">
        <p14:creationId xmlns:p14="http://schemas.microsoft.com/office/powerpoint/2010/main" val="1406767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77724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(cont)</a:t>
            </a:r>
          </a:p>
        </p:txBody>
      </p:sp>
      <p:sp>
        <p:nvSpPr>
          <p:cNvPr id="772099" name="Oval 3"/>
          <p:cNvSpPr>
            <a:spLocks noChangeArrowheads="1"/>
          </p:cNvSpPr>
          <p:nvPr/>
        </p:nvSpPr>
        <p:spPr bwMode="auto">
          <a:xfrm>
            <a:off x="5173663" y="19018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Client</a:t>
            </a:r>
          </a:p>
        </p:txBody>
      </p:sp>
      <p:sp>
        <p:nvSpPr>
          <p:cNvPr id="772100" name="Oval 4"/>
          <p:cNvSpPr>
            <a:spLocks noChangeArrowheads="1"/>
          </p:cNvSpPr>
          <p:nvPr/>
        </p:nvSpPr>
        <p:spPr bwMode="auto">
          <a:xfrm>
            <a:off x="7153275" y="1901825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2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3213" y="1970088"/>
            <a:ext cx="4287837" cy="1890712"/>
          </a:xfrm>
          <a:noFill/>
          <a:ln/>
        </p:spPr>
        <p:txBody>
          <a:bodyPr lIns="90343" tIns="44379" rIns="90343" bIns="44379"/>
          <a:lstStyle/>
          <a:p>
            <a:r>
              <a:rPr lang="en-US" dirty="0"/>
              <a:t>The server creates a child process and runs the program identified by the URI in that process</a:t>
            </a:r>
          </a:p>
        </p:txBody>
      </p:sp>
      <p:sp>
        <p:nvSpPr>
          <p:cNvPr id="772102" name="Oval 6"/>
          <p:cNvSpPr>
            <a:spLocks noChangeArrowheads="1"/>
          </p:cNvSpPr>
          <p:nvPr/>
        </p:nvSpPr>
        <p:spPr bwMode="auto">
          <a:xfrm>
            <a:off x="7159625" y="3498850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  <p:sp>
        <p:nvSpPr>
          <p:cNvPr id="772103" name="Line 7"/>
          <p:cNvSpPr>
            <a:spLocks noChangeShapeType="1"/>
          </p:cNvSpPr>
          <p:nvPr/>
        </p:nvSpPr>
        <p:spPr bwMode="auto">
          <a:xfrm flipV="1">
            <a:off x="7685088" y="289083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2104" name="Text Box 8"/>
          <p:cNvSpPr txBox="1">
            <a:spLocks noChangeArrowheads="1"/>
          </p:cNvSpPr>
          <p:nvPr/>
        </p:nvSpPr>
        <p:spPr bwMode="auto">
          <a:xfrm>
            <a:off x="7654925" y="3011488"/>
            <a:ext cx="14128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Courier New" pitchFamily="49" charset="0"/>
              </a:rPr>
              <a:t>fork/exec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3957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2296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(cont)</a:t>
            </a:r>
          </a:p>
        </p:txBody>
      </p:sp>
      <p:sp>
        <p:nvSpPr>
          <p:cNvPr id="773123" name="Oval 3"/>
          <p:cNvSpPr>
            <a:spLocks noChangeArrowheads="1"/>
          </p:cNvSpPr>
          <p:nvPr/>
        </p:nvSpPr>
        <p:spPr bwMode="auto">
          <a:xfrm>
            <a:off x="5173663" y="18256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Client</a:t>
            </a:r>
          </a:p>
        </p:txBody>
      </p:sp>
      <p:sp>
        <p:nvSpPr>
          <p:cNvPr id="773124" name="Oval 4"/>
          <p:cNvSpPr>
            <a:spLocks noChangeArrowheads="1"/>
          </p:cNvSpPr>
          <p:nvPr/>
        </p:nvSpPr>
        <p:spPr bwMode="auto">
          <a:xfrm>
            <a:off x="7153275" y="1825625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3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3213" y="1970088"/>
            <a:ext cx="4287837" cy="4456112"/>
          </a:xfrm>
          <a:noFill/>
          <a:ln/>
        </p:spPr>
        <p:txBody>
          <a:bodyPr lIns="90343" tIns="44379" rIns="90343" bIns="44379"/>
          <a:lstStyle/>
          <a:p>
            <a:r>
              <a:rPr lang="en-US" dirty="0"/>
              <a:t>The child runs and generates the dynamic </a:t>
            </a:r>
            <a:r>
              <a:rPr lang="en-US" dirty="0" smtClean="0"/>
              <a:t>content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server captures the content of the child and forwards it without modification to the client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73126" name="Oval 6"/>
          <p:cNvSpPr>
            <a:spLocks noChangeArrowheads="1"/>
          </p:cNvSpPr>
          <p:nvPr/>
        </p:nvSpPr>
        <p:spPr bwMode="auto">
          <a:xfrm>
            <a:off x="7159625" y="3422650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  <p:sp>
        <p:nvSpPr>
          <p:cNvPr id="773127" name="Line 7"/>
          <p:cNvSpPr>
            <a:spLocks noChangeShapeType="1"/>
          </p:cNvSpPr>
          <p:nvPr/>
        </p:nvSpPr>
        <p:spPr bwMode="auto">
          <a:xfrm flipV="1">
            <a:off x="7685088" y="281463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3128" name="Text Box 8"/>
          <p:cNvSpPr txBox="1">
            <a:spLocks noChangeArrowheads="1"/>
          </p:cNvSpPr>
          <p:nvPr/>
        </p:nvSpPr>
        <p:spPr bwMode="auto">
          <a:xfrm>
            <a:off x="7616825" y="2967038"/>
            <a:ext cx="1047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/>
              <a:t>Content</a:t>
            </a:r>
          </a:p>
        </p:txBody>
      </p:sp>
      <p:sp>
        <p:nvSpPr>
          <p:cNvPr id="773129" name="Text Box 9"/>
          <p:cNvSpPr txBox="1">
            <a:spLocks noChangeArrowheads="1"/>
          </p:cNvSpPr>
          <p:nvPr/>
        </p:nvSpPr>
        <p:spPr bwMode="auto">
          <a:xfrm>
            <a:off x="6202363" y="2265645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Content</a:t>
            </a:r>
          </a:p>
        </p:txBody>
      </p:sp>
      <p:sp>
        <p:nvSpPr>
          <p:cNvPr id="773130" name="Line 10"/>
          <p:cNvSpPr>
            <a:spLocks noChangeShapeType="1"/>
          </p:cNvSpPr>
          <p:nvPr/>
        </p:nvSpPr>
        <p:spPr bwMode="auto">
          <a:xfrm flipH="1">
            <a:off x="6240463" y="2281238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0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8305800" cy="573087"/>
          </a:xfrm>
        </p:spPr>
        <p:txBody>
          <a:bodyPr lIns="91294" tIns="45647" rIns="91294" bIns="45647" anchor="t"/>
          <a:lstStyle/>
          <a:p>
            <a:r>
              <a:rPr lang="en-US"/>
              <a:t>Issues in Serving Dynamic Content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595438"/>
            <a:ext cx="5360987" cy="4830762"/>
          </a:xfrm>
        </p:spPr>
        <p:txBody>
          <a:bodyPr lIns="91294" tIns="45647" rIns="91294" bIns="45647"/>
          <a:lstStyle/>
          <a:p>
            <a:pPr>
              <a:lnSpc>
                <a:spcPct val="85000"/>
              </a:lnSpc>
            </a:pPr>
            <a:r>
              <a:rPr lang="en-US" dirty="0"/>
              <a:t>How does the client pass program arguments to the server?</a:t>
            </a:r>
          </a:p>
          <a:p>
            <a:pPr>
              <a:lnSpc>
                <a:spcPct val="85000"/>
              </a:lnSpc>
            </a:pPr>
            <a:r>
              <a:rPr lang="en-US" dirty="0"/>
              <a:t>How does the server pass these arguments to the child?</a:t>
            </a:r>
          </a:p>
          <a:p>
            <a:pPr>
              <a:lnSpc>
                <a:spcPct val="85000"/>
              </a:lnSpc>
            </a:pPr>
            <a:r>
              <a:rPr lang="en-US" dirty="0"/>
              <a:t>How does the server pass other info relevant to the request to the child?</a:t>
            </a:r>
          </a:p>
          <a:p>
            <a:pPr>
              <a:lnSpc>
                <a:spcPct val="85000"/>
              </a:lnSpc>
            </a:pPr>
            <a:r>
              <a:rPr lang="en-US" dirty="0"/>
              <a:t>How does the server capture the content produced by the child?</a:t>
            </a:r>
          </a:p>
          <a:p>
            <a:pPr>
              <a:lnSpc>
                <a:spcPct val="85000"/>
              </a:lnSpc>
            </a:pPr>
            <a:r>
              <a:rPr lang="en-US" dirty="0"/>
              <a:t>These issues are addressed by the </a:t>
            </a:r>
            <a:r>
              <a:rPr lang="en-US" dirty="0">
                <a:solidFill>
                  <a:srgbClr val="FF0000"/>
                </a:solidFill>
              </a:rPr>
              <a:t>Common Gateway Interface (CGI) </a:t>
            </a:r>
            <a:r>
              <a:rPr lang="en-US" dirty="0"/>
              <a:t>specification.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775172" name="Oval 4"/>
          <p:cNvSpPr>
            <a:spLocks noChangeArrowheads="1"/>
          </p:cNvSpPr>
          <p:nvPr/>
        </p:nvSpPr>
        <p:spPr bwMode="auto">
          <a:xfrm>
            <a:off x="5459413" y="1825625"/>
            <a:ext cx="1065212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Client</a:t>
            </a:r>
          </a:p>
        </p:txBody>
      </p:sp>
      <p:sp>
        <p:nvSpPr>
          <p:cNvPr id="775173" name="Oval 5"/>
          <p:cNvSpPr>
            <a:spLocks noChangeArrowheads="1"/>
          </p:cNvSpPr>
          <p:nvPr/>
        </p:nvSpPr>
        <p:spPr bwMode="auto">
          <a:xfrm>
            <a:off x="7437438" y="18256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5174" name="Line 6"/>
          <p:cNvSpPr>
            <a:spLocks noChangeShapeType="1"/>
          </p:cNvSpPr>
          <p:nvPr/>
        </p:nvSpPr>
        <p:spPr bwMode="auto">
          <a:xfrm flipH="1" flipV="1">
            <a:off x="7761288" y="2814638"/>
            <a:ext cx="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75175" name="Text Box 7"/>
          <p:cNvSpPr txBox="1">
            <a:spLocks noChangeArrowheads="1"/>
          </p:cNvSpPr>
          <p:nvPr/>
        </p:nvSpPr>
        <p:spPr bwMode="auto">
          <a:xfrm>
            <a:off x="6715125" y="2965732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Content</a:t>
            </a:r>
          </a:p>
        </p:txBody>
      </p:sp>
      <p:sp>
        <p:nvSpPr>
          <p:cNvPr id="775176" name="Text Box 8"/>
          <p:cNvSpPr txBox="1">
            <a:spLocks noChangeArrowheads="1"/>
          </p:cNvSpPr>
          <p:nvPr/>
        </p:nvSpPr>
        <p:spPr bwMode="auto">
          <a:xfrm>
            <a:off x="6486525" y="2129120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Content</a:t>
            </a:r>
          </a:p>
        </p:txBody>
      </p:sp>
      <p:sp>
        <p:nvSpPr>
          <p:cNvPr id="775177" name="Line 9"/>
          <p:cNvSpPr>
            <a:spLocks noChangeShapeType="1"/>
          </p:cNvSpPr>
          <p:nvPr/>
        </p:nvSpPr>
        <p:spPr bwMode="auto">
          <a:xfrm flipH="1">
            <a:off x="6524625" y="2462213"/>
            <a:ext cx="912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75178" name="Text Box 10"/>
          <p:cNvSpPr txBox="1">
            <a:spLocks noChangeArrowheads="1"/>
          </p:cNvSpPr>
          <p:nvPr/>
        </p:nvSpPr>
        <p:spPr bwMode="auto">
          <a:xfrm>
            <a:off x="6410325" y="1671920"/>
            <a:ext cx="966861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Request</a:t>
            </a:r>
          </a:p>
        </p:txBody>
      </p:sp>
      <p:sp>
        <p:nvSpPr>
          <p:cNvPr id="775179" name="Line 11"/>
          <p:cNvSpPr>
            <a:spLocks noChangeShapeType="1"/>
          </p:cNvSpPr>
          <p:nvPr/>
        </p:nvSpPr>
        <p:spPr bwMode="auto">
          <a:xfrm flipH="1" flipV="1">
            <a:off x="6448425" y="2054225"/>
            <a:ext cx="1065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75180" name="Line 12"/>
          <p:cNvSpPr>
            <a:spLocks noChangeShapeType="1"/>
          </p:cNvSpPr>
          <p:nvPr/>
        </p:nvSpPr>
        <p:spPr bwMode="auto">
          <a:xfrm flipH="1" flipV="1">
            <a:off x="8218488" y="2738438"/>
            <a:ext cx="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75181" name="Text Box 13"/>
          <p:cNvSpPr txBox="1">
            <a:spLocks noChangeArrowheads="1"/>
          </p:cNvSpPr>
          <p:nvPr/>
        </p:nvSpPr>
        <p:spPr bwMode="auto">
          <a:xfrm>
            <a:off x="8180388" y="2965732"/>
            <a:ext cx="815265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Create</a:t>
            </a:r>
          </a:p>
        </p:txBody>
      </p:sp>
      <p:sp>
        <p:nvSpPr>
          <p:cNvPr id="775182" name="Oval 14"/>
          <p:cNvSpPr>
            <a:spLocks noChangeArrowheads="1"/>
          </p:cNvSpPr>
          <p:nvPr/>
        </p:nvSpPr>
        <p:spPr bwMode="auto">
          <a:xfrm>
            <a:off x="7443788" y="3422650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</p:spTree>
    <p:extLst>
      <p:ext uri="{BB962C8B-B14F-4D97-AF65-F5344CB8AC3E}">
        <p14:creationId xmlns:p14="http://schemas.microsoft.com/office/powerpoint/2010/main" val="159214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716962" cy="666750"/>
          </a:xfrm>
        </p:spPr>
        <p:txBody>
          <a:bodyPr lIns="91294" tIns="45647" rIns="91294" bIns="45647" anchor="t"/>
          <a:lstStyle/>
          <a:p>
            <a:r>
              <a:rPr lang="en-US" dirty="0"/>
              <a:t>CGI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Because the children are written according to the CGI spec, they are often called </a:t>
            </a:r>
            <a:r>
              <a:rPr lang="en-US" i="1" dirty="0">
                <a:solidFill>
                  <a:srgbClr val="FF0000"/>
                </a:solidFill>
              </a:rPr>
              <a:t>CGI </a:t>
            </a:r>
            <a:r>
              <a:rPr lang="en-US" i="1" dirty="0" smtClean="0">
                <a:solidFill>
                  <a:srgbClr val="FF0000"/>
                </a:solidFill>
              </a:rPr>
              <a:t>programs.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CGI really defines a simple </a:t>
            </a:r>
            <a:r>
              <a:rPr lang="en-US" dirty="0" smtClean="0"/>
              <a:t>standard </a:t>
            </a:r>
            <a:r>
              <a:rPr lang="en-US" dirty="0"/>
              <a:t>for transferring information between the client (browser), the server, and the child process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CGI is the original standard for generating dynamic content. Has been largely replaced by other, faster techniques: 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fastCGI</a:t>
            </a:r>
            <a:r>
              <a:rPr lang="en-US" dirty="0" smtClean="0"/>
              <a:t>, Apache modules, Java servlets, Rails controllers</a:t>
            </a:r>
          </a:p>
          <a:p>
            <a:pPr lvl="1"/>
            <a:r>
              <a:rPr lang="en-US" dirty="0" smtClean="0"/>
              <a:t>Avoid having to create process on the fly (expensive and slow).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81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05 at 3.08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360" y="1869008"/>
            <a:ext cx="9144000" cy="3849056"/>
          </a:xfrm>
          <a:prstGeom prst="rect">
            <a:avLst/>
          </a:prstGeom>
        </p:spPr>
      </p:pic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6942138" cy="57308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add.com</a:t>
            </a:r>
            <a:r>
              <a:rPr lang="en-US" dirty="0"/>
              <a:t> Experience</a:t>
            </a:r>
          </a:p>
        </p:txBody>
      </p:sp>
      <p:sp>
        <p:nvSpPr>
          <p:cNvPr id="778246" name="Text Box 6"/>
          <p:cNvSpPr txBox="1">
            <a:spLocks noChangeArrowheads="1"/>
          </p:cNvSpPr>
          <p:nvPr/>
        </p:nvSpPr>
        <p:spPr bwMode="auto">
          <a:xfrm>
            <a:off x="6658440" y="5718064"/>
            <a:ext cx="13901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Output page</a:t>
            </a:r>
          </a:p>
        </p:txBody>
      </p:sp>
      <p:sp>
        <p:nvSpPr>
          <p:cNvPr id="778247" name="Line 7"/>
          <p:cNvSpPr>
            <a:spLocks noChangeShapeType="1"/>
          </p:cNvSpPr>
          <p:nvPr/>
        </p:nvSpPr>
        <p:spPr bwMode="auto">
          <a:xfrm flipH="1" flipV="1">
            <a:off x="4601039" y="4301220"/>
            <a:ext cx="205740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48" name="Text Box 8"/>
          <p:cNvSpPr txBox="1">
            <a:spLocks noChangeArrowheads="1"/>
          </p:cNvSpPr>
          <p:nvPr/>
        </p:nvSpPr>
        <p:spPr bwMode="auto">
          <a:xfrm>
            <a:off x="2302005" y="1284176"/>
            <a:ext cx="6047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host</a:t>
            </a:r>
          </a:p>
        </p:txBody>
      </p:sp>
      <p:sp>
        <p:nvSpPr>
          <p:cNvPr id="778249" name="Text Box 9"/>
          <p:cNvSpPr txBox="1">
            <a:spLocks noChangeArrowheads="1"/>
          </p:cNvSpPr>
          <p:nvPr/>
        </p:nvSpPr>
        <p:spPr bwMode="auto">
          <a:xfrm>
            <a:off x="3755221" y="1284176"/>
            <a:ext cx="59470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port</a:t>
            </a:r>
          </a:p>
        </p:txBody>
      </p:sp>
      <p:sp>
        <p:nvSpPr>
          <p:cNvPr id="778250" name="Text Box 10"/>
          <p:cNvSpPr txBox="1">
            <a:spLocks noChangeArrowheads="1"/>
          </p:cNvSpPr>
          <p:nvPr/>
        </p:nvSpPr>
        <p:spPr bwMode="auto">
          <a:xfrm>
            <a:off x="4601040" y="1298463"/>
            <a:ext cx="139090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CGI program</a:t>
            </a:r>
          </a:p>
        </p:txBody>
      </p:sp>
      <p:sp>
        <p:nvSpPr>
          <p:cNvPr id="778251" name="Text Box 11"/>
          <p:cNvSpPr txBox="1">
            <a:spLocks noChangeArrowheads="1"/>
          </p:cNvSpPr>
          <p:nvPr/>
        </p:nvSpPr>
        <p:spPr bwMode="auto">
          <a:xfrm>
            <a:off x="6616580" y="1717313"/>
            <a:ext cx="121394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arguments</a:t>
            </a:r>
            <a:endParaRPr lang="en-US" sz="1800" dirty="0">
              <a:latin typeface="+mn-lt"/>
            </a:endParaRPr>
          </a:p>
        </p:txBody>
      </p:sp>
      <p:sp>
        <p:nvSpPr>
          <p:cNvPr id="778252" name="Line 12"/>
          <p:cNvSpPr>
            <a:spLocks noChangeShapeType="1"/>
          </p:cNvSpPr>
          <p:nvPr/>
        </p:nvSpPr>
        <p:spPr bwMode="auto">
          <a:xfrm flipH="1">
            <a:off x="2635380" y="1717314"/>
            <a:ext cx="0" cy="94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3" name="Line 13"/>
          <p:cNvSpPr>
            <a:spLocks noChangeShapeType="1"/>
          </p:cNvSpPr>
          <p:nvPr/>
        </p:nvSpPr>
        <p:spPr bwMode="auto">
          <a:xfrm flipH="1">
            <a:off x="4069546" y="1665176"/>
            <a:ext cx="0" cy="98345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4" name="Line 14"/>
          <p:cNvSpPr>
            <a:spLocks noChangeShapeType="1"/>
          </p:cNvSpPr>
          <p:nvPr/>
        </p:nvSpPr>
        <p:spPr bwMode="auto">
          <a:xfrm flipH="1">
            <a:off x="5058240" y="1717314"/>
            <a:ext cx="152400" cy="976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5" name="Line 15"/>
          <p:cNvSpPr>
            <a:spLocks noChangeShapeType="1"/>
          </p:cNvSpPr>
          <p:nvPr/>
        </p:nvSpPr>
        <p:spPr bwMode="auto">
          <a:xfrm flipH="1">
            <a:off x="5805952" y="2077133"/>
            <a:ext cx="790575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41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6" grpId="0"/>
      <p:bldP spid="778247" grpId="0" animBg="1"/>
      <p:bldP spid="778248" grpId="0"/>
      <p:bldP spid="778249" grpId="0"/>
      <p:bldP spid="778250" grpId="0"/>
      <p:bldP spid="778251" grpId="0"/>
      <p:bldP spid="778252" grpId="0" animBg="1"/>
      <p:bldP spid="778253" grpId="0" animBg="1"/>
      <p:bldP spid="778254" grpId="0" animBg="1"/>
      <p:bldP spid="7782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5363"/>
            <a:ext cx="8305800" cy="5253037"/>
          </a:xfrm>
        </p:spPr>
        <p:txBody>
          <a:bodyPr lIns="91294" tIns="45647" rIns="91294" bIns="45647"/>
          <a:lstStyle/>
          <a:p>
            <a:r>
              <a:rPr lang="en-US" u="sng" dirty="0">
                <a:solidFill>
                  <a:schemeClr val="tx1"/>
                </a:solidFill>
              </a:rPr>
              <a:t>Question:</a:t>
            </a:r>
            <a:r>
              <a:rPr lang="en-US" dirty="0">
                <a:solidFill>
                  <a:schemeClr val="tx1"/>
                </a:solidFill>
              </a:rPr>
              <a:t> How does the client pass arguments to the server?</a:t>
            </a:r>
          </a:p>
          <a:p>
            <a:r>
              <a:rPr lang="en-US" u="sng" dirty="0">
                <a:solidFill>
                  <a:schemeClr val="tx1"/>
                </a:solidFill>
              </a:rPr>
              <a:t>Answer:</a:t>
            </a:r>
            <a:r>
              <a:rPr lang="en-US" dirty="0">
                <a:solidFill>
                  <a:schemeClr val="tx1"/>
                </a:solidFill>
              </a:rPr>
              <a:t> The arguments are appended to the URI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Can </a:t>
            </a:r>
            <a:r>
              <a:rPr lang="en-US" dirty="0">
                <a:solidFill>
                  <a:schemeClr val="tx1"/>
                </a:solidFill>
              </a:rPr>
              <a:t>be encoded directly in a URL typed to a browser or a URL in an HTML link  </a:t>
            </a:r>
          </a:p>
          <a:p>
            <a:pPr lvl="1"/>
            <a:r>
              <a:rPr lang="en-US" dirty="0">
                <a:latin typeface="Courier New" pitchFamily="49" charset="0"/>
              </a:rPr>
              <a:t>http://</a:t>
            </a:r>
            <a:r>
              <a:rPr lang="en-US" dirty="0" smtClean="0">
                <a:latin typeface="Courier New" pitchFamily="49" charset="0"/>
              </a:rPr>
              <a:t>add.com/cgi-bin/adder?15213&amp;18213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</a:rPr>
              <a:t>adder</a:t>
            </a:r>
            <a:r>
              <a:rPr lang="en-US" dirty="0"/>
              <a:t> is the CGI program on the server that will do the addition.</a:t>
            </a:r>
          </a:p>
          <a:p>
            <a:pPr lvl="1"/>
            <a:r>
              <a:rPr lang="en-US" dirty="0"/>
              <a:t>argument list starts with </a:t>
            </a:r>
            <a:r>
              <a:rPr lang="en-US" dirty="0">
                <a:latin typeface="Courier New" pitchFamily="49" charset="0"/>
              </a:rPr>
              <a:t>“?”</a:t>
            </a:r>
            <a:endParaRPr lang="en-US" dirty="0"/>
          </a:p>
          <a:p>
            <a:pPr lvl="1"/>
            <a:r>
              <a:rPr lang="en-US" dirty="0"/>
              <a:t>arguments separated by </a:t>
            </a:r>
            <a:r>
              <a:rPr lang="en-US" dirty="0">
                <a:latin typeface="Courier New" pitchFamily="49" charset="0"/>
              </a:rPr>
              <a:t>“&amp;”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spaces represented by  </a:t>
            </a:r>
            <a:r>
              <a:rPr lang="en-US" dirty="0">
                <a:latin typeface="Courier New" pitchFamily="49" charset="0"/>
              </a:rPr>
              <a:t>“+” or “%20</a:t>
            </a:r>
            <a:r>
              <a:rPr lang="en-US" dirty="0" smtClean="0">
                <a:latin typeface="Courier New" pitchFamily="49" charset="0"/>
              </a:rPr>
              <a:t>”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391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858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 smtClean="0"/>
              <a:t>URL suffix: </a:t>
            </a:r>
            <a:endParaRPr lang="en-US" dirty="0"/>
          </a:p>
          <a:p>
            <a:pPr lvl="1"/>
            <a:r>
              <a:rPr lang="en-US" dirty="0" err="1" smtClean="0">
                <a:latin typeface="Courier New" pitchFamily="49" charset="0"/>
              </a:rPr>
              <a:t>cgi</a:t>
            </a:r>
            <a:r>
              <a:rPr lang="en-US" dirty="0" smtClean="0">
                <a:latin typeface="Courier New" pitchFamily="49" charset="0"/>
              </a:rPr>
              <a:t>-bin/adder?15213&amp;18213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Result displayed on browser: </a:t>
            </a:r>
          </a:p>
        </p:txBody>
      </p:sp>
      <p:sp>
        <p:nvSpPr>
          <p:cNvPr id="780292" name="Rectangle 4"/>
          <p:cNvSpPr>
            <a:spLocks noChangeArrowheads="1"/>
          </p:cNvSpPr>
          <p:nvPr/>
        </p:nvSpPr>
        <p:spPr bwMode="auto">
          <a:xfrm>
            <a:off x="1143000" y="3057950"/>
            <a:ext cx="7150100" cy="2308316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Welcome to add.com: THE Internet addition portal. 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The answer is: 15213 + 18213 = 33426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Thanks for visiting! 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3464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20788"/>
            <a:ext cx="7804150" cy="2284412"/>
          </a:xfrm>
        </p:spPr>
        <p:txBody>
          <a:bodyPr lIns="91294" tIns="45647" rIns="91294" bIns="45647"/>
          <a:lstStyle/>
          <a:p>
            <a:r>
              <a:rPr lang="en-US" u="sng" dirty="0"/>
              <a:t>Question</a:t>
            </a:r>
            <a:r>
              <a:rPr lang="en-US" dirty="0"/>
              <a:t>: How does the server pass these arguments to the child?</a:t>
            </a:r>
          </a:p>
          <a:p>
            <a:r>
              <a:rPr lang="en-US" u="sng" dirty="0"/>
              <a:t>Answer:</a:t>
            </a:r>
            <a:r>
              <a:rPr lang="en-US" dirty="0"/>
              <a:t> In environment variable QUERY_STRING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A single string containing everything after the “?”</a:t>
            </a:r>
          </a:p>
          <a:p>
            <a:pPr lvl="1"/>
            <a:r>
              <a:rPr lang="en-US" dirty="0"/>
              <a:t>For </a:t>
            </a:r>
            <a:r>
              <a:rPr lang="en-US" dirty="0" smtClean="0"/>
              <a:t>add: </a:t>
            </a:r>
            <a:r>
              <a:rPr lang="en-US" dirty="0">
                <a:latin typeface="Courier New" pitchFamily="49" charset="0"/>
              </a:rPr>
              <a:t>QUERY_STRING</a:t>
            </a:r>
            <a:r>
              <a:rPr lang="en-US" dirty="0"/>
              <a:t> = </a:t>
            </a:r>
            <a:r>
              <a:rPr lang="en-US" dirty="0" smtClean="0">
                <a:latin typeface="+mn-lt"/>
                <a:cs typeface="Courier New" pitchFamily="49" charset="0"/>
              </a:rPr>
              <a:t>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15213&amp;18213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81316" name="Text Box 4"/>
          <p:cNvSpPr txBox="1">
            <a:spLocks noChangeArrowheads="1"/>
          </p:cNvSpPr>
          <p:nvPr/>
        </p:nvSpPr>
        <p:spPr bwMode="auto">
          <a:xfrm>
            <a:off x="778065" y="3586877"/>
            <a:ext cx="6994335" cy="25853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8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* Extract the two arguments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getenv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"QUERY_STRING"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)) != </a:t>
            </a:r>
            <a:r>
              <a:rPr lang="en-US" sz="18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    p = 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strchr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 dirty="0">
                <a:solidFill>
                  <a:srgbClr val="9D206F"/>
                </a:solidFill>
                <a:latin typeface="Courier New"/>
                <a:cs typeface="Courier New"/>
              </a:rPr>
              <a:t>'&amp;'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tr-TR" sz="18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tr-TR" sz="1800" dirty="0">
                <a:solidFill>
                  <a:srgbClr val="000000"/>
                </a:solidFill>
                <a:latin typeface="Courier New"/>
                <a:cs typeface="Courier New"/>
              </a:rPr>
              <a:t>p = </a:t>
            </a:r>
            <a:r>
              <a:rPr lang="tr-TR" sz="1800" dirty="0">
                <a:solidFill>
                  <a:srgbClr val="9D206F"/>
                </a:solidFill>
                <a:latin typeface="Courier New"/>
                <a:cs typeface="Courier New"/>
              </a:rPr>
              <a:t>'\0'</a:t>
            </a:r>
            <a:r>
              <a:rPr lang="tr-TR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strcpy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(arg1,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strcpy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(arg2, p+1);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   n1 = atoi(arg1);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   n2 = atoi(arg2);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9539" y="5802868"/>
            <a:ext cx="90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adder.c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5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9035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6200" y="2307559"/>
            <a:ext cx="8991600" cy="452431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serve_dynamic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filename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cgiargs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emptylist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[] = {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};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Return first part of HTTP response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sprintf(buf, 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"HTTP/1.0 200 OK\r\n"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Rio_writen(fd, buf, strlen(buf));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sprintf(buf, 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"Server: Tiny Web Server\r\n"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Rio_writen(fd, buf, strlen(buf));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Real server would set all CGI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vars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here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setenv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>
                <a:solidFill>
                  <a:srgbClr val="9D206F"/>
                </a:solidFill>
                <a:latin typeface="Courier New"/>
                <a:cs typeface="Courier New"/>
              </a:rPr>
              <a:t>"QUERY_STRING"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cgiargs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1); 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Dup2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STDOUT_FILENO);        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Redirect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stdout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to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pl-P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emptylist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environ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Run CGI program */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pl-PL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endParaRPr lang="pl-P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Wait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Parent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waits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for and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reaps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child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pl-P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pl-PL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2620"/>
            <a:ext cx="8382000" cy="685800"/>
          </a:xfrm>
        </p:spPr>
        <p:txBody>
          <a:bodyPr lIns="91294" tIns="45647" rIns="91294" bIns="45647" anchor="t"/>
          <a:lstStyle/>
          <a:p>
            <a:r>
              <a:rPr lang="en-US" dirty="0"/>
              <a:t>Serving Dynamic </a:t>
            </a:r>
            <a:r>
              <a:rPr lang="en-US" dirty="0" smtClean="0"/>
              <a:t>Content with GET</a:t>
            </a:r>
            <a:endParaRPr lang="en-US" dirty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123500"/>
            <a:ext cx="8699500" cy="2209800"/>
          </a:xfrm>
        </p:spPr>
        <p:txBody>
          <a:bodyPr lIns="91294" tIns="45647" rIns="91294" bIns="45647"/>
          <a:lstStyle/>
          <a:p>
            <a:r>
              <a:rPr lang="en-US" sz="2000" u="sng" dirty="0"/>
              <a:t>Question:</a:t>
            </a:r>
            <a:r>
              <a:rPr lang="en-US" sz="2000" dirty="0"/>
              <a:t> How does the server capture the content produced by the child?</a:t>
            </a:r>
          </a:p>
          <a:p>
            <a:r>
              <a:rPr lang="en-US" sz="2000" u="sng" dirty="0"/>
              <a:t>Answer:</a:t>
            </a:r>
            <a:r>
              <a:rPr lang="en-US" sz="2000" dirty="0"/>
              <a:t> The child generates its output on </a:t>
            </a:r>
            <a:r>
              <a:rPr lang="en-US" sz="2000" dirty="0" err="1">
                <a:latin typeface="Courier New" pitchFamily="49" charset="0"/>
              </a:rPr>
              <a:t>stdout</a:t>
            </a:r>
            <a:r>
              <a:rPr lang="en-US" sz="2000" dirty="0"/>
              <a:t>.  Server uses </a:t>
            </a:r>
            <a:r>
              <a:rPr lang="en-US" sz="2000" dirty="0">
                <a:latin typeface="Courier New" pitchFamily="49" charset="0"/>
              </a:rPr>
              <a:t>dup2 </a:t>
            </a:r>
            <a:r>
              <a:rPr lang="en-US" sz="2000" dirty="0"/>
              <a:t>to redirect </a:t>
            </a:r>
            <a:r>
              <a:rPr lang="en-US" sz="2000" dirty="0" err="1">
                <a:latin typeface="Courier New" pitchFamily="49" charset="0"/>
              </a:rPr>
              <a:t>stdout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/>
              <a:t>to its connected socket.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81519" y="6483360"/>
            <a:ext cx="71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tiny.c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75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294" tIns="45647" rIns="91294" bIns="45647" anchor="t"/>
          <a:lstStyle/>
          <a:p>
            <a:r>
              <a:rPr lang="en-US" dirty="0" smtClean="0"/>
              <a:t>Serving Dynamic Content with GET</a:t>
            </a:r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6200" y="2489028"/>
            <a:ext cx="8991600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Make the response body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"Welcome to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add.com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sTHE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Internet addition portal.\r\n&lt;p&gt;"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sThe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answer is: %d + %d = %d\r\n&lt;p&gt;"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content, n1, n2, n1 + n2);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sThanks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for visiting!\r\n"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Generate the HTTP response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"Content-length: %d\r\n"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"Content-type: text/html\r\n\r\n"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2139" y="5673730"/>
            <a:ext cx="90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adder.c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09600" y="1220788"/>
            <a:ext cx="7804150" cy="103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Notice that only the CGI child process knows the content type and length, so it must generate those headers.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9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04800" y="1206500"/>
            <a:ext cx="7315200" cy="4278094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bash:makoshark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15213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Trying 128.2.210.175...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Connected to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(128.2.210.175).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GET /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cgi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-bin/adder?15213&amp;18213 HTTP/1.0</a:t>
            </a:r>
          </a:p>
          <a:p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HTTP/1.0 200 OK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Server: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Tiny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Web Server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Connection: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close</a:t>
            </a:r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Content-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length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: 117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Content-type: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text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/html</a:t>
            </a:r>
          </a:p>
          <a:p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Welcome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to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add.com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: THE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Internet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addition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portal.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&lt;p&gt;The answer is: 15213 + 18213 = 33426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&lt;p&gt;Thanks for visiting!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bash:makoshark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82000" cy="573087"/>
          </a:xfrm>
        </p:spPr>
        <p:txBody>
          <a:bodyPr/>
          <a:lstStyle/>
          <a:p>
            <a:r>
              <a:rPr lang="en-US" dirty="0"/>
              <a:t>Serving Dynamic Content With GET </a:t>
            </a:r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6452920" y="2277840"/>
            <a:ext cx="26772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request sent by client</a:t>
            </a:r>
          </a:p>
        </p:txBody>
      </p:sp>
      <p:sp>
        <p:nvSpPr>
          <p:cNvPr id="786438" name="Text Box 6"/>
          <p:cNvSpPr txBox="1">
            <a:spLocks noChangeArrowheads="1"/>
          </p:cNvSpPr>
          <p:nvPr/>
        </p:nvSpPr>
        <p:spPr bwMode="auto">
          <a:xfrm>
            <a:off x="6452920" y="2781290"/>
            <a:ext cx="274320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response generated </a:t>
            </a:r>
            <a:endParaRPr lang="en-US" sz="18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by the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server</a:t>
            </a:r>
          </a:p>
        </p:txBody>
      </p:sp>
      <p:sp>
        <p:nvSpPr>
          <p:cNvPr id="786442" name="Text Box 10"/>
          <p:cNvSpPr txBox="1">
            <a:spLocks noChangeArrowheads="1"/>
          </p:cNvSpPr>
          <p:nvPr/>
        </p:nvSpPr>
        <p:spPr bwMode="auto">
          <a:xfrm>
            <a:off x="6452920" y="3873015"/>
            <a:ext cx="2572162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response generated </a:t>
            </a:r>
            <a:endParaRPr lang="en-US" sz="18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by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CGI program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04800" y="2232480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304800" y="2736420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04800" y="3444491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04800" y="4935038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4850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2" y="493713"/>
            <a:ext cx="6053138" cy="573087"/>
          </a:xfrm>
        </p:spPr>
        <p:txBody>
          <a:bodyPr/>
          <a:lstStyle/>
          <a:p>
            <a:r>
              <a:rPr lang="en-US"/>
              <a:t>For More Information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860" y="1276350"/>
            <a:ext cx="7896225" cy="4972050"/>
          </a:xfrm>
        </p:spPr>
        <p:txBody>
          <a:bodyPr/>
          <a:lstStyle/>
          <a:p>
            <a:r>
              <a:rPr lang="en-US" dirty="0"/>
              <a:t>W. Richard </a:t>
            </a:r>
            <a:r>
              <a:rPr lang="en-US" dirty="0" smtClean="0"/>
              <a:t>Stevens</a:t>
            </a:r>
            <a:r>
              <a:rPr lang="en-US" dirty="0"/>
              <a:t> </a:t>
            </a:r>
            <a:r>
              <a:rPr lang="en-US" dirty="0" smtClean="0"/>
              <a:t>et. al. “</a:t>
            </a:r>
            <a:r>
              <a:rPr lang="en-US" dirty="0"/>
              <a:t>Unix Network Programming: </a:t>
            </a:r>
            <a:r>
              <a:rPr lang="en-US" dirty="0" smtClean="0"/>
              <a:t>The Sockets Networking API”</a:t>
            </a:r>
            <a:r>
              <a:rPr lang="en-US" dirty="0"/>
              <a:t>, Volume 1, </a:t>
            </a:r>
            <a:r>
              <a:rPr lang="en-US" dirty="0" smtClean="0"/>
              <a:t>Third </a:t>
            </a:r>
            <a:r>
              <a:rPr lang="en-US" dirty="0"/>
              <a:t>Edition, Prentice Hall, </a:t>
            </a:r>
            <a:r>
              <a:rPr lang="en-US" dirty="0" smtClean="0"/>
              <a:t>2003</a:t>
            </a:r>
            <a:endParaRPr lang="en-US" dirty="0"/>
          </a:p>
          <a:p>
            <a:pPr lvl="1"/>
            <a:r>
              <a:rPr lang="en-US" dirty="0"/>
              <a:t>THE network programming </a:t>
            </a:r>
            <a:r>
              <a:rPr lang="en-US" dirty="0" smtClean="0"/>
              <a:t>bible.</a:t>
            </a:r>
          </a:p>
          <a:p>
            <a:r>
              <a:rPr lang="en-US" dirty="0" smtClean="0"/>
              <a:t>Michael </a:t>
            </a:r>
            <a:r>
              <a:rPr lang="en-US" dirty="0" err="1" smtClean="0"/>
              <a:t>Kerrisk</a:t>
            </a:r>
            <a:r>
              <a:rPr lang="en-US" dirty="0" smtClean="0"/>
              <a:t>, “The Linux Programming Interface”, No Starch Press, 2010</a:t>
            </a:r>
          </a:p>
          <a:p>
            <a:pPr lvl="1"/>
            <a:r>
              <a:rPr lang="en-US" dirty="0" smtClean="0"/>
              <a:t>THE Linux programming bible. </a:t>
            </a:r>
            <a:endParaRPr lang="en-US" dirty="0"/>
          </a:p>
          <a:p>
            <a:r>
              <a:rPr lang="en-US" dirty="0" smtClean="0"/>
              <a:t>Complete versions of all code in this lecture is available from the 213 schedule page. </a:t>
            </a:r>
            <a:endParaRPr lang="en-US" dirty="0"/>
          </a:p>
          <a:p>
            <a:pPr lvl="1"/>
            <a:r>
              <a:rPr lang="en-US" dirty="0">
                <a:latin typeface="Courier New"/>
                <a:cs typeface="Courier New"/>
              </a:rPr>
              <a:t>http://</a:t>
            </a:r>
            <a:r>
              <a:rPr lang="en-US" dirty="0" err="1">
                <a:latin typeface="Courier New"/>
                <a:cs typeface="Courier New"/>
              </a:rPr>
              <a:t>www.cs.cmu.edu</a:t>
            </a:r>
            <a:r>
              <a:rPr lang="en-US" dirty="0">
                <a:latin typeface="Courier New"/>
                <a:cs typeface="Courier New"/>
              </a:rPr>
              <a:t>/~213/</a:t>
            </a:r>
            <a:r>
              <a:rPr lang="en-US" dirty="0" err="1">
                <a:latin typeface="Courier New"/>
                <a:cs typeface="Courier New"/>
              </a:rPr>
              <a:t>schedule.html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err="1" smtClean="0"/>
              <a:t>csapp</a:t>
            </a:r>
            <a:r>
              <a:rPr lang="en-US" dirty="0" smtClean="0"/>
              <a:t>.{.</a:t>
            </a:r>
            <a:r>
              <a:rPr lang="en-US" dirty="0" err="1" smtClean="0"/>
              <a:t>c,h</a:t>
            </a:r>
            <a:r>
              <a:rPr lang="en-US" dirty="0" smtClean="0"/>
              <a:t>}, </a:t>
            </a:r>
            <a:r>
              <a:rPr lang="en-US" dirty="0" err="1" smtClean="0"/>
              <a:t>hostinfo.c</a:t>
            </a:r>
            <a:r>
              <a:rPr lang="en-US" dirty="0" smtClean="0"/>
              <a:t>, </a:t>
            </a:r>
            <a:r>
              <a:rPr lang="en-US" dirty="0" err="1" smtClean="0"/>
              <a:t>echoclient.c</a:t>
            </a:r>
            <a:r>
              <a:rPr lang="en-US" dirty="0" smtClean="0"/>
              <a:t>, </a:t>
            </a:r>
            <a:r>
              <a:rPr lang="en-US" dirty="0" err="1" smtClean="0"/>
              <a:t>echoserveri.c</a:t>
            </a:r>
            <a:r>
              <a:rPr lang="en-US" dirty="0" smtClean="0"/>
              <a:t>, </a:t>
            </a:r>
            <a:r>
              <a:rPr lang="en-US" dirty="0" err="1" smtClean="0"/>
              <a:t>tiny.c</a:t>
            </a:r>
            <a:r>
              <a:rPr lang="en-US" dirty="0" smtClean="0"/>
              <a:t>, </a:t>
            </a:r>
            <a:r>
              <a:rPr lang="en-US" dirty="0" err="1" smtClean="0"/>
              <a:t>adder.c</a:t>
            </a:r>
            <a:endParaRPr lang="en-US" dirty="0" smtClean="0"/>
          </a:p>
          <a:p>
            <a:pPr lvl="1"/>
            <a:r>
              <a:rPr lang="en-US" dirty="0" smtClean="0"/>
              <a:t>You can use any of this code in your assignments.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5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9342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Web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1989:</a:t>
            </a:r>
          </a:p>
          <a:p>
            <a:pPr lvl="1"/>
            <a:r>
              <a:rPr lang="en-US" sz="2200" dirty="0"/>
              <a:t>Tim Berners-Lee (CERN) writes internal proposal to develop a distributed hypertext </a:t>
            </a:r>
            <a:r>
              <a:rPr lang="en-US" sz="2200" dirty="0" smtClean="0"/>
              <a:t>system</a:t>
            </a:r>
          </a:p>
          <a:p>
            <a:pPr lvl="2"/>
            <a:r>
              <a:rPr lang="en-US" dirty="0"/>
              <a:t>Connects “a web of notes with </a:t>
            </a:r>
            <a:r>
              <a:rPr lang="en-US" dirty="0" smtClean="0"/>
              <a:t>links”</a:t>
            </a:r>
            <a:endParaRPr lang="en-US" dirty="0"/>
          </a:p>
          <a:p>
            <a:pPr lvl="2"/>
            <a:r>
              <a:rPr lang="en-US" dirty="0"/>
              <a:t>Intended to help CERN physicists in large projects share and manage information </a:t>
            </a:r>
          </a:p>
          <a:p>
            <a:r>
              <a:rPr lang="en-US" dirty="0"/>
              <a:t>1990:</a:t>
            </a:r>
          </a:p>
          <a:p>
            <a:pPr lvl="1"/>
            <a:r>
              <a:rPr lang="en-US" sz="2200" dirty="0"/>
              <a:t>Tim BL writes a graphical browser for Next </a:t>
            </a:r>
            <a:r>
              <a:rPr lang="en-US" sz="2200" dirty="0" smtClean="0"/>
              <a:t>machines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1508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943600" cy="573087"/>
          </a:xfrm>
        </p:spPr>
        <p:txBody>
          <a:bodyPr lIns="91294" tIns="45647" rIns="91294" bIns="45647" anchor="t"/>
          <a:lstStyle/>
          <a:p>
            <a:r>
              <a:rPr lang="en-US"/>
              <a:t>Web History (cont)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472487" cy="5224462"/>
          </a:xfrm>
        </p:spPr>
        <p:txBody>
          <a:bodyPr lIns="91294" tIns="45647" rIns="91294" bIns="45647"/>
          <a:lstStyle/>
          <a:p>
            <a:r>
              <a:rPr lang="en-US" dirty="0"/>
              <a:t>1992</a:t>
            </a:r>
          </a:p>
          <a:p>
            <a:pPr lvl="1"/>
            <a:r>
              <a:rPr lang="en-US" sz="2200" dirty="0"/>
              <a:t>NCSA server released</a:t>
            </a:r>
          </a:p>
          <a:p>
            <a:pPr lvl="1"/>
            <a:r>
              <a:rPr lang="en-US" sz="2200" dirty="0"/>
              <a:t>26 WWW servers worldwide</a:t>
            </a:r>
          </a:p>
          <a:p>
            <a:r>
              <a:rPr lang="en-US" dirty="0"/>
              <a:t>1993</a:t>
            </a:r>
          </a:p>
          <a:p>
            <a:pPr lvl="1"/>
            <a:r>
              <a:rPr lang="en-US" sz="2200" dirty="0"/>
              <a:t>Marc Andreessen releases first version of NCSA Mosaic browser</a:t>
            </a:r>
          </a:p>
          <a:p>
            <a:pPr lvl="1"/>
            <a:r>
              <a:rPr lang="en-US" sz="2200" dirty="0"/>
              <a:t>Mosaic version released for (Windows, Mac, Unix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/>
              <a:t>Web (port 80) traffic at 1% of NSFNET backbone </a:t>
            </a:r>
            <a:r>
              <a:rPr lang="en-US" sz="2200" dirty="0" smtClean="0"/>
              <a:t>traffic</a:t>
            </a:r>
          </a:p>
          <a:p>
            <a:pPr lvl="1"/>
            <a:r>
              <a:rPr lang="en-US" sz="2200" dirty="0"/>
              <a:t>Over 200 WWW servers </a:t>
            </a:r>
            <a:r>
              <a:rPr lang="en-US" sz="2200" dirty="0" smtClean="0"/>
              <a:t>worldwide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1994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200" dirty="0"/>
              <a:t>Andreessen and colleagues leave NCSA to form “Mosaic Communications Corp” (predecessor to Netscape</a:t>
            </a:r>
            <a:r>
              <a:rPr lang="en-US" sz="22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5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586538" cy="573087"/>
          </a:xfrm>
        </p:spPr>
        <p:txBody>
          <a:bodyPr/>
          <a:lstStyle/>
          <a:p>
            <a:r>
              <a:rPr lang="en-US"/>
              <a:t>HTTP Versions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US" dirty="0"/>
              <a:t>Major differences between HTTP/1.1 and HTTP/1.0</a:t>
            </a:r>
          </a:p>
          <a:p>
            <a:pPr lvl="1"/>
            <a:r>
              <a:rPr lang="en-US" dirty="0"/>
              <a:t>HTTP/1.0 uses a new connection for each </a:t>
            </a:r>
            <a:r>
              <a:rPr lang="en-US" dirty="0" smtClean="0"/>
              <a:t>transaction</a:t>
            </a:r>
          </a:p>
          <a:p>
            <a:pPr lvl="1"/>
            <a:r>
              <a:rPr lang="en-US" dirty="0"/>
              <a:t>HTTP/1.1 also supports </a:t>
            </a:r>
            <a:r>
              <a:rPr lang="en-US" i="1" dirty="0"/>
              <a:t>persistent connections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multiple transactions over the same connection</a:t>
            </a:r>
          </a:p>
          <a:p>
            <a:pPr lvl="2"/>
            <a:r>
              <a:rPr lang="en-US" dirty="0">
                <a:latin typeface="Courier New" pitchFamily="49" charset="0"/>
              </a:rPr>
              <a:t>Connection: Keep-Alive</a:t>
            </a:r>
          </a:p>
          <a:p>
            <a:pPr lvl="1"/>
            <a:r>
              <a:rPr lang="en-US" dirty="0"/>
              <a:t>HTTP/1.1 requires </a:t>
            </a:r>
            <a:r>
              <a:rPr lang="en-US" dirty="0">
                <a:latin typeface="Courier New" pitchFamily="49" charset="0"/>
              </a:rPr>
              <a:t>HOST</a:t>
            </a:r>
            <a:r>
              <a:rPr lang="en-US" dirty="0"/>
              <a:t> header</a:t>
            </a:r>
          </a:p>
          <a:p>
            <a:pPr lvl="2"/>
            <a:r>
              <a:rPr lang="en-US" dirty="0">
                <a:latin typeface="Courier New" pitchFamily="49" charset="0"/>
              </a:rPr>
              <a:t>Host: </a:t>
            </a:r>
            <a:r>
              <a:rPr lang="en-US" dirty="0" smtClean="0">
                <a:latin typeface="Courier New" pitchFamily="49" charset="0"/>
              </a:rPr>
              <a:t>www.cmu.edu</a:t>
            </a:r>
          </a:p>
          <a:p>
            <a:pPr lvl="2"/>
            <a:r>
              <a:rPr lang="en-US" dirty="0" smtClean="0"/>
              <a:t>Makes it possible to host multiple websites at single Internet host</a:t>
            </a:r>
            <a:endParaRPr lang="en-US" dirty="0"/>
          </a:p>
          <a:p>
            <a:pPr lvl="1"/>
            <a:r>
              <a:rPr lang="en-US" dirty="0"/>
              <a:t>HTTP/1.1 supports </a:t>
            </a:r>
            <a:r>
              <a:rPr lang="en-US" i="1" dirty="0"/>
              <a:t>chunked </a:t>
            </a:r>
            <a:r>
              <a:rPr lang="en-US" i="1" dirty="0" smtClean="0"/>
              <a:t>encoding</a:t>
            </a:r>
            <a:endParaRPr lang="en-US" dirty="0"/>
          </a:p>
          <a:p>
            <a:pPr lvl="2"/>
            <a:r>
              <a:rPr lang="en-US" dirty="0">
                <a:latin typeface="Courier New"/>
                <a:cs typeface="Courier New"/>
              </a:rPr>
              <a:t>Transfer-Encoding: chunked</a:t>
            </a:r>
          </a:p>
          <a:p>
            <a:pPr lvl="1"/>
            <a:r>
              <a:rPr lang="en-US" dirty="0"/>
              <a:t>HTTP/1.1 adds additional support for caching</a:t>
            </a:r>
          </a:p>
        </p:txBody>
      </p:sp>
    </p:spTree>
    <p:extLst>
      <p:ext uri="{BB962C8B-B14F-4D97-AF65-F5344CB8AC3E}">
        <p14:creationId xmlns:p14="http://schemas.microsoft.com/office/powerpoint/2010/main" val="1011479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82000" cy="1112837"/>
          </a:xfrm>
        </p:spPr>
        <p:txBody>
          <a:bodyPr lIns="91294" tIns="45647" rIns="91294" bIns="45647" anchor="t"/>
          <a:lstStyle/>
          <a:p>
            <a:r>
              <a:rPr lang="en-US" dirty="0">
                <a:latin typeface="Courier New" pitchFamily="49" charset="0"/>
              </a:rPr>
              <a:t>GET</a:t>
            </a:r>
            <a:r>
              <a:rPr lang="en-US" dirty="0"/>
              <a:t> Request to Apache Server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smtClean="0"/>
              <a:t>Firefox </a:t>
            </a:r>
            <a:r>
              <a:rPr lang="en-US" dirty="0"/>
              <a:t>Browser</a:t>
            </a:r>
          </a:p>
        </p:txBody>
      </p:sp>
      <p:sp>
        <p:nvSpPr>
          <p:cNvPr id="769027" name="Rectangle 3"/>
          <p:cNvSpPr>
            <a:spLocks noChangeArrowheads="1"/>
          </p:cNvSpPr>
          <p:nvPr/>
        </p:nvSpPr>
        <p:spPr bwMode="auto">
          <a:xfrm>
            <a:off x="152400" y="2209800"/>
            <a:ext cx="8839200" cy="341631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defTabSz="912813"/>
            <a:r>
              <a:rPr lang="en-US" sz="1800" i="1" dirty="0" smtClean="0">
                <a:latin typeface="Courier New" pitchFamily="49" charset="0"/>
              </a:rPr>
              <a:t>GET /~</a:t>
            </a:r>
            <a:r>
              <a:rPr lang="en-US" sz="1800" i="1" dirty="0" err="1" smtClean="0">
                <a:latin typeface="Courier New" pitchFamily="49" charset="0"/>
              </a:rPr>
              <a:t>bryant</a:t>
            </a:r>
            <a:r>
              <a:rPr lang="en-US" sz="1800" i="1" dirty="0" smtClean="0">
                <a:latin typeface="Courier New" pitchFamily="49" charset="0"/>
              </a:rPr>
              <a:t>/test.html HTTP/1.1</a:t>
            </a:r>
          </a:p>
          <a:p>
            <a:pPr defTabSz="912813"/>
            <a:r>
              <a:rPr lang="en-US" sz="1800" i="1" dirty="0" smtClean="0">
                <a:latin typeface="Courier New" pitchFamily="49" charset="0"/>
              </a:rPr>
              <a:t>Host: www.cs.cmu.edu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User-Agent: Mozilla/5.0 (Windows; U; Windows NT 6.0; en-US; rv:1.9.2.11) Gecko/20101012 Firefox/3.6.11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Accept: text/</a:t>
            </a:r>
            <a:r>
              <a:rPr lang="en-US" sz="1800" dirty="0" err="1" smtClean="0">
                <a:latin typeface="Courier New" pitchFamily="49" charset="0"/>
              </a:rPr>
              <a:t>html,application</a:t>
            </a:r>
            <a:r>
              <a:rPr lang="en-US" sz="1800" dirty="0" smtClean="0">
                <a:latin typeface="Courier New" pitchFamily="49" charset="0"/>
              </a:rPr>
              <a:t>/</a:t>
            </a:r>
            <a:r>
              <a:rPr lang="en-US" sz="1800" dirty="0" err="1" smtClean="0">
                <a:latin typeface="Courier New" pitchFamily="49" charset="0"/>
              </a:rPr>
              <a:t>xhtml+xml,application</a:t>
            </a:r>
            <a:r>
              <a:rPr lang="en-US" sz="1800" dirty="0" smtClean="0">
                <a:latin typeface="Courier New" pitchFamily="49" charset="0"/>
              </a:rPr>
              <a:t>/</a:t>
            </a:r>
            <a:r>
              <a:rPr lang="en-US" sz="1800" dirty="0" err="1" smtClean="0">
                <a:latin typeface="Courier New" pitchFamily="49" charset="0"/>
              </a:rPr>
              <a:t>xml;q</a:t>
            </a:r>
            <a:r>
              <a:rPr lang="en-US" sz="1800" dirty="0" smtClean="0">
                <a:latin typeface="Courier New" pitchFamily="49" charset="0"/>
              </a:rPr>
              <a:t>=0.9,*/*;q=0.8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Accept-Language: en-</a:t>
            </a:r>
            <a:r>
              <a:rPr lang="en-US" sz="1800" dirty="0" err="1" smtClean="0">
                <a:latin typeface="Courier New" pitchFamily="49" charset="0"/>
              </a:rPr>
              <a:t>us,en;q</a:t>
            </a:r>
            <a:r>
              <a:rPr lang="en-US" sz="1800" dirty="0" smtClean="0">
                <a:latin typeface="Courier New" pitchFamily="49" charset="0"/>
              </a:rPr>
              <a:t>=0.5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Accept-Encoding: </a:t>
            </a:r>
            <a:r>
              <a:rPr lang="en-US" sz="1800" dirty="0" err="1" smtClean="0">
                <a:latin typeface="Courier New" pitchFamily="49" charset="0"/>
              </a:rPr>
              <a:t>gzip,deflate</a:t>
            </a:r>
            <a:endParaRPr lang="en-US" sz="1800" dirty="0" smtClean="0">
              <a:latin typeface="Courier New" pitchFamily="49" charset="0"/>
            </a:endParaRP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Accept-</a:t>
            </a:r>
            <a:r>
              <a:rPr lang="en-US" sz="1800" dirty="0" err="1" smtClean="0">
                <a:latin typeface="Courier New" pitchFamily="49" charset="0"/>
              </a:rPr>
              <a:t>Charset</a:t>
            </a:r>
            <a:r>
              <a:rPr lang="en-US" sz="1800" dirty="0" smtClean="0">
                <a:latin typeface="Courier New" pitchFamily="49" charset="0"/>
              </a:rPr>
              <a:t>: ISO-8859-1,utf-8;q=0.7,*;q=0.7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Keep-Alive: 115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Connection: keep-alive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CRLF </a:t>
            </a:r>
            <a:r>
              <a:rPr lang="en-US" sz="1800" dirty="0">
                <a:latin typeface="Courier New" pitchFamily="49" charset="0"/>
              </a:rPr>
              <a:t>(\r\n)</a:t>
            </a:r>
          </a:p>
        </p:txBody>
      </p:sp>
      <p:sp>
        <p:nvSpPr>
          <p:cNvPr id="775183" name="Rectangle 15"/>
          <p:cNvSpPr>
            <a:spLocks noChangeArrowheads="1"/>
          </p:cNvSpPr>
          <p:nvPr/>
        </p:nvSpPr>
        <p:spPr bwMode="auto">
          <a:xfrm>
            <a:off x="762000" y="2209801"/>
            <a:ext cx="2590800" cy="36327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75184" name="Text Box 16"/>
          <p:cNvSpPr txBox="1">
            <a:spLocks noChangeArrowheads="1"/>
          </p:cNvSpPr>
          <p:nvPr/>
        </p:nvSpPr>
        <p:spPr bwMode="auto">
          <a:xfrm>
            <a:off x="1203325" y="1676400"/>
            <a:ext cx="40179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URI is just the suffix, not the entire URL</a:t>
            </a:r>
          </a:p>
        </p:txBody>
      </p:sp>
    </p:spTree>
    <p:extLst>
      <p:ext uri="{BB962C8B-B14F-4D97-AF65-F5344CB8AC3E}">
        <p14:creationId xmlns:p14="http://schemas.microsoft.com/office/powerpoint/2010/main" val="113491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4963"/>
            <a:ext cx="8534400" cy="573087"/>
          </a:xfrm>
        </p:spPr>
        <p:txBody>
          <a:bodyPr lIns="91294" tIns="45647" rIns="91294" bIns="45647" anchor="t"/>
          <a:lstStyle/>
          <a:p>
            <a:r>
              <a:rPr lang="en-US">
                <a:latin typeface="Courier New" pitchFamily="49" charset="0"/>
              </a:rPr>
              <a:t>GET</a:t>
            </a:r>
            <a:r>
              <a:rPr lang="en-US"/>
              <a:t> Response From Apache Server</a:t>
            </a:r>
          </a:p>
        </p:txBody>
      </p:sp>
      <p:sp>
        <p:nvSpPr>
          <p:cNvPr id="770051" name="Rectangle 3"/>
          <p:cNvSpPr>
            <a:spLocks noChangeArrowheads="1"/>
          </p:cNvSpPr>
          <p:nvPr/>
        </p:nvSpPr>
        <p:spPr bwMode="auto">
          <a:xfrm>
            <a:off x="304800" y="1371600"/>
            <a:ext cx="8534400" cy="5078305"/>
          </a:xfrm>
          <a:prstGeom prst="rect">
            <a:avLst/>
          </a:prstGeom>
          <a:solidFill>
            <a:srgbClr val="E6E6E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defTabSz="912813"/>
            <a:r>
              <a:rPr lang="en-US" sz="1800" dirty="0" smtClean="0">
                <a:latin typeface="Courier New" pitchFamily="49" charset="0"/>
              </a:rPr>
              <a:t>HTTP/1.1 200 OK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Date: Fri, 29 Oct 2010 19:48:32 GMT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Server: Apache/2.2.14 (Unix) </a:t>
            </a:r>
            <a:r>
              <a:rPr lang="en-US" sz="1800" dirty="0" err="1" smtClean="0">
                <a:latin typeface="Courier New" pitchFamily="49" charset="0"/>
              </a:rPr>
              <a:t>mod_ssl</a:t>
            </a:r>
            <a:r>
              <a:rPr lang="en-US" sz="1800" dirty="0" smtClean="0">
                <a:latin typeface="Courier New" pitchFamily="49" charset="0"/>
              </a:rPr>
              <a:t>/2.2.14 </a:t>
            </a:r>
            <a:r>
              <a:rPr lang="en-US" sz="1800" dirty="0" err="1" smtClean="0">
                <a:latin typeface="Courier New" pitchFamily="49" charset="0"/>
              </a:rPr>
              <a:t>OpenSSL</a:t>
            </a:r>
            <a:r>
              <a:rPr lang="en-US" sz="1800" dirty="0" smtClean="0">
                <a:latin typeface="Courier New" pitchFamily="49" charset="0"/>
              </a:rPr>
              <a:t>/0.9.7m </a:t>
            </a:r>
            <a:r>
              <a:rPr lang="en-US" sz="1800" dirty="0" err="1" smtClean="0">
                <a:latin typeface="Courier New" pitchFamily="49" charset="0"/>
              </a:rPr>
              <a:t>mod_pubcookie</a:t>
            </a:r>
            <a:r>
              <a:rPr lang="en-US" sz="1800" dirty="0" smtClean="0">
                <a:latin typeface="Courier New" pitchFamily="49" charset="0"/>
              </a:rPr>
              <a:t>/3.3.2b PHP/5.3.1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Accept-Ranges: bytes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Content-Length: 479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Keep-Alive: timeout=15, max=100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Connection: Keep-Alive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Content-Type: text/html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&lt;html&gt;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&lt;head&gt;&lt;title&gt;Some Tests&lt;/title&gt;&lt;/head&gt;</a:t>
            </a:r>
          </a:p>
          <a:p>
            <a:pPr defTabSz="912813"/>
            <a:endParaRPr lang="en-US" sz="1800" dirty="0" smtClean="0">
              <a:latin typeface="Courier New" pitchFamily="49" charset="0"/>
            </a:endParaRP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&lt;body&gt;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&lt;h1&gt;Some Tests&lt;/h1&gt;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. . .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&lt;/body&gt;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&lt;/html&gt;</a:t>
            </a:r>
          </a:p>
          <a:p>
            <a:pPr algn="l" defTabSz="912813"/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705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Interface: </a:t>
            </a:r>
            <a:r>
              <a:rPr lang="en-US" dirty="0" smtClean="0">
                <a:latin typeface="Courier New"/>
                <a:cs typeface="Courier New"/>
              </a:rPr>
              <a:t>socket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771525"/>
          </a:xfrm>
        </p:spPr>
        <p:txBody>
          <a:bodyPr/>
          <a:lstStyle/>
          <a:p>
            <a:r>
              <a:rPr lang="en-US" dirty="0" smtClean="0"/>
              <a:t>Clients and servers use the </a:t>
            </a:r>
            <a:r>
              <a:rPr lang="en-US" dirty="0" smtClean="0">
                <a:latin typeface="Courier New"/>
                <a:cs typeface="Courier New"/>
              </a:rPr>
              <a:t>socket</a:t>
            </a:r>
            <a:r>
              <a:rPr lang="en-US" dirty="0" smtClean="0"/>
              <a:t> function to create a </a:t>
            </a:r>
            <a:r>
              <a:rPr lang="en-US" i="1" dirty="0" smtClean="0"/>
              <a:t>socket descriptor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Protocol specific! Best practice is to use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/>
              <a:t> to generate the parameters automatically, so that code is protocol independent.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323" y="2209800"/>
            <a:ext cx="5848677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socket(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domain,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type,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protocol)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8323" y="3124200"/>
            <a:ext cx="5971807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clientfd</a:t>
            </a:r>
            <a:r>
              <a:rPr lang="en-US" sz="1600" dirty="0" smtClean="0">
                <a:latin typeface="Courier New" pitchFamily="49" charset="0"/>
              </a:rPr>
              <a:t> = Socket(AF_INET, SOCK_STREAM, 0);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1" y="3886200"/>
            <a:ext cx="281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Indicates that we are using 32-bit IPV4 addresses</a:t>
            </a:r>
          </a:p>
        </p:txBody>
      </p:sp>
      <p:cxnSp>
        <p:nvCxnSpPr>
          <p:cNvPr id="10" name="Straight Arrow Connector 9"/>
          <p:cNvCxnSpPr>
            <a:stCxn id="8" idx="0"/>
            <a:endCxn id="7" idx="2"/>
          </p:cNvCxnSpPr>
          <p:nvPr/>
        </p:nvCxnSpPr>
        <p:spPr bwMode="auto">
          <a:xfrm flipV="1">
            <a:off x="2400301" y="3462754"/>
            <a:ext cx="1213926" cy="4234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724400" y="3886200"/>
            <a:ext cx="2819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Indicates that the socket will be the end point of a connection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 bwMode="auto">
          <a:xfrm flipH="1" flipV="1">
            <a:off x="5257800" y="3462754"/>
            <a:ext cx="876300" cy="4234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6467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Specify total length with content-length</a:t>
            </a:r>
          </a:p>
          <a:p>
            <a:pPr lvl="1"/>
            <a:r>
              <a:rPr lang="en-US" dirty="0" smtClean="0"/>
              <a:t>Requires that program buffer entire message</a:t>
            </a:r>
          </a:p>
          <a:p>
            <a:r>
              <a:rPr lang="en-US" dirty="0" smtClean="0"/>
              <a:t>Chunked</a:t>
            </a:r>
          </a:p>
          <a:p>
            <a:pPr lvl="1"/>
            <a:r>
              <a:rPr lang="en-US" dirty="0" smtClean="0"/>
              <a:t>Break into blocks</a:t>
            </a:r>
          </a:p>
          <a:p>
            <a:pPr lvl="1"/>
            <a:r>
              <a:rPr lang="en-US" dirty="0" smtClean="0"/>
              <a:t>Prefix each block with number of bytes (Hex coded)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60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7591425" cy="762000"/>
          </a:xfrm>
        </p:spPr>
        <p:txBody>
          <a:bodyPr/>
          <a:lstStyle/>
          <a:p>
            <a:r>
              <a:rPr lang="en-US" dirty="0" smtClean="0"/>
              <a:t>Chunked Encoding Example</a:t>
            </a:r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85800" y="990600"/>
            <a:ext cx="8382000" cy="547841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0" tIns="45716" rIns="91430" bIns="45716" anchor="ctr">
            <a:spAutoFit/>
          </a:bodyPr>
          <a:lstStyle/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HTTP/1.1 200 OK\n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Date: Sun, 31 Oct 2010 20:47:48 GMT\n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Server: Apache/1.3.41 (Unix)\n 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Keep-Alive: timeout=15, max=100\n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Connection: Keep-Alive\n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Transfer-Encoding: chunked\n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Content-Type: text/html\n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d75\r\n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&lt;html&gt;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&lt;head&gt;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.&lt;link </a:t>
            </a:r>
            <a:r>
              <a:rPr lang="en-US" sz="1400" dirty="0" err="1" smtClean="0">
                <a:latin typeface="Courier New" pitchFamily="49" charset="0"/>
              </a:rPr>
              <a:t>href</a:t>
            </a:r>
            <a:r>
              <a:rPr lang="en-US" sz="1400" dirty="0" smtClean="0">
                <a:latin typeface="Courier New" pitchFamily="49" charset="0"/>
              </a:rPr>
              <a:t>="http://www.cs.cmu.edu/style/calendar.css" </a:t>
            </a:r>
            <a:r>
              <a:rPr lang="en-US" sz="1400" dirty="0" err="1" smtClean="0">
                <a:latin typeface="Courier New" pitchFamily="49" charset="0"/>
              </a:rPr>
              <a:t>rel</a:t>
            </a:r>
            <a:r>
              <a:rPr lang="en-US" sz="1400" dirty="0" smtClean="0">
                <a:latin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</a:rPr>
              <a:t>stylesheet</a:t>
            </a:r>
            <a:r>
              <a:rPr lang="en-US" sz="1400" dirty="0" smtClean="0">
                <a:latin typeface="Courier New" pitchFamily="49" charset="0"/>
              </a:rPr>
              <a:t>" type="text/</a:t>
            </a:r>
            <a:r>
              <a:rPr lang="en-US" sz="1400" dirty="0" err="1" smtClean="0">
                <a:latin typeface="Courier New" pitchFamily="49" charset="0"/>
              </a:rPr>
              <a:t>css</a:t>
            </a:r>
            <a:r>
              <a:rPr lang="en-US" sz="1400" dirty="0" smtClean="0">
                <a:latin typeface="Courier New" pitchFamily="49" charset="0"/>
              </a:rPr>
              <a:t>"&gt;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&lt;/head&gt;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&lt;body id="</a:t>
            </a:r>
            <a:r>
              <a:rPr lang="en-US" sz="1400" dirty="0" err="1" smtClean="0">
                <a:latin typeface="Courier New" pitchFamily="49" charset="0"/>
              </a:rPr>
              <a:t>calendar_body</a:t>
            </a:r>
            <a:r>
              <a:rPr lang="en-US" sz="1400" dirty="0" smtClean="0">
                <a:latin typeface="Courier New" pitchFamily="49" charset="0"/>
              </a:rPr>
              <a:t>"&gt;</a:t>
            </a:r>
          </a:p>
          <a:p>
            <a:pPr defTabSz="912813">
              <a:tabLst>
                <a:tab pos="2286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&lt;div id='calendar'&gt;&lt;table width='100%'  border='0' </a:t>
            </a:r>
            <a:r>
              <a:rPr lang="en-US" sz="1400" dirty="0" err="1" smtClean="0">
                <a:latin typeface="Courier New" pitchFamily="49" charset="0"/>
              </a:rPr>
              <a:t>cellpadding</a:t>
            </a:r>
            <a:r>
              <a:rPr lang="en-US" sz="1400" dirty="0" smtClean="0">
                <a:latin typeface="Courier New" pitchFamily="49" charset="0"/>
              </a:rPr>
              <a:t>='0' </a:t>
            </a:r>
            <a:r>
              <a:rPr lang="en-US" sz="1400" dirty="0" err="1" smtClean="0">
                <a:latin typeface="Courier New" pitchFamily="49" charset="0"/>
              </a:rPr>
              <a:t>cellspacing</a:t>
            </a:r>
            <a:r>
              <a:rPr lang="en-US" sz="1400" dirty="0" smtClean="0">
                <a:latin typeface="Courier New" pitchFamily="49" charset="0"/>
              </a:rPr>
              <a:t>='1' id='cal'&gt;</a:t>
            </a:r>
          </a:p>
          <a:p>
            <a:pPr defTabSz="912813">
              <a:tabLst>
                <a:tab pos="2286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 . . .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&lt;/body&gt;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&lt;/html&gt;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0\r\n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\r\n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865284" name="Rectangle 4"/>
          <p:cNvSpPr>
            <a:spLocks noChangeArrowheads="1"/>
          </p:cNvSpPr>
          <p:nvPr/>
        </p:nvSpPr>
        <p:spPr bwMode="auto">
          <a:xfrm>
            <a:off x="685800" y="2743200"/>
            <a:ext cx="9906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5285" name="AutoShape 5"/>
          <p:cNvSpPr>
            <a:spLocks/>
          </p:cNvSpPr>
          <p:nvPr/>
        </p:nvSpPr>
        <p:spPr bwMode="auto">
          <a:xfrm>
            <a:off x="304800" y="3048000"/>
            <a:ext cx="304800" cy="2891135"/>
          </a:xfrm>
          <a:prstGeom prst="leftBrace">
            <a:avLst>
              <a:gd name="adj1" fmla="val 139583"/>
              <a:gd name="adj2" fmla="val 50000"/>
            </a:avLst>
          </a:prstGeom>
          <a:noFill/>
          <a:ln w="28575">
            <a:solidFill>
              <a:srgbClr val="00CC66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865286" name="AutoShape 6"/>
          <p:cNvSpPr>
            <a:spLocks/>
          </p:cNvSpPr>
          <p:nvPr/>
        </p:nvSpPr>
        <p:spPr bwMode="auto">
          <a:xfrm>
            <a:off x="304800" y="5939135"/>
            <a:ext cx="304800" cy="381000"/>
          </a:xfrm>
          <a:prstGeom prst="leftBrace">
            <a:avLst>
              <a:gd name="adj1" fmla="val 10417"/>
              <a:gd name="adj2" fmla="val 50000"/>
            </a:avLst>
          </a:prstGeom>
          <a:noFill/>
          <a:ln w="28575">
            <a:solidFill>
              <a:srgbClr val="00CC6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5287" name="Rectangle 7"/>
          <p:cNvSpPr>
            <a:spLocks noChangeArrowheads="1"/>
          </p:cNvSpPr>
          <p:nvPr/>
        </p:nvSpPr>
        <p:spPr bwMode="auto">
          <a:xfrm>
            <a:off x="685800" y="5939135"/>
            <a:ext cx="9906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5288" name="Text Box 8"/>
          <p:cNvSpPr txBox="1">
            <a:spLocks noChangeArrowheads="1"/>
          </p:cNvSpPr>
          <p:nvPr/>
        </p:nvSpPr>
        <p:spPr bwMode="auto">
          <a:xfrm>
            <a:off x="1752600" y="2711450"/>
            <a:ext cx="4043094" cy="46166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First Chunk: </a:t>
            </a:r>
            <a:r>
              <a:rPr lang="en-US" dirty="0" smtClean="0">
                <a:solidFill>
                  <a:schemeClr val="bg1"/>
                </a:solidFill>
              </a:rPr>
              <a:t>0xd75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3445 </a:t>
            </a:r>
            <a:r>
              <a:rPr lang="en-US" dirty="0">
                <a:solidFill>
                  <a:schemeClr val="bg1"/>
                </a:solidFill>
              </a:rPr>
              <a:t>bytes</a:t>
            </a:r>
          </a:p>
        </p:txBody>
      </p:sp>
      <p:sp>
        <p:nvSpPr>
          <p:cNvPr id="865289" name="Text Box 9"/>
          <p:cNvSpPr txBox="1">
            <a:spLocks noChangeArrowheads="1"/>
          </p:cNvSpPr>
          <p:nvPr/>
        </p:nvSpPr>
        <p:spPr bwMode="auto">
          <a:xfrm>
            <a:off x="1752600" y="5862935"/>
            <a:ext cx="6400800" cy="46166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Second Chunk: 0 bytes (indicates last chunk)</a:t>
            </a:r>
          </a:p>
        </p:txBody>
      </p:sp>
    </p:spTree>
    <p:extLst>
      <p:ext uri="{BB962C8B-B14F-4D97-AF65-F5344CB8AC3E}">
        <p14:creationId xmlns:p14="http://schemas.microsoft.com/office/powerpoint/2010/main" val="15893750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Proxies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39608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proxy </a:t>
            </a:r>
            <a:r>
              <a:rPr lang="en-US" dirty="0">
                <a:solidFill>
                  <a:srgbClr val="000000"/>
                </a:solidFill>
              </a:rPr>
              <a:t>is an intermediary between a client and an </a:t>
            </a:r>
            <a:r>
              <a:rPr lang="en-US" i="1" dirty="0">
                <a:solidFill>
                  <a:srgbClr val="FF0000"/>
                </a:solidFill>
              </a:rPr>
              <a:t>origin </a:t>
            </a:r>
            <a:r>
              <a:rPr lang="en-US" i="1" dirty="0" smtClean="0">
                <a:solidFill>
                  <a:srgbClr val="FF0000"/>
                </a:solidFill>
              </a:rPr>
              <a:t>server</a:t>
            </a:r>
            <a:endParaRPr lang="en-US" i="1" dirty="0" smtClean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To the client, the proxy acts like a </a:t>
            </a:r>
            <a:r>
              <a:rPr lang="en-US" dirty="0" smtClean="0">
                <a:solidFill>
                  <a:srgbClr val="000000"/>
                </a:solidFill>
              </a:rPr>
              <a:t>server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To the server, the proxy acts like a </a:t>
            </a:r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88484" name="Oval 4"/>
          <p:cNvSpPr>
            <a:spLocks noChangeArrowheads="1"/>
          </p:cNvSpPr>
          <p:nvPr/>
        </p:nvSpPr>
        <p:spPr bwMode="auto">
          <a:xfrm>
            <a:off x="533400" y="3324225"/>
            <a:ext cx="1065213" cy="989013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 dirty="0">
                <a:latin typeface="+mn-lt"/>
              </a:rPr>
              <a:t>Client</a:t>
            </a:r>
          </a:p>
        </p:txBody>
      </p:sp>
      <p:sp>
        <p:nvSpPr>
          <p:cNvPr id="788485" name="Oval 5"/>
          <p:cNvSpPr>
            <a:spLocks noChangeArrowheads="1"/>
          </p:cNvSpPr>
          <p:nvPr/>
        </p:nvSpPr>
        <p:spPr bwMode="auto">
          <a:xfrm>
            <a:off x="3581400" y="3324225"/>
            <a:ext cx="1065213" cy="989013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Proxy</a:t>
            </a:r>
          </a:p>
        </p:txBody>
      </p:sp>
      <p:sp>
        <p:nvSpPr>
          <p:cNvPr id="788487" name="Oval 7"/>
          <p:cNvSpPr>
            <a:spLocks noChangeArrowheads="1"/>
          </p:cNvSpPr>
          <p:nvPr/>
        </p:nvSpPr>
        <p:spPr bwMode="auto">
          <a:xfrm>
            <a:off x="6630988" y="3322638"/>
            <a:ext cx="1065212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Origin</a:t>
            </a:r>
          </a:p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88486" name="Line 6"/>
          <p:cNvSpPr>
            <a:spLocks noChangeShapeType="1"/>
          </p:cNvSpPr>
          <p:nvPr/>
        </p:nvSpPr>
        <p:spPr bwMode="auto">
          <a:xfrm>
            <a:off x="1600200" y="35512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6" name="Text Box 16"/>
          <p:cNvSpPr txBox="1">
            <a:spLocks noChangeArrowheads="1"/>
          </p:cNvSpPr>
          <p:nvPr/>
        </p:nvSpPr>
        <p:spPr bwMode="auto">
          <a:xfrm>
            <a:off x="1660525" y="3124200"/>
            <a:ext cx="193244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1. Client request</a:t>
            </a:r>
          </a:p>
        </p:txBody>
      </p:sp>
      <p:sp>
        <p:nvSpPr>
          <p:cNvPr id="788493" name="Line 13"/>
          <p:cNvSpPr>
            <a:spLocks noChangeShapeType="1"/>
          </p:cNvSpPr>
          <p:nvPr/>
        </p:nvSpPr>
        <p:spPr bwMode="auto">
          <a:xfrm>
            <a:off x="4648200" y="35512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7" name="Text Box 17"/>
          <p:cNvSpPr txBox="1">
            <a:spLocks noChangeArrowheads="1"/>
          </p:cNvSpPr>
          <p:nvPr/>
        </p:nvSpPr>
        <p:spPr bwMode="auto">
          <a:xfrm>
            <a:off x="4668838" y="3138488"/>
            <a:ext cx="191991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+mn-lt"/>
              </a:rPr>
              <a:t>2. Proxy request</a:t>
            </a:r>
          </a:p>
        </p:txBody>
      </p:sp>
      <p:sp>
        <p:nvSpPr>
          <p:cNvPr id="788494" name="Line 14"/>
          <p:cNvSpPr>
            <a:spLocks noChangeShapeType="1"/>
          </p:cNvSpPr>
          <p:nvPr/>
        </p:nvSpPr>
        <p:spPr bwMode="auto">
          <a:xfrm>
            <a:off x="4572000" y="40084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8" name="Text Box 18"/>
          <p:cNvSpPr txBox="1">
            <a:spLocks noChangeArrowheads="1"/>
          </p:cNvSpPr>
          <p:nvPr/>
        </p:nvSpPr>
        <p:spPr bwMode="auto">
          <a:xfrm>
            <a:off x="4724400" y="4084638"/>
            <a:ext cx="214947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+mn-lt"/>
              </a:rPr>
              <a:t>3. Server response</a:t>
            </a:r>
          </a:p>
        </p:txBody>
      </p:sp>
      <p:sp>
        <p:nvSpPr>
          <p:cNvPr id="788495" name="Line 15"/>
          <p:cNvSpPr>
            <a:spLocks noChangeShapeType="1"/>
          </p:cNvSpPr>
          <p:nvPr/>
        </p:nvSpPr>
        <p:spPr bwMode="auto">
          <a:xfrm>
            <a:off x="1524000" y="40084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9" name="Text Box 19"/>
          <p:cNvSpPr txBox="1">
            <a:spLocks noChangeArrowheads="1"/>
          </p:cNvSpPr>
          <p:nvPr/>
        </p:nvSpPr>
        <p:spPr bwMode="auto">
          <a:xfrm>
            <a:off x="1651000" y="4084638"/>
            <a:ext cx="20712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4. Proxy response</a:t>
            </a:r>
          </a:p>
        </p:txBody>
      </p:sp>
    </p:spTree>
    <p:extLst>
      <p:ext uri="{BB962C8B-B14F-4D97-AF65-F5344CB8AC3E}">
        <p14:creationId xmlns:p14="http://schemas.microsoft.com/office/powerpoint/2010/main" val="21691934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Proxies?</a:t>
            </a:r>
          </a:p>
        </p:txBody>
      </p:sp>
      <p:sp>
        <p:nvSpPr>
          <p:cNvPr id="789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620125" cy="1652587"/>
          </a:xfrm>
        </p:spPr>
        <p:txBody>
          <a:bodyPr/>
          <a:lstStyle/>
          <a:p>
            <a:r>
              <a:rPr lang="en-US" dirty="0"/>
              <a:t>Can perform useful functions as requests and responses pass by</a:t>
            </a:r>
          </a:p>
          <a:p>
            <a:pPr lvl="1"/>
            <a:r>
              <a:rPr lang="en-US" dirty="0"/>
              <a:t>Examples: Caching, logging, </a:t>
            </a:r>
            <a:r>
              <a:rPr lang="en-US" dirty="0" err="1"/>
              <a:t>anonymization</a:t>
            </a:r>
            <a:r>
              <a:rPr lang="en-US" dirty="0"/>
              <a:t>, filtering, </a:t>
            </a:r>
            <a:r>
              <a:rPr lang="en-US" dirty="0" err="1"/>
              <a:t>transcoding</a:t>
            </a:r>
            <a:endParaRPr lang="en-US" dirty="0"/>
          </a:p>
        </p:txBody>
      </p:sp>
      <p:sp>
        <p:nvSpPr>
          <p:cNvPr id="789508" name="Oval 1028"/>
          <p:cNvSpPr>
            <a:spLocks noChangeArrowheads="1"/>
          </p:cNvSpPr>
          <p:nvPr/>
        </p:nvSpPr>
        <p:spPr bwMode="auto">
          <a:xfrm>
            <a:off x="628650" y="3000375"/>
            <a:ext cx="1065213" cy="989013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+mn-lt"/>
              </a:rPr>
              <a:t>Client</a:t>
            </a:r>
          </a:p>
          <a:p>
            <a:pPr algn="ctr" defTabSz="912813"/>
            <a:r>
              <a:rPr lang="en-US" sz="1800" dirty="0">
                <a:latin typeface="+mn-lt"/>
              </a:rPr>
              <a:t>A</a:t>
            </a:r>
          </a:p>
        </p:txBody>
      </p:sp>
      <p:sp>
        <p:nvSpPr>
          <p:cNvPr id="789509" name="Oval 1029"/>
          <p:cNvSpPr>
            <a:spLocks noChangeArrowheads="1"/>
          </p:cNvSpPr>
          <p:nvPr/>
        </p:nvSpPr>
        <p:spPr bwMode="auto">
          <a:xfrm>
            <a:off x="3676650" y="3808413"/>
            <a:ext cx="1065213" cy="989012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Proxy</a:t>
            </a:r>
          </a:p>
          <a:p>
            <a:pPr algn="ctr" defTabSz="912813"/>
            <a:r>
              <a:rPr lang="en-US" sz="1800">
                <a:latin typeface="+mn-lt"/>
              </a:rPr>
              <a:t>cache</a:t>
            </a:r>
          </a:p>
        </p:txBody>
      </p:sp>
      <p:sp>
        <p:nvSpPr>
          <p:cNvPr id="789510" name="Oval 1030"/>
          <p:cNvSpPr>
            <a:spLocks noChangeArrowheads="1"/>
          </p:cNvSpPr>
          <p:nvPr/>
        </p:nvSpPr>
        <p:spPr bwMode="auto">
          <a:xfrm>
            <a:off x="7845425" y="3716338"/>
            <a:ext cx="1065213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Origin</a:t>
            </a:r>
          </a:p>
          <a:p>
            <a:pPr algn="ctr" defTabSz="912813"/>
            <a:r>
              <a:rPr lang="en-US" sz="1800">
                <a:latin typeface="+mn-lt"/>
              </a:rPr>
              <a:t>Server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24025" y="3170238"/>
            <a:ext cx="2316163" cy="738187"/>
            <a:chOff x="1724025" y="3170238"/>
            <a:chExt cx="2316163" cy="738187"/>
          </a:xfrm>
        </p:grpSpPr>
        <p:sp>
          <p:nvSpPr>
            <p:cNvPr id="789512" name="Line 1032"/>
            <p:cNvSpPr>
              <a:spLocks noChangeShapeType="1"/>
            </p:cNvSpPr>
            <p:nvPr/>
          </p:nvSpPr>
          <p:spPr bwMode="auto">
            <a:xfrm>
              <a:off x="1724025" y="3419475"/>
              <a:ext cx="2157413" cy="488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3" name="Text Box 1033"/>
            <p:cNvSpPr txBox="1">
              <a:spLocks noChangeArrowheads="1"/>
            </p:cNvSpPr>
            <p:nvPr/>
          </p:nvSpPr>
          <p:spPr bwMode="auto">
            <a:xfrm>
              <a:off x="1952625" y="3170238"/>
              <a:ext cx="2087563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Request </a:t>
              </a:r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06938" y="3657600"/>
            <a:ext cx="3187700" cy="377831"/>
            <a:chOff x="4706938" y="3657600"/>
            <a:chExt cx="3187700" cy="377831"/>
          </a:xfrm>
        </p:grpSpPr>
        <p:sp>
          <p:nvSpPr>
            <p:cNvPr id="789515" name="Line 1035"/>
            <p:cNvSpPr>
              <a:spLocks noChangeShapeType="1"/>
            </p:cNvSpPr>
            <p:nvPr/>
          </p:nvSpPr>
          <p:spPr bwMode="auto">
            <a:xfrm>
              <a:off x="4706938" y="4035431"/>
              <a:ext cx="318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6" name="Text Box 1036"/>
            <p:cNvSpPr txBox="1">
              <a:spLocks noChangeArrowheads="1"/>
            </p:cNvSpPr>
            <p:nvPr/>
          </p:nvSpPr>
          <p:spPr bwMode="auto">
            <a:xfrm>
              <a:off x="5505451" y="3657600"/>
              <a:ext cx="20875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Request </a:t>
              </a:r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67250" y="4114800"/>
            <a:ext cx="3221038" cy="396881"/>
            <a:chOff x="4667250" y="4114800"/>
            <a:chExt cx="3221038" cy="396881"/>
          </a:xfrm>
        </p:grpSpPr>
        <p:sp>
          <p:nvSpPr>
            <p:cNvPr id="789518" name="Line 1038"/>
            <p:cNvSpPr>
              <a:spLocks noChangeShapeType="1"/>
            </p:cNvSpPr>
            <p:nvPr/>
          </p:nvSpPr>
          <p:spPr bwMode="auto">
            <a:xfrm>
              <a:off x="4667250" y="4492631"/>
              <a:ext cx="3221038" cy="190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9" name="Text Box 1039"/>
            <p:cNvSpPr txBox="1">
              <a:spLocks noChangeArrowheads="1"/>
            </p:cNvSpPr>
            <p:nvPr/>
          </p:nvSpPr>
          <p:spPr bwMode="auto">
            <a:xfrm>
              <a:off x="5715000" y="4114800"/>
              <a:ext cx="12874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79563" y="3667125"/>
            <a:ext cx="2097087" cy="615951"/>
            <a:chOff x="1579563" y="3667125"/>
            <a:chExt cx="2097087" cy="615951"/>
          </a:xfrm>
        </p:grpSpPr>
        <p:sp>
          <p:nvSpPr>
            <p:cNvPr id="789521" name="Line 1041"/>
            <p:cNvSpPr>
              <a:spLocks noChangeShapeType="1"/>
            </p:cNvSpPr>
            <p:nvPr/>
          </p:nvSpPr>
          <p:spPr bwMode="auto">
            <a:xfrm>
              <a:off x="1579563" y="3817938"/>
              <a:ext cx="2097087" cy="465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22" name="Text Box 1042"/>
            <p:cNvSpPr txBox="1">
              <a:spLocks noChangeArrowheads="1"/>
            </p:cNvSpPr>
            <p:nvPr/>
          </p:nvSpPr>
          <p:spPr bwMode="auto">
            <a:xfrm>
              <a:off x="2293938" y="3667125"/>
              <a:ext cx="1287462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89523" name="Oval 1043"/>
          <p:cNvSpPr>
            <a:spLocks noChangeArrowheads="1"/>
          </p:cNvSpPr>
          <p:nvPr/>
        </p:nvSpPr>
        <p:spPr bwMode="auto">
          <a:xfrm>
            <a:off x="628650" y="4983163"/>
            <a:ext cx="1065213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Client</a:t>
            </a:r>
          </a:p>
          <a:p>
            <a:pPr algn="ctr" defTabSz="912813"/>
            <a:r>
              <a:rPr lang="en-US" sz="1800">
                <a:latin typeface="+mn-lt"/>
              </a:rPr>
              <a:t>B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33400" y="4443413"/>
            <a:ext cx="3130550" cy="685800"/>
            <a:chOff x="533400" y="4443413"/>
            <a:chExt cx="3130550" cy="685800"/>
          </a:xfrm>
        </p:grpSpPr>
        <p:sp>
          <p:nvSpPr>
            <p:cNvPr id="789535" name="Line 1055"/>
            <p:cNvSpPr>
              <a:spLocks noChangeShapeType="1"/>
            </p:cNvSpPr>
            <p:nvPr/>
          </p:nvSpPr>
          <p:spPr bwMode="auto">
            <a:xfrm flipV="1">
              <a:off x="1552575" y="4443413"/>
              <a:ext cx="2111375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36" name="Text Box 1056"/>
            <p:cNvSpPr txBox="1">
              <a:spLocks noChangeArrowheads="1"/>
            </p:cNvSpPr>
            <p:nvPr/>
          </p:nvSpPr>
          <p:spPr bwMode="auto">
            <a:xfrm>
              <a:off x="533400" y="4489451"/>
              <a:ext cx="20875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Request </a:t>
              </a:r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93863" y="4705350"/>
            <a:ext cx="2063751" cy="704850"/>
            <a:chOff x="1693863" y="4705350"/>
            <a:chExt cx="2063751" cy="704850"/>
          </a:xfrm>
        </p:grpSpPr>
        <p:sp>
          <p:nvSpPr>
            <p:cNvPr id="789537" name="Line 1057"/>
            <p:cNvSpPr>
              <a:spLocks noChangeShapeType="1"/>
            </p:cNvSpPr>
            <p:nvPr/>
          </p:nvSpPr>
          <p:spPr bwMode="auto">
            <a:xfrm flipV="1">
              <a:off x="1693863" y="4705350"/>
              <a:ext cx="2063751" cy="7048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38" name="Text Box 1058"/>
            <p:cNvSpPr txBox="1">
              <a:spLocks noChangeArrowheads="1"/>
            </p:cNvSpPr>
            <p:nvPr/>
          </p:nvSpPr>
          <p:spPr bwMode="auto">
            <a:xfrm>
              <a:off x="2470151" y="5029200"/>
              <a:ext cx="12874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89541" name="Text Box 1061"/>
          <p:cNvSpPr txBox="1">
            <a:spLocks noChangeArrowheads="1"/>
          </p:cNvSpPr>
          <p:nvPr/>
        </p:nvSpPr>
        <p:spPr bwMode="auto">
          <a:xfrm>
            <a:off x="1236663" y="6183313"/>
            <a:ext cx="297870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Fast inexpensive local network</a:t>
            </a:r>
          </a:p>
        </p:txBody>
      </p:sp>
      <p:sp>
        <p:nvSpPr>
          <p:cNvPr id="789543" name="Text Box 1063"/>
          <p:cNvSpPr txBox="1">
            <a:spLocks noChangeArrowheads="1"/>
          </p:cNvSpPr>
          <p:nvPr/>
        </p:nvSpPr>
        <p:spPr bwMode="auto">
          <a:xfrm>
            <a:off x="5643563" y="4792663"/>
            <a:ext cx="1692275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Slower more </a:t>
            </a:r>
          </a:p>
          <a:p>
            <a:r>
              <a:rPr lang="en-US" sz="1800"/>
              <a:t>expensive</a:t>
            </a:r>
          </a:p>
          <a:p>
            <a:r>
              <a:rPr lang="en-US" sz="1800"/>
              <a:t>global network</a:t>
            </a:r>
          </a:p>
        </p:txBody>
      </p:sp>
    </p:spTree>
    <p:extLst>
      <p:ext uri="{BB962C8B-B14F-4D97-AF65-F5344CB8AC3E}">
        <p14:creationId xmlns:p14="http://schemas.microsoft.com/office/powerpoint/2010/main" val="24846535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7797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Interface: </a:t>
            </a:r>
            <a:r>
              <a:rPr lang="en-US" dirty="0" smtClean="0">
                <a:latin typeface="Courier New"/>
                <a:cs typeface="Courier New"/>
              </a:rPr>
              <a:t>bind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771525"/>
          </a:xfrm>
        </p:spPr>
        <p:txBody>
          <a:bodyPr/>
          <a:lstStyle/>
          <a:p>
            <a:r>
              <a:rPr lang="en-US" dirty="0" smtClean="0"/>
              <a:t>A server uses  </a:t>
            </a:r>
            <a:r>
              <a:rPr lang="en-US" dirty="0" smtClean="0">
                <a:latin typeface="Courier New"/>
                <a:cs typeface="Courier New"/>
              </a:rPr>
              <a:t>bind</a:t>
            </a:r>
            <a:r>
              <a:rPr lang="en-US" dirty="0" smtClean="0"/>
              <a:t> to ask the kernel to associate the server’s socket address with a socket descriptor: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The process can read bytes that arrive on the connection whose endpoint is </a:t>
            </a:r>
            <a:r>
              <a:rPr lang="en-US" dirty="0" err="1" smtClean="0">
                <a:latin typeface="Courier New"/>
                <a:cs typeface="Courier New"/>
              </a:rPr>
              <a:t>addr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by reading from descriptor </a:t>
            </a:r>
            <a:r>
              <a:rPr lang="en-US" dirty="0" err="1" smtClean="0">
                <a:latin typeface="Courier New"/>
                <a:cs typeface="Courier New"/>
              </a:rPr>
              <a:t>sockfd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Similarly, writes to </a:t>
            </a:r>
            <a:r>
              <a:rPr lang="en-US" dirty="0" err="1" smtClean="0">
                <a:latin typeface="Courier New"/>
                <a:cs typeface="Courier New"/>
              </a:rPr>
              <a:t>sockfd</a:t>
            </a:r>
            <a:r>
              <a:rPr lang="en-US" dirty="0" smtClean="0"/>
              <a:t> are transferred along connection whose endpoint is </a:t>
            </a:r>
            <a:r>
              <a:rPr lang="en-US" dirty="0" err="1" smtClean="0">
                <a:latin typeface="Courier New"/>
                <a:cs typeface="Courier New"/>
              </a:rPr>
              <a:t>addr</a:t>
            </a:r>
            <a:r>
              <a:rPr lang="en-US" dirty="0" smtClean="0">
                <a:latin typeface="Courier New"/>
                <a:cs typeface="Courier New"/>
              </a:rPr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 New"/>
              </a:rPr>
              <a:t>Best practice is to use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>
                <a:latin typeface="+mn-lt"/>
                <a:cs typeface="Courier New"/>
              </a:rPr>
              <a:t> to supply the arguments </a:t>
            </a:r>
            <a:r>
              <a:rPr lang="en-US" dirty="0" err="1" smtClean="0">
                <a:latin typeface="Courier New"/>
                <a:cs typeface="Courier New"/>
              </a:rPr>
              <a:t>addr</a:t>
            </a:r>
            <a:r>
              <a:rPr lang="en-US" dirty="0" smtClean="0">
                <a:latin typeface="+mn-lt"/>
                <a:cs typeface="Courier New"/>
              </a:rPr>
              <a:t> and </a:t>
            </a:r>
            <a:r>
              <a:rPr lang="en-US" dirty="0" err="1" smtClean="0">
                <a:latin typeface="Courier New"/>
                <a:cs typeface="Courier New"/>
              </a:rPr>
              <a:t>addrlen</a:t>
            </a:r>
            <a:r>
              <a:rPr lang="en-US" dirty="0" smtClean="0">
                <a:latin typeface="+mn-lt"/>
                <a:cs typeface="Courier New"/>
              </a:rPr>
              <a:t>. </a:t>
            </a:r>
          </a:p>
          <a:p>
            <a:pPr lvl="1"/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323" y="2252246"/>
            <a:ext cx="634119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bind(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sockfd</a:t>
            </a:r>
            <a:r>
              <a:rPr lang="en-US" sz="1600" dirty="0" smtClean="0">
                <a:latin typeface="Courier New" pitchFamily="49" charset="0"/>
              </a:rPr>
              <a:t>, SA *</a:t>
            </a:r>
            <a:r>
              <a:rPr lang="en-US" sz="1600" dirty="0" err="1" smtClean="0">
                <a:latin typeface="Courier New" pitchFamily="49" charset="0"/>
              </a:rPr>
              <a:t>addr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socklen_t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addrlen</a:t>
            </a:r>
            <a:r>
              <a:rPr lang="en-US" sz="1600" dirty="0" smtClean="0">
                <a:latin typeface="Courier New" pitchFamily="49" charset="0"/>
              </a:rPr>
              <a:t>);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09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191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20434</TotalTime>
  <Words>5658</Words>
  <Application>Microsoft Macintosh PowerPoint</Application>
  <PresentationFormat>On-screen Show (4:3)</PresentationFormat>
  <Paragraphs>1035</Paragraphs>
  <Slides>63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template2007</vt:lpstr>
      <vt:lpstr>Network Programming: Part II  15-213: Introduction to Computer Systems 22nd Lecture, Nov. 12, 2015</vt:lpstr>
      <vt:lpstr>Sockets Interface</vt:lpstr>
      <vt:lpstr>Recall: Socket Address Structures</vt:lpstr>
      <vt:lpstr>Recall: Socket Address Structures</vt:lpstr>
      <vt:lpstr>Sockets Interface</vt:lpstr>
      <vt:lpstr>Sockets Interface: socket</vt:lpstr>
      <vt:lpstr>Sockets Interface</vt:lpstr>
      <vt:lpstr>Sockets Interface: bind</vt:lpstr>
      <vt:lpstr>Sockets Interface</vt:lpstr>
      <vt:lpstr>Sockets Interface: listen</vt:lpstr>
      <vt:lpstr>Sockets Interface</vt:lpstr>
      <vt:lpstr>Sockets Interface: accept</vt:lpstr>
      <vt:lpstr>Sockets Interface</vt:lpstr>
      <vt:lpstr>Sockets Interface: connect</vt:lpstr>
      <vt:lpstr>accept Illustrated</vt:lpstr>
      <vt:lpstr>Connected vs. Listening Descriptors</vt:lpstr>
      <vt:lpstr>Sockets Interface</vt:lpstr>
      <vt:lpstr>Sockets Interface</vt:lpstr>
      <vt:lpstr>Sockets Helper: open_clientfd</vt:lpstr>
      <vt:lpstr>Sockets Helper: open_clientfd (cont)</vt:lpstr>
      <vt:lpstr>Sockets Interface</vt:lpstr>
      <vt:lpstr>Sockets Helper: open_listenfd</vt:lpstr>
      <vt:lpstr>Sockets Helper: open_listenfd (cont)</vt:lpstr>
      <vt:lpstr>Sockets Helper: open_listenfd (cont)</vt:lpstr>
      <vt:lpstr>Echo Client: Main Routine</vt:lpstr>
      <vt:lpstr>Iterative Echo Server: Main Routine</vt:lpstr>
      <vt:lpstr>Echo Server: echo function</vt:lpstr>
      <vt:lpstr>Testing Servers Using telnet</vt:lpstr>
      <vt:lpstr>Testing the Echo Server With telnet</vt:lpstr>
      <vt:lpstr>Web Server Basics</vt:lpstr>
      <vt:lpstr>Web Content</vt:lpstr>
      <vt:lpstr>Static and Dynamic Content</vt:lpstr>
      <vt:lpstr>URLs and how clients and servers use them</vt:lpstr>
      <vt:lpstr>HTTP Requests</vt:lpstr>
      <vt:lpstr>HTTP Responses</vt:lpstr>
      <vt:lpstr>Example HTTP Transaction</vt:lpstr>
      <vt:lpstr>Example HTTP Transaction, Take 2</vt:lpstr>
      <vt:lpstr>Tiny Web Server</vt:lpstr>
      <vt:lpstr>Tiny Operation</vt:lpstr>
      <vt:lpstr>Tiny Serving Static Content</vt:lpstr>
      <vt:lpstr>Serving Dynamic Content</vt:lpstr>
      <vt:lpstr>Serving Dynamic Content (cont)</vt:lpstr>
      <vt:lpstr>Serving Dynamic Content (cont)</vt:lpstr>
      <vt:lpstr>Issues in Serving Dynamic Content</vt:lpstr>
      <vt:lpstr>CGI</vt:lpstr>
      <vt:lpstr>The add.com Experience</vt:lpstr>
      <vt:lpstr>Serving Dynamic Content With GET</vt:lpstr>
      <vt:lpstr>Serving Dynamic Content With GET</vt:lpstr>
      <vt:lpstr>Serving Dynamic Content With GET</vt:lpstr>
      <vt:lpstr>Serving Dynamic Content with GET</vt:lpstr>
      <vt:lpstr>Serving Dynamic Content with GET</vt:lpstr>
      <vt:lpstr>Serving Dynamic Content With GET </vt:lpstr>
      <vt:lpstr>For More Information</vt:lpstr>
      <vt:lpstr>Additional slides</vt:lpstr>
      <vt:lpstr>Web History</vt:lpstr>
      <vt:lpstr>Web History (cont)</vt:lpstr>
      <vt:lpstr>HTTP Versions</vt:lpstr>
      <vt:lpstr>GET Request to Apache Server From Firefox Browser</vt:lpstr>
      <vt:lpstr>GET Response From Apache Server</vt:lpstr>
      <vt:lpstr>Data Transfer Mechanisms</vt:lpstr>
      <vt:lpstr>Chunked Encoding Example</vt:lpstr>
      <vt:lpstr>Proxies</vt:lpstr>
      <vt:lpstr>Why Proxies?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subject/>
  <dc:creator>Markus Pueschel</dc:creator>
  <cp:keywords/>
  <dc:description>Redesign of slides created by Randal E. Bryant and David R. O'Hallaron</dc:description>
  <cp:lastModifiedBy>Randal Bryant</cp:lastModifiedBy>
  <cp:revision>899</cp:revision>
  <cp:lastPrinted>2012-11-08T08:32:40Z</cp:lastPrinted>
  <dcterms:created xsi:type="dcterms:W3CDTF">2012-11-08T08:32:21Z</dcterms:created>
  <dcterms:modified xsi:type="dcterms:W3CDTF">2015-11-12T20:33:19Z</dcterms:modified>
  <cp:category/>
</cp:coreProperties>
</file>