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650" r:id="rId3"/>
    <p:sldId id="639" r:id="rId4"/>
    <p:sldId id="657" r:id="rId5"/>
    <p:sldId id="658" r:id="rId6"/>
    <p:sldId id="663" r:id="rId7"/>
    <p:sldId id="664" r:id="rId8"/>
    <p:sldId id="665" r:id="rId9"/>
    <p:sldId id="666" r:id="rId10"/>
    <p:sldId id="667" r:id="rId11"/>
    <p:sldId id="669" r:id="rId12"/>
    <p:sldId id="670" r:id="rId13"/>
    <p:sldId id="671" r:id="rId14"/>
    <p:sldId id="620" r:id="rId15"/>
    <p:sldId id="621" r:id="rId16"/>
    <p:sldId id="622" r:id="rId17"/>
    <p:sldId id="623" r:id="rId18"/>
    <p:sldId id="624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42" r:id="rId28"/>
    <p:sldId id="680" r:id="rId29"/>
    <p:sldId id="681" r:id="rId30"/>
    <p:sldId id="682" r:id="rId31"/>
    <p:sldId id="643" r:id="rId32"/>
    <p:sldId id="644" r:id="rId33"/>
    <p:sldId id="645" r:id="rId34"/>
    <p:sldId id="646" r:id="rId35"/>
    <p:sldId id="647" r:id="rId36"/>
    <p:sldId id="648" r:id="rId37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2" autoAdjust="0"/>
    <p:restoredTop sz="94626" autoAdjust="0"/>
  </p:normalViewPr>
  <p:slideViewPr>
    <p:cSldViewPr snapToObjects="1">
      <p:cViewPr varScale="1">
        <p:scale>
          <a:sx n="111" d="100"/>
          <a:sy n="111" d="100"/>
        </p:scale>
        <p:origin x="-624" y="-120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16960488"/>
        <c:axId val="-2079625272"/>
      </c:barChart>
      <c:catAx>
        <c:axId val="-201696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625272"/>
        <c:crosses val="autoZero"/>
        <c:auto val="1"/>
        <c:lblAlgn val="ctr"/>
        <c:lblOffset val="100"/>
        <c:noMultiLvlLbl val="0"/>
      </c:catAx>
      <c:valAx>
        <c:axId val="-2079625272"/>
        <c:scaling>
          <c:orientation val="minMax"/>
          <c:max val="2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6960488"/>
        <c:crosses val="autoZero"/>
        <c:crossBetween val="between"/>
        <c:majorUnit val="1.0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58460232"/>
        <c:axId val="-2058446808"/>
      </c:barChart>
      <c:catAx>
        <c:axId val="-205846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58446808"/>
        <c:crosses val="autoZero"/>
        <c:auto val="1"/>
        <c:lblAlgn val="ctr"/>
        <c:lblOffset val="100"/>
        <c:noMultiLvlLbl val="0"/>
      </c:catAx>
      <c:valAx>
        <c:axId val="-2058446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8460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79838392"/>
        <c:axId val="-2079459160"/>
      </c:barChart>
      <c:catAx>
        <c:axId val="-2079838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459160"/>
        <c:crosses val="autoZero"/>
        <c:auto val="1"/>
        <c:lblAlgn val="ctr"/>
        <c:lblOffset val="100"/>
        <c:noMultiLvlLbl val="0"/>
      </c:catAx>
      <c:valAx>
        <c:axId val="-2079459160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83839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</a:t>
            </a:r>
            <a:r>
              <a:rPr lang="en-US" sz="2000" b="0" dirty="0" smtClean="0"/>
              <a:t>Lecture, Nov. </a:t>
            </a:r>
            <a:r>
              <a:rPr lang="en-US" sz="2000" b="0" dirty="0" smtClean="0"/>
              <a:t>24</a:t>
            </a:r>
            <a:r>
              <a:rPr lang="en-US" sz="2000" b="0" dirty="0" smtClean="0"/>
              <a:t>, </a:t>
            </a:r>
            <a:r>
              <a:rPr lang="en-US" sz="2000" b="0" dirty="0" smtClean="0"/>
              <a:t>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</a:t>
            </a:r>
            <a:r>
              <a:rPr lang="en-US" dirty="0" smtClean="0"/>
              <a:t>Bryant and </a:t>
            </a:r>
            <a:r>
              <a:rPr lang="en-US" dirty="0" smtClean="0"/>
              <a:t>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08773"/>
            <a:ext cx="89916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and return the first item from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item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Remove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item;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6629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mutual exclusion problem</a:t>
            </a:r>
          </a:p>
          <a:p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82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</a:t>
            </a:r>
          </a:p>
          <a:p>
            <a:pPr lvl="1"/>
            <a:r>
              <a:rPr lang="en-US" dirty="0" smtClean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0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nitially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= 1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reader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1)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in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P(&amp;w);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Critical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section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Reading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readcnt--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Last out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V(&amp;w);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writer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P(&amp;w);</a:t>
            </a:r>
          </a:p>
          <a:p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Critical section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Writing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V(&amp;w);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81568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88078"/>
            <a:ext cx="8558382" cy="1088322"/>
          </a:xfrm>
        </p:spPr>
        <p:txBody>
          <a:bodyPr/>
          <a:lstStyle/>
          <a:p>
            <a:r>
              <a:rPr lang="en-US" dirty="0" smtClean="0"/>
              <a:t>Putting It All Together: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Shared buffer of connected descriptors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SBUFSIZE);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NTHREADS;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worker threads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in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from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echo_cnt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     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Service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16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routine: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Byte counter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and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that protects it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0, 1);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81" y="1609635"/>
            <a:ext cx="441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echo_cnt</a:t>
            </a:r>
            <a:r>
              <a:rPr lang="en-US" dirty="0" smtClean="0">
                <a:latin typeface="Calibri" pitchFamily="34" charset="0"/>
              </a:rPr>
              <a:t> initialization routine: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0803" y="1816417"/>
            <a:ext cx="8357464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BA8C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C200FF"/>
                </a:solidFill>
                <a:latin typeface="Menlo-Regular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pthread_once_t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BA8C1C"/>
                </a:solidFill>
                <a:latin typeface="Menlo-Regular"/>
              </a:rPr>
              <a:t>once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= PTHREAD_ONCE_INIT;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Pthread_once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(&amp;once,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+= n;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"thread %d received %d (%d total) bytes on 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      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(), n,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Rio_writen(connfd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12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32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352914"/>
            <a:ext cx="6726521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rand: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next*1103515245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)(next/65536)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: set seed for rand()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seed;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</a:t>
            </a:r>
            <a:r>
              <a:rPr lang="en-US" dirty="0" smtClean="0"/>
              <a:t>global </a:t>
            </a:r>
            <a:r>
              <a:rPr lang="en-US" dirty="0"/>
              <a:t>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* 1103515245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332671"/>
            <a:ext cx="4494239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lock-and-copy version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ctime_ts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timep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privatep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sharedp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ctime(timep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0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4540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57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 smtClean="0"/>
              <a:t>One worry: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337066" y="1857374"/>
            <a:ext cx="6361237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A threaded program with a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578" y="2307484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N threads are sharing </a:t>
            </a:r>
            <a:r>
              <a:rPr lang="en-US" dirty="0" err="1" smtClean="0">
                <a:latin typeface="Calibri" pitchFamily="34" charset="0"/>
              </a:rPr>
              <a:t>i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1735378" y="2538317"/>
            <a:ext cx="2743200" cy="454967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915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 smtClean="0"/>
              <a:t>Race Illustration</a:t>
            </a:r>
            <a:endParaRPr lang="en-US" dirty="0"/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822574" y="2362200"/>
            <a:ext cx="136500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ain </a:t>
            </a:r>
            <a:r>
              <a:rPr lang="en-US" sz="2000" dirty="0"/>
              <a:t>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 smtClean="0"/>
              <a:t>Peer thread 0</a:t>
            </a:r>
            <a:endParaRPr lang="en-US" sz="20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 smtClean="0"/>
              <a:t>myid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*((</a:t>
            </a:r>
            <a:r>
              <a:rPr lang="en-US" sz="2000" dirty="0" err="1" smtClean="0"/>
              <a:t>int</a:t>
            </a:r>
            <a:r>
              <a:rPr lang="en-US" sz="2000" dirty="0"/>
              <a:t> </a:t>
            </a:r>
            <a:r>
              <a:rPr lang="en-US" sz="2000" dirty="0" smtClean="0"/>
              <a:t>*)</a:t>
            </a:r>
            <a:r>
              <a:rPr lang="en-US" sz="2000" dirty="0" err="1" smtClean="0"/>
              <a:t>vargp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Race between increment of </a:t>
            </a:r>
            <a:r>
              <a:rPr lang="en-US" dirty="0" err="1" smtClean="0"/>
              <a:t>i</a:t>
            </a:r>
            <a:r>
              <a:rPr lang="en-US" dirty="0" smtClean="0"/>
              <a:t> in main thread and </a:t>
            </a:r>
            <a:r>
              <a:rPr lang="en-US" dirty="0" err="1" smtClean="0"/>
              <a:t>deref</a:t>
            </a:r>
            <a:r>
              <a:rPr lang="en-US" dirty="0" smtClean="0"/>
              <a:t> of </a:t>
            </a:r>
            <a:r>
              <a:rPr lang="en-US" dirty="0" err="1" smtClean="0"/>
              <a:t>vargp</a:t>
            </a:r>
            <a:r>
              <a:rPr lang="en-US" dirty="0" smtClean="0"/>
              <a:t> in peer thread: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deref</a:t>
            </a:r>
            <a:r>
              <a:rPr lang="en-US" dirty="0" smtClean="0"/>
              <a:t> happens while </a:t>
            </a:r>
            <a:r>
              <a:rPr lang="en-US" dirty="0" err="1" smtClean="0"/>
              <a:t>i</a:t>
            </a:r>
            <a:r>
              <a:rPr lang="en-US" dirty="0" smtClean="0"/>
              <a:t> = 0, then OK</a:t>
            </a:r>
          </a:p>
          <a:p>
            <a:pPr lvl="1"/>
            <a:r>
              <a:rPr lang="en-US" dirty="0" smtClean="0"/>
              <a:t>Otherwise, peer thread gets wrong id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really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1" y="1604665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100;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0" smtClean="0">
                <a:solidFill>
                  <a:srgbClr val="FF0000"/>
                </a:solidFill>
                <a:latin typeface="Menlo-Regular"/>
              </a:rPr>
              <a:t>&amp;</a:t>
            </a:r>
            <a:r>
              <a:rPr lang="da-DK" sz="1600" dirty="0">
                <a:solidFill>
                  <a:srgbClr val="FF0000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dirty="0" err="1" smtClean="0"/>
              <a:t>i</a:t>
            </a:r>
            <a:endParaRPr lang="en-US" sz="2200" dirty="0" smtClean="0"/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150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Main thread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1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Peer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819400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227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914400"/>
            <a:ext cx="6484768" cy="59093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Threaded program without the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ptr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BA8C1C"/>
                </a:solidFill>
                <a:latin typeface="Menlo-Regular"/>
              </a:rPr>
              <a:t>myid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*)vargp);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295400"/>
            <a:ext cx="4267200" cy="99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Avoid unintended </a:t>
            </a:r>
            <a:r>
              <a:rPr lang="en-US" dirty="0"/>
              <a:t>sharing of state</a:t>
            </a:r>
          </a:p>
        </p:txBody>
      </p:sp>
    </p:spTree>
    <p:extLst>
      <p:ext uri="{BB962C8B-B14F-4D97-AF65-F5344CB8AC3E}">
        <p14:creationId xmlns:p14="http://schemas.microsoft.com/office/powerpoint/2010/main" val="304039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Another worry: Deadlock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3188696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88058"/>
            <a:ext cx="66083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Sem_init(&amp;mutex[0],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mutex[0]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Sem_init(&amp;mutex[1],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mutex[1]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1);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"cnt=%d\n"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1"/>
            <a:ext cx="493747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P(&amp;mutex[1-id]);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V(&amp;mutex[1-id]);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smtClean="0">
                <a:solidFill>
                  <a:srgbClr val="000000"/>
                </a:solidFill>
                <a:latin typeface="Menlo-Regular"/>
              </a:rPr>
              <a:t>}</a:t>
            </a:r>
            <a:endParaRPr lang="fi-FI" sz="16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55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603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37199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277558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 and to notify other threads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to protect access to resource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roducer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onsumer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0193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6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array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Maximum number of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front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[(front+1)%n] is first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rear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rear%n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] is last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Protects accesses to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slots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sbuf_t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97413"/>
            <a:ext cx="8991600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an empty, bounded, shared FIFO buffer with n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 = n;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Buffer holds max of n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 = 0;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Empty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iff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front == rear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0, 1);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Binary semaphore for locking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-&gt;slots, 0, n);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n empty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-&gt;items, 0, 0);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0 items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7217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67676"/>
            <a:ext cx="8991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item onto the rear of shared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 = item;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Insert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29289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20802</TotalTime>
  <Words>3498</Words>
  <Application>Microsoft Macintosh PowerPoint</Application>
  <PresentationFormat>On-screen Show (4:3)</PresentationFormat>
  <Paragraphs>591</Paragraphs>
  <Slides>36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template2007</vt:lpstr>
      <vt:lpstr>Synchronization: Advanced  15-213: Introduction to Computer Systems 25th Lecture, Nov. 24, 2015</vt:lpstr>
      <vt:lpstr>Review: Semaphores</vt:lpstr>
      <vt:lpstr>Review: Using semaphores to protect shared resources via mutual exclusion</vt:lpstr>
      <vt:lpstr>Using Semaphores to Coordinate Access to Shared Resources</vt:lpstr>
      <vt:lpstr>Producer-Consumer Problem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Readers-Writers Problem</vt:lpstr>
      <vt:lpstr>Variants of Readers-Writers </vt:lpstr>
      <vt:lpstr>Solution to First Readers-Writers Problem</vt:lpstr>
      <vt:lpstr>Putting It All Together: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One worry: Races</vt:lpstr>
      <vt:lpstr>Race Illustration</vt:lpstr>
      <vt:lpstr>Could this race really occur?</vt:lpstr>
      <vt:lpstr>Experimental Results</vt:lpstr>
      <vt:lpstr>Race Elimination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872</cp:revision>
  <cp:lastPrinted>2014-11-18T06:28:41Z</cp:lastPrinted>
  <dcterms:created xsi:type="dcterms:W3CDTF">2012-11-26T22:46:36Z</dcterms:created>
  <dcterms:modified xsi:type="dcterms:W3CDTF">2015-08-17T16:20:10Z</dcterms:modified>
</cp:coreProperties>
</file>