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5"/>
  </p:notesMasterIdLst>
  <p:handoutMasterIdLst>
    <p:handoutMasterId r:id="rId46"/>
  </p:handoutMasterIdLst>
  <p:sldIdLst>
    <p:sldId id="542" r:id="rId2"/>
    <p:sldId id="569" r:id="rId3"/>
    <p:sldId id="662" r:id="rId4"/>
    <p:sldId id="614" r:id="rId5"/>
    <p:sldId id="654" r:id="rId6"/>
    <p:sldId id="655" r:id="rId7"/>
    <p:sldId id="696" r:id="rId8"/>
    <p:sldId id="620" r:id="rId9"/>
    <p:sldId id="686" r:id="rId10"/>
    <p:sldId id="687" r:id="rId11"/>
    <p:sldId id="689" r:id="rId12"/>
    <p:sldId id="688" r:id="rId13"/>
    <p:sldId id="690" r:id="rId14"/>
    <p:sldId id="691" r:id="rId15"/>
    <p:sldId id="692" r:id="rId16"/>
    <p:sldId id="693" r:id="rId17"/>
    <p:sldId id="694" r:id="rId18"/>
    <p:sldId id="695" r:id="rId19"/>
    <p:sldId id="653" r:id="rId20"/>
    <p:sldId id="657" r:id="rId21"/>
    <p:sldId id="624" r:id="rId22"/>
    <p:sldId id="626" r:id="rId23"/>
    <p:sldId id="627" r:id="rId24"/>
    <p:sldId id="643" r:id="rId25"/>
    <p:sldId id="641" r:id="rId26"/>
    <p:sldId id="642" r:id="rId27"/>
    <p:sldId id="679" r:id="rId28"/>
    <p:sldId id="680" r:id="rId29"/>
    <p:sldId id="681" r:id="rId30"/>
    <p:sldId id="682" r:id="rId31"/>
    <p:sldId id="645" r:id="rId32"/>
    <p:sldId id="683" r:id="rId33"/>
    <p:sldId id="652" r:id="rId34"/>
    <p:sldId id="651" r:id="rId35"/>
    <p:sldId id="658" r:id="rId36"/>
    <p:sldId id="684" r:id="rId37"/>
    <p:sldId id="685" r:id="rId38"/>
    <p:sldId id="659" r:id="rId39"/>
    <p:sldId id="672" r:id="rId40"/>
    <p:sldId id="673" r:id="rId41"/>
    <p:sldId id="674" r:id="rId42"/>
    <p:sldId id="675" r:id="rId43"/>
    <p:sldId id="676" r:id="rId44"/>
  </p:sldIdLst>
  <p:sldSz cx="9144000" cy="6858000" type="screen4x3"/>
  <p:notesSz cx="7302500" cy="9586913"/>
  <p:custDataLst>
    <p:tags r:id="rId47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92">
          <p15:clr>
            <a:srgbClr val="A4A3A4"/>
          </p15:clr>
        </p15:guide>
        <p15:guide id="2" pos="379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0C8D3"/>
    <a:srgbClr val="9EF18B"/>
    <a:srgbClr val="ED0101"/>
    <a:srgbClr val="0046E2"/>
    <a:srgbClr val="FA004D"/>
    <a:srgbClr val="EA00EA"/>
    <a:srgbClr val="052FFF"/>
    <a:srgbClr val="4300EA"/>
    <a:srgbClr val="00EE71"/>
    <a:srgbClr val="E106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97" autoAdjust="0"/>
    <p:restoredTop sz="94626" autoAdjust="0"/>
  </p:normalViewPr>
  <p:slideViewPr>
    <p:cSldViewPr snapToObjects="1">
      <p:cViewPr varScale="1">
        <p:scale>
          <a:sx n="85" d="100"/>
          <a:sy n="85" d="100"/>
        </p:scale>
        <p:origin x="816" y="60"/>
      </p:cViewPr>
      <p:guideLst>
        <p:guide orient="horz" pos="2592"/>
        <p:guide pos="379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6384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gs" Target="tags/tag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oleObject" Target="Workbook1" TargetMode="External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oleObject" Target="Workbook1" TargetMode="External"/><Relationship Id="rId1" Type="http://schemas.openxmlformats.org/officeDocument/2006/relationships/themeOverride" Target="../theme/themeOverrid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en-US"/>
              <a:t>Parallel Summation</a:t>
            </a:r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psum-array</c:v>
                </c:pt>
              </c:strCache>
            </c:strRef>
          </c:tx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400"/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1(1)</c:v>
                </c:pt>
                <c:pt idx="1">
                  <c:v>2(2)</c:v>
                </c:pt>
                <c:pt idx="2">
                  <c:v>4(4)</c:v>
                </c:pt>
                <c:pt idx="3">
                  <c:v>8(8)</c:v>
                </c:pt>
                <c:pt idx="4">
                  <c:v>16(8)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5.3599999999999994</c:v>
                </c:pt>
                <c:pt idx="1">
                  <c:v>4.24</c:v>
                </c:pt>
                <c:pt idx="2">
                  <c:v>2.54</c:v>
                </c:pt>
                <c:pt idx="3">
                  <c:v>1.64</c:v>
                </c:pt>
                <c:pt idx="4">
                  <c:v>0.94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DC2-4C4B-A792-DFC2308B3A6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87143656"/>
        <c:axId val="2109848136"/>
      </c:lineChart>
      <c:catAx>
        <c:axId val="208714365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600"/>
                </a:pPr>
                <a:r>
                  <a:rPr lang="en-US" sz="1600"/>
                  <a:t>Threads (cores)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crossAx val="2109848136"/>
        <c:crosses val="autoZero"/>
        <c:auto val="1"/>
        <c:lblAlgn val="ctr"/>
        <c:lblOffset val="100"/>
        <c:noMultiLvlLbl val="0"/>
      </c:catAx>
      <c:valAx>
        <c:axId val="2109848136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 sz="1600"/>
                </a:pPr>
                <a:r>
                  <a:rPr lang="en-US" sz="1600"/>
                  <a:t>Elapsed</a:t>
                </a:r>
                <a:r>
                  <a:rPr lang="en-US" sz="1600" baseline="0"/>
                  <a:t> seconds</a:t>
                </a:r>
                <a:endParaRPr lang="en-US" sz="160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087143656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>
            <a:defRPr sz="1400"/>
          </a:pPr>
          <a:endParaRPr lang="en-US"/>
        </a:p>
      </c:txPr>
    </c:legend>
    <c:plotVisOnly val="1"/>
    <c:dispBlanksAs val="gap"/>
    <c:showDLblsOverMax val="0"/>
  </c:chart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en-US"/>
              <a:t>Parallel Summation</a:t>
            </a:r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psum-array</c:v>
                </c:pt>
              </c:strCache>
            </c:strRef>
          </c:tx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400"/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1(1)</c:v>
                </c:pt>
                <c:pt idx="1">
                  <c:v>2(2)</c:v>
                </c:pt>
                <c:pt idx="2">
                  <c:v>4(4)</c:v>
                </c:pt>
                <c:pt idx="3">
                  <c:v>8(8)</c:v>
                </c:pt>
                <c:pt idx="4">
                  <c:v>16(8)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5.3599999999999994</c:v>
                </c:pt>
                <c:pt idx="1">
                  <c:v>4.24</c:v>
                </c:pt>
                <c:pt idx="2">
                  <c:v>2.54</c:v>
                </c:pt>
                <c:pt idx="3">
                  <c:v>1.64</c:v>
                </c:pt>
                <c:pt idx="4">
                  <c:v>0.94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6A5-40FB-9E65-B2094104B79D}"/>
            </c:ext>
          </c:extLst>
        </c:ser>
        <c:ser>
          <c:idx val="1"/>
          <c:order val="1"/>
          <c:tx>
            <c:strRef>
              <c:f>Sheet1!$D$1</c:f>
              <c:strCache>
                <c:ptCount val="1"/>
                <c:pt idx="0">
                  <c:v>psum-local</c:v>
                </c:pt>
              </c:strCache>
            </c:strRef>
          </c:tx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400"/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1(1)</c:v>
                </c:pt>
                <c:pt idx="1">
                  <c:v>2(2)</c:v>
                </c:pt>
                <c:pt idx="2">
                  <c:v>4(4)</c:v>
                </c:pt>
                <c:pt idx="3">
                  <c:v>8(8)</c:v>
                </c:pt>
                <c:pt idx="4">
                  <c:v>16(8)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1.98</c:v>
                </c:pt>
                <c:pt idx="1">
                  <c:v>1.1399999999999999</c:v>
                </c:pt>
                <c:pt idx="2">
                  <c:v>0.6</c:v>
                </c:pt>
                <c:pt idx="3">
                  <c:v>0.32</c:v>
                </c:pt>
                <c:pt idx="4">
                  <c:v>0.33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6A5-40FB-9E65-B2094104B79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42778536"/>
        <c:axId val="-2142773080"/>
      </c:lineChart>
      <c:catAx>
        <c:axId val="-214277853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600"/>
                </a:pPr>
                <a:r>
                  <a:rPr lang="en-US" sz="1600"/>
                  <a:t>Threads (cores)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crossAx val="-2142773080"/>
        <c:crosses val="autoZero"/>
        <c:auto val="1"/>
        <c:lblAlgn val="ctr"/>
        <c:lblOffset val="100"/>
        <c:noMultiLvlLbl val="0"/>
      </c:catAx>
      <c:valAx>
        <c:axId val="-2142773080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 sz="1600"/>
                </a:pPr>
                <a:r>
                  <a:rPr lang="en-US" sz="1600"/>
                  <a:t>Elapsed</a:t>
                </a:r>
                <a:r>
                  <a:rPr lang="en-US" sz="1600" baseline="0"/>
                  <a:t> seconds</a:t>
                </a:r>
                <a:endParaRPr lang="en-US" sz="160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2142778536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>
            <a:defRPr sz="1400"/>
          </a:pPr>
          <a:endParaRPr lang="en-US"/>
        </a:p>
      </c:txPr>
    </c:legend>
    <c:plotVisOnly val="1"/>
    <c:dispBlanksAs val="gap"/>
    <c:showDLblsOverMax val="0"/>
  </c:chart>
  <c:externalData r:id="rId2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195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195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83587096-7852-44F5-9A71-D621B1FF24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1561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40F64717-A5A5-4C4E-9291-2F18B7410B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152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803353-72E2-470C-8E67-87750F01FAF1}" type="slidenum">
              <a:rPr lang="en-US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897813" y="-26988"/>
            <a:ext cx="1309687" cy="2778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</a:rPr>
              <a:t>Carnegie Mellon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 smtClean="0">
                <a:latin typeface="Calibri" pitchFamily="34" charset="0"/>
              </a:rPr>
              <a:t>Bryant</a:t>
            </a:r>
            <a:r>
              <a:rPr lang="en-US" sz="1000" b="0" i="0" baseline="0" dirty="0" smtClean="0">
                <a:latin typeface="Calibri" pitchFamily="34" charset="0"/>
              </a:rPr>
              <a:t> and </a:t>
            </a:r>
            <a:r>
              <a:rPr lang="en-US" sz="1000" b="0" i="0" baseline="0" dirty="0" err="1" smtClean="0">
                <a:latin typeface="Calibri" pitchFamily="34" charset="0"/>
              </a:rPr>
              <a:t>O’Hallaron</a:t>
            </a:r>
            <a:r>
              <a:rPr lang="en-US" sz="1000" b="0" i="0" baseline="0" dirty="0" smtClean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 smtClean="0"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  <p:sldLayoutId id="2147483650" r:id="rId12"/>
    <p:sldLayoutId id="2147483649" r:id="rId13"/>
  </p:sldLayoutIdLst>
  <p:timing>
    <p:tnLst>
      <p:par>
        <p:cTn id="1" dur="indefinite" restart="never" nodeType="tmRoot"/>
      </p:par>
    </p:tnLst>
  </p:timing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685800" y="1708150"/>
            <a:ext cx="7772400" cy="1797050"/>
          </a:xfrm>
        </p:spPr>
        <p:txBody>
          <a:bodyPr/>
          <a:lstStyle/>
          <a:p>
            <a:pPr marL="0" indent="0"/>
            <a:r>
              <a:rPr lang="en-US" dirty="0" smtClean="0"/>
              <a:t>Thread-Level Parallelism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b="0" dirty="0" smtClean="0"/>
              <a:t>15-213: Introduction to Computer Systems</a:t>
            </a:r>
            <a:r>
              <a:rPr lang="en-US" b="0" dirty="0" smtClean="0"/>
              <a:t/>
            </a:r>
            <a:br>
              <a:rPr lang="en-US" b="0" dirty="0" smtClean="0"/>
            </a:br>
            <a:r>
              <a:rPr lang="en-US" sz="2000" b="0" dirty="0" smtClean="0"/>
              <a:t>26</a:t>
            </a:r>
            <a:r>
              <a:rPr lang="en-US" sz="2000" b="0" baseline="30000" dirty="0" smtClean="0"/>
              <a:t>th</a:t>
            </a:r>
            <a:r>
              <a:rPr lang="en-US" sz="2000" b="0" dirty="0" smtClean="0"/>
              <a:t> Lecture, </a:t>
            </a:r>
            <a:r>
              <a:rPr lang="en-US" sz="2000" b="0" dirty="0" smtClean="0"/>
              <a:t>July 28, 2016</a:t>
            </a:r>
            <a:endParaRPr lang="en-US" sz="2000" b="0" dirty="0" smtClean="0"/>
          </a:p>
        </p:txBody>
      </p:sp>
      <p:sp>
        <p:nvSpPr>
          <p:cNvPr id="9219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8738" cy="1752600"/>
          </a:xfrm>
        </p:spPr>
        <p:txBody>
          <a:bodyPr/>
          <a:lstStyle/>
          <a:p>
            <a:r>
              <a:rPr lang="en-US" b="1" dirty="0" smtClean="0"/>
              <a:t>Instructor: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smtClean="0"/>
              <a:t>	</a:t>
            </a:r>
            <a:r>
              <a:rPr lang="en-US" dirty="0" smtClean="0"/>
              <a:t>Brian Railing</a:t>
            </a: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/>
                <a:cs typeface="Courier New"/>
              </a:rPr>
              <a:t>psum-mutex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+mj-lt"/>
                <a:cs typeface="Courier New"/>
              </a:rPr>
              <a:t>(</a:t>
            </a:r>
            <a:r>
              <a:rPr lang="en-US" dirty="0" err="1" smtClean="0">
                <a:latin typeface="+mj-lt"/>
                <a:cs typeface="Courier New"/>
              </a:rPr>
              <a:t>cont</a:t>
            </a:r>
            <a:r>
              <a:rPr lang="en-US" dirty="0" smtClean="0">
                <a:latin typeface="+mj-lt"/>
                <a:cs typeface="Courier New"/>
              </a:rPr>
              <a:t>)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300831" y="2496503"/>
            <a:ext cx="8058763" cy="3447097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  </a:t>
            </a:r>
            <a:r>
              <a:rPr lang="en-US" sz="1600" dirty="0" smtClean="0">
                <a:solidFill>
                  <a:srgbClr val="CB2418"/>
                </a:solidFill>
                <a:latin typeface="Courier New"/>
                <a:cs typeface="Courier New"/>
              </a:rPr>
              <a:t>/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* Create peer threads and wait for them to finish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0;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&lt;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nthreads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++)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  <a:r>
              <a:rPr lang="en-US" sz="1600" dirty="0" smtClean="0">
                <a:solidFill>
                  <a:srgbClr val="CB2418"/>
                </a:solidFill>
                <a:latin typeface="Courier New"/>
                <a:cs typeface="Courier New"/>
              </a:rPr>
              <a:t>                                    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        myid[i] = i;                                 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Pthread_create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(&amp;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tid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], </a:t>
            </a:r>
            <a:r>
              <a:rPr lang="en-US" sz="16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sum_mutex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&amp;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myid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]); </a:t>
            </a:r>
          </a:p>
          <a:p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ro-RO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  <a:endParaRPr lang="ro-RO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0;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&lt;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nthreads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++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Pthread_join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tid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], </a:t>
            </a:r>
            <a:r>
              <a:rPr lang="en-US" sz="16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                   </a:t>
            </a: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Check final answer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gsum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!= 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nelems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 (nelems-1))/2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fr-FR" sz="1600" dirty="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fr-FR" sz="1600" dirty="0">
                <a:solidFill>
                  <a:srgbClr val="9D206F"/>
                </a:solidFill>
                <a:latin typeface="Courier New"/>
                <a:cs typeface="Courier New"/>
              </a:rPr>
              <a:t>"</a:t>
            </a:r>
            <a:r>
              <a:rPr lang="fr-FR" sz="1600" dirty="0" err="1">
                <a:solidFill>
                  <a:srgbClr val="9D206F"/>
                </a:solidFill>
                <a:latin typeface="Courier New"/>
                <a:cs typeface="Courier New"/>
              </a:rPr>
              <a:t>Error</a:t>
            </a:r>
            <a:r>
              <a:rPr lang="fr-FR" sz="1600" dirty="0">
                <a:solidFill>
                  <a:srgbClr val="9D206F"/>
                </a:solidFill>
                <a:latin typeface="Courier New"/>
                <a:cs typeface="Courier New"/>
              </a:rPr>
              <a:t>: </a:t>
            </a:r>
            <a:r>
              <a:rPr lang="fr-FR" sz="1600" dirty="0" err="1">
                <a:solidFill>
                  <a:srgbClr val="9D206F"/>
                </a:solidFill>
                <a:latin typeface="Courier New"/>
                <a:cs typeface="Courier New"/>
              </a:rPr>
              <a:t>result</a:t>
            </a:r>
            <a:r>
              <a:rPr lang="fr-FR" sz="1600" dirty="0">
                <a:solidFill>
                  <a:srgbClr val="9D206F"/>
                </a:solidFill>
                <a:latin typeface="Courier New"/>
                <a:cs typeface="Courier New"/>
              </a:rPr>
              <a:t>=%</a:t>
            </a:r>
            <a:r>
              <a:rPr lang="fr-FR" sz="1600" dirty="0" err="1">
                <a:solidFill>
                  <a:srgbClr val="9D206F"/>
                </a:solidFill>
                <a:latin typeface="Courier New"/>
                <a:cs typeface="Courier New"/>
              </a:rPr>
              <a:t>ld</a:t>
            </a:r>
            <a:r>
              <a:rPr lang="fr-FR" sz="1600" dirty="0">
                <a:solidFill>
                  <a:srgbClr val="9D206F"/>
                </a:solidFill>
                <a:latin typeface="Courier New"/>
                <a:cs typeface="Courier New"/>
              </a:rPr>
              <a:t>\n"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fr-FR" sz="1600" dirty="0" err="1">
                <a:solidFill>
                  <a:srgbClr val="000000"/>
                </a:solidFill>
                <a:latin typeface="Courier New"/>
                <a:cs typeface="Courier New"/>
              </a:rPr>
              <a:t>gsum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); </a:t>
            </a:r>
            <a:endParaRPr lang="fr-FR" sz="1600" dirty="0" smtClean="0">
              <a:solidFill>
                <a:srgbClr val="000000"/>
              </a:solidFill>
              <a:latin typeface="Courier New"/>
              <a:cs typeface="Courier New"/>
            </a:endParaRPr>
          </a:p>
          <a:p>
            <a:endParaRPr lang="fr-FR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r-FR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return 0;</a:t>
            </a:r>
            <a:endParaRPr lang="fr-FR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  <a:endParaRPr lang="is-IS" sz="1600" dirty="0" smtClean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04473" y="5574268"/>
            <a:ext cx="1555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psum-mutex.c</a:t>
            </a:r>
            <a:endParaRPr lang="en-US" sz="1800" dirty="0" smtClean="0">
              <a:solidFill>
                <a:schemeClr val="bg1">
                  <a:lumMod val="50000"/>
                </a:schemeClr>
              </a:solidFill>
              <a:latin typeface="Calibri" pitchFamily="34" charset="0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7896225" cy="1228725"/>
          </a:xfrm>
        </p:spPr>
        <p:txBody>
          <a:bodyPr/>
          <a:lstStyle/>
          <a:p>
            <a:r>
              <a:rPr lang="en-US" dirty="0" smtClean="0"/>
              <a:t>Simplest approach: Threads sum into a global variable protected by a semaphore </a:t>
            </a:r>
            <a:r>
              <a:rPr lang="en-US" dirty="0" err="1" smtClean="0"/>
              <a:t>mutex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5200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/>
                <a:cs typeface="Courier New"/>
              </a:rPr>
              <a:t>psum-mutex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+mj-lt"/>
                <a:cs typeface="Courier New"/>
              </a:rPr>
              <a:t>Thread Routine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7896225" cy="1228725"/>
          </a:xfrm>
        </p:spPr>
        <p:txBody>
          <a:bodyPr/>
          <a:lstStyle/>
          <a:p>
            <a:r>
              <a:rPr lang="en-US" dirty="0" smtClean="0"/>
              <a:t>Simplest approach: Threads sum into a global variable protected by a semaphore </a:t>
            </a:r>
            <a:r>
              <a:rPr lang="en-US" dirty="0" err="1" smtClean="0"/>
              <a:t>mutex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234337" y="2467690"/>
            <a:ext cx="8681063" cy="3693319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Thread routine for </a:t>
            </a:r>
            <a:r>
              <a:rPr lang="en-US" sz="1600" dirty="0" err="1">
                <a:solidFill>
                  <a:srgbClr val="CB2418"/>
                </a:solidFill>
                <a:latin typeface="Courier New"/>
                <a:cs typeface="Courier New"/>
              </a:rPr>
              <a:t>psum-mutex.c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 *</a:t>
            </a:r>
            <a:r>
              <a:rPr lang="en-US" sz="1600" dirty="0" smtClean="0">
                <a:solidFill>
                  <a:srgbClr val="CB2418"/>
                </a:solidFill>
                <a:latin typeface="Courier New"/>
                <a:cs typeface="Courier New"/>
              </a:rPr>
              <a:t>/</a:t>
            </a:r>
          </a:p>
          <a:p>
            <a:r>
              <a:rPr lang="en-US" sz="1600" dirty="0" smtClean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*</a:t>
            </a:r>
            <a:r>
              <a:rPr lang="en-US" sz="1600" dirty="0" err="1">
                <a:solidFill>
                  <a:srgbClr val="4A00FF"/>
                </a:solidFill>
                <a:latin typeface="Courier New"/>
                <a:cs typeface="Courier New"/>
              </a:rPr>
              <a:t>sum_mutex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vargp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long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myid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*((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long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*)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vargp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       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Extract </a:t>
            </a:r>
            <a:r>
              <a:rPr lang="en-US" sz="1600" dirty="0" smtClean="0">
                <a:solidFill>
                  <a:srgbClr val="CB2418"/>
                </a:solidFill>
                <a:latin typeface="Courier New"/>
                <a:cs typeface="Courier New"/>
              </a:rPr>
              <a:t>thread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ID </a:t>
            </a:r>
            <a:r>
              <a:rPr lang="en-US" sz="1600" dirty="0" smtClean="0">
                <a:solidFill>
                  <a:srgbClr val="CB2418"/>
                </a:solidFill>
                <a:latin typeface="Courier New"/>
                <a:cs typeface="Courier New"/>
              </a:rPr>
              <a:t>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long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C1651C"/>
                </a:solidFill>
                <a:latin typeface="Courier New"/>
                <a:cs typeface="Courier New"/>
              </a:rPr>
              <a:t>start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myid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nelems_per_thread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Start element index *</a:t>
            </a:r>
            <a:r>
              <a:rPr lang="en-US" sz="1600" dirty="0" smtClean="0">
                <a:solidFill>
                  <a:srgbClr val="CB2418"/>
                </a:solidFill>
                <a:latin typeface="Courier New"/>
                <a:cs typeface="Courier New"/>
              </a:rPr>
              <a:t>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long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C1651C"/>
                </a:solidFill>
                <a:latin typeface="Courier New"/>
                <a:cs typeface="Courier New"/>
              </a:rPr>
              <a:t>end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start +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nelems_per_thread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End element index *</a:t>
            </a:r>
            <a:r>
              <a:rPr lang="en-US" sz="1600" dirty="0" smtClean="0">
                <a:solidFill>
                  <a:srgbClr val="CB2418"/>
                </a:solidFill>
                <a:latin typeface="Courier New"/>
                <a:cs typeface="Courier New"/>
              </a:rPr>
              <a:t>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long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start;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&lt; end;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++) {        </a:t>
            </a: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P(&amp;mutex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);                    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gsum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+=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                     </a:t>
            </a:r>
          </a:p>
          <a:p>
            <a:r>
              <a:rPr lang="tr-TR" sz="1600" dirty="0">
                <a:solidFill>
                  <a:srgbClr val="000000"/>
                </a:solidFill>
                <a:latin typeface="Courier New"/>
                <a:cs typeface="Courier New"/>
              </a:rPr>
              <a:t>        V(&amp;</a:t>
            </a:r>
            <a:r>
              <a:rPr lang="tr-TR" sz="1600" dirty="0" err="1">
                <a:solidFill>
                  <a:srgbClr val="000000"/>
                </a:solidFill>
                <a:latin typeface="Courier New"/>
                <a:cs typeface="Courier New"/>
              </a:rPr>
              <a:t>mutex</a:t>
            </a:r>
            <a:r>
              <a:rPr lang="tr-TR" sz="1600" dirty="0">
                <a:solidFill>
                  <a:srgbClr val="000000"/>
                </a:solidFill>
                <a:latin typeface="Courier New"/>
                <a:cs typeface="Courier New"/>
              </a:rPr>
              <a:t>);                    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  <a:endParaRPr lang="is-IS" sz="1600" dirty="0" smtClean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360279" y="5802868"/>
            <a:ext cx="1555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psum-mutex.c</a:t>
            </a:r>
            <a:endParaRPr lang="en-US" sz="1800" dirty="0" smtClean="0">
              <a:solidFill>
                <a:schemeClr val="bg1">
                  <a:lumMod val="50000"/>
                </a:schemeClr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11146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/>
                <a:cs typeface="Courier New"/>
              </a:rPr>
              <a:t>psum-mutex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+mj-lt"/>
                <a:cs typeface="Courier New"/>
              </a:rPr>
              <a:t>Performance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7896225" cy="542925"/>
          </a:xfrm>
        </p:spPr>
        <p:txBody>
          <a:bodyPr/>
          <a:lstStyle/>
          <a:p>
            <a:r>
              <a:rPr lang="en-US" dirty="0" smtClean="0"/>
              <a:t>Shark machine with </a:t>
            </a:r>
            <a:r>
              <a:rPr lang="en-US" dirty="0"/>
              <a:t>8</a:t>
            </a:r>
            <a:r>
              <a:rPr lang="en-US" dirty="0" smtClean="0"/>
              <a:t> cores,  n=2</a:t>
            </a:r>
            <a:r>
              <a:rPr lang="en-US" baseline="30000" dirty="0" smtClean="0"/>
              <a:t>31</a:t>
            </a:r>
            <a:endParaRPr lang="en-US" baseline="30000" dirty="0"/>
          </a:p>
        </p:txBody>
      </p:sp>
      <p:sp>
        <p:nvSpPr>
          <p:cNvPr id="4" name="TextBox 3"/>
          <p:cNvSpPr txBox="1"/>
          <p:nvPr/>
        </p:nvSpPr>
        <p:spPr>
          <a:xfrm>
            <a:off x="1519270" y="22098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 smtClean="0">
              <a:latin typeface="Calibri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706229"/>
              </p:ext>
            </p:extLst>
          </p:nvPr>
        </p:nvGraphicFramePr>
        <p:xfrm>
          <a:off x="533400" y="2209800"/>
          <a:ext cx="5973116" cy="7416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9910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07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33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33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33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8127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Threads</a:t>
                      </a:r>
                      <a:r>
                        <a:rPr lang="en-US" baseline="0" dirty="0" smtClean="0"/>
                        <a:t> (Cores)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(1)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 (2)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 (4)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 (8)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 (8)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psum-mutex</a:t>
                      </a:r>
                      <a:r>
                        <a:rPr lang="en-US" dirty="0" smtClean="0"/>
                        <a:t> (</a:t>
                      </a:r>
                      <a:r>
                        <a:rPr lang="en-US" dirty="0" err="1" smtClean="0"/>
                        <a:t>secs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456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681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533400" y="3200400"/>
            <a:ext cx="7896225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 smtClean="0"/>
              <a:t>Nasty surprise:</a:t>
            </a:r>
          </a:p>
          <a:p>
            <a:pPr lvl="1"/>
            <a:r>
              <a:rPr lang="en-US" dirty="0" smtClean="0"/>
              <a:t>Single thread is very slow</a:t>
            </a:r>
          </a:p>
          <a:p>
            <a:pPr lvl="1"/>
            <a:r>
              <a:rPr lang="en-US" dirty="0" smtClean="0"/>
              <a:t>Gets slower as we use more cores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919312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Attempt: </a:t>
            </a:r>
            <a:r>
              <a:rPr lang="en-US" dirty="0" err="1" smtClean="0">
                <a:latin typeface="Courier New"/>
                <a:cs typeface="Courier New"/>
              </a:rPr>
              <a:t>psum</a:t>
            </a:r>
            <a:r>
              <a:rPr lang="en-US" dirty="0" smtClean="0">
                <a:latin typeface="Courier New"/>
                <a:cs typeface="Courier New"/>
              </a:rPr>
              <a:t>-array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8594725" cy="1457325"/>
          </a:xfrm>
        </p:spPr>
        <p:txBody>
          <a:bodyPr/>
          <a:lstStyle/>
          <a:p>
            <a:r>
              <a:rPr lang="en-US" dirty="0" smtClean="0"/>
              <a:t>Peer thread </a:t>
            </a:r>
            <a:r>
              <a:rPr lang="en-US" dirty="0" err="1" smtClean="0">
                <a:latin typeface="Courier New"/>
                <a:cs typeface="Courier New"/>
              </a:rPr>
              <a:t>i</a:t>
            </a:r>
            <a:r>
              <a:rPr lang="en-US" dirty="0" smtClean="0"/>
              <a:t> sums into global array element </a:t>
            </a:r>
            <a:r>
              <a:rPr lang="en-US" dirty="0" err="1" smtClean="0">
                <a:latin typeface="Courier New"/>
                <a:cs typeface="Courier New"/>
              </a:rPr>
              <a:t>psum</a:t>
            </a:r>
            <a:r>
              <a:rPr lang="en-US" dirty="0" smtClean="0">
                <a:latin typeface="Courier New"/>
                <a:cs typeface="Courier New"/>
              </a:rPr>
              <a:t>[</a:t>
            </a:r>
            <a:r>
              <a:rPr lang="en-US" dirty="0" err="1" smtClean="0">
                <a:latin typeface="Courier New"/>
                <a:cs typeface="Courier New"/>
              </a:rPr>
              <a:t>i</a:t>
            </a:r>
            <a:r>
              <a:rPr lang="en-US" dirty="0" smtClean="0">
                <a:latin typeface="Courier New"/>
                <a:cs typeface="Courier New"/>
              </a:rPr>
              <a:t>]</a:t>
            </a:r>
            <a:endParaRPr lang="en-US" dirty="0" smtClean="0">
              <a:latin typeface="+mj-lt"/>
              <a:cs typeface="Courier New"/>
            </a:endParaRPr>
          </a:p>
          <a:p>
            <a:r>
              <a:rPr lang="en-US" dirty="0" smtClean="0">
                <a:latin typeface="+mj-lt"/>
                <a:cs typeface="Courier New"/>
              </a:rPr>
              <a:t>Main waits for </a:t>
            </a:r>
            <a:r>
              <a:rPr lang="en-US" dirty="0" err="1" smtClean="0">
                <a:latin typeface="+mj-lt"/>
                <a:cs typeface="Courier New"/>
              </a:rPr>
              <a:t>theads</a:t>
            </a:r>
            <a:r>
              <a:rPr lang="en-US" dirty="0" smtClean="0">
                <a:latin typeface="+mj-lt"/>
                <a:cs typeface="Courier New"/>
              </a:rPr>
              <a:t> to finish, then sums elements of </a:t>
            </a:r>
            <a:r>
              <a:rPr lang="en-US" dirty="0" err="1" smtClean="0">
                <a:latin typeface="Courier New"/>
                <a:cs typeface="Courier New"/>
              </a:rPr>
              <a:t>psum</a:t>
            </a:r>
            <a:endParaRPr lang="en-US" dirty="0" smtClean="0">
              <a:latin typeface="Courier New"/>
              <a:cs typeface="Courier New"/>
            </a:endParaRPr>
          </a:p>
          <a:p>
            <a:r>
              <a:rPr lang="en-US" dirty="0" smtClean="0">
                <a:latin typeface="+mn-lt"/>
                <a:cs typeface="Courier New"/>
              </a:rPr>
              <a:t>Eliminates need for </a:t>
            </a:r>
            <a:r>
              <a:rPr lang="en-US" dirty="0" err="1" smtClean="0">
                <a:latin typeface="+mn-lt"/>
                <a:cs typeface="Courier New"/>
              </a:rPr>
              <a:t>mutex</a:t>
            </a:r>
            <a:r>
              <a:rPr lang="en-US" dirty="0" smtClean="0">
                <a:latin typeface="+mn-lt"/>
                <a:cs typeface="Courier New"/>
              </a:rPr>
              <a:t> synchronization</a:t>
            </a:r>
            <a:endParaRPr lang="en-US" dirty="0" smtClean="0">
              <a:latin typeface="Courier New"/>
              <a:cs typeface="Courier New"/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158138" y="3123724"/>
            <a:ext cx="8644664" cy="3200876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r>
              <a:rPr lang="en-US" sz="1600" dirty="0">
                <a:solidFill>
                  <a:srgbClr val="9D0003"/>
                </a:solidFill>
                <a:latin typeface="Courier New"/>
                <a:cs typeface="Courier New"/>
              </a:rPr>
              <a:t>/* Thread routine for </a:t>
            </a:r>
            <a:r>
              <a:rPr lang="en-US" sz="1600" dirty="0" err="1">
                <a:solidFill>
                  <a:srgbClr val="9D0003"/>
                </a:solidFill>
                <a:latin typeface="Courier New"/>
                <a:cs typeface="Courier New"/>
              </a:rPr>
              <a:t>psum-array.c</a:t>
            </a:r>
            <a:r>
              <a:rPr lang="en-US" sz="1600" dirty="0">
                <a:solidFill>
                  <a:srgbClr val="9D0003"/>
                </a:solidFill>
                <a:latin typeface="Courier New"/>
                <a:cs typeface="Courier New"/>
              </a:rPr>
              <a:t> */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                                                                          </a:t>
            </a:r>
          </a:p>
          <a:p>
            <a:r>
              <a:rPr lang="fi-FI" sz="1600" dirty="0" err="1">
                <a:solidFill>
                  <a:srgbClr val="107702"/>
                </a:solidFill>
                <a:latin typeface="Courier New"/>
                <a:cs typeface="Courier New"/>
              </a:rPr>
              <a:t>void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fi-FI" sz="1600" dirty="0" err="1">
                <a:solidFill>
                  <a:srgbClr val="0000FF"/>
                </a:solidFill>
                <a:latin typeface="Courier New"/>
                <a:cs typeface="Courier New"/>
              </a:rPr>
              <a:t>sum_array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fi-FI" sz="1600" dirty="0" err="1">
                <a:solidFill>
                  <a:srgbClr val="107702"/>
                </a:solidFill>
                <a:latin typeface="Courier New"/>
                <a:cs typeface="Courier New"/>
              </a:rPr>
              <a:t>void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fi-FI" sz="1600" dirty="0" err="1">
                <a:solidFill>
                  <a:srgbClr val="9E4C04"/>
                </a:solidFill>
                <a:latin typeface="Courier New"/>
                <a:cs typeface="Courier New"/>
              </a:rPr>
              <a:t>vargp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)                                                                                               </a:t>
            </a: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{                                                                                                                         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107702"/>
                </a:solidFill>
                <a:latin typeface="Courier New"/>
                <a:cs typeface="Courier New"/>
              </a:rPr>
              <a:t>long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9E4C04"/>
                </a:solidFill>
                <a:latin typeface="Courier New"/>
                <a:cs typeface="Courier New"/>
              </a:rPr>
              <a:t>myid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*((</a:t>
            </a:r>
            <a:r>
              <a:rPr lang="en-US" sz="1600" dirty="0">
                <a:solidFill>
                  <a:srgbClr val="107702"/>
                </a:solidFill>
                <a:latin typeface="Courier New"/>
                <a:cs typeface="Courier New"/>
              </a:rPr>
              <a:t>long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*)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vargp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          </a:t>
            </a:r>
            <a:r>
              <a:rPr lang="en-US" sz="1600" dirty="0">
                <a:solidFill>
                  <a:srgbClr val="9D0003"/>
                </a:solidFill>
                <a:latin typeface="Courier New"/>
                <a:cs typeface="Courier New"/>
              </a:rPr>
              <a:t>/* Extract </a:t>
            </a:r>
            <a:r>
              <a:rPr lang="en-US" sz="1600" dirty="0" smtClean="0">
                <a:solidFill>
                  <a:srgbClr val="9D0003"/>
                </a:solidFill>
                <a:latin typeface="Courier New"/>
                <a:cs typeface="Courier New"/>
              </a:rPr>
              <a:t>thread </a:t>
            </a:r>
            <a:r>
              <a:rPr lang="en-US" sz="1600" dirty="0">
                <a:solidFill>
                  <a:srgbClr val="9D0003"/>
                </a:solidFill>
                <a:latin typeface="Courier New"/>
                <a:cs typeface="Courier New"/>
              </a:rPr>
              <a:t>ID *</a:t>
            </a:r>
            <a:r>
              <a:rPr lang="en-US" sz="1600" dirty="0" smtClean="0">
                <a:solidFill>
                  <a:srgbClr val="9D0003"/>
                </a:solidFill>
                <a:latin typeface="Courier New"/>
                <a:cs typeface="Courier New"/>
              </a:rPr>
              <a:t>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107702"/>
                </a:solidFill>
                <a:latin typeface="Courier New"/>
                <a:cs typeface="Courier New"/>
              </a:rPr>
              <a:t>long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9E4C04"/>
                </a:solidFill>
                <a:latin typeface="Courier New"/>
                <a:cs typeface="Courier New"/>
              </a:rPr>
              <a:t>start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myid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nelems_per_thread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 </a:t>
            </a:r>
            <a:r>
              <a:rPr lang="en-US" sz="1600" dirty="0">
                <a:solidFill>
                  <a:srgbClr val="9D0003"/>
                </a:solidFill>
                <a:latin typeface="Courier New"/>
                <a:cs typeface="Courier New"/>
              </a:rPr>
              <a:t>/* Start element index *</a:t>
            </a:r>
            <a:r>
              <a:rPr lang="en-US" sz="1600" dirty="0" smtClean="0">
                <a:solidFill>
                  <a:srgbClr val="9D0003"/>
                </a:solidFill>
                <a:latin typeface="Courier New"/>
                <a:cs typeface="Courier New"/>
              </a:rPr>
              <a:t>/</a:t>
            </a:r>
          </a:p>
          <a:p>
            <a:r>
              <a:rPr lang="en-US" sz="1600" dirty="0" smtClean="0">
                <a:solidFill>
                  <a:srgbClr val="9D0003"/>
                </a:solidFill>
                <a:latin typeface="Courier New"/>
                <a:cs typeface="Courier New"/>
              </a:rPr>
              <a:t>    </a:t>
            </a:r>
            <a:r>
              <a:rPr lang="en-US" sz="1600" dirty="0" smtClean="0">
                <a:solidFill>
                  <a:srgbClr val="107702"/>
                </a:solidFill>
                <a:latin typeface="Courier New"/>
                <a:cs typeface="Courier New"/>
              </a:rPr>
              <a:t>long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9E4C04"/>
                </a:solidFill>
                <a:latin typeface="Courier New"/>
                <a:cs typeface="Courier New"/>
              </a:rPr>
              <a:t>end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start +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nelems_per_thread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  </a:t>
            </a:r>
            <a:r>
              <a:rPr lang="en-US" sz="1600" dirty="0">
                <a:solidFill>
                  <a:srgbClr val="9D0003"/>
                </a:solidFill>
                <a:latin typeface="Courier New"/>
                <a:cs typeface="Courier New"/>
              </a:rPr>
              <a:t>/* End element index */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endParaRPr lang="en-US" sz="1600" dirty="0" smtClean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  </a:t>
            </a:r>
            <a:r>
              <a:rPr lang="en-US" sz="1600" dirty="0" smtClean="0">
                <a:solidFill>
                  <a:srgbClr val="107702"/>
                </a:solidFill>
                <a:latin typeface="Courier New"/>
                <a:cs typeface="Courier New"/>
              </a:rPr>
              <a:t>long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9E4C04"/>
                </a:solidFill>
                <a:latin typeface="Courier New"/>
                <a:cs typeface="Courier New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                                                                                                               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                                                                                                              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9D00FF"/>
                </a:solidFill>
                <a:latin typeface="Courier New"/>
                <a:cs typeface="Courier New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start;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&lt; end;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++) {       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psum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myid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] +=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                  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is-IS" sz="1600" dirty="0">
                <a:solidFill>
                  <a:srgbClr val="9D00FF"/>
                </a:solidFill>
                <a:latin typeface="Courier New"/>
                <a:cs typeface="Courier New"/>
              </a:rPr>
              <a:t>return</a:t>
            </a:r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is-IS" sz="1600" dirty="0">
                <a:solidFill>
                  <a:srgbClr val="0F7574"/>
                </a:solidFill>
                <a:latin typeface="Courier New"/>
                <a:cs typeface="Courier New"/>
              </a:rPr>
              <a:t>NULL</a:t>
            </a:r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;                                                                                                           </a:t>
            </a:r>
          </a:p>
          <a:p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60279" y="5955268"/>
            <a:ext cx="1442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psum-array.c</a:t>
            </a:r>
            <a:endParaRPr lang="en-US" sz="1800" dirty="0" smtClean="0">
              <a:solidFill>
                <a:schemeClr val="bg1">
                  <a:lumMod val="50000"/>
                </a:schemeClr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10824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/>
                <a:cs typeface="Courier New"/>
              </a:rPr>
              <a:t>psum</a:t>
            </a:r>
            <a:r>
              <a:rPr lang="en-US" dirty="0" smtClean="0">
                <a:latin typeface="Courier New"/>
                <a:cs typeface="Courier New"/>
              </a:rPr>
              <a:t>-array </a:t>
            </a:r>
            <a:r>
              <a:rPr lang="en-US" dirty="0" smtClean="0"/>
              <a:t>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7896225" cy="771525"/>
          </a:xfrm>
        </p:spPr>
        <p:txBody>
          <a:bodyPr/>
          <a:lstStyle/>
          <a:p>
            <a:r>
              <a:rPr lang="en-US" dirty="0" smtClean="0"/>
              <a:t>Orders of magnitude faster than </a:t>
            </a:r>
            <a:r>
              <a:rPr lang="en-US" dirty="0" err="1" smtClean="0">
                <a:latin typeface="Courier New"/>
                <a:cs typeface="Courier New"/>
              </a:rPr>
              <a:t>psum-mutex</a:t>
            </a:r>
            <a:endParaRPr lang="en-US" dirty="0">
              <a:latin typeface="Courier New"/>
              <a:cs typeface="Courier New"/>
            </a:endParaRPr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49826496"/>
              </p:ext>
            </p:extLst>
          </p:nvPr>
        </p:nvGraphicFramePr>
        <p:xfrm>
          <a:off x="728686" y="1828800"/>
          <a:ext cx="7213600" cy="4864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458934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Attempt: </a:t>
            </a:r>
            <a:r>
              <a:rPr lang="en-US" dirty="0" err="1" smtClean="0">
                <a:latin typeface="Courier New"/>
                <a:cs typeface="Courier New"/>
              </a:rPr>
              <a:t>psum</a:t>
            </a:r>
            <a:r>
              <a:rPr lang="en-US" dirty="0" smtClean="0">
                <a:latin typeface="Courier New"/>
                <a:cs typeface="Courier New"/>
              </a:rPr>
              <a:t>-local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7896225" cy="923925"/>
          </a:xfrm>
        </p:spPr>
        <p:txBody>
          <a:bodyPr/>
          <a:lstStyle/>
          <a:p>
            <a:r>
              <a:rPr lang="en-US" dirty="0" smtClean="0"/>
              <a:t>Reduce memory references by having peer thread </a:t>
            </a:r>
            <a:r>
              <a:rPr lang="en-US" dirty="0" err="1" smtClean="0"/>
              <a:t>i</a:t>
            </a:r>
            <a:r>
              <a:rPr lang="en-US" dirty="0" smtClean="0"/>
              <a:t> sum into a local variable (register)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158138" y="2590800"/>
            <a:ext cx="8644664" cy="3447097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Thread routine for </a:t>
            </a:r>
            <a:r>
              <a:rPr lang="en-US" sz="1600" dirty="0" err="1">
                <a:solidFill>
                  <a:srgbClr val="CB2418"/>
                </a:solidFill>
                <a:latin typeface="Courier New"/>
                <a:cs typeface="Courier New"/>
              </a:rPr>
              <a:t>psum-local.c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 err="1">
                <a:solidFill>
                  <a:srgbClr val="4A00FF"/>
                </a:solidFill>
                <a:latin typeface="Courier New"/>
                <a:cs typeface="Courier New"/>
              </a:rPr>
              <a:t>sum_local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vargp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long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myid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*((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long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*)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vargp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       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Extract </a:t>
            </a:r>
            <a:r>
              <a:rPr lang="en-US" sz="1600" dirty="0" smtClean="0">
                <a:solidFill>
                  <a:srgbClr val="CB2418"/>
                </a:solidFill>
                <a:latin typeface="Courier New"/>
                <a:cs typeface="Courier New"/>
              </a:rPr>
              <a:t>thread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ID *</a:t>
            </a:r>
            <a:r>
              <a:rPr lang="en-US" sz="1600" dirty="0" smtClean="0">
                <a:solidFill>
                  <a:srgbClr val="CB2418"/>
                </a:solidFill>
                <a:latin typeface="Courier New"/>
                <a:cs typeface="Courier New"/>
              </a:rPr>
              <a:t>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long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C1651C"/>
                </a:solidFill>
                <a:latin typeface="Courier New"/>
                <a:cs typeface="Courier New"/>
              </a:rPr>
              <a:t>start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myid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nelems_per_thread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Start element index *</a:t>
            </a:r>
            <a:r>
              <a:rPr lang="en-US" sz="1600" dirty="0" smtClean="0">
                <a:solidFill>
                  <a:srgbClr val="CB2418"/>
                </a:solidFill>
                <a:latin typeface="Courier New"/>
                <a:cs typeface="Courier New"/>
              </a:rPr>
              <a:t>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long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C1651C"/>
                </a:solidFill>
                <a:latin typeface="Courier New"/>
                <a:cs typeface="Courier New"/>
              </a:rPr>
              <a:t>end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start +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nelems_per_thread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End element index */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  </a:t>
            </a:r>
            <a:r>
              <a:rPr lang="en-US" sz="1600" dirty="0" smtClean="0">
                <a:solidFill>
                  <a:srgbClr val="2D961E"/>
                </a:solidFill>
                <a:latin typeface="Courier New"/>
                <a:cs typeface="Courier New"/>
              </a:rPr>
              <a:t>long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>
                <a:solidFill>
                  <a:srgbClr val="C1651C"/>
                </a:solidFill>
                <a:latin typeface="Courier New"/>
                <a:cs typeface="Courier New"/>
              </a:rPr>
              <a:t>sum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0;</a:t>
            </a: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start;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&lt; end;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++) {       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sum +=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                         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tr-TR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tr-TR" sz="1600" dirty="0" err="1">
                <a:solidFill>
                  <a:srgbClr val="000000"/>
                </a:solidFill>
                <a:latin typeface="Courier New"/>
                <a:cs typeface="Courier New"/>
              </a:rPr>
              <a:t>psum</a:t>
            </a:r>
            <a:r>
              <a:rPr lang="tr-TR" sz="1600" dirty="0">
                <a:solidFill>
                  <a:srgbClr val="000000"/>
                </a:solidFill>
                <a:latin typeface="Courier New"/>
                <a:cs typeface="Courier New"/>
              </a:rPr>
              <a:t>[</a:t>
            </a:r>
            <a:r>
              <a:rPr lang="tr-TR" sz="1600" dirty="0" err="1">
                <a:solidFill>
                  <a:srgbClr val="000000"/>
                </a:solidFill>
                <a:latin typeface="Courier New"/>
                <a:cs typeface="Courier New"/>
              </a:rPr>
              <a:t>myid</a:t>
            </a:r>
            <a:r>
              <a:rPr lang="tr-TR" sz="1600" dirty="0">
                <a:solidFill>
                  <a:srgbClr val="000000"/>
                </a:solidFill>
                <a:latin typeface="Courier New"/>
                <a:cs typeface="Courier New"/>
              </a:rPr>
              <a:t>] = </a:t>
            </a:r>
            <a:r>
              <a:rPr lang="tr-TR" sz="16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sum</a:t>
            </a:r>
            <a:r>
              <a:rPr lang="tr-TR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  <a:endParaRPr lang="tr-TR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tr-TR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tr-TR" sz="1600" dirty="0" err="1">
                <a:solidFill>
                  <a:srgbClr val="C200FF"/>
                </a:solidFill>
                <a:latin typeface="Courier New"/>
                <a:cs typeface="Courier New"/>
              </a:rPr>
              <a:t>return</a:t>
            </a:r>
            <a:r>
              <a:rPr lang="tr-TR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tr-TR" sz="16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tr-TR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tr-TR" sz="16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  <a:endParaRPr lang="is-IS" sz="1600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96678" y="5638800"/>
            <a:ext cx="1389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psum-local.c</a:t>
            </a:r>
            <a:endParaRPr lang="en-US" sz="1800" dirty="0" smtClean="0">
              <a:solidFill>
                <a:schemeClr val="bg1">
                  <a:lumMod val="50000"/>
                </a:schemeClr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09386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/>
                <a:cs typeface="Courier New"/>
              </a:rPr>
              <a:t>psum</a:t>
            </a:r>
            <a:r>
              <a:rPr lang="en-US" dirty="0" smtClean="0">
                <a:latin typeface="Courier New"/>
                <a:cs typeface="Courier New"/>
              </a:rPr>
              <a:t>-local </a:t>
            </a:r>
            <a:r>
              <a:rPr lang="en-US" dirty="0" smtClean="0"/>
              <a:t>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7896225" cy="542925"/>
          </a:xfrm>
        </p:spPr>
        <p:txBody>
          <a:bodyPr/>
          <a:lstStyle/>
          <a:p>
            <a:r>
              <a:rPr lang="en-US" dirty="0" smtClean="0"/>
              <a:t>Significantly faster than </a:t>
            </a:r>
            <a:r>
              <a:rPr lang="en-US" dirty="0" err="1" smtClean="0">
                <a:latin typeface="Courier New"/>
                <a:cs typeface="Courier New"/>
              </a:rPr>
              <a:t>psum</a:t>
            </a:r>
            <a:r>
              <a:rPr lang="en-US" dirty="0" smtClean="0">
                <a:latin typeface="Courier New"/>
                <a:cs typeface="Courier New"/>
              </a:rPr>
              <a:t>-array</a:t>
            </a:r>
            <a:endParaRPr lang="en-US" dirty="0">
              <a:latin typeface="Courier New"/>
              <a:cs typeface="Courier New"/>
            </a:endParaRPr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3402559"/>
              </p:ext>
            </p:extLst>
          </p:nvPr>
        </p:nvGraphicFramePr>
        <p:xfrm>
          <a:off x="965200" y="1752600"/>
          <a:ext cx="7213600" cy="4864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031382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435678"/>
            <a:ext cx="8839200" cy="762000"/>
          </a:xfrm>
        </p:spPr>
        <p:txBody>
          <a:bodyPr/>
          <a:lstStyle/>
          <a:p>
            <a:r>
              <a:rPr lang="en-US" dirty="0" smtClean="0"/>
              <a:t>Characterizing Parallel Program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p</a:t>
            </a:r>
            <a:r>
              <a:rPr lang="en-US" dirty="0" smtClean="0"/>
              <a:t> processor cores, </a:t>
            </a:r>
            <a:r>
              <a:rPr lang="en-US" i="1" dirty="0" err="1" smtClean="0"/>
              <a:t>T</a:t>
            </a:r>
            <a:r>
              <a:rPr lang="en-US" i="1" baseline="-25000" dirty="0" err="1" smtClean="0"/>
              <a:t>k</a:t>
            </a:r>
            <a:r>
              <a:rPr lang="en-US" dirty="0" smtClean="0"/>
              <a:t> is the running time using </a:t>
            </a:r>
            <a:r>
              <a:rPr lang="en-US" i="1" dirty="0" smtClean="0"/>
              <a:t>k</a:t>
            </a:r>
            <a:r>
              <a:rPr lang="en-US" dirty="0" smtClean="0"/>
              <a:t> cores</a:t>
            </a:r>
          </a:p>
          <a:p>
            <a:endParaRPr lang="en-US" dirty="0"/>
          </a:p>
          <a:p>
            <a:r>
              <a:rPr lang="en-US" i="1" dirty="0" smtClean="0"/>
              <a:t>Def. </a:t>
            </a:r>
            <a:r>
              <a:rPr lang="en-US" dirty="0" smtClean="0"/>
              <a:t> </a:t>
            </a:r>
            <a:r>
              <a:rPr lang="en-US" i="1" dirty="0" smtClean="0">
                <a:solidFill>
                  <a:srgbClr val="FF0000"/>
                </a:solidFill>
              </a:rPr>
              <a:t>Speedup:  </a:t>
            </a:r>
            <a:r>
              <a:rPr lang="en-US" dirty="0" smtClean="0"/>
              <a:t> </a:t>
            </a:r>
            <a:r>
              <a:rPr lang="en-US" i="1" dirty="0" err="1" smtClean="0"/>
              <a:t>S</a:t>
            </a:r>
            <a:r>
              <a:rPr lang="en-US" i="1" baseline="-25000" dirty="0" err="1" smtClean="0"/>
              <a:t>p</a:t>
            </a:r>
            <a:r>
              <a:rPr lang="en-US" i="1" dirty="0" smtClean="0"/>
              <a:t> = T</a:t>
            </a:r>
            <a:r>
              <a:rPr lang="en-US" i="1" baseline="-25000" dirty="0" smtClean="0"/>
              <a:t>1</a:t>
            </a:r>
            <a:r>
              <a:rPr lang="en-US" i="1" dirty="0" smtClean="0"/>
              <a:t> / </a:t>
            </a:r>
            <a:r>
              <a:rPr lang="en-US" i="1" dirty="0" err="1" smtClean="0"/>
              <a:t>T</a:t>
            </a:r>
            <a:r>
              <a:rPr lang="en-US" i="1" baseline="-25000" dirty="0" err="1" smtClean="0"/>
              <a:t>p</a:t>
            </a:r>
            <a:r>
              <a:rPr lang="en-US" i="1" dirty="0" smtClean="0"/>
              <a:t> </a:t>
            </a:r>
            <a:endParaRPr lang="en-US" dirty="0" smtClean="0"/>
          </a:p>
          <a:p>
            <a:pPr lvl="1"/>
            <a:r>
              <a:rPr lang="en-US" i="1" dirty="0" err="1" smtClean="0"/>
              <a:t>S</a:t>
            </a:r>
            <a:r>
              <a:rPr lang="en-US" i="1" baseline="-25000" dirty="0" err="1" smtClean="0"/>
              <a:t>p</a:t>
            </a:r>
            <a:r>
              <a:rPr lang="en-US" i="1" dirty="0" smtClean="0"/>
              <a:t> </a:t>
            </a:r>
            <a:r>
              <a:rPr lang="en-US" dirty="0" smtClean="0"/>
              <a:t>is  </a:t>
            </a:r>
            <a:r>
              <a:rPr lang="en-US" i="1" dirty="0"/>
              <a:t>r</a:t>
            </a:r>
            <a:r>
              <a:rPr lang="en-US" i="1" dirty="0" smtClean="0"/>
              <a:t>elative speedup</a:t>
            </a:r>
            <a:r>
              <a:rPr lang="en-US" dirty="0" smtClean="0"/>
              <a:t> if </a:t>
            </a:r>
            <a:r>
              <a:rPr lang="en-US" i="1" dirty="0" smtClean="0"/>
              <a:t>T</a:t>
            </a:r>
            <a:r>
              <a:rPr lang="en-US" i="1" baseline="-25000" dirty="0" smtClean="0"/>
              <a:t>1</a:t>
            </a:r>
            <a:r>
              <a:rPr lang="en-US" dirty="0" smtClean="0"/>
              <a:t> is running time of parallel version of the code running on 1 core.</a:t>
            </a:r>
          </a:p>
          <a:p>
            <a:pPr lvl="1"/>
            <a:r>
              <a:rPr lang="en-US" i="1" dirty="0" err="1" smtClean="0"/>
              <a:t>S</a:t>
            </a:r>
            <a:r>
              <a:rPr lang="en-US" i="1" baseline="-25000" dirty="0" err="1" smtClean="0"/>
              <a:t>p</a:t>
            </a:r>
            <a:r>
              <a:rPr lang="en-US" dirty="0" smtClean="0"/>
              <a:t> is </a:t>
            </a:r>
            <a:r>
              <a:rPr lang="en-US" i="1" dirty="0" smtClean="0"/>
              <a:t>absolute speedup </a:t>
            </a:r>
            <a:r>
              <a:rPr lang="en-US" dirty="0" smtClean="0"/>
              <a:t>if </a:t>
            </a:r>
            <a:r>
              <a:rPr lang="en-US" i="1" dirty="0" smtClean="0"/>
              <a:t>T</a:t>
            </a:r>
            <a:r>
              <a:rPr lang="en-US" i="1" baseline="-25000" dirty="0" smtClean="0"/>
              <a:t>1</a:t>
            </a:r>
            <a:r>
              <a:rPr lang="en-US" dirty="0" smtClean="0"/>
              <a:t> is running time of sequential version of code running on 1 core. </a:t>
            </a:r>
          </a:p>
          <a:p>
            <a:pPr lvl="1"/>
            <a:r>
              <a:rPr lang="en-US" dirty="0" smtClean="0"/>
              <a:t>Absolute speedup is a much truer measure of the benefits of parallelism. </a:t>
            </a:r>
          </a:p>
          <a:p>
            <a:pPr lvl="1"/>
            <a:endParaRPr lang="en-US" dirty="0"/>
          </a:p>
          <a:p>
            <a:r>
              <a:rPr lang="en-US" i="1" dirty="0" smtClean="0"/>
              <a:t>Def</a:t>
            </a:r>
            <a:r>
              <a:rPr lang="en-US" dirty="0" smtClean="0"/>
              <a:t>.  </a:t>
            </a:r>
            <a:r>
              <a:rPr lang="en-US" i="1" dirty="0" smtClean="0">
                <a:solidFill>
                  <a:srgbClr val="FF0000"/>
                </a:solidFill>
              </a:rPr>
              <a:t>Efficiency: </a:t>
            </a:r>
            <a:r>
              <a:rPr lang="en-US" dirty="0" smtClean="0"/>
              <a:t> </a:t>
            </a:r>
            <a:r>
              <a:rPr lang="en-US" i="1" dirty="0" err="1" smtClean="0"/>
              <a:t>E</a:t>
            </a:r>
            <a:r>
              <a:rPr lang="en-US" i="1" baseline="-25000" dirty="0" err="1" smtClean="0"/>
              <a:t>p</a:t>
            </a:r>
            <a:r>
              <a:rPr lang="en-US" i="1" dirty="0" smtClean="0"/>
              <a:t> = </a:t>
            </a:r>
            <a:r>
              <a:rPr lang="en-US" i="1" dirty="0" err="1" smtClean="0"/>
              <a:t>S</a:t>
            </a:r>
            <a:r>
              <a:rPr lang="en-US" i="1" baseline="-25000" dirty="0" err="1" smtClean="0"/>
              <a:t>p</a:t>
            </a:r>
            <a:r>
              <a:rPr lang="en-US" i="1" baseline="-25000" dirty="0" smtClean="0"/>
              <a:t>  </a:t>
            </a:r>
            <a:r>
              <a:rPr lang="en-US" i="1" dirty="0" smtClean="0"/>
              <a:t>/p = T</a:t>
            </a:r>
            <a:r>
              <a:rPr lang="en-US" i="1" baseline="-25000" dirty="0" smtClean="0"/>
              <a:t>1 </a:t>
            </a:r>
            <a:r>
              <a:rPr lang="en-US" i="1" dirty="0" smtClean="0"/>
              <a:t>/(</a:t>
            </a:r>
            <a:r>
              <a:rPr lang="en-US" i="1" dirty="0" err="1" smtClean="0"/>
              <a:t>pT</a:t>
            </a:r>
            <a:r>
              <a:rPr lang="en-US" i="1" baseline="-25000" dirty="0" err="1" smtClean="0"/>
              <a:t>p</a:t>
            </a:r>
            <a:r>
              <a:rPr lang="en-US" i="1" dirty="0" smtClean="0"/>
              <a:t>)</a:t>
            </a:r>
          </a:p>
          <a:p>
            <a:pPr lvl="1"/>
            <a:r>
              <a:rPr lang="en-US" dirty="0" smtClean="0"/>
              <a:t>Reported as a percentage in the range (0, 100].</a:t>
            </a:r>
          </a:p>
          <a:p>
            <a:pPr lvl="1"/>
            <a:r>
              <a:rPr lang="en-US" dirty="0" smtClean="0"/>
              <a:t>Measures the overhead due to parallelization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4199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of </a:t>
            </a:r>
            <a:r>
              <a:rPr lang="en-US" dirty="0" err="1" smtClean="0">
                <a:latin typeface="Courier New"/>
                <a:cs typeface="Courier New"/>
              </a:rPr>
              <a:t>psum</a:t>
            </a:r>
            <a:r>
              <a:rPr lang="en-US" dirty="0" smtClean="0">
                <a:latin typeface="Courier New"/>
                <a:cs typeface="Courier New"/>
              </a:rPr>
              <a:t>-local</a:t>
            </a:r>
            <a:endParaRPr lang="en-US" dirty="0">
              <a:latin typeface="Courier New"/>
              <a:cs typeface="Courier New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6556649"/>
              </p:ext>
            </p:extLst>
          </p:nvPr>
        </p:nvGraphicFramePr>
        <p:xfrm>
          <a:off x="395496" y="1272902"/>
          <a:ext cx="8366124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8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05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43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43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943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9435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Threads</a:t>
                      </a:r>
                      <a:r>
                        <a:rPr lang="en-US" baseline="0" dirty="0" smtClean="0"/>
                        <a:t> (t)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Cores (p)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Running time (</a:t>
                      </a:r>
                      <a:r>
                        <a:rPr lang="en-US" i="1" dirty="0" err="1" smtClean="0"/>
                        <a:t>T</a:t>
                      </a:r>
                      <a:r>
                        <a:rPr lang="en-US" i="1" baseline="-25000" dirty="0" err="1" smtClean="0"/>
                        <a:t>p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1.98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Speedup (</a:t>
                      </a:r>
                      <a:r>
                        <a:rPr lang="en-US" i="1" dirty="0" err="1" smtClean="0"/>
                        <a:t>S</a:t>
                      </a:r>
                      <a:r>
                        <a:rPr lang="en-US" i="1" baseline="-25000" dirty="0" err="1" smtClean="0"/>
                        <a:t>p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1.74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6.19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6.00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Efficiency (</a:t>
                      </a:r>
                      <a:r>
                        <a:rPr lang="en-US" i="1" dirty="0" err="1" smtClean="0"/>
                        <a:t>E</a:t>
                      </a:r>
                      <a:r>
                        <a:rPr lang="en-US" i="1" baseline="-25000" dirty="0" err="1" smtClean="0"/>
                        <a:t>p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87%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82%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77%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75%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395496" y="3810000"/>
            <a:ext cx="7896225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 smtClean="0"/>
              <a:t>Efficiencies OK, not great</a:t>
            </a:r>
          </a:p>
          <a:p>
            <a:r>
              <a:rPr lang="en-US" dirty="0" smtClean="0"/>
              <a:t>Our example is easily parallelizable</a:t>
            </a:r>
          </a:p>
          <a:p>
            <a:r>
              <a:rPr lang="en-US" dirty="0" smtClean="0"/>
              <a:t>Real codes are often much harder to parallelize</a:t>
            </a:r>
          </a:p>
          <a:p>
            <a:pPr lvl="1"/>
            <a:r>
              <a:rPr lang="en-US" dirty="0" smtClean="0"/>
              <a:t>e.g., parallel quicksort later in this lecture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9656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Amdahl’s Law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8366125" cy="4972050"/>
          </a:xfrm>
        </p:spPr>
        <p:txBody>
          <a:bodyPr/>
          <a:lstStyle/>
          <a:p>
            <a:pPr lvl="1"/>
            <a:r>
              <a:rPr lang="en-US" dirty="0" smtClean="0"/>
              <a:t>Gene Amdahl (Nov. 16, 1922 – Nov. 10, 2015)</a:t>
            </a:r>
          </a:p>
          <a:p>
            <a:r>
              <a:rPr lang="en-US" dirty="0" smtClean="0"/>
              <a:t>Captures the difficulty of using parallelism to speed things up.</a:t>
            </a:r>
          </a:p>
          <a:p>
            <a:r>
              <a:rPr lang="en-US" dirty="0" smtClean="0"/>
              <a:t>Overall problem</a:t>
            </a:r>
          </a:p>
          <a:p>
            <a:pPr lvl="1">
              <a:tabLst>
                <a:tab pos="1081088" algn="l"/>
              </a:tabLst>
            </a:pPr>
            <a:r>
              <a:rPr lang="en-US" dirty="0" smtClean="0"/>
              <a:t>T 	Total sequential time required</a:t>
            </a:r>
          </a:p>
          <a:p>
            <a:pPr lvl="1">
              <a:tabLst>
                <a:tab pos="1081088" algn="l"/>
              </a:tabLst>
            </a:pPr>
            <a:r>
              <a:rPr lang="en-US" dirty="0" smtClean="0"/>
              <a:t>p 	Fraction of total that can be sped up (0 </a:t>
            </a:r>
            <a:r>
              <a:rPr lang="en-US" dirty="0" smtClean="0">
                <a:sym typeface="Symbol"/>
              </a:rPr>
              <a:t></a:t>
            </a:r>
            <a:r>
              <a:rPr lang="en-US" dirty="0" smtClean="0"/>
              <a:t> p  </a:t>
            </a:r>
            <a:r>
              <a:rPr lang="en-US" dirty="0" smtClean="0">
                <a:sym typeface="Symbol"/>
              </a:rPr>
              <a:t></a:t>
            </a:r>
            <a:r>
              <a:rPr lang="en-US" dirty="0" smtClean="0"/>
              <a:t> 1)</a:t>
            </a:r>
          </a:p>
          <a:p>
            <a:pPr lvl="1">
              <a:tabLst>
                <a:tab pos="1081088" algn="l"/>
              </a:tabLst>
            </a:pPr>
            <a:r>
              <a:rPr lang="en-US" dirty="0" smtClean="0"/>
              <a:t>k 	Speedup factor</a:t>
            </a:r>
          </a:p>
          <a:p>
            <a:pPr>
              <a:tabLst>
                <a:tab pos="1081088" algn="l"/>
              </a:tabLst>
            </a:pPr>
            <a:r>
              <a:rPr lang="en-US" dirty="0" smtClean="0"/>
              <a:t>Resulting Performance</a:t>
            </a:r>
          </a:p>
          <a:p>
            <a:pPr lvl="1">
              <a:tabLst>
                <a:tab pos="1081088" algn="l"/>
              </a:tabLst>
            </a:pPr>
            <a:r>
              <a:rPr lang="en-US" dirty="0" err="1" smtClean="0"/>
              <a:t>T</a:t>
            </a:r>
            <a:r>
              <a:rPr lang="en-US" baseline="-25000" dirty="0" err="1" smtClean="0"/>
              <a:t>k</a:t>
            </a:r>
            <a:r>
              <a:rPr lang="en-US" dirty="0" smtClean="0"/>
              <a:t> = </a:t>
            </a:r>
            <a:r>
              <a:rPr lang="en-US" dirty="0" err="1" smtClean="0"/>
              <a:t>pT</a:t>
            </a:r>
            <a:r>
              <a:rPr lang="en-US" dirty="0" smtClean="0"/>
              <a:t>/k + (1-p)T</a:t>
            </a:r>
          </a:p>
          <a:p>
            <a:pPr lvl="2">
              <a:tabLst>
                <a:tab pos="1081088" algn="l"/>
              </a:tabLst>
            </a:pPr>
            <a:r>
              <a:rPr lang="en-US" dirty="0" smtClean="0"/>
              <a:t>Portion which can be sped up runs k times faster</a:t>
            </a:r>
          </a:p>
          <a:p>
            <a:pPr lvl="2">
              <a:tabLst>
                <a:tab pos="1081088" algn="l"/>
              </a:tabLst>
            </a:pPr>
            <a:r>
              <a:rPr lang="en-US" dirty="0" smtClean="0"/>
              <a:t>Portion which cannot be sped up stays the same</a:t>
            </a:r>
          </a:p>
          <a:p>
            <a:pPr lvl="1">
              <a:tabLst>
                <a:tab pos="1081088" algn="l"/>
              </a:tabLst>
            </a:pPr>
            <a:r>
              <a:rPr lang="en-US" dirty="0" smtClean="0"/>
              <a:t>Least possible running time:</a:t>
            </a:r>
          </a:p>
          <a:p>
            <a:pPr lvl="2">
              <a:tabLst>
                <a:tab pos="1081088" algn="l"/>
              </a:tabLst>
            </a:pPr>
            <a:r>
              <a:rPr lang="en-US" dirty="0" smtClean="0"/>
              <a:t>k = </a:t>
            </a:r>
            <a:r>
              <a:rPr lang="en-US" dirty="0" smtClean="0">
                <a:sym typeface="Symbol"/>
              </a:rPr>
              <a:t></a:t>
            </a:r>
          </a:p>
          <a:p>
            <a:pPr lvl="2">
              <a:tabLst>
                <a:tab pos="1081088" algn="l"/>
              </a:tabLst>
            </a:pPr>
            <a:r>
              <a:rPr lang="en-US" dirty="0" smtClean="0">
                <a:sym typeface="Symbol"/>
              </a:rPr>
              <a:t>T</a:t>
            </a:r>
            <a:r>
              <a:rPr lang="en-US" baseline="-25000" dirty="0" smtClean="0">
                <a:sym typeface="Symbol"/>
              </a:rPr>
              <a:t></a:t>
            </a:r>
            <a:r>
              <a:rPr lang="en-US" dirty="0" smtClean="0">
                <a:sym typeface="Symbol"/>
              </a:rPr>
              <a:t> = (1-p)T</a:t>
            </a:r>
            <a:endParaRPr lang="en-US" dirty="0" smtClean="0"/>
          </a:p>
          <a:p>
            <a:pPr lvl="2">
              <a:tabLst>
                <a:tab pos="1081088" algn="l"/>
              </a:tabLst>
            </a:pPr>
            <a:endParaRPr lang="en-US" dirty="0" smtClean="0"/>
          </a:p>
          <a:p>
            <a:pPr lvl="1">
              <a:tabLst>
                <a:tab pos="1081088" algn="l"/>
              </a:tabLst>
            </a:pPr>
            <a:endParaRPr lang="en-US" dirty="0" smtClean="0"/>
          </a:p>
          <a:p>
            <a:pPr lvl="1">
              <a:tabLst>
                <a:tab pos="1081088" algn="l"/>
              </a:tabLst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Parallel  Computing Hardware</a:t>
            </a:r>
          </a:p>
          <a:p>
            <a:pPr lvl="1"/>
            <a:r>
              <a:rPr lang="en-US" dirty="0" err="1" smtClean="0"/>
              <a:t>Multicore</a:t>
            </a:r>
            <a:endParaRPr lang="en-US" dirty="0" smtClean="0"/>
          </a:p>
          <a:p>
            <a:pPr lvl="2"/>
            <a:r>
              <a:rPr lang="en-US" dirty="0" smtClean="0"/>
              <a:t>Multiple separate processors on single chip</a:t>
            </a:r>
          </a:p>
          <a:p>
            <a:pPr lvl="1"/>
            <a:r>
              <a:rPr lang="en-US" dirty="0" err="1" smtClean="0"/>
              <a:t>Hyperthreading</a:t>
            </a:r>
            <a:endParaRPr lang="en-US" dirty="0" smtClean="0"/>
          </a:p>
          <a:p>
            <a:pPr lvl="2"/>
            <a:r>
              <a:rPr lang="en-US" dirty="0" smtClean="0"/>
              <a:t>Efficient execution of multiple threads on single core</a:t>
            </a:r>
          </a:p>
          <a:p>
            <a:r>
              <a:rPr lang="en-US" dirty="0" smtClean="0"/>
              <a:t>Thread-Level Parallelism</a:t>
            </a:r>
          </a:p>
          <a:p>
            <a:pPr lvl="1"/>
            <a:r>
              <a:rPr lang="en-US" dirty="0" smtClean="0"/>
              <a:t>Splitting program into independent tasks</a:t>
            </a:r>
          </a:p>
          <a:p>
            <a:pPr lvl="2"/>
            <a:r>
              <a:rPr lang="en-US" dirty="0" smtClean="0"/>
              <a:t>Example 1: Parallel summation</a:t>
            </a:r>
          </a:p>
          <a:p>
            <a:pPr lvl="1"/>
            <a:r>
              <a:rPr lang="en-US" dirty="0" smtClean="0"/>
              <a:t>Divide-and conquer parallelism</a:t>
            </a:r>
          </a:p>
          <a:p>
            <a:pPr lvl="2"/>
            <a:r>
              <a:rPr lang="en-US" dirty="0" smtClean="0"/>
              <a:t>Example 2: Parallel quicksort</a:t>
            </a:r>
          </a:p>
          <a:p>
            <a:r>
              <a:rPr lang="en-US" dirty="0" smtClean="0"/>
              <a:t>Consistency Models</a:t>
            </a:r>
          </a:p>
          <a:p>
            <a:pPr lvl="1"/>
            <a:r>
              <a:rPr lang="en-US" dirty="0" smtClean="0"/>
              <a:t>What happens when multiple threads are reading &amp; writing shared state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Amdahl’s Law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Overall problem</a:t>
            </a:r>
          </a:p>
          <a:p>
            <a:pPr lvl="1">
              <a:tabLst>
                <a:tab pos="1662113" algn="l"/>
              </a:tabLst>
            </a:pPr>
            <a:r>
              <a:rPr lang="en-US" dirty="0" smtClean="0"/>
              <a:t>T = 10 	Total time required</a:t>
            </a:r>
          </a:p>
          <a:p>
            <a:pPr lvl="1">
              <a:tabLst>
                <a:tab pos="1662113" algn="l"/>
              </a:tabLst>
            </a:pPr>
            <a:r>
              <a:rPr lang="en-US" dirty="0" smtClean="0"/>
              <a:t>p = 0.9	Fraction of total which can be sped up</a:t>
            </a:r>
          </a:p>
          <a:p>
            <a:pPr lvl="1">
              <a:tabLst>
                <a:tab pos="1662113" algn="l"/>
              </a:tabLst>
            </a:pPr>
            <a:r>
              <a:rPr lang="en-US" dirty="0" smtClean="0"/>
              <a:t>k = 9	Speedup factor</a:t>
            </a:r>
          </a:p>
          <a:p>
            <a:pPr>
              <a:tabLst>
                <a:tab pos="1662113" algn="l"/>
              </a:tabLst>
            </a:pPr>
            <a:r>
              <a:rPr lang="en-US" dirty="0" smtClean="0"/>
              <a:t>Resulting Performance</a:t>
            </a:r>
          </a:p>
          <a:p>
            <a:pPr lvl="1">
              <a:tabLst>
                <a:tab pos="1662113" algn="l"/>
              </a:tabLst>
            </a:pPr>
            <a:r>
              <a:rPr lang="en-US" dirty="0" smtClean="0"/>
              <a:t>T</a:t>
            </a:r>
            <a:r>
              <a:rPr lang="en-US" baseline="-25000" dirty="0" smtClean="0"/>
              <a:t>9</a:t>
            </a:r>
            <a:r>
              <a:rPr lang="en-US" dirty="0" smtClean="0"/>
              <a:t> = 0.9 * 10/9 + 0.1 * 10 = 1.0 + 1.0 = 2.0</a:t>
            </a:r>
          </a:p>
          <a:p>
            <a:pPr lvl="1">
              <a:tabLst>
                <a:tab pos="1662113" algn="l"/>
              </a:tabLst>
            </a:pPr>
            <a:r>
              <a:rPr lang="en-US" dirty="0" smtClean="0"/>
              <a:t>Least possible running time:</a:t>
            </a:r>
          </a:p>
          <a:p>
            <a:pPr lvl="2">
              <a:tabLst>
                <a:tab pos="1662113" algn="l"/>
              </a:tabLst>
            </a:pPr>
            <a:r>
              <a:rPr lang="en-US" dirty="0" smtClean="0">
                <a:sym typeface="Symbol"/>
              </a:rPr>
              <a:t>T</a:t>
            </a:r>
            <a:r>
              <a:rPr lang="en-US" baseline="-25000" dirty="0" smtClean="0">
                <a:sym typeface="Symbol"/>
              </a:rPr>
              <a:t></a:t>
            </a:r>
            <a:r>
              <a:rPr lang="en-US" dirty="0" smtClean="0">
                <a:sym typeface="Symbol"/>
              </a:rPr>
              <a:t> = 0.1 * 10.0 = 1.0</a:t>
            </a:r>
            <a:endParaRPr lang="en-US" dirty="0" smtClean="0"/>
          </a:p>
          <a:p>
            <a:pPr lvl="2">
              <a:tabLst>
                <a:tab pos="1081088" algn="l"/>
              </a:tabLst>
            </a:pPr>
            <a:endParaRPr lang="en-US" dirty="0" smtClean="0"/>
          </a:p>
          <a:p>
            <a:pPr marL="457200" lvl="1" indent="0">
              <a:buNone/>
              <a:tabLst>
                <a:tab pos="1081088" algn="l"/>
              </a:tabLst>
            </a:pPr>
            <a:endParaRPr lang="en-US" dirty="0" smtClean="0"/>
          </a:p>
          <a:p>
            <a:pPr lvl="1">
              <a:tabLst>
                <a:tab pos="1081088" algn="l"/>
              </a:tabLst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More Substantial Example: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Sort set of N random numbers</a:t>
            </a:r>
          </a:p>
          <a:p>
            <a:r>
              <a:rPr lang="en-US" dirty="0" smtClean="0"/>
              <a:t>Multiple possible algorithms</a:t>
            </a:r>
          </a:p>
          <a:p>
            <a:pPr lvl="1"/>
            <a:r>
              <a:rPr lang="en-US" dirty="0" smtClean="0"/>
              <a:t>Use parallel version of </a:t>
            </a:r>
            <a:r>
              <a:rPr lang="en-US" dirty="0" err="1" smtClean="0"/>
              <a:t>quicksort</a:t>
            </a:r>
            <a:endParaRPr lang="en-US" dirty="0" smtClean="0"/>
          </a:p>
          <a:p>
            <a:r>
              <a:rPr lang="en-US" dirty="0" smtClean="0"/>
              <a:t>Sequential </a:t>
            </a:r>
            <a:r>
              <a:rPr lang="en-US" dirty="0" err="1" smtClean="0"/>
              <a:t>quicksort</a:t>
            </a:r>
            <a:r>
              <a:rPr lang="en-US" dirty="0" smtClean="0"/>
              <a:t> of set of values X</a:t>
            </a:r>
          </a:p>
          <a:p>
            <a:pPr lvl="1"/>
            <a:r>
              <a:rPr lang="en-US" dirty="0" smtClean="0"/>
              <a:t>Choose “pivot” p from X</a:t>
            </a:r>
          </a:p>
          <a:p>
            <a:pPr lvl="1"/>
            <a:r>
              <a:rPr lang="en-US" dirty="0" smtClean="0"/>
              <a:t>Rearrange X into</a:t>
            </a:r>
          </a:p>
          <a:p>
            <a:pPr lvl="2"/>
            <a:r>
              <a:rPr lang="en-US" dirty="0" smtClean="0"/>
              <a:t>L: Values </a:t>
            </a:r>
            <a:r>
              <a:rPr lang="en-US" dirty="0" smtClean="0">
                <a:sym typeface="Symbol"/>
              </a:rPr>
              <a:t></a:t>
            </a:r>
            <a:r>
              <a:rPr lang="en-US" dirty="0" smtClean="0"/>
              <a:t> p</a:t>
            </a:r>
          </a:p>
          <a:p>
            <a:pPr lvl="2"/>
            <a:r>
              <a:rPr lang="en-US" dirty="0" smtClean="0"/>
              <a:t>R: Values </a:t>
            </a:r>
            <a:r>
              <a:rPr lang="en-US" dirty="0" smtClean="0">
                <a:sym typeface="Symbol"/>
              </a:rPr>
              <a:t></a:t>
            </a:r>
            <a:r>
              <a:rPr lang="en-US" dirty="0" smtClean="0"/>
              <a:t> p</a:t>
            </a:r>
          </a:p>
          <a:p>
            <a:pPr lvl="1"/>
            <a:r>
              <a:rPr lang="en-US" dirty="0" smtClean="0"/>
              <a:t>Recursively sort L to get L</a:t>
            </a:r>
            <a:r>
              <a:rPr lang="en-US" dirty="0" smtClean="0">
                <a:sym typeface="Symbol"/>
              </a:rPr>
              <a:t></a:t>
            </a:r>
            <a:endParaRPr lang="en-US" dirty="0" smtClean="0"/>
          </a:p>
          <a:p>
            <a:pPr lvl="1"/>
            <a:r>
              <a:rPr lang="en-US" dirty="0" smtClean="0"/>
              <a:t>Recursively sort R to get R</a:t>
            </a:r>
            <a:r>
              <a:rPr lang="en-US" dirty="0" smtClean="0">
                <a:sym typeface="Symbol"/>
              </a:rPr>
              <a:t></a:t>
            </a:r>
            <a:endParaRPr lang="en-US" dirty="0" smtClean="0"/>
          </a:p>
          <a:p>
            <a:pPr lvl="1"/>
            <a:r>
              <a:rPr lang="en-US" dirty="0" smtClean="0"/>
              <a:t>Return L</a:t>
            </a:r>
            <a:r>
              <a:rPr lang="en-US" dirty="0" smtClean="0">
                <a:sym typeface="Symbol"/>
              </a:rPr>
              <a:t></a:t>
            </a:r>
            <a:r>
              <a:rPr lang="en-US" dirty="0" smtClean="0"/>
              <a:t> : p : R</a:t>
            </a:r>
            <a:r>
              <a:rPr lang="en-US" dirty="0" smtClean="0">
                <a:sym typeface="Symbol"/>
              </a:rPr>
              <a:t>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Sequential </a:t>
            </a:r>
            <a:r>
              <a:rPr lang="en-US" dirty="0" err="1" smtClean="0"/>
              <a:t>Quicksort</a:t>
            </a:r>
            <a:r>
              <a:rPr lang="en-US" dirty="0" smtClean="0"/>
              <a:t> Visualized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381000" y="1371600"/>
            <a:ext cx="8442325" cy="457200"/>
          </a:xfrm>
          <a:prstGeom prst="rect">
            <a:avLst/>
          </a:prstGeom>
          <a:solidFill>
            <a:srgbClr val="E6E6E6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357018" y="1981200"/>
            <a:ext cx="457199" cy="457200"/>
          </a:xfrm>
          <a:prstGeom prst="rect">
            <a:avLst/>
          </a:prstGeom>
          <a:solidFill>
            <a:srgbClr val="00B0C8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381001" y="2590800"/>
            <a:ext cx="8442323" cy="457200"/>
            <a:chOff x="381001" y="2590800"/>
            <a:chExt cx="8442323" cy="457200"/>
          </a:xfrm>
        </p:grpSpPr>
        <p:sp>
          <p:nvSpPr>
            <p:cNvPr id="6" name="Rectangle 5"/>
            <p:cNvSpPr/>
            <p:nvPr/>
          </p:nvSpPr>
          <p:spPr bwMode="auto">
            <a:xfrm>
              <a:off x="381001" y="2590800"/>
              <a:ext cx="2590800" cy="457200"/>
            </a:xfrm>
            <a:prstGeom prst="rect">
              <a:avLst/>
            </a:prstGeom>
            <a:solidFill>
              <a:srgbClr val="D2D20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dirty="0" smtClean="0"/>
                <a:t>L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2971801" y="2590800"/>
              <a:ext cx="457199" cy="457200"/>
            </a:xfrm>
            <a:prstGeom prst="rect">
              <a:avLst/>
            </a:prstGeom>
            <a:solidFill>
              <a:srgbClr val="00B0C8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dirty="0" smtClean="0"/>
                <a:t>p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3428999" y="2590800"/>
              <a:ext cx="5394325" cy="457200"/>
            </a:xfrm>
            <a:prstGeom prst="rect">
              <a:avLst/>
            </a:prstGeom>
            <a:solidFill>
              <a:srgbClr val="4300EA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dirty="0" smtClean="0"/>
                <a:t>R</a:t>
              </a:r>
              <a:endParaRPr lang="en-US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96875" y="3810000"/>
            <a:ext cx="2574926" cy="457200"/>
            <a:chOff x="396875" y="3810000"/>
            <a:chExt cx="2574926" cy="457200"/>
          </a:xfrm>
        </p:grpSpPr>
        <p:sp>
          <p:nvSpPr>
            <p:cNvPr id="9" name="Rectangle 8"/>
            <p:cNvSpPr/>
            <p:nvPr/>
          </p:nvSpPr>
          <p:spPr bwMode="auto">
            <a:xfrm>
              <a:off x="1616077" y="3810000"/>
              <a:ext cx="457199" cy="457200"/>
            </a:xfrm>
            <a:prstGeom prst="rect">
              <a:avLst/>
            </a:prstGeom>
            <a:solidFill>
              <a:srgbClr val="D2D20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dirty="0" smtClean="0"/>
                <a:t>p2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396875" y="3810000"/>
              <a:ext cx="1219202" cy="457200"/>
            </a:xfrm>
            <a:prstGeom prst="rect">
              <a:avLst/>
            </a:prstGeom>
            <a:solidFill>
              <a:srgbClr val="DA720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dirty="0" smtClean="0"/>
                <a:t>L2</a:t>
              </a:r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2073276" y="3810000"/>
              <a:ext cx="898525" cy="457200"/>
            </a:xfrm>
            <a:prstGeom prst="rect">
              <a:avLst/>
            </a:prstGeom>
            <a:solidFill>
              <a:srgbClr val="01D50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dirty="0" smtClean="0"/>
                <a:t>R2</a:t>
              </a:r>
              <a:endParaRPr lang="en-US" dirty="0"/>
            </a:p>
          </p:txBody>
        </p:sp>
      </p:grpSp>
      <p:sp>
        <p:nvSpPr>
          <p:cNvPr id="12" name="Rectangle 11"/>
          <p:cNvSpPr/>
          <p:nvPr/>
        </p:nvSpPr>
        <p:spPr bwMode="auto">
          <a:xfrm>
            <a:off x="357018" y="3200400"/>
            <a:ext cx="457199" cy="457200"/>
          </a:xfrm>
          <a:prstGeom prst="rect">
            <a:avLst/>
          </a:prstGeom>
          <a:solidFill>
            <a:srgbClr val="D2D200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dirty="0" smtClean="0"/>
              <a:t>p2</a:t>
            </a:r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381000" y="4343400"/>
            <a:ext cx="2574926" cy="1066800"/>
            <a:chOff x="381000" y="4343400"/>
            <a:chExt cx="2574926" cy="1066800"/>
          </a:xfrm>
        </p:grpSpPr>
        <p:sp>
          <p:nvSpPr>
            <p:cNvPr id="17" name="TextBox 16"/>
            <p:cNvSpPr txBox="1"/>
            <p:nvPr/>
          </p:nvSpPr>
          <p:spPr>
            <a:xfrm>
              <a:off x="1488478" y="4343400"/>
              <a:ext cx="25519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alibri" pitchFamily="34" charset="0"/>
                  <a:sym typeface="Symbol"/>
                </a:rPr>
                <a:t></a:t>
              </a:r>
            </a:p>
            <a:p>
              <a:r>
                <a:rPr lang="en-US" sz="1200" dirty="0" smtClean="0">
                  <a:latin typeface="Calibri" pitchFamily="34" charset="0"/>
                  <a:sym typeface="Symbol"/>
                </a:rPr>
                <a:t></a:t>
              </a:r>
            </a:p>
            <a:p>
              <a:r>
                <a:rPr lang="en-US" sz="1200" dirty="0" smtClean="0">
                  <a:latin typeface="Calibri" pitchFamily="34" charset="0"/>
                  <a:sym typeface="Symbol"/>
                </a:rPr>
                <a:t></a:t>
              </a:r>
              <a:endParaRPr lang="en-US" sz="1200" dirty="0" smtClean="0">
                <a:latin typeface="Calibri" pitchFamily="34" charset="0"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381000" y="4953000"/>
              <a:ext cx="2574926" cy="457200"/>
            </a:xfrm>
            <a:prstGeom prst="rect">
              <a:avLst/>
            </a:prstGeom>
            <a:gradFill flip="none" rotWithShape="1">
              <a:gsLst>
                <a:gs pos="0">
                  <a:srgbClr val="E10601"/>
                </a:gs>
                <a:gs pos="100000">
                  <a:srgbClr val="00EE71"/>
                </a:gs>
              </a:gsLst>
              <a:lin ang="0" scaled="1"/>
              <a:tileRect/>
            </a:gra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dirty="0" smtClean="0"/>
                <a:t>L</a:t>
              </a:r>
              <a:r>
                <a:rPr lang="en-US" dirty="0" smtClean="0">
                  <a:sym typeface="Symbol"/>
                </a:rPr>
                <a:t></a:t>
              </a:r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Sequential </a:t>
            </a:r>
            <a:r>
              <a:rPr lang="en-US" dirty="0" err="1" smtClean="0"/>
              <a:t>Quicksort</a:t>
            </a:r>
            <a:r>
              <a:rPr lang="en-US" dirty="0" smtClean="0"/>
              <a:t> Visualized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381000" y="1371600"/>
            <a:ext cx="8442325" cy="457200"/>
          </a:xfrm>
          <a:prstGeom prst="rect">
            <a:avLst/>
          </a:prstGeom>
          <a:solidFill>
            <a:srgbClr val="E6E6E6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 bwMode="auto">
          <a:xfrm>
            <a:off x="2971801" y="2133600"/>
            <a:ext cx="457199" cy="457200"/>
          </a:xfrm>
          <a:prstGeom prst="rect">
            <a:avLst/>
          </a:prstGeom>
          <a:solidFill>
            <a:srgbClr val="00B0C8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 bwMode="auto">
          <a:xfrm>
            <a:off x="3428999" y="2133600"/>
            <a:ext cx="5394325" cy="457200"/>
          </a:xfrm>
          <a:prstGeom prst="rect">
            <a:avLst/>
          </a:prstGeom>
          <a:solidFill>
            <a:srgbClr val="4300EA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dirty="0" smtClean="0"/>
              <a:t>R</a:t>
            </a:r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3428999" y="2819400"/>
            <a:ext cx="5394326" cy="1066800"/>
            <a:chOff x="3428999" y="2819400"/>
            <a:chExt cx="5394326" cy="1066800"/>
          </a:xfrm>
        </p:grpSpPr>
        <p:sp>
          <p:nvSpPr>
            <p:cNvPr id="13" name="Rectangle 12"/>
            <p:cNvSpPr/>
            <p:nvPr/>
          </p:nvSpPr>
          <p:spPr bwMode="auto">
            <a:xfrm>
              <a:off x="3428999" y="2819400"/>
              <a:ext cx="457199" cy="457200"/>
            </a:xfrm>
            <a:prstGeom prst="rect">
              <a:avLst/>
            </a:prstGeom>
            <a:solidFill>
              <a:srgbClr val="EA00EA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dirty="0" smtClean="0"/>
                <a:t>p3</a:t>
              </a:r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3428999" y="3429000"/>
              <a:ext cx="3810002" cy="457200"/>
            </a:xfrm>
            <a:prstGeom prst="rect">
              <a:avLst/>
            </a:prstGeom>
            <a:solidFill>
              <a:srgbClr val="052FFF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dirty="0" smtClean="0"/>
                <a:t>L3</a:t>
              </a:r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7696200" y="3429000"/>
              <a:ext cx="1127125" cy="457200"/>
            </a:xfrm>
            <a:prstGeom prst="rect">
              <a:avLst/>
            </a:prstGeom>
            <a:solidFill>
              <a:srgbClr val="FA004D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dirty="0" smtClean="0"/>
                <a:t>R3</a:t>
              </a:r>
              <a:endParaRPr lang="en-US" dirty="0"/>
            </a:p>
          </p:txBody>
        </p:sp>
        <p:sp>
          <p:nvSpPr>
            <p:cNvPr id="16" name="Rectangle 15"/>
            <p:cNvSpPr/>
            <p:nvPr/>
          </p:nvSpPr>
          <p:spPr bwMode="auto">
            <a:xfrm>
              <a:off x="7239001" y="3429000"/>
              <a:ext cx="457199" cy="457200"/>
            </a:xfrm>
            <a:prstGeom prst="rect">
              <a:avLst/>
            </a:prstGeom>
            <a:solidFill>
              <a:srgbClr val="EA00EA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dirty="0" smtClean="0"/>
                <a:t>p3</a:t>
              </a:r>
              <a:endParaRPr lang="en-US" dirty="0"/>
            </a:p>
          </p:txBody>
        </p:sp>
      </p:grpSp>
      <p:sp>
        <p:nvSpPr>
          <p:cNvPr id="18" name="Rectangle 17"/>
          <p:cNvSpPr/>
          <p:nvPr/>
        </p:nvSpPr>
        <p:spPr bwMode="auto">
          <a:xfrm>
            <a:off x="396875" y="2133600"/>
            <a:ext cx="2574926" cy="457200"/>
          </a:xfrm>
          <a:prstGeom prst="rect">
            <a:avLst/>
          </a:prstGeom>
          <a:gradFill flip="none" rotWithShape="1">
            <a:gsLst>
              <a:gs pos="0">
                <a:srgbClr val="E10601"/>
              </a:gs>
              <a:gs pos="100000">
                <a:srgbClr val="00EE71"/>
              </a:gs>
            </a:gsLst>
            <a:lin ang="0" scaled="1"/>
            <a:tileRect/>
          </a:gra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dirty="0" smtClean="0"/>
              <a:t>L</a:t>
            </a:r>
            <a:r>
              <a:rPr lang="en-US" dirty="0" smtClean="0">
                <a:sym typeface="Symbol"/>
              </a:rPr>
              <a:t></a:t>
            </a:r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3428999" y="3922931"/>
            <a:ext cx="5394325" cy="1066800"/>
            <a:chOff x="3428999" y="3922931"/>
            <a:chExt cx="5394325" cy="1066800"/>
          </a:xfrm>
        </p:grpSpPr>
        <p:sp>
          <p:nvSpPr>
            <p:cNvPr id="19" name="TextBox 18"/>
            <p:cNvSpPr txBox="1"/>
            <p:nvPr/>
          </p:nvSpPr>
          <p:spPr>
            <a:xfrm>
              <a:off x="5908078" y="3922931"/>
              <a:ext cx="25519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alibri" pitchFamily="34" charset="0"/>
                  <a:sym typeface="Symbol"/>
                </a:rPr>
                <a:t></a:t>
              </a:r>
            </a:p>
            <a:p>
              <a:r>
                <a:rPr lang="en-US" sz="1200" dirty="0" smtClean="0">
                  <a:latin typeface="Calibri" pitchFamily="34" charset="0"/>
                  <a:sym typeface="Symbol"/>
                </a:rPr>
                <a:t></a:t>
              </a:r>
            </a:p>
            <a:p>
              <a:r>
                <a:rPr lang="en-US" sz="1200" dirty="0" smtClean="0">
                  <a:latin typeface="Calibri" pitchFamily="34" charset="0"/>
                  <a:sym typeface="Symbol"/>
                </a:rPr>
                <a:t></a:t>
              </a:r>
              <a:endParaRPr lang="en-US" sz="1200" dirty="0" smtClean="0">
                <a:latin typeface="Calibri" pitchFamily="34" charset="0"/>
              </a:endParaRP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3428999" y="4532531"/>
              <a:ext cx="5394325" cy="457200"/>
            </a:xfrm>
            <a:prstGeom prst="rect">
              <a:avLst/>
            </a:prstGeom>
            <a:gradFill flip="none" rotWithShape="1">
              <a:gsLst>
                <a:gs pos="0">
                  <a:srgbClr val="0046E2"/>
                </a:gs>
                <a:gs pos="100000">
                  <a:srgbClr val="ED0101"/>
                </a:gs>
              </a:gsLst>
              <a:lin ang="0" scaled="1"/>
              <a:tileRect/>
            </a:gra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dirty="0" smtClean="0">
                  <a:sym typeface="Symbol"/>
                </a:rPr>
                <a:t>R</a:t>
              </a:r>
              <a:endParaRPr lang="en-US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396875" y="5410200"/>
            <a:ext cx="8426450" cy="457200"/>
            <a:chOff x="396875" y="5410200"/>
            <a:chExt cx="8426450" cy="457200"/>
          </a:xfrm>
        </p:grpSpPr>
        <p:sp>
          <p:nvSpPr>
            <p:cNvPr id="21" name="Rectangle 20"/>
            <p:cNvSpPr/>
            <p:nvPr/>
          </p:nvSpPr>
          <p:spPr bwMode="auto">
            <a:xfrm>
              <a:off x="2971801" y="5410200"/>
              <a:ext cx="457199" cy="457200"/>
            </a:xfrm>
            <a:prstGeom prst="rect">
              <a:avLst/>
            </a:prstGeom>
            <a:solidFill>
              <a:srgbClr val="00B0C8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dirty="0" smtClean="0"/>
                <a:t>p</a:t>
              </a:r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 bwMode="auto">
            <a:xfrm>
              <a:off x="396875" y="5410200"/>
              <a:ext cx="2574926" cy="457200"/>
            </a:xfrm>
            <a:prstGeom prst="rect">
              <a:avLst/>
            </a:prstGeom>
            <a:gradFill flip="none" rotWithShape="1">
              <a:gsLst>
                <a:gs pos="0">
                  <a:srgbClr val="E10601"/>
                </a:gs>
                <a:gs pos="100000">
                  <a:srgbClr val="00EE71"/>
                </a:gs>
              </a:gsLst>
              <a:lin ang="0" scaled="1"/>
              <a:tileRect/>
            </a:gra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dirty="0" smtClean="0"/>
                <a:t>L</a:t>
              </a:r>
              <a:r>
                <a:rPr lang="en-US" dirty="0" smtClean="0">
                  <a:sym typeface="Symbol"/>
                </a:rPr>
                <a:t></a:t>
              </a:r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 bwMode="auto">
            <a:xfrm>
              <a:off x="3429000" y="5410200"/>
              <a:ext cx="5394325" cy="457200"/>
            </a:xfrm>
            <a:prstGeom prst="rect">
              <a:avLst/>
            </a:prstGeom>
            <a:gradFill flip="none" rotWithShape="1">
              <a:gsLst>
                <a:gs pos="0">
                  <a:srgbClr val="0046E2"/>
                </a:gs>
                <a:gs pos="100000">
                  <a:srgbClr val="ED0101"/>
                </a:gs>
              </a:gsLst>
              <a:lin ang="0" scaled="1"/>
              <a:tileRect/>
            </a:gra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dirty="0" smtClean="0">
                  <a:sym typeface="Symbol"/>
                </a:rPr>
                <a:t>R</a:t>
              </a:r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Sequential </a:t>
            </a:r>
            <a:r>
              <a:rPr lang="en-US" dirty="0" err="1" smtClean="0"/>
              <a:t>Quicksort</a:t>
            </a:r>
            <a:r>
              <a:rPr lang="en-US" dirty="0" smtClean="0"/>
              <a:t> Code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96875" y="5276041"/>
            <a:ext cx="7896225" cy="1353359"/>
          </a:xfrm>
        </p:spPr>
        <p:txBody>
          <a:bodyPr/>
          <a:lstStyle/>
          <a:p>
            <a:r>
              <a:rPr lang="en-US" dirty="0" smtClean="0"/>
              <a:t>Sort </a:t>
            </a:r>
            <a:r>
              <a:rPr lang="en-US" dirty="0" err="1" smtClean="0"/>
              <a:t>nele</a:t>
            </a:r>
            <a:r>
              <a:rPr lang="en-US" dirty="0" smtClean="0"/>
              <a:t> elements starting at base</a:t>
            </a:r>
          </a:p>
          <a:p>
            <a:pPr lvl="1"/>
            <a:r>
              <a:rPr lang="en-US" dirty="0" smtClean="0"/>
              <a:t>Recursively sort L or R if has more than one element</a:t>
            </a:r>
          </a:p>
          <a:p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641711" y="1197678"/>
            <a:ext cx="5846752" cy="4029308"/>
          </a:xfrm>
          <a:prstGeom prst="rect">
            <a:avLst/>
          </a:prstGeom>
          <a:solidFill>
            <a:srgbClr val="F6F5BD"/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 smtClean="0">
                <a:latin typeface="Courier New" pitchFamily="49" charset="0"/>
              </a:rPr>
              <a:t>void </a:t>
            </a:r>
            <a:r>
              <a:rPr lang="en-US" sz="1600" dirty="0" err="1" smtClean="0">
                <a:latin typeface="Courier New" pitchFamily="49" charset="0"/>
              </a:rPr>
              <a:t>qsort_serial</a:t>
            </a:r>
            <a:r>
              <a:rPr lang="en-US" sz="1600" dirty="0" smtClean="0">
                <a:latin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</a:rPr>
              <a:t>data_t</a:t>
            </a:r>
            <a:r>
              <a:rPr lang="en-US" sz="1600" dirty="0" smtClean="0">
                <a:latin typeface="Courier New" pitchFamily="49" charset="0"/>
              </a:rPr>
              <a:t> *base, </a:t>
            </a:r>
            <a:r>
              <a:rPr lang="en-US" sz="1600" dirty="0" err="1" smtClean="0">
                <a:latin typeface="Courier New" pitchFamily="49" charset="0"/>
              </a:rPr>
              <a:t>size_t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</a:rPr>
              <a:t>nele</a:t>
            </a:r>
            <a:r>
              <a:rPr lang="en-US" sz="1600" dirty="0" smtClean="0">
                <a:latin typeface="Courier New" pitchFamily="49" charset="0"/>
              </a:rPr>
              <a:t>) 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 smtClean="0">
                <a:latin typeface="Courier New" pitchFamily="49" charset="0"/>
              </a:rPr>
              <a:t>  if (</a:t>
            </a:r>
            <a:r>
              <a:rPr lang="en-US" sz="1600" dirty="0" err="1" smtClean="0">
                <a:latin typeface="Courier New" pitchFamily="49" charset="0"/>
              </a:rPr>
              <a:t>nele</a:t>
            </a:r>
            <a:r>
              <a:rPr lang="en-US" sz="1600" dirty="0" smtClean="0">
                <a:latin typeface="Courier New" pitchFamily="49" charset="0"/>
              </a:rPr>
              <a:t> &lt;= 1)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 smtClean="0">
                <a:latin typeface="Courier New" pitchFamily="49" charset="0"/>
              </a:rPr>
              <a:t>    return;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 smtClean="0">
                <a:latin typeface="Courier New" pitchFamily="49" charset="0"/>
              </a:rPr>
              <a:t>  if (</a:t>
            </a:r>
            <a:r>
              <a:rPr lang="en-US" sz="1600" dirty="0" err="1" smtClean="0">
                <a:latin typeface="Courier New" pitchFamily="49" charset="0"/>
              </a:rPr>
              <a:t>nele</a:t>
            </a:r>
            <a:r>
              <a:rPr lang="en-US" sz="1600" dirty="0" smtClean="0">
                <a:latin typeface="Courier New" pitchFamily="49" charset="0"/>
              </a:rPr>
              <a:t> == 2) 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 smtClean="0">
                <a:latin typeface="Courier New" pitchFamily="49" charset="0"/>
              </a:rPr>
              <a:t>    if (base[0] &gt; base[1])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 smtClean="0">
                <a:latin typeface="Courier New" pitchFamily="49" charset="0"/>
              </a:rPr>
              <a:t>      swap(base, base+1);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 smtClean="0">
                <a:latin typeface="Courier New" pitchFamily="49" charset="0"/>
              </a:rPr>
              <a:t>    return;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 smtClean="0">
                <a:latin typeface="Courier New" pitchFamily="49" charset="0"/>
              </a:rPr>
              <a:t>  }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endParaRPr lang="en-US" sz="1600" dirty="0" smtClean="0">
              <a:latin typeface="Courier New" pitchFamily="49" charset="0"/>
            </a:endParaRP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 smtClean="0">
                <a:latin typeface="Courier New" pitchFamily="49" charset="0"/>
              </a:rPr>
              <a:t>  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/* Partition returns index of pivot */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 smtClean="0">
                <a:latin typeface="Courier New" pitchFamily="49" charset="0"/>
              </a:rPr>
              <a:t>  </a:t>
            </a:r>
            <a:r>
              <a:rPr lang="en-US" sz="1600" dirty="0" err="1" smtClean="0">
                <a:latin typeface="Courier New" pitchFamily="49" charset="0"/>
              </a:rPr>
              <a:t>size_t</a:t>
            </a:r>
            <a:r>
              <a:rPr lang="en-US" sz="1600" dirty="0" smtClean="0">
                <a:latin typeface="Courier New" pitchFamily="49" charset="0"/>
              </a:rPr>
              <a:t> m = partition(base, </a:t>
            </a:r>
            <a:r>
              <a:rPr lang="en-US" sz="1600" dirty="0" err="1" smtClean="0">
                <a:latin typeface="Courier New" pitchFamily="49" charset="0"/>
              </a:rPr>
              <a:t>nele</a:t>
            </a:r>
            <a:r>
              <a:rPr lang="en-US" sz="1600" dirty="0" smtClean="0">
                <a:latin typeface="Courier New" pitchFamily="49" charset="0"/>
              </a:rPr>
              <a:t>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 smtClean="0">
                <a:latin typeface="Courier New" pitchFamily="49" charset="0"/>
              </a:rPr>
              <a:t>  if (m &gt; 1)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qsort_serial</a:t>
            </a:r>
            <a:r>
              <a:rPr lang="en-US" sz="1600" dirty="0" smtClean="0">
                <a:latin typeface="Courier New" pitchFamily="49" charset="0"/>
              </a:rPr>
              <a:t>(base, m);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 smtClean="0">
                <a:latin typeface="Courier New" pitchFamily="49" charset="0"/>
              </a:rPr>
              <a:t>  if (nele-1 &gt; m+1)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qsort_serial</a:t>
            </a:r>
            <a:r>
              <a:rPr lang="en-US" sz="1600" dirty="0" smtClean="0">
                <a:latin typeface="Courier New" pitchFamily="49" charset="0"/>
              </a:rPr>
              <a:t>(base+m+1, nele-m-1);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 smtClean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</a:t>
            </a:r>
            <a:r>
              <a:rPr lang="en-US" dirty="0" err="1" smtClean="0"/>
              <a:t>Quicksort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197678"/>
            <a:ext cx="7896225" cy="4972050"/>
          </a:xfrm>
        </p:spPr>
        <p:txBody>
          <a:bodyPr/>
          <a:lstStyle/>
          <a:p>
            <a:r>
              <a:rPr lang="en-US" dirty="0" smtClean="0"/>
              <a:t>Parallel </a:t>
            </a:r>
            <a:r>
              <a:rPr lang="en-US" dirty="0" err="1" smtClean="0"/>
              <a:t>quicksort</a:t>
            </a:r>
            <a:r>
              <a:rPr lang="en-US" dirty="0" smtClean="0"/>
              <a:t> of set of values X</a:t>
            </a:r>
          </a:p>
          <a:p>
            <a:pPr lvl="1"/>
            <a:r>
              <a:rPr lang="en-US" dirty="0" smtClean="0"/>
              <a:t>If N </a:t>
            </a:r>
            <a:r>
              <a:rPr lang="en-US" dirty="0" smtClean="0">
                <a:sym typeface="Symbol"/>
              </a:rPr>
              <a:t></a:t>
            </a:r>
            <a:r>
              <a:rPr lang="en-US" dirty="0" smtClean="0"/>
              <a:t> </a:t>
            </a:r>
            <a:r>
              <a:rPr lang="en-US" dirty="0" err="1" smtClean="0"/>
              <a:t>Nthresh</a:t>
            </a:r>
            <a:r>
              <a:rPr lang="en-US" dirty="0" smtClean="0"/>
              <a:t>, do sequential </a:t>
            </a:r>
            <a:r>
              <a:rPr lang="en-US" dirty="0" err="1" smtClean="0"/>
              <a:t>quicksort</a:t>
            </a:r>
            <a:endParaRPr lang="en-US" dirty="0" smtClean="0"/>
          </a:p>
          <a:p>
            <a:pPr lvl="1"/>
            <a:r>
              <a:rPr lang="en-US" dirty="0" smtClean="0"/>
              <a:t>Else</a:t>
            </a:r>
          </a:p>
          <a:p>
            <a:pPr lvl="2"/>
            <a:r>
              <a:rPr lang="en-US" dirty="0" smtClean="0"/>
              <a:t>Choose “pivot” p from X</a:t>
            </a:r>
          </a:p>
          <a:p>
            <a:pPr lvl="2"/>
            <a:r>
              <a:rPr lang="en-US" dirty="0" smtClean="0"/>
              <a:t>Rearrange X into</a:t>
            </a:r>
          </a:p>
          <a:p>
            <a:pPr lvl="3"/>
            <a:r>
              <a:rPr lang="en-US" dirty="0" smtClean="0"/>
              <a:t>L: Values </a:t>
            </a:r>
            <a:r>
              <a:rPr lang="en-US" dirty="0" smtClean="0">
                <a:sym typeface="Symbol"/>
              </a:rPr>
              <a:t></a:t>
            </a:r>
            <a:r>
              <a:rPr lang="en-US" dirty="0" smtClean="0"/>
              <a:t> p</a:t>
            </a:r>
          </a:p>
          <a:p>
            <a:pPr lvl="3"/>
            <a:r>
              <a:rPr lang="en-US" dirty="0" smtClean="0"/>
              <a:t>R: Values </a:t>
            </a:r>
            <a:r>
              <a:rPr lang="en-US" dirty="0" smtClean="0">
                <a:sym typeface="Symbol"/>
              </a:rPr>
              <a:t></a:t>
            </a:r>
            <a:r>
              <a:rPr lang="en-US" dirty="0" smtClean="0"/>
              <a:t> p</a:t>
            </a:r>
          </a:p>
          <a:p>
            <a:pPr lvl="2"/>
            <a:r>
              <a:rPr lang="en-US" dirty="0" smtClean="0"/>
              <a:t>Recursively spawn separate threads</a:t>
            </a:r>
          </a:p>
          <a:p>
            <a:pPr lvl="3"/>
            <a:r>
              <a:rPr lang="en-US" dirty="0" smtClean="0"/>
              <a:t>Sort L to get L</a:t>
            </a:r>
            <a:r>
              <a:rPr lang="en-US" dirty="0" smtClean="0">
                <a:sym typeface="Symbol"/>
              </a:rPr>
              <a:t></a:t>
            </a:r>
          </a:p>
          <a:p>
            <a:pPr lvl="3"/>
            <a:r>
              <a:rPr lang="en-US" dirty="0" smtClean="0">
                <a:sym typeface="Symbol"/>
              </a:rPr>
              <a:t>Sort </a:t>
            </a:r>
            <a:r>
              <a:rPr lang="en-US" dirty="0" smtClean="0"/>
              <a:t>R to get R</a:t>
            </a:r>
            <a:r>
              <a:rPr lang="en-US" dirty="0" smtClean="0">
                <a:sym typeface="Symbol"/>
              </a:rPr>
              <a:t></a:t>
            </a:r>
            <a:endParaRPr lang="en-US" dirty="0" smtClean="0"/>
          </a:p>
          <a:p>
            <a:pPr lvl="2"/>
            <a:r>
              <a:rPr lang="en-US" dirty="0" smtClean="0"/>
              <a:t>Return L</a:t>
            </a:r>
            <a:r>
              <a:rPr lang="en-US" dirty="0" smtClean="0">
                <a:sym typeface="Symbol"/>
              </a:rPr>
              <a:t></a:t>
            </a:r>
            <a:r>
              <a:rPr lang="en-US" dirty="0" smtClean="0"/>
              <a:t> : p : R</a:t>
            </a:r>
            <a:r>
              <a:rPr lang="en-US" dirty="0" smtClean="0">
                <a:sym typeface="Symbol"/>
              </a:rPr>
              <a:t>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</a:t>
            </a:r>
            <a:r>
              <a:rPr lang="en-US" dirty="0" err="1" smtClean="0"/>
              <a:t>Quicksort</a:t>
            </a:r>
            <a:r>
              <a:rPr lang="en-US" dirty="0" smtClean="0"/>
              <a:t> Visualized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381000" y="1371600"/>
            <a:ext cx="8442325" cy="457200"/>
          </a:xfrm>
          <a:prstGeom prst="rect">
            <a:avLst/>
          </a:prstGeom>
          <a:solidFill>
            <a:srgbClr val="E6E6E6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357018" y="1981200"/>
            <a:ext cx="457199" cy="457200"/>
          </a:xfrm>
          <a:prstGeom prst="rect">
            <a:avLst/>
          </a:prstGeom>
          <a:solidFill>
            <a:srgbClr val="00B0C8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grpSp>
        <p:nvGrpSpPr>
          <p:cNvPr id="3" name="Group 18"/>
          <p:cNvGrpSpPr/>
          <p:nvPr/>
        </p:nvGrpSpPr>
        <p:grpSpPr>
          <a:xfrm>
            <a:off x="381001" y="2590800"/>
            <a:ext cx="8442323" cy="457200"/>
            <a:chOff x="381001" y="2590800"/>
            <a:chExt cx="8442323" cy="457200"/>
          </a:xfrm>
        </p:grpSpPr>
        <p:sp>
          <p:nvSpPr>
            <p:cNvPr id="6" name="Rectangle 5"/>
            <p:cNvSpPr/>
            <p:nvPr/>
          </p:nvSpPr>
          <p:spPr bwMode="auto">
            <a:xfrm>
              <a:off x="381001" y="2590800"/>
              <a:ext cx="2590800" cy="457200"/>
            </a:xfrm>
            <a:prstGeom prst="rect">
              <a:avLst/>
            </a:prstGeom>
            <a:solidFill>
              <a:srgbClr val="D2D20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dirty="0" smtClean="0"/>
                <a:t>L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2971801" y="2590800"/>
              <a:ext cx="457199" cy="457200"/>
            </a:xfrm>
            <a:prstGeom prst="rect">
              <a:avLst/>
            </a:prstGeom>
            <a:solidFill>
              <a:srgbClr val="00B0C8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dirty="0" smtClean="0"/>
                <a:t>p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3428999" y="2590800"/>
              <a:ext cx="5394325" cy="457200"/>
            </a:xfrm>
            <a:prstGeom prst="rect">
              <a:avLst/>
            </a:prstGeom>
            <a:solidFill>
              <a:srgbClr val="4300EA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dirty="0" smtClean="0"/>
                <a:t>R</a:t>
              </a:r>
              <a:endParaRPr lang="en-US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357018" y="3200400"/>
            <a:ext cx="3529180" cy="457200"/>
            <a:chOff x="357018" y="3200400"/>
            <a:chExt cx="3529180" cy="457200"/>
          </a:xfrm>
        </p:grpSpPr>
        <p:sp>
          <p:nvSpPr>
            <p:cNvPr id="12" name="Rectangle 11"/>
            <p:cNvSpPr/>
            <p:nvPr/>
          </p:nvSpPr>
          <p:spPr bwMode="auto">
            <a:xfrm>
              <a:off x="357018" y="3200400"/>
              <a:ext cx="457199" cy="457200"/>
            </a:xfrm>
            <a:prstGeom prst="rect">
              <a:avLst/>
            </a:prstGeom>
            <a:solidFill>
              <a:srgbClr val="D2D20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dirty="0" smtClean="0"/>
                <a:t>p2</a:t>
              </a:r>
              <a:endParaRPr lang="en-US" dirty="0"/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3428999" y="3200400"/>
              <a:ext cx="457199" cy="457200"/>
            </a:xfrm>
            <a:prstGeom prst="rect">
              <a:avLst/>
            </a:prstGeom>
            <a:solidFill>
              <a:srgbClr val="EA00EA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dirty="0" smtClean="0"/>
                <a:t>p3</a:t>
              </a:r>
              <a:endParaRPr lang="en-US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96875" y="3810000"/>
            <a:ext cx="8426450" cy="457200"/>
            <a:chOff x="396875" y="3810000"/>
            <a:chExt cx="8426450" cy="457200"/>
          </a:xfrm>
        </p:grpSpPr>
        <p:grpSp>
          <p:nvGrpSpPr>
            <p:cNvPr id="13" name="Group 19"/>
            <p:cNvGrpSpPr/>
            <p:nvPr/>
          </p:nvGrpSpPr>
          <p:grpSpPr>
            <a:xfrm>
              <a:off x="396875" y="3810000"/>
              <a:ext cx="2574926" cy="457200"/>
              <a:chOff x="396875" y="3810000"/>
              <a:chExt cx="2574926" cy="457200"/>
            </a:xfrm>
          </p:grpSpPr>
          <p:sp>
            <p:nvSpPr>
              <p:cNvPr id="9" name="Rectangle 8"/>
              <p:cNvSpPr/>
              <p:nvPr/>
            </p:nvSpPr>
            <p:spPr bwMode="auto">
              <a:xfrm>
                <a:off x="1616077" y="3810000"/>
                <a:ext cx="457199" cy="457200"/>
              </a:xfrm>
              <a:prstGeom prst="rect">
                <a:avLst/>
              </a:prstGeom>
              <a:solidFill>
                <a:srgbClr val="D2D200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en-US" dirty="0" smtClean="0"/>
                  <a:t>p2</a:t>
                </a:r>
                <a:endParaRPr lang="en-US" dirty="0"/>
              </a:p>
            </p:txBody>
          </p:sp>
          <p:sp>
            <p:nvSpPr>
              <p:cNvPr id="10" name="Rectangle 9"/>
              <p:cNvSpPr/>
              <p:nvPr/>
            </p:nvSpPr>
            <p:spPr bwMode="auto">
              <a:xfrm>
                <a:off x="396875" y="3810000"/>
                <a:ext cx="1219202" cy="457200"/>
              </a:xfrm>
              <a:prstGeom prst="rect">
                <a:avLst/>
              </a:prstGeom>
              <a:solidFill>
                <a:srgbClr val="DA7200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en-US" dirty="0" smtClean="0"/>
                  <a:t>L2</a:t>
                </a:r>
                <a:endParaRPr lang="en-US" dirty="0"/>
              </a:p>
            </p:txBody>
          </p:sp>
          <p:sp>
            <p:nvSpPr>
              <p:cNvPr id="11" name="Rectangle 10"/>
              <p:cNvSpPr/>
              <p:nvPr/>
            </p:nvSpPr>
            <p:spPr bwMode="auto">
              <a:xfrm>
                <a:off x="2073276" y="3810000"/>
                <a:ext cx="898525" cy="457200"/>
              </a:xfrm>
              <a:prstGeom prst="rect">
                <a:avLst/>
              </a:prstGeom>
              <a:solidFill>
                <a:srgbClr val="01D50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en-US" dirty="0" smtClean="0"/>
                  <a:t>R2</a:t>
                </a:r>
                <a:endParaRPr lang="en-US" dirty="0"/>
              </a:p>
            </p:txBody>
          </p:sp>
        </p:grpSp>
        <p:sp>
          <p:nvSpPr>
            <p:cNvPr id="21" name="Rectangle 20"/>
            <p:cNvSpPr/>
            <p:nvPr/>
          </p:nvSpPr>
          <p:spPr bwMode="auto">
            <a:xfrm>
              <a:off x="3428999" y="3810000"/>
              <a:ext cx="3810002" cy="457200"/>
            </a:xfrm>
            <a:prstGeom prst="rect">
              <a:avLst/>
            </a:prstGeom>
            <a:solidFill>
              <a:srgbClr val="052FFF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dirty="0" smtClean="0"/>
                <a:t>L3</a:t>
              </a:r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 bwMode="auto">
            <a:xfrm>
              <a:off x="7696200" y="3810000"/>
              <a:ext cx="1127125" cy="457200"/>
            </a:xfrm>
            <a:prstGeom prst="rect">
              <a:avLst/>
            </a:prstGeom>
            <a:solidFill>
              <a:srgbClr val="FA004D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dirty="0" smtClean="0"/>
                <a:t>R3</a:t>
              </a:r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 bwMode="auto">
            <a:xfrm>
              <a:off x="7239001" y="3810000"/>
              <a:ext cx="457199" cy="457200"/>
            </a:xfrm>
            <a:prstGeom prst="rect">
              <a:avLst/>
            </a:prstGeom>
            <a:solidFill>
              <a:srgbClr val="EA00EA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dirty="0" smtClean="0"/>
                <a:t>p3</a:t>
              </a:r>
              <a:endParaRPr lang="en-US" dirty="0"/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2955926" y="3810000"/>
              <a:ext cx="457199" cy="457200"/>
            </a:xfrm>
            <a:prstGeom prst="rect">
              <a:avLst/>
            </a:prstGeom>
            <a:solidFill>
              <a:srgbClr val="00B0C8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dirty="0" smtClean="0"/>
                <a:t>p</a:t>
              </a:r>
              <a:endParaRPr lang="en-US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381000" y="4343400"/>
            <a:ext cx="8442324" cy="1066800"/>
            <a:chOff x="381000" y="4343400"/>
            <a:chExt cx="8442324" cy="1066800"/>
          </a:xfrm>
        </p:grpSpPr>
        <p:grpSp>
          <p:nvGrpSpPr>
            <p:cNvPr id="14" name="Group 20"/>
            <p:cNvGrpSpPr/>
            <p:nvPr/>
          </p:nvGrpSpPr>
          <p:grpSpPr>
            <a:xfrm>
              <a:off x="381000" y="4343400"/>
              <a:ext cx="2574926" cy="1066800"/>
              <a:chOff x="381000" y="4343400"/>
              <a:chExt cx="2574926" cy="1066800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1488478" y="4343400"/>
                <a:ext cx="25519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>
                    <a:latin typeface="Calibri" pitchFamily="34" charset="0"/>
                    <a:sym typeface="Symbol"/>
                  </a:rPr>
                  <a:t></a:t>
                </a:r>
              </a:p>
              <a:p>
                <a:r>
                  <a:rPr lang="en-US" sz="1200" dirty="0" smtClean="0">
                    <a:latin typeface="Calibri" pitchFamily="34" charset="0"/>
                    <a:sym typeface="Symbol"/>
                  </a:rPr>
                  <a:t></a:t>
                </a:r>
              </a:p>
              <a:p>
                <a:r>
                  <a:rPr lang="en-US" sz="1200" dirty="0" smtClean="0">
                    <a:latin typeface="Calibri" pitchFamily="34" charset="0"/>
                    <a:sym typeface="Symbol"/>
                  </a:rPr>
                  <a:t></a:t>
                </a:r>
                <a:endParaRPr lang="en-US" sz="1200" dirty="0" smtClean="0">
                  <a:latin typeface="Calibri" pitchFamily="34" charset="0"/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 bwMode="auto">
              <a:xfrm>
                <a:off x="381000" y="4953000"/>
                <a:ext cx="2574926" cy="457200"/>
              </a:xfrm>
              <a:prstGeom prst="rect">
                <a:avLst/>
              </a:prstGeom>
              <a:gradFill flip="none" rotWithShape="1">
                <a:gsLst>
                  <a:gs pos="0">
                    <a:srgbClr val="E10601"/>
                  </a:gs>
                  <a:gs pos="100000">
                    <a:srgbClr val="00EE71"/>
                  </a:gs>
                </a:gsLst>
                <a:lin ang="0" scaled="1"/>
                <a:tileRect/>
              </a:gra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en-US" dirty="0" smtClean="0"/>
                  <a:t>L</a:t>
                </a:r>
                <a:r>
                  <a:rPr lang="en-US" dirty="0" smtClean="0">
                    <a:sym typeface="Symbol"/>
                  </a:rPr>
                  <a:t></a:t>
                </a:r>
                <a:endParaRPr lang="en-US" dirty="0"/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3428999" y="4343400"/>
              <a:ext cx="5394325" cy="1066800"/>
              <a:chOff x="3428999" y="3922931"/>
              <a:chExt cx="5394325" cy="1066800"/>
            </a:xfrm>
          </p:grpSpPr>
          <p:sp>
            <p:nvSpPr>
              <p:cNvPr id="25" name="TextBox 24"/>
              <p:cNvSpPr txBox="1"/>
              <p:nvPr/>
            </p:nvSpPr>
            <p:spPr>
              <a:xfrm>
                <a:off x="5908078" y="3922931"/>
                <a:ext cx="25519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>
                    <a:latin typeface="Calibri" pitchFamily="34" charset="0"/>
                    <a:sym typeface="Symbol"/>
                  </a:rPr>
                  <a:t></a:t>
                </a:r>
              </a:p>
              <a:p>
                <a:r>
                  <a:rPr lang="en-US" sz="1200" dirty="0" smtClean="0">
                    <a:latin typeface="Calibri" pitchFamily="34" charset="0"/>
                    <a:sym typeface="Symbol"/>
                  </a:rPr>
                  <a:t></a:t>
                </a:r>
              </a:p>
              <a:p>
                <a:r>
                  <a:rPr lang="en-US" sz="1200" dirty="0" smtClean="0">
                    <a:latin typeface="Calibri" pitchFamily="34" charset="0"/>
                    <a:sym typeface="Symbol"/>
                  </a:rPr>
                  <a:t></a:t>
                </a:r>
                <a:endParaRPr lang="en-US" sz="1200" dirty="0" smtClean="0">
                  <a:latin typeface="Calibri" pitchFamily="34" charset="0"/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 bwMode="auto">
              <a:xfrm>
                <a:off x="3428999" y="4532531"/>
                <a:ext cx="5394325" cy="457200"/>
              </a:xfrm>
              <a:prstGeom prst="rect">
                <a:avLst/>
              </a:prstGeom>
              <a:gradFill flip="none" rotWithShape="1">
                <a:gsLst>
                  <a:gs pos="0">
                    <a:srgbClr val="0046E2"/>
                  </a:gs>
                  <a:gs pos="100000">
                    <a:srgbClr val="ED0101"/>
                  </a:gs>
                </a:gsLst>
                <a:lin ang="0" scaled="1"/>
                <a:tileRect/>
              </a:gra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en-US" dirty="0" smtClean="0">
                    <a:sym typeface="Symbol"/>
                  </a:rPr>
                  <a:t>R</a:t>
                </a:r>
                <a:endParaRPr lang="en-US" dirty="0"/>
              </a:p>
            </p:txBody>
          </p:sp>
        </p:grpSp>
        <p:sp>
          <p:nvSpPr>
            <p:cNvPr id="28" name="Rectangle 27"/>
            <p:cNvSpPr/>
            <p:nvPr/>
          </p:nvSpPr>
          <p:spPr bwMode="auto">
            <a:xfrm>
              <a:off x="2971801" y="4953000"/>
              <a:ext cx="457199" cy="457200"/>
            </a:xfrm>
            <a:prstGeom prst="rect">
              <a:avLst/>
            </a:prstGeom>
            <a:solidFill>
              <a:srgbClr val="00B0C8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dirty="0" smtClean="0"/>
                <a:t>p</a:t>
              </a:r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 Structure: Sorting Tasks</a:t>
            </a:r>
            <a:endParaRPr lang="en-US" dirty="0"/>
          </a:p>
        </p:txBody>
      </p:sp>
      <p:sp>
        <p:nvSpPr>
          <p:cNvPr id="41" name="Content Placeholder 40"/>
          <p:cNvSpPr>
            <a:spLocks noGrp="1"/>
          </p:cNvSpPr>
          <p:nvPr>
            <p:ph idx="1"/>
          </p:nvPr>
        </p:nvSpPr>
        <p:spPr>
          <a:xfrm>
            <a:off x="396875" y="4417171"/>
            <a:ext cx="7896225" cy="1916953"/>
          </a:xfrm>
        </p:spPr>
        <p:txBody>
          <a:bodyPr/>
          <a:lstStyle/>
          <a:p>
            <a:r>
              <a:rPr lang="en-US" dirty="0" smtClean="0"/>
              <a:t>Task: Sort </a:t>
            </a:r>
            <a:r>
              <a:rPr lang="en-US" dirty="0" err="1" smtClean="0"/>
              <a:t>subrange</a:t>
            </a:r>
            <a:r>
              <a:rPr lang="en-US" dirty="0" smtClean="0"/>
              <a:t> of data</a:t>
            </a:r>
          </a:p>
          <a:p>
            <a:pPr lvl="1"/>
            <a:r>
              <a:rPr lang="en-US" dirty="0" smtClean="0"/>
              <a:t>Specify as:</a:t>
            </a:r>
          </a:p>
          <a:p>
            <a:pPr lvl="2"/>
            <a:r>
              <a:rPr lang="en-US" b="1" dirty="0" smtClean="0">
                <a:latin typeface="Courier New"/>
                <a:cs typeface="Courier New"/>
              </a:rPr>
              <a:t>base</a:t>
            </a:r>
            <a:r>
              <a:rPr lang="en-US" dirty="0" smtClean="0"/>
              <a:t>: Starting address</a:t>
            </a:r>
          </a:p>
          <a:p>
            <a:pPr lvl="2"/>
            <a:r>
              <a:rPr lang="en-US" b="1" dirty="0" err="1" smtClean="0">
                <a:latin typeface="Courier New"/>
                <a:cs typeface="Courier New"/>
              </a:rPr>
              <a:t>nele</a:t>
            </a:r>
            <a:r>
              <a:rPr lang="en-US" dirty="0" smtClean="0"/>
              <a:t>: Number of elements in </a:t>
            </a:r>
            <a:r>
              <a:rPr lang="en-US" dirty="0" err="1" smtClean="0"/>
              <a:t>subrange</a:t>
            </a:r>
            <a:endParaRPr lang="en-US" dirty="0" smtClean="0"/>
          </a:p>
          <a:p>
            <a:r>
              <a:rPr lang="en-US" dirty="0" smtClean="0"/>
              <a:t>Run as separate thread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 bwMode="auto">
          <a:xfrm>
            <a:off x="381000" y="1371600"/>
            <a:ext cx="8442325" cy="457200"/>
          </a:xfrm>
          <a:prstGeom prst="rect">
            <a:avLst/>
          </a:prstGeom>
          <a:solidFill>
            <a:srgbClr val="E6E6E6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dirty="0" smtClean="0"/>
              <a:t>X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1836239" y="3352800"/>
            <a:ext cx="5029199" cy="1064372"/>
            <a:chOff x="1066800" y="2971800"/>
            <a:chExt cx="5029199" cy="1064372"/>
          </a:xfrm>
        </p:grpSpPr>
        <p:sp>
          <p:nvSpPr>
            <p:cNvPr id="4" name="Rectangle 3"/>
            <p:cNvSpPr/>
            <p:nvPr/>
          </p:nvSpPr>
          <p:spPr bwMode="auto">
            <a:xfrm>
              <a:off x="1066800" y="2971800"/>
              <a:ext cx="457199" cy="457200"/>
            </a:xfrm>
            <a:prstGeom prst="rect">
              <a:avLst/>
            </a:prstGeom>
            <a:solidFill>
              <a:srgbClr val="F0C8D3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 bwMode="auto">
            <a:xfrm>
              <a:off x="1828800" y="2971800"/>
              <a:ext cx="457199" cy="457200"/>
            </a:xfrm>
            <a:prstGeom prst="rect">
              <a:avLst/>
            </a:prstGeom>
            <a:solidFill>
              <a:srgbClr val="F0C8D3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2590800" y="2971800"/>
              <a:ext cx="457199" cy="457200"/>
            </a:xfrm>
            <a:prstGeom prst="rect">
              <a:avLst/>
            </a:prstGeom>
            <a:solidFill>
              <a:srgbClr val="F0C8D3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5638800" y="2971800"/>
              <a:ext cx="457199" cy="457200"/>
            </a:xfrm>
            <a:prstGeom prst="rect">
              <a:avLst/>
            </a:prstGeom>
            <a:solidFill>
              <a:srgbClr val="F0C8D3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3047999" y="2971800"/>
              <a:ext cx="2590801" cy="457200"/>
            </a:xfrm>
            <a:prstGeom prst="rect">
              <a:avLst/>
            </a:prstGeom>
            <a:noFill/>
            <a:ln w="25400">
              <a:noFill/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dirty="0" smtClean="0">
                  <a:latin typeface="Wingdings"/>
                  <a:ea typeface="Wingdings"/>
                  <a:cs typeface="Wingdings"/>
                  <a:sym typeface="Wingdings"/>
                </a:rPr>
                <a:t>  </a:t>
              </a:r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1081914" y="3578972"/>
              <a:ext cx="5014085" cy="457200"/>
            </a:xfrm>
            <a:prstGeom prst="rect">
              <a:avLst/>
            </a:prstGeom>
            <a:noFill/>
            <a:ln w="25400">
              <a:noFill/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dirty="0" smtClean="0">
                  <a:latin typeface="+mn-lt"/>
                  <a:ea typeface="Wingdings"/>
                  <a:cs typeface="Wingdings"/>
                  <a:sym typeface="Wingdings"/>
                </a:rPr>
                <a:t>Task Threads</a:t>
              </a:r>
              <a:endParaRPr lang="en-US" dirty="0">
                <a:latin typeface="+mn-lt"/>
              </a:endParaRPr>
            </a:p>
          </p:txBody>
        </p:sp>
      </p:grpSp>
      <p:cxnSp>
        <p:nvCxnSpPr>
          <p:cNvPr id="17" name="Straight Arrow Connector 16"/>
          <p:cNvCxnSpPr/>
          <p:nvPr/>
        </p:nvCxnSpPr>
        <p:spPr bwMode="auto">
          <a:xfrm flipH="1" flipV="1">
            <a:off x="381000" y="1828800"/>
            <a:ext cx="1470353" cy="1524000"/>
          </a:xfrm>
          <a:prstGeom prst="straightConnector1">
            <a:avLst/>
          </a:prstGeom>
          <a:noFill/>
          <a:ln w="28575" cmpd="sng">
            <a:solidFill>
              <a:schemeClr val="accent6"/>
            </a:solidFill>
            <a:miter lim="800000"/>
            <a:headEnd type="none" w="med" len="med"/>
            <a:tailEnd type="arrow"/>
          </a:ln>
          <a:effectLst/>
        </p:spPr>
      </p:cxnSp>
      <p:cxnSp>
        <p:nvCxnSpPr>
          <p:cNvPr id="18" name="Straight Arrow Connector 17"/>
          <p:cNvCxnSpPr/>
          <p:nvPr/>
        </p:nvCxnSpPr>
        <p:spPr bwMode="auto">
          <a:xfrm flipH="1" flipV="1">
            <a:off x="1600200" y="1828800"/>
            <a:ext cx="693240" cy="1524000"/>
          </a:xfrm>
          <a:prstGeom prst="straightConnector1">
            <a:avLst/>
          </a:prstGeom>
          <a:noFill/>
          <a:ln w="28575" cmpd="sng">
            <a:solidFill>
              <a:schemeClr val="accent6"/>
            </a:solidFill>
            <a:prstDash val="sysDash"/>
            <a:miter lim="800000"/>
            <a:headEnd type="none" w="med" len="med"/>
            <a:tailEnd type="arrow"/>
          </a:ln>
          <a:effectLst/>
        </p:spPr>
      </p:cxnSp>
      <p:cxnSp>
        <p:nvCxnSpPr>
          <p:cNvPr id="22" name="Straight Arrow Connector 21"/>
          <p:cNvCxnSpPr/>
          <p:nvPr/>
        </p:nvCxnSpPr>
        <p:spPr bwMode="auto">
          <a:xfrm flipH="1" flipV="1">
            <a:off x="2819400" y="1828800"/>
            <a:ext cx="236040" cy="1524000"/>
          </a:xfrm>
          <a:prstGeom prst="straightConnector1">
            <a:avLst/>
          </a:prstGeom>
          <a:noFill/>
          <a:ln w="28575" cmpd="sng">
            <a:solidFill>
              <a:schemeClr val="accent6"/>
            </a:solidFill>
            <a:prstDash val="sysDash"/>
            <a:miter lim="800000"/>
            <a:headEnd type="none" w="med" len="med"/>
            <a:tailEnd type="arrow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 flipH="1" flipV="1">
            <a:off x="3657600" y="1828800"/>
            <a:ext cx="159840" cy="1524000"/>
          </a:xfrm>
          <a:prstGeom prst="straightConnector1">
            <a:avLst/>
          </a:prstGeom>
          <a:noFill/>
          <a:ln w="28575" cmpd="sng">
            <a:solidFill>
              <a:schemeClr val="accent6"/>
            </a:solidFill>
            <a:prstDash val="sysDash"/>
            <a:miter lim="800000"/>
            <a:headEnd type="none" w="med" len="med"/>
            <a:tailEnd type="arrow"/>
          </a:ln>
          <a:effectLst/>
        </p:spPr>
      </p:cxnSp>
      <p:cxnSp>
        <p:nvCxnSpPr>
          <p:cNvPr id="27" name="Straight Arrow Connector 26"/>
          <p:cNvCxnSpPr/>
          <p:nvPr/>
        </p:nvCxnSpPr>
        <p:spPr bwMode="auto">
          <a:xfrm flipV="1">
            <a:off x="6865440" y="1828800"/>
            <a:ext cx="1957885" cy="1524000"/>
          </a:xfrm>
          <a:prstGeom prst="straightConnector1">
            <a:avLst/>
          </a:prstGeom>
          <a:noFill/>
          <a:ln w="28575" cmpd="sng">
            <a:solidFill>
              <a:schemeClr val="accent6"/>
            </a:solidFill>
            <a:prstDash val="sysDash"/>
            <a:miter lim="800000"/>
            <a:headEnd type="none" w="med" len="med"/>
            <a:tailEnd type="arrow"/>
          </a:ln>
          <a:effectLst/>
        </p:spPr>
      </p:cxnSp>
      <p:cxnSp>
        <p:nvCxnSpPr>
          <p:cNvPr id="28" name="Straight Arrow Connector 27"/>
          <p:cNvCxnSpPr/>
          <p:nvPr/>
        </p:nvCxnSpPr>
        <p:spPr bwMode="auto">
          <a:xfrm flipH="1" flipV="1">
            <a:off x="1600200" y="1828800"/>
            <a:ext cx="990601" cy="1524000"/>
          </a:xfrm>
          <a:prstGeom prst="straightConnector1">
            <a:avLst/>
          </a:prstGeom>
          <a:noFill/>
          <a:ln w="28575" cmpd="sng">
            <a:solidFill>
              <a:schemeClr val="accent6"/>
            </a:solidFill>
            <a:miter lim="800000"/>
            <a:headEnd type="none" w="med" len="med"/>
            <a:tailEnd type="arrow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 flipH="1" flipV="1">
            <a:off x="2819400" y="1828800"/>
            <a:ext cx="510848" cy="1524000"/>
          </a:xfrm>
          <a:prstGeom prst="straightConnector1">
            <a:avLst/>
          </a:prstGeom>
          <a:noFill/>
          <a:ln w="28575" cmpd="sng">
            <a:solidFill>
              <a:schemeClr val="accent6"/>
            </a:solidFill>
            <a:miter lim="800000"/>
            <a:headEnd type="none" w="med" len="med"/>
            <a:tailEnd type="arrow"/>
          </a:ln>
          <a:effectLst/>
        </p:spPr>
      </p:cxnSp>
      <p:cxnSp>
        <p:nvCxnSpPr>
          <p:cNvPr id="33" name="Straight Arrow Connector 32"/>
          <p:cNvCxnSpPr/>
          <p:nvPr/>
        </p:nvCxnSpPr>
        <p:spPr bwMode="auto">
          <a:xfrm flipH="1" flipV="1">
            <a:off x="5943600" y="1828800"/>
            <a:ext cx="457201" cy="1524000"/>
          </a:xfrm>
          <a:prstGeom prst="straightConnector1">
            <a:avLst/>
          </a:prstGeom>
          <a:noFill/>
          <a:ln w="28575" cmpd="sng">
            <a:solidFill>
              <a:schemeClr val="accent6"/>
            </a:solidFill>
            <a:miter lim="800000"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104793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Small Sort Task Operation</a:t>
            </a:r>
            <a:endParaRPr lang="en-US" dirty="0"/>
          </a:p>
        </p:txBody>
      </p:sp>
      <p:sp>
        <p:nvSpPr>
          <p:cNvPr id="41" name="Content Placeholder 40"/>
          <p:cNvSpPr>
            <a:spLocks noGrp="1"/>
          </p:cNvSpPr>
          <p:nvPr>
            <p:ph idx="1"/>
          </p:nvPr>
        </p:nvSpPr>
        <p:spPr>
          <a:xfrm>
            <a:off x="396875" y="5181600"/>
            <a:ext cx="7896225" cy="1152524"/>
          </a:xfrm>
        </p:spPr>
        <p:txBody>
          <a:bodyPr/>
          <a:lstStyle/>
          <a:p>
            <a:r>
              <a:rPr lang="en-US" dirty="0" smtClean="0"/>
              <a:t>Sort </a:t>
            </a:r>
            <a:r>
              <a:rPr lang="en-US" dirty="0" err="1" smtClean="0"/>
              <a:t>subrange</a:t>
            </a:r>
            <a:r>
              <a:rPr lang="en-US" dirty="0" smtClean="0"/>
              <a:t> using serial quicksort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 bwMode="auto">
          <a:xfrm>
            <a:off x="381000" y="1371600"/>
            <a:ext cx="8442325" cy="457200"/>
          </a:xfrm>
          <a:prstGeom prst="rect">
            <a:avLst/>
          </a:prstGeom>
          <a:solidFill>
            <a:srgbClr val="E6E6E6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dirty="0" smtClean="0"/>
              <a:t>X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1836239" y="3352800"/>
            <a:ext cx="5029199" cy="1064372"/>
            <a:chOff x="1066800" y="2971800"/>
            <a:chExt cx="5029199" cy="1064372"/>
          </a:xfrm>
        </p:grpSpPr>
        <p:sp>
          <p:nvSpPr>
            <p:cNvPr id="4" name="Rectangle 3"/>
            <p:cNvSpPr/>
            <p:nvPr/>
          </p:nvSpPr>
          <p:spPr bwMode="auto">
            <a:xfrm>
              <a:off x="1066800" y="2971800"/>
              <a:ext cx="457199" cy="457200"/>
            </a:xfrm>
            <a:prstGeom prst="rect">
              <a:avLst/>
            </a:prstGeom>
            <a:solidFill>
              <a:srgbClr val="F0C8D3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 bwMode="auto">
            <a:xfrm>
              <a:off x="1828800" y="2971800"/>
              <a:ext cx="457199" cy="457200"/>
            </a:xfrm>
            <a:prstGeom prst="rect">
              <a:avLst/>
            </a:prstGeom>
            <a:solidFill>
              <a:srgbClr val="F0C8D3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2590800" y="2971800"/>
              <a:ext cx="457199" cy="457200"/>
            </a:xfrm>
            <a:prstGeom prst="rect">
              <a:avLst/>
            </a:prstGeom>
            <a:solidFill>
              <a:srgbClr val="F0C8D3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5638800" y="2971800"/>
              <a:ext cx="457199" cy="457200"/>
            </a:xfrm>
            <a:prstGeom prst="rect">
              <a:avLst/>
            </a:prstGeom>
            <a:solidFill>
              <a:srgbClr val="F0C8D3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3047999" y="2971800"/>
              <a:ext cx="2590801" cy="457200"/>
            </a:xfrm>
            <a:prstGeom prst="rect">
              <a:avLst/>
            </a:prstGeom>
            <a:noFill/>
            <a:ln w="25400">
              <a:noFill/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dirty="0" smtClean="0">
                  <a:latin typeface="Wingdings"/>
                  <a:ea typeface="Wingdings"/>
                  <a:cs typeface="Wingdings"/>
                  <a:sym typeface="Wingdings"/>
                </a:rPr>
                <a:t>  </a:t>
              </a:r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1081914" y="3578972"/>
              <a:ext cx="5014085" cy="457200"/>
            </a:xfrm>
            <a:prstGeom prst="rect">
              <a:avLst/>
            </a:prstGeom>
            <a:noFill/>
            <a:ln w="25400">
              <a:noFill/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dirty="0" smtClean="0">
                  <a:latin typeface="+mn-lt"/>
                  <a:ea typeface="Wingdings"/>
                  <a:cs typeface="Wingdings"/>
                  <a:sym typeface="Wingdings"/>
                </a:rPr>
                <a:t>Task Threads</a:t>
              </a:r>
              <a:endParaRPr lang="en-US" dirty="0">
                <a:latin typeface="+mn-lt"/>
              </a:endParaRPr>
            </a:p>
          </p:txBody>
        </p:sp>
      </p:grpSp>
      <p:cxnSp>
        <p:nvCxnSpPr>
          <p:cNvPr id="23" name="Straight Arrow Connector 22"/>
          <p:cNvCxnSpPr/>
          <p:nvPr/>
        </p:nvCxnSpPr>
        <p:spPr bwMode="auto">
          <a:xfrm flipH="1" flipV="1">
            <a:off x="3657600" y="1828800"/>
            <a:ext cx="159840" cy="1524000"/>
          </a:xfrm>
          <a:prstGeom prst="straightConnector1">
            <a:avLst/>
          </a:prstGeom>
          <a:noFill/>
          <a:ln w="28575" cmpd="sng">
            <a:solidFill>
              <a:schemeClr val="accent6"/>
            </a:solidFill>
            <a:prstDash val="sysDash"/>
            <a:miter lim="800000"/>
            <a:headEnd type="none" w="med" len="med"/>
            <a:tailEnd type="arrow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 flipH="1" flipV="1">
            <a:off x="2819400" y="1828800"/>
            <a:ext cx="510848" cy="1524000"/>
          </a:xfrm>
          <a:prstGeom prst="straightConnector1">
            <a:avLst/>
          </a:prstGeom>
          <a:noFill/>
          <a:ln w="28575" cmpd="sng">
            <a:solidFill>
              <a:schemeClr val="accent6"/>
            </a:solidFill>
            <a:miter lim="800000"/>
            <a:headEnd type="none" w="med" len="med"/>
            <a:tailEnd type="arrow"/>
          </a:ln>
          <a:effectLst/>
        </p:spPr>
      </p:cxnSp>
      <p:sp>
        <p:nvSpPr>
          <p:cNvPr id="32" name="Rectangle 31"/>
          <p:cNvSpPr/>
          <p:nvPr/>
        </p:nvSpPr>
        <p:spPr bwMode="auto">
          <a:xfrm>
            <a:off x="2810526" y="1371600"/>
            <a:ext cx="847074" cy="457200"/>
          </a:xfrm>
          <a:prstGeom prst="rect">
            <a:avLst/>
          </a:prstGeom>
          <a:gradFill flip="none" rotWithShape="1">
            <a:gsLst>
              <a:gs pos="0">
                <a:srgbClr val="E10601"/>
              </a:gs>
              <a:gs pos="100000">
                <a:srgbClr val="00EE71"/>
              </a:gs>
            </a:gsLst>
            <a:lin ang="0" scaled="1"/>
            <a:tileRect/>
          </a:gra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426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Large Sort Task Operation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 bwMode="auto">
          <a:xfrm>
            <a:off x="381000" y="1371600"/>
            <a:ext cx="8442325" cy="457200"/>
          </a:xfrm>
          <a:prstGeom prst="rect">
            <a:avLst/>
          </a:prstGeom>
          <a:solidFill>
            <a:srgbClr val="E6E6E6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1600200" y="2667000"/>
            <a:ext cx="457199" cy="457200"/>
          </a:xfrm>
          <a:prstGeom prst="rect">
            <a:avLst/>
          </a:prstGeom>
          <a:solidFill>
            <a:srgbClr val="F0C8D3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2598239" y="2667000"/>
            <a:ext cx="457199" cy="457200"/>
          </a:xfrm>
          <a:prstGeom prst="rect">
            <a:avLst/>
          </a:prstGeom>
          <a:solidFill>
            <a:srgbClr val="F0C8D3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 bwMode="auto">
          <a:xfrm>
            <a:off x="3581401" y="2667000"/>
            <a:ext cx="457199" cy="457200"/>
          </a:xfrm>
          <a:prstGeom prst="rect">
            <a:avLst/>
          </a:prstGeom>
          <a:solidFill>
            <a:srgbClr val="F0C8D3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6408239" y="2667000"/>
            <a:ext cx="457199" cy="457200"/>
          </a:xfrm>
          <a:prstGeom prst="rect">
            <a:avLst/>
          </a:prstGeom>
          <a:solidFill>
            <a:srgbClr val="F0C8D3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 bwMode="auto">
          <a:xfrm>
            <a:off x="4038600" y="2667000"/>
            <a:ext cx="2369639" cy="457200"/>
          </a:xfrm>
          <a:prstGeom prst="rect">
            <a:avLst/>
          </a:prstGeom>
          <a:noFill/>
          <a:ln w="25400">
            <a:noFill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dirty="0" smtClean="0">
                <a:latin typeface="Wingdings"/>
                <a:ea typeface="Wingdings"/>
                <a:cs typeface="Wingdings"/>
                <a:sym typeface="Wingdings"/>
              </a:rPr>
              <a:t>  </a:t>
            </a:r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 bwMode="auto">
          <a:xfrm flipV="1">
            <a:off x="3062878" y="1828800"/>
            <a:ext cx="1653087" cy="838200"/>
          </a:xfrm>
          <a:prstGeom prst="straightConnector1">
            <a:avLst/>
          </a:prstGeom>
          <a:noFill/>
          <a:ln w="28575" cmpd="sng">
            <a:solidFill>
              <a:schemeClr val="accent6"/>
            </a:solidFill>
            <a:prstDash val="sysDash"/>
            <a:miter lim="800000"/>
            <a:headEnd type="none" w="med" len="med"/>
            <a:tailEnd type="arrow"/>
          </a:ln>
          <a:effectLst/>
        </p:spPr>
      </p:cxnSp>
      <p:cxnSp>
        <p:nvCxnSpPr>
          <p:cNvPr id="33" name="Straight Arrow Connector 32"/>
          <p:cNvCxnSpPr/>
          <p:nvPr/>
        </p:nvCxnSpPr>
        <p:spPr bwMode="auto">
          <a:xfrm flipH="1" flipV="1">
            <a:off x="2141039" y="1828800"/>
            <a:ext cx="457200" cy="838200"/>
          </a:xfrm>
          <a:prstGeom prst="straightConnector1">
            <a:avLst/>
          </a:prstGeom>
          <a:noFill/>
          <a:ln w="28575" cmpd="sng">
            <a:solidFill>
              <a:schemeClr val="accent6"/>
            </a:solidFill>
            <a:miter lim="800000"/>
            <a:headEnd type="none" w="med" len="med"/>
            <a:tailEnd type="arrow"/>
          </a:ln>
          <a:effectLst/>
        </p:spPr>
      </p:cxnSp>
      <p:grpSp>
        <p:nvGrpSpPr>
          <p:cNvPr id="24" name="Group 23"/>
          <p:cNvGrpSpPr/>
          <p:nvPr/>
        </p:nvGrpSpPr>
        <p:grpSpPr>
          <a:xfrm>
            <a:off x="2141039" y="1371600"/>
            <a:ext cx="2574926" cy="457200"/>
            <a:chOff x="396875" y="3810000"/>
            <a:chExt cx="2574926" cy="457200"/>
          </a:xfrm>
        </p:grpSpPr>
        <p:sp>
          <p:nvSpPr>
            <p:cNvPr id="25" name="Rectangle 24"/>
            <p:cNvSpPr/>
            <p:nvPr/>
          </p:nvSpPr>
          <p:spPr bwMode="auto">
            <a:xfrm>
              <a:off x="1616077" y="3810000"/>
              <a:ext cx="457199" cy="457200"/>
            </a:xfrm>
            <a:prstGeom prst="rect">
              <a:avLst/>
            </a:prstGeom>
            <a:solidFill>
              <a:srgbClr val="D2D20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dirty="0" smtClean="0"/>
                <a:t>p</a:t>
              </a:r>
              <a:endParaRPr lang="en-US" dirty="0"/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396875" y="3810000"/>
              <a:ext cx="1219202" cy="457200"/>
            </a:xfrm>
            <a:prstGeom prst="rect">
              <a:avLst/>
            </a:prstGeom>
            <a:solidFill>
              <a:srgbClr val="DA720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dirty="0" smtClean="0"/>
                <a:t>L</a:t>
              </a:r>
              <a:endParaRPr lang="en-US" dirty="0"/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2073276" y="3810000"/>
              <a:ext cx="898525" cy="457200"/>
            </a:xfrm>
            <a:prstGeom prst="rect">
              <a:avLst/>
            </a:prstGeom>
            <a:solidFill>
              <a:srgbClr val="01D50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dirty="0" smtClean="0"/>
                <a:t>R</a:t>
              </a:r>
              <a:endParaRPr lang="en-US" dirty="0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381000" y="3581400"/>
            <a:ext cx="8442325" cy="1752600"/>
            <a:chOff x="381000" y="3581400"/>
            <a:chExt cx="8442325" cy="1752600"/>
          </a:xfrm>
        </p:grpSpPr>
        <p:sp>
          <p:nvSpPr>
            <p:cNvPr id="31" name="Rectangle 30"/>
            <p:cNvSpPr/>
            <p:nvPr/>
          </p:nvSpPr>
          <p:spPr bwMode="auto">
            <a:xfrm>
              <a:off x="381000" y="3581400"/>
              <a:ext cx="8442325" cy="457200"/>
            </a:xfrm>
            <a:prstGeom prst="rect">
              <a:avLst/>
            </a:prstGeom>
            <a:solidFill>
              <a:srgbClr val="E6E6E6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1600200" y="4876800"/>
              <a:ext cx="457199" cy="457200"/>
            </a:xfrm>
            <a:prstGeom prst="rect">
              <a:avLst/>
            </a:prstGeom>
            <a:solidFill>
              <a:srgbClr val="F0C8D3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5" name="Rectangle 34"/>
            <p:cNvSpPr/>
            <p:nvPr/>
          </p:nvSpPr>
          <p:spPr bwMode="auto">
            <a:xfrm>
              <a:off x="3581401" y="4876800"/>
              <a:ext cx="457199" cy="457200"/>
            </a:xfrm>
            <a:prstGeom prst="rect">
              <a:avLst/>
            </a:prstGeom>
            <a:solidFill>
              <a:srgbClr val="F0C8D3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Rectangle 35"/>
            <p:cNvSpPr/>
            <p:nvPr/>
          </p:nvSpPr>
          <p:spPr bwMode="auto">
            <a:xfrm>
              <a:off x="6408239" y="4876800"/>
              <a:ext cx="457199" cy="457200"/>
            </a:xfrm>
            <a:prstGeom prst="rect">
              <a:avLst/>
            </a:prstGeom>
            <a:solidFill>
              <a:srgbClr val="F0C8D3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7" name="Rectangle 36"/>
            <p:cNvSpPr/>
            <p:nvPr/>
          </p:nvSpPr>
          <p:spPr bwMode="auto">
            <a:xfrm>
              <a:off x="4038600" y="4876800"/>
              <a:ext cx="2369639" cy="457200"/>
            </a:xfrm>
            <a:prstGeom prst="rect">
              <a:avLst/>
            </a:prstGeom>
            <a:noFill/>
            <a:ln w="25400">
              <a:noFill/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dirty="0" smtClean="0">
                  <a:latin typeface="Wingdings"/>
                  <a:ea typeface="Wingdings"/>
                  <a:cs typeface="Wingdings"/>
                  <a:sym typeface="Wingdings"/>
                </a:rPr>
                <a:t>  </a:t>
              </a:r>
              <a:endParaRPr lang="en-US" dirty="0"/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2141039" y="3581400"/>
              <a:ext cx="2574926" cy="457200"/>
              <a:chOff x="396875" y="3810000"/>
              <a:chExt cx="2574926" cy="457200"/>
            </a:xfrm>
          </p:grpSpPr>
          <p:sp>
            <p:nvSpPr>
              <p:cNvPr id="42" name="Rectangle 41"/>
              <p:cNvSpPr/>
              <p:nvPr/>
            </p:nvSpPr>
            <p:spPr bwMode="auto">
              <a:xfrm>
                <a:off x="1616077" y="3810000"/>
                <a:ext cx="457199" cy="457200"/>
              </a:xfrm>
              <a:prstGeom prst="rect">
                <a:avLst/>
              </a:prstGeom>
              <a:solidFill>
                <a:srgbClr val="D2D200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en-US" dirty="0" smtClean="0"/>
                  <a:t>p</a:t>
                </a:r>
                <a:endParaRPr lang="en-US" dirty="0"/>
              </a:p>
            </p:txBody>
          </p:sp>
          <p:sp>
            <p:nvSpPr>
              <p:cNvPr id="43" name="Rectangle 42"/>
              <p:cNvSpPr/>
              <p:nvPr/>
            </p:nvSpPr>
            <p:spPr bwMode="auto">
              <a:xfrm>
                <a:off x="396875" y="3810000"/>
                <a:ext cx="1219202" cy="457200"/>
              </a:xfrm>
              <a:prstGeom prst="rect">
                <a:avLst/>
              </a:prstGeom>
              <a:solidFill>
                <a:srgbClr val="DA7200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en-US" dirty="0" smtClean="0"/>
                  <a:t>L</a:t>
                </a:r>
                <a:endParaRPr lang="en-US" dirty="0"/>
              </a:p>
            </p:txBody>
          </p:sp>
          <p:sp>
            <p:nvSpPr>
              <p:cNvPr id="44" name="Rectangle 43"/>
              <p:cNvSpPr/>
              <p:nvPr/>
            </p:nvSpPr>
            <p:spPr bwMode="auto">
              <a:xfrm>
                <a:off x="2073276" y="3810000"/>
                <a:ext cx="898525" cy="457200"/>
              </a:xfrm>
              <a:prstGeom prst="rect">
                <a:avLst/>
              </a:prstGeom>
              <a:solidFill>
                <a:srgbClr val="01D50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en-US" dirty="0" smtClean="0"/>
                  <a:t>R</a:t>
                </a:r>
                <a:endParaRPr lang="en-US" dirty="0"/>
              </a:p>
            </p:txBody>
          </p:sp>
        </p:grpSp>
      </p:grpSp>
      <p:grpSp>
        <p:nvGrpSpPr>
          <p:cNvPr id="48" name="Group 47"/>
          <p:cNvGrpSpPr/>
          <p:nvPr/>
        </p:nvGrpSpPr>
        <p:grpSpPr>
          <a:xfrm>
            <a:off x="2141039" y="4017523"/>
            <a:ext cx="2574926" cy="1316477"/>
            <a:chOff x="2141039" y="4017523"/>
            <a:chExt cx="2574926" cy="1316477"/>
          </a:xfrm>
        </p:grpSpPr>
        <p:sp>
          <p:nvSpPr>
            <p:cNvPr id="34" name="Rectangle 33"/>
            <p:cNvSpPr/>
            <p:nvPr/>
          </p:nvSpPr>
          <p:spPr bwMode="auto">
            <a:xfrm>
              <a:off x="2286001" y="4876800"/>
              <a:ext cx="457199" cy="457200"/>
            </a:xfrm>
            <a:prstGeom prst="rect">
              <a:avLst/>
            </a:prstGeom>
            <a:solidFill>
              <a:srgbClr val="F0C8D3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38" name="Straight Arrow Connector 37"/>
            <p:cNvCxnSpPr/>
            <p:nvPr/>
          </p:nvCxnSpPr>
          <p:spPr bwMode="auto">
            <a:xfrm flipV="1">
              <a:off x="2743200" y="4038600"/>
              <a:ext cx="617041" cy="838200"/>
            </a:xfrm>
            <a:prstGeom prst="straightConnector1">
              <a:avLst/>
            </a:prstGeom>
            <a:noFill/>
            <a:ln w="28575" cmpd="sng">
              <a:solidFill>
                <a:schemeClr val="accent6"/>
              </a:solidFill>
              <a:prstDash val="sysDash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39" name="Straight Arrow Connector 38"/>
            <p:cNvCxnSpPr/>
            <p:nvPr/>
          </p:nvCxnSpPr>
          <p:spPr bwMode="auto">
            <a:xfrm flipH="1" flipV="1">
              <a:off x="2141039" y="4038600"/>
              <a:ext cx="144962" cy="838200"/>
            </a:xfrm>
            <a:prstGeom prst="straightConnector1">
              <a:avLst/>
            </a:prstGeom>
            <a:noFill/>
            <a:ln w="28575" cmpd="sng">
              <a:solidFill>
                <a:schemeClr val="accent6"/>
              </a:solidFill>
              <a:miter lim="800000"/>
              <a:headEnd type="none" w="med" len="med"/>
              <a:tailEnd type="arrow"/>
            </a:ln>
            <a:effectLst/>
          </p:spPr>
        </p:cxnSp>
        <p:sp>
          <p:nvSpPr>
            <p:cNvPr id="45" name="Rectangle 44"/>
            <p:cNvSpPr/>
            <p:nvPr/>
          </p:nvSpPr>
          <p:spPr bwMode="auto">
            <a:xfrm>
              <a:off x="2819400" y="4876800"/>
              <a:ext cx="457199" cy="457200"/>
            </a:xfrm>
            <a:prstGeom prst="rect">
              <a:avLst/>
            </a:prstGeom>
            <a:solidFill>
              <a:srgbClr val="F0C8D3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46" name="Straight Arrow Connector 45"/>
            <p:cNvCxnSpPr/>
            <p:nvPr/>
          </p:nvCxnSpPr>
          <p:spPr bwMode="auto">
            <a:xfrm flipV="1">
              <a:off x="3276599" y="4017523"/>
              <a:ext cx="1439366" cy="838200"/>
            </a:xfrm>
            <a:prstGeom prst="straightConnector1">
              <a:avLst/>
            </a:prstGeom>
            <a:noFill/>
            <a:ln w="28575" cmpd="sng">
              <a:solidFill>
                <a:schemeClr val="accent6"/>
              </a:solidFill>
              <a:prstDash val="sysDash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47" name="Straight Arrow Connector 46"/>
            <p:cNvCxnSpPr/>
            <p:nvPr/>
          </p:nvCxnSpPr>
          <p:spPr bwMode="auto">
            <a:xfrm flipV="1">
              <a:off x="2819400" y="4017523"/>
              <a:ext cx="998040" cy="838200"/>
            </a:xfrm>
            <a:prstGeom prst="straightConnector1">
              <a:avLst/>
            </a:prstGeom>
            <a:noFill/>
            <a:ln w="28575" cmpd="sng">
              <a:solidFill>
                <a:schemeClr val="accent6"/>
              </a:solidFill>
              <a:miter lim="800000"/>
              <a:headEnd type="none" w="med" len="med"/>
              <a:tailEnd type="arrow"/>
            </a:ln>
            <a:effectLst/>
          </p:spPr>
        </p:cxnSp>
      </p:grpSp>
      <p:sp>
        <p:nvSpPr>
          <p:cNvPr id="50" name="TextBox 49"/>
          <p:cNvSpPr txBox="1"/>
          <p:nvPr/>
        </p:nvSpPr>
        <p:spPr>
          <a:xfrm>
            <a:off x="357762" y="1981200"/>
            <a:ext cx="1980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Partition </a:t>
            </a:r>
            <a:r>
              <a:rPr lang="en-US" sz="1800" dirty="0" err="1" smtClean="0">
                <a:latin typeface="Calibri" pitchFamily="34" charset="0"/>
              </a:rPr>
              <a:t>Subrange</a:t>
            </a:r>
            <a:endParaRPr lang="en-US" sz="1800" dirty="0" smtClean="0">
              <a:latin typeface="Calibri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57762" y="4343400"/>
            <a:ext cx="1537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Spawn 2 tasks</a:t>
            </a:r>
          </a:p>
        </p:txBody>
      </p:sp>
    </p:spTree>
    <p:extLst>
      <p:ext uri="{BB962C8B-B14F-4D97-AF65-F5344CB8AC3E}">
        <p14:creationId xmlns:p14="http://schemas.microsoft.com/office/powerpoint/2010/main" val="1909616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Exploiting parallel execution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447800"/>
            <a:ext cx="8289925" cy="4886324"/>
          </a:xfrm>
        </p:spPr>
        <p:txBody>
          <a:bodyPr/>
          <a:lstStyle/>
          <a:p>
            <a:r>
              <a:rPr lang="en-US" sz="2600" dirty="0" smtClean="0"/>
              <a:t>So far, we’ve used threads to deal with I/O delays</a:t>
            </a:r>
          </a:p>
          <a:p>
            <a:pPr lvl="1"/>
            <a:r>
              <a:rPr lang="en-US" sz="2200" dirty="0" smtClean="0"/>
              <a:t>e.g., one thread per client to prevent one from delaying another</a:t>
            </a:r>
          </a:p>
          <a:p>
            <a:r>
              <a:rPr lang="en-US" sz="2600" dirty="0" smtClean="0"/>
              <a:t>Multi-core/</a:t>
            </a:r>
            <a:r>
              <a:rPr lang="en-US" sz="2600" dirty="0" err="1" smtClean="0"/>
              <a:t>Hyperthreaded</a:t>
            </a:r>
            <a:r>
              <a:rPr lang="en-US" sz="2600" dirty="0" smtClean="0"/>
              <a:t> CPUs offer another opportunity</a:t>
            </a:r>
          </a:p>
          <a:p>
            <a:pPr lvl="1"/>
            <a:r>
              <a:rPr lang="en-US" sz="2200" dirty="0" smtClean="0"/>
              <a:t>Spread work over threads executing in parallel</a:t>
            </a:r>
          </a:p>
          <a:p>
            <a:pPr lvl="1"/>
            <a:r>
              <a:rPr lang="en-US" sz="2200" dirty="0" smtClean="0"/>
              <a:t>Happens automatically, if many independent tasks</a:t>
            </a:r>
          </a:p>
          <a:p>
            <a:pPr lvl="2"/>
            <a:r>
              <a:rPr lang="en-US" dirty="0" smtClean="0"/>
              <a:t>e.g., running many applications or serving many clients</a:t>
            </a:r>
          </a:p>
          <a:p>
            <a:pPr lvl="1"/>
            <a:r>
              <a:rPr lang="en-US" sz="2200" dirty="0" smtClean="0"/>
              <a:t>Can also write code to make one big task go faster</a:t>
            </a:r>
          </a:p>
          <a:p>
            <a:pPr lvl="2"/>
            <a:r>
              <a:rPr lang="en-US" dirty="0" smtClean="0"/>
              <a:t>by organizing it as multiple parallel sub-tasks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Top-Level Function (Simplified)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96875" y="4304085"/>
            <a:ext cx="7896225" cy="1353359"/>
          </a:xfrm>
        </p:spPr>
        <p:txBody>
          <a:bodyPr/>
          <a:lstStyle/>
          <a:p>
            <a:r>
              <a:rPr lang="en-US" dirty="0" smtClean="0"/>
              <a:t>Sets up data structures</a:t>
            </a:r>
          </a:p>
          <a:p>
            <a:r>
              <a:rPr lang="en-US" dirty="0" smtClean="0"/>
              <a:t>Calls recursive sort routine</a:t>
            </a:r>
          </a:p>
          <a:p>
            <a:r>
              <a:rPr lang="en-US" dirty="0" smtClean="0"/>
              <a:t>Keeps joining threads until none left</a:t>
            </a:r>
          </a:p>
          <a:p>
            <a:r>
              <a:rPr lang="en-US" dirty="0" smtClean="0"/>
              <a:t>Frees data structures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066800" y="1524000"/>
            <a:ext cx="5231098" cy="2305759"/>
          </a:xfrm>
          <a:prstGeom prst="rect">
            <a:avLst/>
          </a:prstGeom>
          <a:solidFill>
            <a:srgbClr val="F6F5BD"/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</a:rPr>
              <a:t>tqsort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data_t</a:t>
            </a:r>
            <a:r>
              <a:rPr lang="en-US" sz="1600" dirty="0">
                <a:latin typeface="Courier New" pitchFamily="49" charset="0"/>
              </a:rPr>
              <a:t> *base, </a:t>
            </a:r>
            <a:r>
              <a:rPr lang="en-US" sz="1600" dirty="0" err="1">
                <a:latin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nele</a:t>
            </a:r>
            <a:r>
              <a:rPr lang="en-US" sz="1600" dirty="0">
                <a:latin typeface="Courier New" pitchFamily="49" charset="0"/>
              </a:rPr>
              <a:t>) 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init_task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nele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global_base</a:t>
            </a:r>
            <a:r>
              <a:rPr lang="en-US" sz="1600" dirty="0">
                <a:latin typeface="Courier New" pitchFamily="49" charset="0"/>
              </a:rPr>
              <a:t> = base;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global_end</a:t>
            </a:r>
            <a:r>
              <a:rPr lang="en-US" sz="1600" dirty="0">
                <a:latin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</a:rPr>
              <a:t>global_base</a:t>
            </a:r>
            <a:r>
              <a:rPr lang="en-US" sz="1600" dirty="0">
                <a:latin typeface="Courier New" pitchFamily="49" charset="0"/>
              </a:rPr>
              <a:t> + </a:t>
            </a:r>
            <a:r>
              <a:rPr lang="en-US" sz="1600" dirty="0" err="1">
                <a:latin typeface="Courier New" pitchFamily="49" charset="0"/>
              </a:rPr>
              <a:t>nele</a:t>
            </a:r>
            <a:r>
              <a:rPr lang="en-US" sz="1600" dirty="0">
                <a:latin typeface="Courier New" pitchFamily="49" charset="0"/>
              </a:rPr>
              <a:t> - 1;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task_queue_ptr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tq</a:t>
            </a:r>
            <a:r>
              <a:rPr lang="en-US" sz="1600" dirty="0">
                <a:latin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</a:rPr>
              <a:t>new_task_queue</a:t>
            </a:r>
            <a:r>
              <a:rPr lang="en-US" sz="1600" dirty="0">
                <a:latin typeface="Courier New" pitchFamily="49" charset="0"/>
              </a:rPr>
              <a:t>();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tqsort_helper</a:t>
            </a:r>
            <a:r>
              <a:rPr lang="en-US" sz="1600" dirty="0">
                <a:latin typeface="Courier New" pitchFamily="49" charset="0"/>
              </a:rPr>
              <a:t>(base, </a:t>
            </a:r>
            <a:r>
              <a:rPr lang="en-US" sz="1600" dirty="0" err="1">
                <a:latin typeface="Courier New" pitchFamily="49" charset="0"/>
              </a:rPr>
              <a:t>nele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tq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join_tasks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tq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free_task_queue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tq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 smtClean="0">
                <a:latin typeface="Courier New" pitchFamily="49" charset="0"/>
              </a:rPr>
              <a:t>}</a:t>
            </a:r>
            <a:endParaRPr lang="en-US" sz="16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4261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sort routine (Simplified)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96875" y="4304085"/>
            <a:ext cx="7896225" cy="1353359"/>
          </a:xfrm>
        </p:spPr>
        <p:txBody>
          <a:bodyPr/>
          <a:lstStyle/>
          <a:p>
            <a:r>
              <a:rPr lang="en-US" dirty="0" smtClean="0"/>
              <a:t>Small partition: Sort serially</a:t>
            </a:r>
          </a:p>
          <a:p>
            <a:r>
              <a:rPr lang="en-US" dirty="0" smtClean="0"/>
              <a:t>Large partition: Spawn new sort task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28600" y="1197678"/>
            <a:ext cx="6585536" cy="2798202"/>
          </a:xfrm>
          <a:prstGeom prst="rect">
            <a:avLst/>
          </a:prstGeom>
          <a:solidFill>
            <a:srgbClr val="F6F5BD"/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Multi-threaded quicksort */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static void </a:t>
            </a:r>
            <a:r>
              <a:rPr lang="en-US" sz="1600" dirty="0" err="1">
                <a:latin typeface="Courier New" pitchFamily="49" charset="0"/>
              </a:rPr>
              <a:t>tqsort_helper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data_t</a:t>
            </a:r>
            <a:r>
              <a:rPr lang="en-US" sz="1600" dirty="0">
                <a:latin typeface="Courier New" pitchFamily="49" charset="0"/>
              </a:rPr>
              <a:t> *base, </a:t>
            </a:r>
            <a:r>
              <a:rPr lang="en-US" sz="1600" dirty="0" err="1">
                <a:latin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nele</a:t>
            </a:r>
            <a:r>
              <a:rPr lang="en-US" sz="1600" dirty="0" smtClean="0">
                <a:latin typeface="Courier New" pitchFamily="49" charset="0"/>
              </a:rPr>
              <a:t>,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</a:rPr>
              <a:t>                         </a:t>
            </a:r>
            <a:r>
              <a:rPr lang="en-US" sz="1600" dirty="0" err="1" smtClean="0">
                <a:latin typeface="Courier New" pitchFamily="49" charset="0"/>
              </a:rPr>
              <a:t>task_queue_ptr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tq</a:t>
            </a:r>
            <a:r>
              <a:rPr lang="en-US" sz="1600" dirty="0">
                <a:latin typeface="Courier New" pitchFamily="49" charset="0"/>
              </a:rPr>
              <a:t>) 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if (</a:t>
            </a:r>
            <a:r>
              <a:rPr lang="en-US" sz="1600" dirty="0" err="1">
                <a:latin typeface="Courier New" pitchFamily="49" charset="0"/>
              </a:rPr>
              <a:t>nele</a:t>
            </a:r>
            <a:r>
              <a:rPr lang="en-US" sz="1600" dirty="0">
                <a:latin typeface="Courier New" pitchFamily="49" charset="0"/>
              </a:rPr>
              <a:t> &lt;= </a:t>
            </a:r>
            <a:r>
              <a:rPr lang="en-US" sz="1600" dirty="0" err="1">
                <a:latin typeface="Courier New" pitchFamily="49" charset="0"/>
              </a:rPr>
              <a:t>nele_max_sort_serial</a:t>
            </a:r>
            <a:r>
              <a:rPr lang="en-US" sz="1600" dirty="0">
                <a:latin typeface="Courier New" pitchFamily="49" charset="0"/>
              </a:rPr>
              <a:t>) 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    /* Use sequential sort */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</a:rPr>
              <a:t>qsort_serial</a:t>
            </a:r>
            <a:r>
              <a:rPr lang="en-US" sz="1600" dirty="0">
                <a:latin typeface="Courier New" pitchFamily="49" charset="0"/>
              </a:rPr>
              <a:t>(base, </a:t>
            </a:r>
            <a:r>
              <a:rPr lang="en-US" sz="1600" dirty="0" err="1">
                <a:latin typeface="Courier New" pitchFamily="49" charset="0"/>
              </a:rPr>
              <a:t>nele</a:t>
            </a:r>
            <a:r>
              <a:rPr lang="en-US" sz="1600" dirty="0">
                <a:latin typeface="Courier New" pitchFamily="49" charset="0"/>
              </a:rPr>
              <a:t>)</a:t>
            </a:r>
            <a:r>
              <a:rPr lang="en-US" sz="1600" dirty="0" smtClean="0"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</a:rPr>
              <a:t>       return;</a:t>
            </a:r>
            <a:endParaRPr lang="en-US" sz="1600" dirty="0">
              <a:latin typeface="Courier New" pitchFamily="49" charset="0"/>
            </a:endParaRP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}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sort_task_t</a:t>
            </a:r>
            <a:r>
              <a:rPr lang="en-US" sz="1600" dirty="0">
                <a:latin typeface="Courier New" pitchFamily="49" charset="0"/>
              </a:rPr>
              <a:t> *t = </a:t>
            </a:r>
            <a:r>
              <a:rPr lang="en-US" sz="1600" dirty="0" err="1">
                <a:latin typeface="Courier New" pitchFamily="49" charset="0"/>
              </a:rPr>
              <a:t>new_task</a:t>
            </a:r>
            <a:r>
              <a:rPr lang="en-US" sz="1600" dirty="0">
                <a:latin typeface="Courier New" pitchFamily="49" charset="0"/>
              </a:rPr>
              <a:t>(base, </a:t>
            </a:r>
            <a:r>
              <a:rPr lang="en-US" sz="1600" dirty="0" err="1">
                <a:latin typeface="Courier New" pitchFamily="49" charset="0"/>
              </a:rPr>
              <a:t>nele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tq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spawn_task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tq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sort_thread</a:t>
            </a:r>
            <a:r>
              <a:rPr lang="en-US" sz="1600" dirty="0">
                <a:latin typeface="Courier New" pitchFamily="49" charset="0"/>
              </a:rPr>
              <a:t>, (void *) t);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 task thread (Simplified)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96875" y="4895041"/>
            <a:ext cx="7896225" cy="1353359"/>
          </a:xfrm>
        </p:spPr>
        <p:txBody>
          <a:bodyPr/>
          <a:lstStyle/>
          <a:p>
            <a:r>
              <a:rPr lang="en-US" dirty="0" smtClean="0"/>
              <a:t>Get task parameters</a:t>
            </a:r>
          </a:p>
          <a:p>
            <a:r>
              <a:rPr lang="en-US" dirty="0" smtClean="0"/>
              <a:t>Perform partitioning step</a:t>
            </a:r>
          </a:p>
          <a:p>
            <a:r>
              <a:rPr lang="en-US" dirty="0" smtClean="0"/>
              <a:t>Call recursive sort routine on each partition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28600" y="1197678"/>
            <a:ext cx="6093013" cy="3536865"/>
          </a:xfrm>
          <a:prstGeom prst="rect">
            <a:avLst/>
          </a:prstGeom>
          <a:solidFill>
            <a:srgbClr val="F6F5BD"/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Thread routine for many-threaded quicksort */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static void *</a:t>
            </a:r>
            <a:r>
              <a:rPr lang="en-US" sz="1600" dirty="0" err="1">
                <a:latin typeface="Courier New" pitchFamily="49" charset="0"/>
              </a:rPr>
              <a:t>sort_thread</a:t>
            </a:r>
            <a:r>
              <a:rPr lang="en-US" sz="1600" dirty="0">
                <a:latin typeface="Courier New" pitchFamily="49" charset="0"/>
              </a:rPr>
              <a:t>(void *</a:t>
            </a:r>
            <a:r>
              <a:rPr lang="en-US" sz="1600" dirty="0" err="1">
                <a:latin typeface="Courier New" pitchFamily="49" charset="0"/>
              </a:rPr>
              <a:t>vargp</a:t>
            </a:r>
            <a:r>
              <a:rPr lang="en-US" sz="1600" dirty="0">
                <a:latin typeface="Courier New" pitchFamily="49" charset="0"/>
              </a:rPr>
              <a:t>) 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sort_task_t</a:t>
            </a:r>
            <a:r>
              <a:rPr lang="en-US" sz="1600" dirty="0">
                <a:latin typeface="Courier New" pitchFamily="49" charset="0"/>
              </a:rPr>
              <a:t> *t = (</a:t>
            </a:r>
            <a:r>
              <a:rPr lang="en-US" sz="1600" dirty="0" err="1">
                <a:latin typeface="Courier New" pitchFamily="49" charset="0"/>
              </a:rPr>
              <a:t>sort_task_t</a:t>
            </a:r>
            <a:r>
              <a:rPr lang="en-US" sz="1600" dirty="0">
                <a:latin typeface="Courier New" pitchFamily="49" charset="0"/>
              </a:rPr>
              <a:t> *) </a:t>
            </a:r>
            <a:r>
              <a:rPr lang="en-US" sz="1600" dirty="0" err="1">
                <a:latin typeface="Courier New" pitchFamily="49" charset="0"/>
              </a:rPr>
              <a:t>vargp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data_t</a:t>
            </a:r>
            <a:r>
              <a:rPr lang="en-US" sz="1600" dirty="0">
                <a:latin typeface="Courier New" pitchFamily="49" charset="0"/>
              </a:rPr>
              <a:t> *base = t-&gt;base;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nele</a:t>
            </a:r>
            <a:r>
              <a:rPr lang="en-US" sz="1600" dirty="0">
                <a:latin typeface="Courier New" pitchFamily="49" charset="0"/>
              </a:rPr>
              <a:t> = t-&gt;</a:t>
            </a:r>
            <a:r>
              <a:rPr lang="en-US" sz="1600" dirty="0" err="1">
                <a:latin typeface="Courier New" pitchFamily="49" charset="0"/>
              </a:rPr>
              <a:t>nele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task_queue_ptr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tq</a:t>
            </a:r>
            <a:r>
              <a:rPr lang="en-US" sz="1600" dirty="0">
                <a:latin typeface="Courier New" pitchFamily="49" charset="0"/>
              </a:rPr>
              <a:t> = t-&gt;</a:t>
            </a:r>
            <a:r>
              <a:rPr lang="en-US" sz="1600" dirty="0" err="1">
                <a:latin typeface="Courier New" pitchFamily="49" charset="0"/>
              </a:rPr>
              <a:t>tq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free(</a:t>
            </a:r>
            <a:r>
              <a:rPr lang="en-US" sz="1600" dirty="0" err="1">
                <a:latin typeface="Courier New" pitchFamily="49" charset="0"/>
              </a:rPr>
              <a:t>vargp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</a:rPr>
              <a:t> m = partition(base, </a:t>
            </a:r>
            <a:r>
              <a:rPr lang="en-US" sz="1600" dirty="0" err="1">
                <a:latin typeface="Courier New" pitchFamily="49" charset="0"/>
              </a:rPr>
              <a:t>nele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if (m &gt; 1)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</a:rPr>
              <a:t>tqsort_helper</a:t>
            </a:r>
            <a:r>
              <a:rPr lang="en-US" sz="1600" dirty="0">
                <a:latin typeface="Courier New" pitchFamily="49" charset="0"/>
              </a:rPr>
              <a:t>(base, m, </a:t>
            </a:r>
            <a:r>
              <a:rPr lang="en-US" sz="1600" dirty="0" err="1">
                <a:latin typeface="Courier New" pitchFamily="49" charset="0"/>
              </a:rPr>
              <a:t>tq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if (nele-1 &gt; m+1)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</a:rPr>
              <a:t>tqsort_helper</a:t>
            </a:r>
            <a:r>
              <a:rPr lang="en-US" sz="1600" dirty="0">
                <a:latin typeface="Courier New" pitchFamily="49" charset="0"/>
              </a:rPr>
              <a:t>(base+m+1, nele-m-1, </a:t>
            </a:r>
            <a:r>
              <a:rPr lang="en-US" sz="1600" dirty="0" err="1">
                <a:latin typeface="Courier New" pitchFamily="49" charset="0"/>
              </a:rPr>
              <a:t>tq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return NULL;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40959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</a:t>
            </a:r>
            <a:r>
              <a:rPr lang="en-US" dirty="0" err="1" smtClean="0"/>
              <a:t>Quicksort</a:t>
            </a:r>
            <a:r>
              <a:rPr lang="en-US" dirty="0" smtClean="0"/>
              <a:t>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5105400"/>
            <a:ext cx="7896225" cy="1447800"/>
          </a:xfrm>
        </p:spPr>
        <p:txBody>
          <a:bodyPr/>
          <a:lstStyle/>
          <a:p>
            <a:r>
              <a:rPr lang="en-US" dirty="0" smtClean="0"/>
              <a:t>Serial fraction: Fraction of input at which do serial sort</a:t>
            </a:r>
          </a:p>
          <a:p>
            <a:r>
              <a:rPr lang="en-US" dirty="0" smtClean="0"/>
              <a:t>Sort 2</a:t>
            </a:r>
            <a:r>
              <a:rPr lang="en-US" baseline="30000" dirty="0"/>
              <a:t>2</a:t>
            </a:r>
            <a:r>
              <a:rPr lang="en-US" baseline="30000" dirty="0" smtClean="0"/>
              <a:t>7</a:t>
            </a:r>
            <a:r>
              <a:rPr lang="en-US" dirty="0" smtClean="0"/>
              <a:t> (134,217,728) random values</a:t>
            </a:r>
          </a:p>
          <a:p>
            <a:r>
              <a:rPr lang="en-US" dirty="0" smtClean="0"/>
              <a:t>Best speedup = 6.84X</a:t>
            </a:r>
          </a:p>
          <a:p>
            <a:pPr>
              <a:buNone/>
            </a:pPr>
            <a:endParaRPr 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46150" y="1020763"/>
            <a:ext cx="7035800" cy="408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</a:t>
            </a:r>
            <a:r>
              <a:rPr lang="en-US" dirty="0" err="1" smtClean="0"/>
              <a:t>Quicksort</a:t>
            </a:r>
            <a:r>
              <a:rPr lang="en-US" dirty="0" smtClean="0"/>
              <a:t>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5410200"/>
            <a:ext cx="7896225" cy="1447800"/>
          </a:xfrm>
        </p:spPr>
        <p:txBody>
          <a:bodyPr/>
          <a:lstStyle/>
          <a:p>
            <a:r>
              <a:rPr lang="en-US" dirty="0" smtClean="0"/>
              <a:t>Good performance over wide range of fraction values</a:t>
            </a:r>
          </a:p>
          <a:p>
            <a:pPr lvl="1"/>
            <a:r>
              <a:rPr lang="en-US" dirty="0" smtClean="0"/>
              <a:t>F too small: Not enough parallelism</a:t>
            </a:r>
          </a:p>
          <a:p>
            <a:pPr lvl="1"/>
            <a:r>
              <a:rPr lang="en-US" dirty="0" smtClean="0"/>
              <a:t>F too large: Thread overhead + run out of thread memory</a:t>
            </a:r>
          </a:p>
          <a:p>
            <a:endParaRPr lang="en-US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46150" y="1020763"/>
            <a:ext cx="7035800" cy="408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Amdahl’s Law &amp; Parallel </a:t>
            </a:r>
            <a:r>
              <a:rPr lang="en-US" dirty="0" err="1" smtClean="0"/>
              <a:t>Quicksort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Sequential bottleneck</a:t>
            </a:r>
          </a:p>
          <a:p>
            <a:pPr lvl="1"/>
            <a:r>
              <a:rPr lang="en-US" dirty="0" smtClean="0"/>
              <a:t>Top-level partition: No speedup</a:t>
            </a:r>
          </a:p>
          <a:p>
            <a:pPr lvl="1"/>
            <a:r>
              <a:rPr lang="en-US" dirty="0" smtClean="0"/>
              <a:t>Second level: </a:t>
            </a:r>
            <a:r>
              <a:rPr lang="en-US" dirty="0" smtClean="0">
                <a:sym typeface="Symbol"/>
              </a:rPr>
              <a:t></a:t>
            </a:r>
            <a:r>
              <a:rPr lang="en-US" dirty="0" smtClean="0"/>
              <a:t> 2X speedup</a:t>
            </a:r>
          </a:p>
          <a:p>
            <a:pPr lvl="1"/>
            <a:r>
              <a:rPr lang="en-US" dirty="0" err="1" smtClean="0"/>
              <a:t>k</a:t>
            </a:r>
            <a:r>
              <a:rPr lang="en-US" baseline="30000" dirty="0" err="1" smtClean="0"/>
              <a:t>th</a:t>
            </a:r>
            <a:r>
              <a:rPr lang="en-US" dirty="0" smtClean="0"/>
              <a:t> level:  </a:t>
            </a:r>
            <a:r>
              <a:rPr lang="en-US" dirty="0" smtClean="0">
                <a:sym typeface="Symbol"/>
              </a:rPr>
              <a:t></a:t>
            </a:r>
            <a:r>
              <a:rPr lang="en-US" dirty="0" smtClean="0"/>
              <a:t> 2</a:t>
            </a:r>
            <a:r>
              <a:rPr lang="en-US" baseline="30000" dirty="0" smtClean="0"/>
              <a:t>k-1</a:t>
            </a:r>
            <a:r>
              <a:rPr lang="en-US" dirty="0" smtClean="0"/>
              <a:t>X speedup</a:t>
            </a:r>
          </a:p>
          <a:p>
            <a:r>
              <a:rPr lang="en-US" dirty="0" smtClean="0"/>
              <a:t>Implications</a:t>
            </a:r>
          </a:p>
          <a:p>
            <a:pPr lvl="1"/>
            <a:r>
              <a:rPr lang="en-US" dirty="0" smtClean="0"/>
              <a:t>Good performance for small-scale parallelism</a:t>
            </a:r>
          </a:p>
          <a:p>
            <a:pPr lvl="1"/>
            <a:r>
              <a:rPr lang="en-US" dirty="0" smtClean="0"/>
              <a:t>Would need to parallelize partitioning step to get large-scale parallelism</a:t>
            </a:r>
          </a:p>
          <a:p>
            <a:pPr lvl="2"/>
            <a:r>
              <a:rPr lang="en-US" dirty="0" smtClean="0"/>
              <a:t>Parallel Sorting by Regular Sampling</a:t>
            </a:r>
          </a:p>
          <a:p>
            <a:pPr lvl="3"/>
            <a:r>
              <a:rPr lang="en-US" dirty="0" smtClean="0"/>
              <a:t>H. Shi &amp; J. Schaeffer, J. Parallel &amp; Distributed Computing, 1992</a:t>
            </a:r>
          </a:p>
          <a:p>
            <a:pPr lvl="2">
              <a:tabLst>
                <a:tab pos="1081088" algn="l"/>
              </a:tabLst>
            </a:pPr>
            <a:endParaRPr lang="en-US" dirty="0" smtClean="0"/>
          </a:p>
          <a:p>
            <a:pPr lvl="1">
              <a:tabLst>
                <a:tab pos="1081088" algn="l"/>
              </a:tabLst>
            </a:pPr>
            <a:endParaRPr lang="en-US" dirty="0" smtClean="0"/>
          </a:p>
          <a:p>
            <a:pPr lvl="1">
              <a:tabLst>
                <a:tab pos="1081088" algn="l"/>
              </a:tabLst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575" y="445070"/>
            <a:ext cx="7591425" cy="762000"/>
          </a:xfrm>
        </p:spPr>
        <p:txBody>
          <a:bodyPr/>
          <a:lstStyle/>
          <a:p>
            <a:r>
              <a:rPr lang="en-US" dirty="0" smtClean="0"/>
              <a:t>Parallelizing Partitioning Step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152401" y="2133600"/>
            <a:ext cx="457199" cy="457200"/>
          </a:xfrm>
          <a:prstGeom prst="rect">
            <a:avLst/>
          </a:prstGeom>
          <a:solidFill>
            <a:srgbClr val="00B0C8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dirty="0" smtClean="0">
                <a:latin typeface="+mn-lt"/>
              </a:rPr>
              <a:t>p</a:t>
            </a:r>
            <a:endParaRPr lang="en-US" dirty="0">
              <a:latin typeface="+mn-lt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76200" y="2892806"/>
            <a:ext cx="706729" cy="457200"/>
          </a:xfrm>
          <a:prstGeom prst="rect">
            <a:avLst/>
          </a:prstGeom>
          <a:solidFill>
            <a:srgbClr val="D2D200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dirty="0" smtClean="0">
                <a:latin typeface="+mn-lt"/>
              </a:rPr>
              <a:t>L</a:t>
            </a:r>
            <a:r>
              <a:rPr lang="en-US" baseline="-25000" dirty="0" smtClean="0">
                <a:latin typeface="+mn-lt"/>
              </a:rPr>
              <a:t>1</a:t>
            </a:r>
            <a:endParaRPr lang="en-US" baseline="-25000" dirty="0">
              <a:latin typeface="+mn-lt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782929" y="2890012"/>
            <a:ext cx="1426872" cy="457200"/>
          </a:xfrm>
          <a:prstGeom prst="rect">
            <a:avLst/>
          </a:prstGeom>
          <a:solidFill>
            <a:srgbClr val="4300EA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dirty="0" smtClean="0">
                <a:latin typeface="+mn-lt"/>
              </a:rPr>
              <a:t>R</a:t>
            </a:r>
            <a:r>
              <a:rPr lang="en-US" baseline="-25000" dirty="0" smtClean="0">
                <a:latin typeface="+mn-lt"/>
              </a:rPr>
              <a:t>1</a:t>
            </a:r>
            <a:endParaRPr lang="en-US" baseline="-25000" dirty="0">
              <a:latin typeface="+mn-lt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396875" y="1447800"/>
            <a:ext cx="2117725" cy="457200"/>
          </a:xfrm>
          <a:prstGeom prst="rect">
            <a:avLst/>
          </a:prstGeom>
          <a:solidFill>
            <a:srgbClr val="E6E6E6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dirty="0" smtClean="0">
                <a:latin typeface="+mn-lt"/>
              </a:rPr>
              <a:t>X</a:t>
            </a:r>
            <a:r>
              <a:rPr lang="en-US" baseline="-25000" dirty="0" smtClean="0">
                <a:latin typeface="+mn-lt"/>
              </a:rPr>
              <a:t>1</a:t>
            </a:r>
            <a:endParaRPr lang="en-US" baseline="-25000" dirty="0">
              <a:latin typeface="+mn-lt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2530475" y="1447800"/>
            <a:ext cx="2117725" cy="457200"/>
          </a:xfrm>
          <a:prstGeom prst="rect">
            <a:avLst/>
          </a:prstGeom>
          <a:solidFill>
            <a:srgbClr val="E6E6E6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dirty="0" smtClean="0">
                <a:latin typeface="+mn-lt"/>
              </a:rPr>
              <a:t>X</a:t>
            </a:r>
            <a:r>
              <a:rPr lang="en-US" baseline="-25000" dirty="0" smtClean="0">
                <a:latin typeface="+mn-lt"/>
              </a:rPr>
              <a:t>2</a:t>
            </a:r>
            <a:endParaRPr lang="en-US" baseline="-25000" dirty="0">
              <a:latin typeface="+mn-lt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4664075" y="1447800"/>
            <a:ext cx="2117725" cy="457200"/>
          </a:xfrm>
          <a:prstGeom prst="rect">
            <a:avLst/>
          </a:prstGeom>
          <a:solidFill>
            <a:srgbClr val="E6E6E6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dirty="0" smtClean="0">
                <a:latin typeface="+mn-lt"/>
              </a:rPr>
              <a:t>X</a:t>
            </a:r>
            <a:r>
              <a:rPr lang="en-US" baseline="-25000" dirty="0" smtClean="0">
                <a:latin typeface="+mn-lt"/>
              </a:rPr>
              <a:t>3</a:t>
            </a:r>
            <a:endParaRPr lang="en-US" baseline="-25000" dirty="0">
              <a:latin typeface="+mn-lt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6797675" y="1447800"/>
            <a:ext cx="2117725" cy="457200"/>
          </a:xfrm>
          <a:prstGeom prst="rect">
            <a:avLst/>
          </a:prstGeom>
          <a:solidFill>
            <a:srgbClr val="E6E6E6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dirty="0" smtClean="0">
                <a:latin typeface="+mn-lt"/>
              </a:rPr>
              <a:t>X</a:t>
            </a:r>
            <a:r>
              <a:rPr lang="en-US" baseline="-25000" dirty="0" smtClean="0">
                <a:latin typeface="+mn-lt"/>
              </a:rPr>
              <a:t>4</a:t>
            </a:r>
            <a:endParaRPr lang="en-US" baseline="-25000" dirty="0">
              <a:latin typeface="+mn-lt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2362200" y="2895600"/>
            <a:ext cx="990600" cy="457200"/>
          </a:xfrm>
          <a:prstGeom prst="rect">
            <a:avLst/>
          </a:prstGeom>
          <a:solidFill>
            <a:srgbClr val="D2D200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dirty="0" smtClean="0">
                <a:latin typeface="+mn-lt"/>
              </a:rPr>
              <a:t>L</a:t>
            </a:r>
            <a:r>
              <a:rPr lang="en-US" baseline="-25000" dirty="0">
                <a:latin typeface="+mn-lt"/>
              </a:rPr>
              <a:t>2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3352801" y="2892806"/>
            <a:ext cx="1143000" cy="457200"/>
          </a:xfrm>
          <a:prstGeom prst="rect">
            <a:avLst/>
          </a:prstGeom>
          <a:solidFill>
            <a:srgbClr val="4300EA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dirty="0" smtClean="0">
                <a:latin typeface="+mn-lt"/>
              </a:rPr>
              <a:t>R</a:t>
            </a:r>
            <a:r>
              <a:rPr lang="en-US" baseline="-25000" dirty="0">
                <a:latin typeface="+mn-lt"/>
              </a:rPr>
              <a:t>2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4724399" y="2892806"/>
            <a:ext cx="320675" cy="457200"/>
          </a:xfrm>
          <a:prstGeom prst="rect">
            <a:avLst/>
          </a:prstGeom>
          <a:solidFill>
            <a:srgbClr val="D2D200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dirty="0" smtClean="0">
                <a:latin typeface="+mn-lt"/>
              </a:rPr>
              <a:t>L</a:t>
            </a:r>
            <a:r>
              <a:rPr lang="en-US" baseline="-25000" dirty="0">
                <a:latin typeface="+mn-lt"/>
              </a:rPr>
              <a:t>3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5045074" y="2892806"/>
            <a:ext cx="1812926" cy="457200"/>
          </a:xfrm>
          <a:prstGeom prst="rect">
            <a:avLst/>
          </a:prstGeom>
          <a:solidFill>
            <a:srgbClr val="4300EA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dirty="0" smtClean="0">
                <a:latin typeface="+mn-lt"/>
              </a:rPr>
              <a:t>R</a:t>
            </a:r>
            <a:r>
              <a:rPr lang="en-US" baseline="-25000" dirty="0">
                <a:latin typeface="+mn-lt"/>
              </a:rPr>
              <a:t>3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7010400" y="2892806"/>
            <a:ext cx="1479550" cy="457200"/>
          </a:xfrm>
          <a:prstGeom prst="rect">
            <a:avLst/>
          </a:prstGeom>
          <a:solidFill>
            <a:srgbClr val="D2D200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dirty="0" smtClean="0">
                <a:latin typeface="+mn-lt"/>
              </a:rPr>
              <a:t>L</a:t>
            </a:r>
            <a:r>
              <a:rPr lang="en-US" baseline="-25000" dirty="0">
                <a:latin typeface="+mn-lt"/>
              </a:rPr>
              <a:t>4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8489950" y="2890012"/>
            <a:ext cx="654050" cy="457200"/>
          </a:xfrm>
          <a:prstGeom prst="rect">
            <a:avLst/>
          </a:prstGeom>
          <a:solidFill>
            <a:srgbClr val="4300EA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dirty="0" smtClean="0">
                <a:latin typeface="+mn-lt"/>
              </a:rPr>
              <a:t>R</a:t>
            </a:r>
            <a:r>
              <a:rPr lang="en-US" baseline="-25000" dirty="0">
                <a:latin typeface="+mn-lt"/>
              </a:rPr>
              <a:t>4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117265" y="2253734"/>
            <a:ext cx="3819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+mn-lt"/>
              </a:rPr>
              <a:t>Parallel partitioning based on global p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304800" y="5178806"/>
            <a:ext cx="706729" cy="457200"/>
          </a:xfrm>
          <a:prstGeom prst="rect">
            <a:avLst/>
          </a:prstGeom>
          <a:solidFill>
            <a:srgbClr val="D2D200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dirty="0" smtClean="0">
                <a:latin typeface="+mn-lt"/>
              </a:rPr>
              <a:t>L</a:t>
            </a:r>
            <a:r>
              <a:rPr lang="en-US" baseline="-25000" dirty="0" smtClean="0">
                <a:latin typeface="+mn-lt"/>
              </a:rPr>
              <a:t>1</a:t>
            </a:r>
            <a:endParaRPr lang="en-US" baseline="-25000" dirty="0">
              <a:latin typeface="+mn-lt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3803295" y="5178806"/>
            <a:ext cx="1426872" cy="457200"/>
          </a:xfrm>
          <a:prstGeom prst="rect">
            <a:avLst/>
          </a:prstGeom>
          <a:solidFill>
            <a:srgbClr val="4300EA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dirty="0" smtClean="0">
                <a:latin typeface="+mn-lt"/>
              </a:rPr>
              <a:t>R</a:t>
            </a:r>
            <a:r>
              <a:rPr lang="en-US" baseline="-25000" dirty="0" smtClean="0">
                <a:latin typeface="+mn-lt"/>
              </a:rPr>
              <a:t>1</a:t>
            </a:r>
            <a:endParaRPr lang="en-US" baseline="-25000" dirty="0">
              <a:latin typeface="+mn-lt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1019175" y="5178806"/>
            <a:ext cx="990600" cy="457200"/>
          </a:xfrm>
          <a:prstGeom prst="rect">
            <a:avLst/>
          </a:prstGeom>
          <a:solidFill>
            <a:srgbClr val="D2D200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dirty="0" smtClean="0">
                <a:latin typeface="+mn-lt"/>
              </a:rPr>
              <a:t>L</a:t>
            </a:r>
            <a:r>
              <a:rPr lang="en-US" baseline="-25000" dirty="0">
                <a:latin typeface="+mn-lt"/>
              </a:rPr>
              <a:t>2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5230167" y="5178806"/>
            <a:ext cx="1143000" cy="457200"/>
          </a:xfrm>
          <a:prstGeom prst="rect">
            <a:avLst/>
          </a:prstGeom>
          <a:solidFill>
            <a:srgbClr val="4300EA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dirty="0" smtClean="0">
                <a:latin typeface="+mn-lt"/>
              </a:rPr>
              <a:t>R</a:t>
            </a:r>
            <a:r>
              <a:rPr lang="en-US" baseline="-25000" dirty="0">
                <a:latin typeface="+mn-lt"/>
              </a:rPr>
              <a:t>2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2009775" y="5178806"/>
            <a:ext cx="320675" cy="457200"/>
          </a:xfrm>
          <a:prstGeom prst="rect">
            <a:avLst/>
          </a:prstGeom>
          <a:solidFill>
            <a:srgbClr val="D2D200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dirty="0" smtClean="0">
                <a:latin typeface="+mn-lt"/>
              </a:rPr>
              <a:t>L</a:t>
            </a:r>
            <a:r>
              <a:rPr lang="en-US" baseline="-25000" dirty="0">
                <a:latin typeface="+mn-lt"/>
              </a:rPr>
              <a:t>3</a:t>
            </a:r>
          </a:p>
        </p:txBody>
      </p:sp>
      <p:sp>
        <p:nvSpPr>
          <p:cNvPr id="28" name="Rectangle 27"/>
          <p:cNvSpPr/>
          <p:nvPr/>
        </p:nvSpPr>
        <p:spPr bwMode="auto">
          <a:xfrm>
            <a:off x="6373167" y="5181600"/>
            <a:ext cx="1812926" cy="457200"/>
          </a:xfrm>
          <a:prstGeom prst="rect">
            <a:avLst/>
          </a:prstGeom>
          <a:solidFill>
            <a:srgbClr val="4300EA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dirty="0" smtClean="0">
                <a:latin typeface="+mn-lt"/>
              </a:rPr>
              <a:t>R</a:t>
            </a:r>
            <a:r>
              <a:rPr lang="en-US" baseline="-25000" dirty="0">
                <a:latin typeface="+mn-lt"/>
              </a:rPr>
              <a:t>3</a:t>
            </a:r>
          </a:p>
        </p:txBody>
      </p:sp>
      <p:sp>
        <p:nvSpPr>
          <p:cNvPr id="29" name="Rectangle 28"/>
          <p:cNvSpPr/>
          <p:nvPr/>
        </p:nvSpPr>
        <p:spPr bwMode="auto">
          <a:xfrm>
            <a:off x="2330450" y="5178806"/>
            <a:ext cx="1479550" cy="457200"/>
          </a:xfrm>
          <a:prstGeom prst="rect">
            <a:avLst/>
          </a:prstGeom>
          <a:solidFill>
            <a:srgbClr val="D2D200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dirty="0" smtClean="0">
                <a:latin typeface="+mn-lt"/>
              </a:rPr>
              <a:t>L</a:t>
            </a:r>
            <a:r>
              <a:rPr lang="en-US" baseline="-25000" dirty="0">
                <a:latin typeface="+mn-lt"/>
              </a:rPr>
              <a:t>4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8185150" y="5178806"/>
            <a:ext cx="654050" cy="457200"/>
          </a:xfrm>
          <a:prstGeom prst="rect">
            <a:avLst/>
          </a:prstGeom>
          <a:solidFill>
            <a:srgbClr val="4300EA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dirty="0" smtClean="0">
                <a:latin typeface="+mn-lt"/>
              </a:rPr>
              <a:t>R</a:t>
            </a:r>
            <a:r>
              <a:rPr lang="en-US" baseline="-25000" dirty="0">
                <a:latin typeface="+mn-lt"/>
              </a:rPr>
              <a:t>4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962425" y="4572000"/>
            <a:ext cx="2749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+mn-lt"/>
              </a:rPr>
              <a:t>Reassemble into partitions</a:t>
            </a:r>
          </a:p>
        </p:txBody>
      </p:sp>
    </p:spTree>
    <p:extLst>
      <p:ext uri="{BB962C8B-B14F-4D97-AF65-F5344CB8AC3E}">
        <p14:creationId xmlns:p14="http://schemas.microsoft.com/office/powerpoint/2010/main" val="1307374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Experience with Parallel Partitioning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Could not obtain speedup</a:t>
            </a:r>
          </a:p>
          <a:p>
            <a:r>
              <a:rPr lang="en-US" dirty="0" smtClean="0"/>
              <a:t>Speculate: Too much data copying</a:t>
            </a:r>
          </a:p>
          <a:p>
            <a:pPr lvl="1"/>
            <a:r>
              <a:rPr lang="en-US" dirty="0" smtClean="0"/>
              <a:t>Could not do everything within source array</a:t>
            </a:r>
          </a:p>
          <a:p>
            <a:pPr lvl="1"/>
            <a:r>
              <a:rPr lang="en-US" dirty="0" smtClean="0"/>
              <a:t>Set up temporary space for reassembling partition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511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Must have parallelization strategy</a:t>
            </a:r>
          </a:p>
          <a:p>
            <a:pPr lvl="1"/>
            <a:r>
              <a:rPr lang="en-US" dirty="0" smtClean="0"/>
              <a:t>Partition into K independent parts</a:t>
            </a:r>
          </a:p>
          <a:p>
            <a:pPr lvl="1"/>
            <a:r>
              <a:rPr lang="en-US" dirty="0" smtClean="0"/>
              <a:t>Divide-and-conquer</a:t>
            </a:r>
          </a:p>
          <a:p>
            <a:r>
              <a:rPr lang="en-US" dirty="0" smtClean="0"/>
              <a:t>Inner loops must be synchronization free</a:t>
            </a:r>
          </a:p>
          <a:p>
            <a:pPr lvl="1"/>
            <a:r>
              <a:rPr lang="en-US" dirty="0" smtClean="0"/>
              <a:t>Synchronization operations very expensive</a:t>
            </a:r>
          </a:p>
          <a:p>
            <a:r>
              <a:rPr lang="en-US" dirty="0" smtClean="0"/>
              <a:t>Beware of Amdahl’s Law</a:t>
            </a:r>
          </a:p>
          <a:p>
            <a:pPr lvl="1"/>
            <a:r>
              <a:rPr lang="en-US" dirty="0" smtClean="0"/>
              <a:t>Serial code can become bottleneck</a:t>
            </a:r>
          </a:p>
          <a:p>
            <a:r>
              <a:rPr lang="en-US" dirty="0" smtClean="0"/>
              <a:t>You can do it!</a:t>
            </a:r>
          </a:p>
          <a:p>
            <a:pPr lvl="1"/>
            <a:r>
              <a:rPr lang="en-US" dirty="0" smtClean="0"/>
              <a:t>Achieving modest levels of parallelism is not difficult</a:t>
            </a:r>
          </a:p>
          <a:p>
            <a:pPr lvl="1"/>
            <a:r>
              <a:rPr lang="en-US" dirty="0" smtClean="0"/>
              <a:t>Set up experimental framework and test multiple strategies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Consistency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3429000"/>
            <a:ext cx="7896225" cy="2905124"/>
          </a:xfrm>
        </p:spPr>
        <p:txBody>
          <a:bodyPr/>
          <a:lstStyle/>
          <a:p>
            <a:r>
              <a:rPr lang="en-US" dirty="0" smtClean="0"/>
              <a:t>What are the possible values printed?</a:t>
            </a:r>
          </a:p>
          <a:p>
            <a:pPr lvl="1"/>
            <a:r>
              <a:rPr lang="en-US" dirty="0" smtClean="0"/>
              <a:t>Depends on memory consistency model</a:t>
            </a:r>
          </a:p>
          <a:p>
            <a:pPr lvl="1"/>
            <a:r>
              <a:rPr lang="en-US" dirty="0" smtClean="0"/>
              <a:t>Abstract model of how hardware handles concurrent accesses </a:t>
            </a:r>
          </a:p>
          <a:p>
            <a:r>
              <a:rPr lang="en-US" dirty="0" smtClean="0"/>
              <a:t>Sequential consistency</a:t>
            </a:r>
          </a:p>
          <a:p>
            <a:pPr lvl="1"/>
            <a:r>
              <a:rPr lang="en-US" dirty="0" smtClean="0"/>
              <a:t>Overall effect consistent with each individual thread</a:t>
            </a:r>
          </a:p>
          <a:p>
            <a:pPr lvl="1"/>
            <a:r>
              <a:rPr lang="en-US" dirty="0" smtClean="0"/>
              <a:t>Otherwise, arbitrary interleaving</a:t>
            </a:r>
            <a:endParaRPr lang="en-US" dirty="0"/>
          </a:p>
        </p:txBody>
      </p:sp>
      <p:grpSp>
        <p:nvGrpSpPr>
          <p:cNvPr id="7" name="Group 12"/>
          <p:cNvGrpSpPr/>
          <p:nvPr/>
        </p:nvGrpSpPr>
        <p:grpSpPr>
          <a:xfrm>
            <a:off x="2057400" y="1283732"/>
            <a:ext cx="3200400" cy="2069068"/>
            <a:chOff x="2057400" y="1283732"/>
            <a:chExt cx="3200400" cy="2069068"/>
          </a:xfrm>
        </p:grpSpPr>
        <p:sp>
          <p:nvSpPr>
            <p:cNvPr id="4" name="TextBox 3"/>
            <p:cNvSpPr txBox="1"/>
            <p:nvPr/>
          </p:nvSpPr>
          <p:spPr>
            <a:xfrm>
              <a:off x="2133600" y="1283732"/>
              <a:ext cx="3048000" cy="646331"/>
            </a:xfrm>
            <a:prstGeom prst="rect">
              <a:avLst/>
            </a:prstGeom>
            <a:solidFill>
              <a:srgbClr val="F6F5BD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800" b="0" dirty="0" err="1" smtClean="0">
                  <a:latin typeface="Calibri" pitchFamily="34" charset="0"/>
                </a:rPr>
                <a:t>int</a:t>
              </a:r>
              <a:r>
                <a:rPr lang="en-US" sz="1800" b="0" dirty="0" smtClean="0">
                  <a:latin typeface="Calibri" pitchFamily="34" charset="0"/>
                </a:rPr>
                <a:t> a = 1;</a:t>
              </a:r>
            </a:p>
            <a:p>
              <a:r>
                <a:rPr lang="en-US" sz="1800" b="0" dirty="0" err="1" smtClean="0">
                  <a:latin typeface="Calibri" pitchFamily="34" charset="0"/>
                </a:rPr>
                <a:t>int</a:t>
              </a:r>
              <a:r>
                <a:rPr lang="en-US" sz="1800" b="0" dirty="0" smtClean="0">
                  <a:latin typeface="Calibri" pitchFamily="34" charset="0"/>
                </a:rPr>
                <a:t> b = 100;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057400" y="2426732"/>
              <a:ext cx="1447800" cy="926068"/>
            </a:xfrm>
            <a:prstGeom prst="rect">
              <a:avLst/>
            </a:prstGeom>
            <a:solidFill>
              <a:srgbClr val="F1C7C7"/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>
                <a:tabLst>
                  <a:tab pos="463550" algn="l"/>
                </a:tabLst>
              </a:pPr>
              <a:r>
                <a:rPr lang="en-US" sz="1800" b="0" dirty="0" smtClean="0">
                  <a:latin typeface="Calibri" pitchFamily="34" charset="0"/>
                </a:rPr>
                <a:t>Thread1:</a:t>
              </a:r>
            </a:p>
            <a:p>
              <a:pPr>
                <a:tabLst>
                  <a:tab pos="463550" algn="l"/>
                </a:tabLst>
              </a:pPr>
              <a:r>
                <a:rPr lang="en-US" sz="1800" b="0" dirty="0" err="1" smtClean="0">
                  <a:latin typeface="Calibri" pitchFamily="34" charset="0"/>
                </a:rPr>
                <a:t>Wa</a:t>
              </a:r>
              <a:r>
                <a:rPr lang="en-US" sz="1800" b="0" dirty="0" smtClean="0">
                  <a:latin typeface="Calibri" pitchFamily="34" charset="0"/>
                </a:rPr>
                <a:t>:	a = 2;</a:t>
              </a:r>
            </a:p>
            <a:p>
              <a:pPr>
                <a:tabLst>
                  <a:tab pos="463550" algn="l"/>
                </a:tabLst>
              </a:pPr>
              <a:r>
                <a:rPr lang="en-US" sz="1800" b="0" dirty="0" err="1" smtClean="0">
                  <a:latin typeface="Calibri" pitchFamily="34" charset="0"/>
                </a:rPr>
                <a:t>Rb</a:t>
              </a:r>
              <a:r>
                <a:rPr lang="en-US" sz="1800" b="0" dirty="0" smtClean="0">
                  <a:latin typeface="Calibri" pitchFamily="34" charset="0"/>
                </a:rPr>
                <a:t>: 	print(b);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657600" y="2426732"/>
              <a:ext cx="1600200" cy="926068"/>
            </a:xfrm>
            <a:prstGeom prst="rect">
              <a:avLst/>
            </a:prstGeom>
            <a:solidFill>
              <a:srgbClr val="D5F1CF"/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>
                <a:tabLst>
                  <a:tab pos="463550" algn="l"/>
                </a:tabLst>
              </a:pPr>
              <a:r>
                <a:rPr lang="en-US" sz="1800" b="0" dirty="0" smtClean="0">
                  <a:latin typeface="Calibri" pitchFamily="34" charset="0"/>
                </a:rPr>
                <a:t>Thread2:</a:t>
              </a:r>
            </a:p>
            <a:p>
              <a:pPr>
                <a:tabLst>
                  <a:tab pos="463550" algn="l"/>
                </a:tabLst>
              </a:pPr>
              <a:r>
                <a:rPr lang="en-US" sz="1800" b="0" dirty="0" err="1" smtClean="0">
                  <a:latin typeface="Calibri" pitchFamily="34" charset="0"/>
                </a:rPr>
                <a:t>Wb</a:t>
              </a:r>
              <a:r>
                <a:rPr lang="en-US" sz="1800" b="0" dirty="0" smtClean="0">
                  <a:latin typeface="Calibri" pitchFamily="34" charset="0"/>
                </a:rPr>
                <a:t>:	b = 200;</a:t>
              </a:r>
            </a:p>
            <a:p>
              <a:pPr>
                <a:tabLst>
                  <a:tab pos="463550" algn="l"/>
                </a:tabLst>
              </a:pPr>
              <a:r>
                <a:rPr lang="en-US" sz="1800" b="0" dirty="0" smtClean="0">
                  <a:latin typeface="Calibri" pitchFamily="34" charset="0"/>
                </a:rPr>
                <a:t>Ra:	print(a);</a:t>
              </a:r>
            </a:p>
          </p:txBody>
        </p:sp>
        <p:cxnSp>
          <p:nvCxnSpPr>
            <p:cNvPr id="8" name="Straight Arrow Connector 7"/>
            <p:cNvCxnSpPr>
              <a:stCxn id="4" idx="2"/>
              <a:endCxn id="5" idx="0"/>
            </p:cNvCxnSpPr>
            <p:nvPr/>
          </p:nvCxnSpPr>
          <p:spPr bwMode="auto">
            <a:xfrm rot="5400000">
              <a:off x="2971116" y="1740247"/>
              <a:ext cx="496669" cy="87630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9" name="Straight Arrow Connector 8"/>
            <p:cNvCxnSpPr>
              <a:stCxn id="4" idx="2"/>
              <a:endCxn id="6" idx="0"/>
            </p:cNvCxnSpPr>
            <p:nvPr/>
          </p:nvCxnSpPr>
          <p:spPr bwMode="auto">
            <a:xfrm rot="16200000" flipH="1">
              <a:off x="3809316" y="1778347"/>
              <a:ext cx="496669" cy="80010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miter lim="800000"/>
              <a:headEnd type="none" w="med" len="med"/>
              <a:tailEnd type="arrow"/>
            </a:ln>
            <a:effectLst/>
          </p:spPr>
        </p:cxnSp>
      </p:grpSp>
      <p:sp>
        <p:nvSpPr>
          <p:cNvPr id="15" name="TextBox 14"/>
          <p:cNvSpPr txBox="1"/>
          <p:nvPr/>
        </p:nvSpPr>
        <p:spPr>
          <a:xfrm>
            <a:off x="6464505" y="2238020"/>
            <a:ext cx="50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latin typeface="Calibri" pitchFamily="34" charset="0"/>
              </a:rPr>
              <a:t>Wa</a:t>
            </a:r>
            <a:endParaRPr lang="en-US" sz="1800" dirty="0" smtClean="0">
              <a:latin typeface="Calibri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734233" y="2245442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latin typeface="Calibri" pitchFamily="34" charset="0"/>
              </a:rPr>
              <a:t>Rb</a:t>
            </a:r>
            <a:endParaRPr lang="en-US" sz="1800" dirty="0" smtClean="0">
              <a:latin typeface="Calibri" pitchFamily="34" charset="0"/>
            </a:endParaRPr>
          </a:p>
        </p:txBody>
      </p:sp>
      <p:cxnSp>
        <p:nvCxnSpPr>
          <p:cNvPr id="17" name="Straight Connector 16"/>
          <p:cNvCxnSpPr/>
          <p:nvPr/>
        </p:nvCxnSpPr>
        <p:spPr bwMode="auto">
          <a:xfrm>
            <a:off x="6894592" y="2454952"/>
            <a:ext cx="838200" cy="1588"/>
          </a:xfrm>
          <a:prstGeom prst="line">
            <a:avLst/>
          </a:prstGeom>
          <a:noFill/>
          <a:ln w="31750">
            <a:solidFill>
              <a:srgbClr val="000000"/>
            </a:solidFill>
            <a:miter lim="800000"/>
            <a:headEnd type="none" w="med" len="med"/>
            <a:tailEnd type="triangle" w="med" len="med"/>
          </a:ln>
          <a:effectLst/>
        </p:spPr>
      </p:cxnSp>
      <p:sp>
        <p:nvSpPr>
          <p:cNvPr id="18" name="TextBox 17"/>
          <p:cNvSpPr txBox="1"/>
          <p:nvPr/>
        </p:nvSpPr>
        <p:spPr>
          <a:xfrm>
            <a:off x="6464505" y="2851866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latin typeface="Calibri" pitchFamily="34" charset="0"/>
              </a:rPr>
              <a:t>Wb</a:t>
            </a:r>
            <a:endParaRPr lang="en-US" sz="1800" dirty="0" smtClean="0">
              <a:latin typeface="Calibri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734233" y="2859288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Ra</a:t>
            </a:r>
          </a:p>
        </p:txBody>
      </p:sp>
      <p:cxnSp>
        <p:nvCxnSpPr>
          <p:cNvPr id="20" name="Straight Connector 19"/>
          <p:cNvCxnSpPr/>
          <p:nvPr/>
        </p:nvCxnSpPr>
        <p:spPr bwMode="auto">
          <a:xfrm>
            <a:off x="6894592" y="3068798"/>
            <a:ext cx="838200" cy="1588"/>
          </a:xfrm>
          <a:prstGeom prst="line">
            <a:avLst/>
          </a:prstGeom>
          <a:noFill/>
          <a:ln w="31750">
            <a:solidFill>
              <a:srgbClr val="000000"/>
            </a:solidFill>
            <a:miter lim="800000"/>
            <a:headEnd type="none" w="med" len="med"/>
            <a:tailEnd type="triangle" w="med" len="med"/>
          </a:ln>
          <a:effectLst/>
        </p:spPr>
      </p:cxnSp>
      <p:sp>
        <p:nvSpPr>
          <p:cNvPr id="21" name="TextBox 20"/>
          <p:cNvSpPr txBox="1"/>
          <p:nvPr/>
        </p:nvSpPr>
        <p:spPr>
          <a:xfrm>
            <a:off x="6464505" y="1664732"/>
            <a:ext cx="20061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 smtClean="0">
                <a:latin typeface="Calibri" pitchFamily="34" charset="0"/>
              </a:rPr>
              <a:t>Thread consistency</a:t>
            </a:r>
          </a:p>
          <a:p>
            <a:pPr algn="ctr"/>
            <a:r>
              <a:rPr lang="en-US" sz="1800" dirty="0" smtClean="0">
                <a:latin typeface="Calibri" pitchFamily="34" charset="0"/>
              </a:rPr>
              <a:t>constraints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Multicore Processor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5410201"/>
            <a:ext cx="7896225" cy="923924"/>
          </a:xfrm>
        </p:spPr>
        <p:txBody>
          <a:bodyPr/>
          <a:lstStyle/>
          <a:p>
            <a:r>
              <a:rPr lang="en-US" dirty="0" smtClean="0"/>
              <a:t>Multiple processors operating with coherent view of memory</a:t>
            </a:r>
            <a:endParaRPr lang="en-US" dirty="0"/>
          </a:p>
        </p:txBody>
      </p:sp>
      <p:grpSp>
        <p:nvGrpSpPr>
          <p:cNvPr id="29" name="Group 28"/>
          <p:cNvGrpSpPr/>
          <p:nvPr/>
        </p:nvGrpSpPr>
        <p:grpSpPr>
          <a:xfrm>
            <a:off x="1905000" y="1219200"/>
            <a:ext cx="5334000" cy="4191000"/>
            <a:chOff x="1066800" y="1219200"/>
            <a:chExt cx="6172200" cy="4953000"/>
          </a:xfrm>
        </p:grpSpPr>
        <p:sp>
          <p:nvSpPr>
            <p:cNvPr id="28" name="Rectangle 425"/>
            <p:cNvSpPr>
              <a:spLocks noChangeArrowheads="1"/>
            </p:cNvSpPr>
            <p:nvPr/>
          </p:nvSpPr>
          <p:spPr bwMode="auto">
            <a:xfrm>
              <a:off x="1066800" y="1219200"/>
              <a:ext cx="6172200" cy="38862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400">
                <a:latin typeface="+mn-lt"/>
              </a:endParaRPr>
            </a:p>
          </p:txBody>
        </p:sp>
        <p:sp>
          <p:nvSpPr>
            <p:cNvPr id="11" name="Rectangle 404"/>
            <p:cNvSpPr>
              <a:spLocks noChangeArrowheads="1"/>
            </p:cNvSpPr>
            <p:nvPr/>
          </p:nvSpPr>
          <p:spPr bwMode="auto">
            <a:xfrm>
              <a:off x="1219200" y="1524000"/>
              <a:ext cx="2122488" cy="24384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endParaRPr lang="en-US" sz="1400">
                <a:latin typeface="+mn-lt"/>
              </a:endParaRPr>
            </a:p>
          </p:txBody>
        </p:sp>
        <p:sp>
          <p:nvSpPr>
            <p:cNvPr id="20" name="Rectangle 413"/>
            <p:cNvSpPr>
              <a:spLocks noChangeArrowheads="1"/>
            </p:cNvSpPr>
            <p:nvPr/>
          </p:nvSpPr>
          <p:spPr bwMode="auto">
            <a:xfrm>
              <a:off x="4953000" y="1524000"/>
              <a:ext cx="2122488" cy="24384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endParaRPr lang="en-US" sz="1400">
                <a:latin typeface="+mn-lt"/>
              </a:endParaRPr>
            </a:p>
          </p:txBody>
        </p:sp>
        <p:sp>
          <p:nvSpPr>
            <p:cNvPr id="4" name="Rectangle 396"/>
            <p:cNvSpPr>
              <a:spLocks noChangeArrowheads="1"/>
            </p:cNvSpPr>
            <p:nvPr/>
          </p:nvSpPr>
          <p:spPr bwMode="auto">
            <a:xfrm>
              <a:off x="1384300" y="1676400"/>
              <a:ext cx="977900" cy="3048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>
                  <a:latin typeface="+mn-lt"/>
                </a:rPr>
                <a:t>Regs</a:t>
              </a:r>
            </a:p>
          </p:txBody>
        </p:sp>
        <p:sp>
          <p:nvSpPr>
            <p:cNvPr id="5" name="Rectangle 397"/>
            <p:cNvSpPr>
              <a:spLocks noChangeArrowheads="1"/>
            </p:cNvSpPr>
            <p:nvPr/>
          </p:nvSpPr>
          <p:spPr bwMode="auto">
            <a:xfrm>
              <a:off x="1427163" y="2324100"/>
              <a:ext cx="782637" cy="5715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 dirty="0">
                  <a:latin typeface="+mn-lt"/>
                </a:rPr>
                <a:t>L1 </a:t>
              </a:r>
            </a:p>
            <a:p>
              <a:r>
                <a:rPr lang="en-US" sz="1400" dirty="0">
                  <a:latin typeface="+mn-lt"/>
                </a:rPr>
                <a:t>d-cache</a:t>
              </a:r>
            </a:p>
          </p:txBody>
        </p:sp>
        <p:sp>
          <p:nvSpPr>
            <p:cNvPr id="6" name="Rectangle 399"/>
            <p:cNvSpPr>
              <a:spLocks noChangeArrowheads="1"/>
            </p:cNvSpPr>
            <p:nvPr/>
          </p:nvSpPr>
          <p:spPr bwMode="auto">
            <a:xfrm>
              <a:off x="2362200" y="2324100"/>
              <a:ext cx="795338" cy="5715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>
                  <a:latin typeface="+mn-lt"/>
                </a:rPr>
                <a:t>L1 </a:t>
              </a:r>
            </a:p>
            <a:p>
              <a:r>
                <a:rPr lang="en-US" sz="1400">
                  <a:latin typeface="+mn-lt"/>
                </a:rPr>
                <a:t>i-cache</a:t>
              </a:r>
            </a:p>
          </p:txBody>
        </p:sp>
        <p:sp>
          <p:nvSpPr>
            <p:cNvPr id="7" name="Rectangle 400"/>
            <p:cNvSpPr>
              <a:spLocks noChangeArrowheads="1"/>
            </p:cNvSpPr>
            <p:nvPr/>
          </p:nvSpPr>
          <p:spPr bwMode="auto">
            <a:xfrm>
              <a:off x="1447800" y="3238500"/>
              <a:ext cx="1709738" cy="5715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r>
                <a:rPr lang="en-US" sz="1400">
                  <a:latin typeface="+mn-lt"/>
                </a:rPr>
                <a:t>L2 unified cache</a:t>
              </a:r>
            </a:p>
          </p:txBody>
        </p:sp>
        <p:sp>
          <p:nvSpPr>
            <p:cNvPr id="8" name="Line 401"/>
            <p:cNvSpPr>
              <a:spLocks noChangeShapeType="1"/>
            </p:cNvSpPr>
            <p:nvPr/>
          </p:nvSpPr>
          <p:spPr bwMode="auto">
            <a:xfrm>
              <a:off x="1905000" y="1981200"/>
              <a:ext cx="0" cy="3429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400">
                <a:latin typeface="+mn-lt"/>
              </a:endParaRPr>
            </a:p>
          </p:txBody>
        </p:sp>
        <p:sp>
          <p:nvSpPr>
            <p:cNvPr id="9" name="Line 402"/>
            <p:cNvSpPr>
              <a:spLocks noChangeShapeType="1"/>
            </p:cNvSpPr>
            <p:nvPr/>
          </p:nvSpPr>
          <p:spPr bwMode="auto">
            <a:xfrm>
              <a:off x="1905000" y="2895600"/>
              <a:ext cx="0" cy="3429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400">
                <a:latin typeface="+mn-lt"/>
              </a:endParaRPr>
            </a:p>
          </p:txBody>
        </p:sp>
        <p:sp>
          <p:nvSpPr>
            <p:cNvPr id="10" name="Line 403"/>
            <p:cNvSpPr>
              <a:spLocks noChangeShapeType="1"/>
            </p:cNvSpPr>
            <p:nvPr/>
          </p:nvSpPr>
          <p:spPr bwMode="auto">
            <a:xfrm>
              <a:off x="2743200" y="2895600"/>
              <a:ext cx="0" cy="3429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400">
                <a:latin typeface="+mn-lt"/>
              </a:endParaRPr>
            </a:p>
          </p:txBody>
        </p:sp>
        <p:sp>
          <p:nvSpPr>
            <p:cNvPr id="12" name="Text Box 405"/>
            <p:cNvSpPr txBox="1">
              <a:spLocks noChangeArrowheads="1"/>
            </p:cNvSpPr>
            <p:nvPr/>
          </p:nvSpPr>
          <p:spPr bwMode="auto">
            <a:xfrm>
              <a:off x="1143000" y="1219200"/>
              <a:ext cx="766026" cy="3637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>
                  <a:latin typeface="+mn-lt"/>
                </a:rPr>
                <a:t>Core 0</a:t>
              </a:r>
            </a:p>
          </p:txBody>
        </p:sp>
        <p:sp>
          <p:nvSpPr>
            <p:cNvPr id="13" name="Rectangle 406"/>
            <p:cNvSpPr>
              <a:spLocks noChangeArrowheads="1"/>
            </p:cNvSpPr>
            <p:nvPr/>
          </p:nvSpPr>
          <p:spPr bwMode="auto">
            <a:xfrm>
              <a:off x="5118100" y="1676400"/>
              <a:ext cx="977900" cy="3048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>
                  <a:latin typeface="+mn-lt"/>
                </a:rPr>
                <a:t>Regs</a:t>
              </a:r>
            </a:p>
          </p:txBody>
        </p:sp>
        <p:sp>
          <p:nvSpPr>
            <p:cNvPr id="14" name="Rectangle 407"/>
            <p:cNvSpPr>
              <a:spLocks noChangeArrowheads="1"/>
            </p:cNvSpPr>
            <p:nvPr/>
          </p:nvSpPr>
          <p:spPr bwMode="auto">
            <a:xfrm>
              <a:off x="5160963" y="2324100"/>
              <a:ext cx="782637" cy="5715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>
                  <a:latin typeface="+mn-lt"/>
                </a:rPr>
                <a:t>L1 </a:t>
              </a:r>
            </a:p>
            <a:p>
              <a:r>
                <a:rPr lang="en-US" sz="1400">
                  <a:latin typeface="+mn-lt"/>
                </a:rPr>
                <a:t>d-cache</a:t>
              </a:r>
            </a:p>
          </p:txBody>
        </p:sp>
        <p:sp>
          <p:nvSpPr>
            <p:cNvPr id="15" name="Rectangle 408"/>
            <p:cNvSpPr>
              <a:spLocks noChangeArrowheads="1"/>
            </p:cNvSpPr>
            <p:nvPr/>
          </p:nvSpPr>
          <p:spPr bwMode="auto">
            <a:xfrm>
              <a:off x="6096000" y="2324100"/>
              <a:ext cx="795338" cy="5715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>
                  <a:latin typeface="+mn-lt"/>
                </a:rPr>
                <a:t>L1 </a:t>
              </a:r>
            </a:p>
            <a:p>
              <a:r>
                <a:rPr lang="en-US" sz="1400">
                  <a:latin typeface="+mn-lt"/>
                </a:rPr>
                <a:t>i-cache</a:t>
              </a:r>
            </a:p>
          </p:txBody>
        </p:sp>
        <p:sp>
          <p:nvSpPr>
            <p:cNvPr id="16" name="Rectangle 409"/>
            <p:cNvSpPr>
              <a:spLocks noChangeArrowheads="1"/>
            </p:cNvSpPr>
            <p:nvPr/>
          </p:nvSpPr>
          <p:spPr bwMode="auto">
            <a:xfrm>
              <a:off x="5181600" y="3238500"/>
              <a:ext cx="1709738" cy="5715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r>
                <a:rPr lang="en-US" sz="1400">
                  <a:latin typeface="+mn-lt"/>
                </a:rPr>
                <a:t>L2 unified cache</a:t>
              </a:r>
            </a:p>
          </p:txBody>
        </p:sp>
        <p:sp>
          <p:nvSpPr>
            <p:cNvPr id="17" name="Line 410"/>
            <p:cNvSpPr>
              <a:spLocks noChangeShapeType="1"/>
            </p:cNvSpPr>
            <p:nvPr/>
          </p:nvSpPr>
          <p:spPr bwMode="auto">
            <a:xfrm>
              <a:off x="5638800" y="1981200"/>
              <a:ext cx="0" cy="3429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400">
                <a:latin typeface="+mn-lt"/>
              </a:endParaRPr>
            </a:p>
          </p:txBody>
        </p:sp>
        <p:sp>
          <p:nvSpPr>
            <p:cNvPr id="18" name="Line 411"/>
            <p:cNvSpPr>
              <a:spLocks noChangeShapeType="1"/>
            </p:cNvSpPr>
            <p:nvPr/>
          </p:nvSpPr>
          <p:spPr bwMode="auto">
            <a:xfrm>
              <a:off x="5638800" y="2895600"/>
              <a:ext cx="0" cy="3429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400">
                <a:latin typeface="+mn-lt"/>
              </a:endParaRPr>
            </a:p>
          </p:txBody>
        </p:sp>
        <p:sp>
          <p:nvSpPr>
            <p:cNvPr id="19" name="Line 412"/>
            <p:cNvSpPr>
              <a:spLocks noChangeShapeType="1"/>
            </p:cNvSpPr>
            <p:nvPr/>
          </p:nvSpPr>
          <p:spPr bwMode="auto">
            <a:xfrm>
              <a:off x="6477000" y="2895600"/>
              <a:ext cx="0" cy="3429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400">
                <a:latin typeface="+mn-lt"/>
              </a:endParaRPr>
            </a:p>
          </p:txBody>
        </p:sp>
        <p:sp>
          <p:nvSpPr>
            <p:cNvPr id="21" name="Text Box 414"/>
            <p:cNvSpPr txBox="1">
              <a:spLocks noChangeArrowheads="1"/>
            </p:cNvSpPr>
            <p:nvPr/>
          </p:nvSpPr>
          <p:spPr bwMode="auto">
            <a:xfrm>
              <a:off x="4876800" y="1219200"/>
              <a:ext cx="941111" cy="3637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 dirty="0">
                  <a:latin typeface="+mn-lt"/>
                </a:rPr>
                <a:t>Core </a:t>
              </a:r>
              <a:r>
                <a:rPr lang="en-US" sz="1400" dirty="0" smtClean="0">
                  <a:latin typeface="+mn-lt"/>
                </a:rPr>
                <a:t>n-1</a:t>
              </a:r>
              <a:endParaRPr lang="en-US" sz="1400" dirty="0">
                <a:latin typeface="+mn-lt"/>
              </a:endParaRPr>
            </a:p>
          </p:txBody>
        </p:sp>
        <p:sp>
          <p:nvSpPr>
            <p:cNvPr id="22" name="Text Box 415"/>
            <p:cNvSpPr txBox="1">
              <a:spLocks noChangeArrowheads="1"/>
            </p:cNvSpPr>
            <p:nvPr/>
          </p:nvSpPr>
          <p:spPr bwMode="auto">
            <a:xfrm>
              <a:off x="3906838" y="2454274"/>
              <a:ext cx="403711" cy="43648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latin typeface="+mn-lt"/>
                </a:rPr>
                <a:t>…</a:t>
              </a:r>
            </a:p>
          </p:txBody>
        </p:sp>
        <p:sp>
          <p:nvSpPr>
            <p:cNvPr id="23" name="Line 417"/>
            <p:cNvSpPr>
              <a:spLocks noChangeShapeType="1"/>
            </p:cNvSpPr>
            <p:nvPr/>
          </p:nvSpPr>
          <p:spPr bwMode="auto">
            <a:xfrm>
              <a:off x="2286000" y="3810000"/>
              <a:ext cx="0" cy="533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400">
                <a:latin typeface="+mn-lt"/>
              </a:endParaRPr>
            </a:p>
          </p:txBody>
        </p:sp>
        <p:sp>
          <p:nvSpPr>
            <p:cNvPr id="24" name="Line 418"/>
            <p:cNvSpPr>
              <a:spLocks noChangeShapeType="1"/>
            </p:cNvSpPr>
            <p:nvPr/>
          </p:nvSpPr>
          <p:spPr bwMode="auto">
            <a:xfrm>
              <a:off x="6019800" y="3810000"/>
              <a:ext cx="0" cy="533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400">
                <a:latin typeface="+mn-lt"/>
              </a:endParaRPr>
            </a:p>
          </p:txBody>
        </p:sp>
        <p:sp>
          <p:nvSpPr>
            <p:cNvPr id="25" name="Rectangle 419"/>
            <p:cNvSpPr>
              <a:spLocks noChangeArrowheads="1"/>
            </p:cNvSpPr>
            <p:nvPr/>
          </p:nvSpPr>
          <p:spPr bwMode="auto">
            <a:xfrm>
              <a:off x="1936750" y="4343400"/>
              <a:ext cx="4387850" cy="57150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r>
                <a:rPr lang="en-US" sz="1400">
                  <a:latin typeface="+mn-lt"/>
                </a:rPr>
                <a:t>L3 unified cache</a:t>
              </a:r>
            </a:p>
            <a:p>
              <a:r>
                <a:rPr lang="en-US" sz="1400">
                  <a:latin typeface="+mn-lt"/>
                </a:rPr>
                <a:t>(shared by all cores)</a:t>
              </a:r>
            </a:p>
          </p:txBody>
        </p:sp>
        <p:sp>
          <p:nvSpPr>
            <p:cNvPr id="26" name="Rectangle 420"/>
            <p:cNvSpPr>
              <a:spLocks noChangeArrowheads="1"/>
            </p:cNvSpPr>
            <p:nvPr/>
          </p:nvSpPr>
          <p:spPr bwMode="auto">
            <a:xfrm>
              <a:off x="1066800" y="5600700"/>
              <a:ext cx="6172200" cy="57150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r>
                <a:rPr lang="en-US" sz="1400">
                  <a:latin typeface="+mn-lt"/>
                </a:rPr>
                <a:t>Main memory</a:t>
              </a:r>
            </a:p>
          </p:txBody>
        </p:sp>
        <p:sp>
          <p:nvSpPr>
            <p:cNvPr id="27" name="Line 421"/>
            <p:cNvSpPr>
              <a:spLocks noChangeShapeType="1"/>
            </p:cNvSpPr>
            <p:nvPr/>
          </p:nvSpPr>
          <p:spPr bwMode="auto">
            <a:xfrm>
              <a:off x="4210050" y="4914900"/>
              <a:ext cx="0" cy="685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400">
                <a:latin typeface="+mn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Sequential Consistency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5204856"/>
            <a:ext cx="7896225" cy="771524"/>
          </a:xfrm>
        </p:spPr>
        <p:txBody>
          <a:bodyPr/>
          <a:lstStyle/>
          <a:p>
            <a:r>
              <a:rPr lang="en-US" dirty="0" smtClean="0"/>
              <a:t>Impossible outputs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100</a:t>
            </a:r>
            <a:r>
              <a:rPr lang="en-US" dirty="0" smtClean="0">
                <a:solidFill>
                  <a:srgbClr val="FF0000"/>
                </a:solidFill>
              </a:rPr>
              <a:t>, 1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rgbClr val="FF0000"/>
                </a:solidFill>
              </a:rPr>
              <a:t>1, </a:t>
            </a:r>
            <a:r>
              <a:rPr lang="en-US" dirty="0" smtClean="0">
                <a:solidFill>
                  <a:srgbClr val="0000FF"/>
                </a:solidFill>
              </a:rPr>
              <a:t>100</a:t>
            </a:r>
          </a:p>
          <a:p>
            <a:pPr lvl="1"/>
            <a:r>
              <a:rPr lang="en-US" dirty="0" smtClean="0"/>
              <a:t>Would require reaching both Ra and </a:t>
            </a:r>
            <a:r>
              <a:rPr lang="en-US" dirty="0" err="1" smtClean="0"/>
              <a:t>Rb</a:t>
            </a:r>
            <a:r>
              <a:rPr lang="en-US" dirty="0" smtClean="0"/>
              <a:t> before </a:t>
            </a:r>
            <a:r>
              <a:rPr lang="en-US" dirty="0" err="1" smtClean="0"/>
              <a:t>Wa</a:t>
            </a:r>
            <a:r>
              <a:rPr lang="en-US" dirty="0" smtClean="0"/>
              <a:t> and </a:t>
            </a:r>
            <a:r>
              <a:rPr lang="en-US" dirty="0" err="1" smtClean="0"/>
              <a:t>Wb</a:t>
            </a:r>
            <a:endParaRPr lang="en-US" dirty="0" smtClean="0"/>
          </a:p>
        </p:txBody>
      </p:sp>
      <p:grpSp>
        <p:nvGrpSpPr>
          <p:cNvPr id="4" name="Group 83"/>
          <p:cNvGrpSpPr/>
          <p:nvPr/>
        </p:nvGrpSpPr>
        <p:grpSpPr>
          <a:xfrm>
            <a:off x="3427523" y="3009900"/>
            <a:ext cx="5184553" cy="2362200"/>
            <a:chOff x="2057400" y="3048000"/>
            <a:chExt cx="5184553" cy="2362200"/>
          </a:xfrm>
        </p:grpSpPr>
        <p:sp>
          <p:nvSpPr>
            <p:cNvPr id="11" name="TextBox 10"/>
            <p:cNvSpPr txBox="1"/>
            <p:nvPr/>
          </p:nvSpPr>
          <p:spPr>
            <a:xfrm>
              <a:off x="2079121" y="3472934"/>
              <a:ext cx="5001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 smtClean="0">
                  <a:latin typeface="Calibri" pitchFamily="34" charset="0"/>
                </a:rPr>
                <a:t>Wa</a:t>
              </a:r>
              <a:endParaRPr lang="en-US" sz="1800" dirty="0" smtClean="0">
                <a:latin typeface="Calibri" pitchFamily="34" charset="0"/>
              </a:endParaRPr>
            </a:p>
          </p:txBody>
        </p:sp>
        <p:cxnSp>
          <p:nvCxnSpPr>
            <p:cNvPr id="12" name="Straight Connector 11"/>
            <p:cNvCxnSpPr>
              <a:stCxn id="11" idx="3"/>
            </p:cNvCxnSpPr>
            <p:nvPr/>
          </p:nvCxnSpPr>
          <p:spPr bwMode="auto">
            <a:xfrm flipV="1">
              <a:off x="2579258" y="3276600"/>
              <a:ext cx="876855" cy="381000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miter lim="800000"/>
              <a:headEnd type="none" w="med" len="med"/>
              <a:tailEnd type="none" w="med" len="med"/>
            </a:ln>
            <a:effectLst/>
          </p:spPr>
        </p:cxnSp>
        <p:sp>
          <p:nvSpPr>
            <p:cNvPr id="14" name="TextBox 13"/>
            <p:cNvSpPr txBox="1"/>
            <p:nvPr/>
          </p:nvSpPr>
          <p:spPr>
            <a:xfrm>
              <a:off x="3456113" y="3059668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 smtClean="0">
                  <a:latin typeface="Calibri" pitchFamily="34" charset="0"/>
                </a:rPr>
                <a:t>Rb</a:t>
              </a:r>
              <a:endParaRPr lang="en-US" sz="1800" dirty="0" smtClean="0">
                <a:latin typeface="Calibri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725841" y="3067090"/>
              <a:ext cx="5180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 smtClean="0">
                  <a:latin typeface="Calibri" pitchFamily="34" charset="0"/>
                </a:rPr>
                <a:t>Wb</a:t>
              </a:r>
              <a:endParaRPr lang="en-US" sz="1800" dirty="0" smtClean="0">
                <a:latin typeface="Calibri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045472" y="3074512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latin typeface="Calibri" pitchFamily="34" charset="0"/>
                </a:rPr>
                <a:t>Ra</a:t>
              </a:r>
            </a:p>
          </p:txBody>
        </p:sp>
        <p:cxnSp>
          <p:nvCxnSpPr>
            <p:cNvPr id="19" name="Straight Connector 18"/>
            <p:cNvCxnSpPr/>
            <p:nvPr/>
          </p:nvCxnSpPr>
          <p:spPr bwMode="auto">
            <a:xfrm>
              <a:off x="5257800" y="3275012"/>
              <a:ext cx="838200" cy="1588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Straight Connector 21"/>
            <p:cNvCxnSpPr>
              <a:stCxn id="11" idx="3"/>
            </p:cNvCxnSpPr>
            <p:nvPr/>
          </p:nvCxnSpPr>
          <p:spPr bwMode="auto">
            <a:xfrm>
              <a:off x="2579258" y="3657600"/>
              <a:ext cx="876855" cy="184666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miter lim="800000"/>
              <a:headEnd type="none" w="med" len="med"/>
              <a:tailEnd type="none" w="med" len="med"/>
            </a:ln>
            <a:effectLst/>
          </p:spPr>
        </p:cxnSp>
        <p:sp>
          <p:nvSpPr>
            <p:cNvPr id="23" name="TextBox 22"/>
            <p:cNvSpPr txBox="1"/>
            <p:nvPr/>
          </p:nvSpPr>
          <p:spPr>
            <a:xfrm>
              <a:off x="3456113" y="3669268"/>
              <a:ext cx="5180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 smtClean="0">
                  <a:latin typeface="Calibri" pitchFamily="34" charset="0"/>
                </a:rPr>
                <a:t>Wb</a:t>
              </a:r>
              <a:endParaRPr lang="en-US" sz="1800" dirty="0" smtClean="0">
                <a:latin typeface="Calibri" pitchFamily="34" charset="0"/>
              </a:endParaRPr>
            </a:p>
          </p:txBody>
        </p:sp>
        <p:cxnSp>
          <p:nvCxnSpPr>
            <p:cNvPr id="24" name="Straight Connector 23"/>
            <p:cNvCxnSpPr>
              <a:stCxn id="23" idx="3"/>
            </p:cNvCxnSpPr>
            <p:nvPr/>
          </p:nvCxnSpPr>
          <p:spPr bwMode="auto">
            <a:xfrm flipV="1">
              <a:off x="3974204" y="3689866"/>
              <a:ext cx="751637" cy="164068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miter lim="800000"/>
              <a:headEnd type="none" w="med" len="med"/>
              <a:tailEnd type="none" w="med" len="med"/>
            </a:ln>
            <a:effectLst/>
          </p:spPr>
        </p:cxnSp>
        <p:sp>
          <p:nvSpPr>
            <p:cNvPr id="25" name="TextBox 24"/>
            <p:cNvSpPr txBox="1"/>
            <p:nvPr/>
          </p:nvSpPr>
          <p:spPr>
            <a:xfrm>
              <a:off x="4725841" y="3480356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 smtClean="0">
                  <a:latin typeface="Calibri" pitchFamily="34" charset="0"/>
                </a:rPr>
                <a:t>Rb</a:t>
              </a:r>
              <a:endParaRPr lang="en-US" sz="1800" dirty="0" smtClean="0">
                <a:latin typeface="Calibri" pitchFamily="34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045472" y="3487778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latin typeface="Calibri" pitchFamily="34" charset="0"/>
                </a:rPr>
                <a:t>Ra</a:t>
              </a:r>
            </a:p>
          </p:txBody>
        </p:sp>
        <p:cxnSp>
          <p:nvCxnSpPr>
            <p:cNvPr id="27" name="Straight Connector 26"/>
            <p:cNvCxnSpPr/>
            <p:nvPr/>
          </p:nvCxnSpPr>
          <p:spPr bwMode="auto">
            <a:xfrm>
              <a:off x="5257800" y="3688278"/>
              <a:ext cx="838200" cy="1588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30" name="Straight Connector 29"/>
            <p:cNvCxnSpPr>
              <a:stCxn id="23" idx="3"/>
            </p:cNvCxnSpPr>
            <p:nvPr/>
          </p:nvCxnSpPr>
          <p:spPr bwMode="auto">
            <a:xfrm>
              <a:off x="3974204" y="3853934"/>
              <a:ext cx="751637" cy="249198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miter lim="800000"/>
              <a:headEnd type="none" w="med" len="med"/>
              <a:tailEnd type="none" w="med" len="med"/>
            </a:ln>
            <a:effectLst/>
          </p:spPr>
        </p:cxnSp>
        <p:sp>
          <p:nvSpPr>
            <p:cNvPr id="31" name="TextBox 30"/>
            <p:cNvSpPr txBox="1"/>
            <p:nvPr/>
          </p:nvSpPr>
          <p:spPr>
            <a:xfrm>
              <a:off x="4725841" y="3893622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latin typeface="Calibri" pitchFamily="34" charset="0"/>
                </a:rPr>
                <a:t>Ra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045472" y="3901044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 smtClean="0">
                  <a:latin typeface="Calibri" pitchFamily="34" charset="0"/>
                </a:rPr>
                <a:t>Rb</a:t>
              </a:r>
              <a:endParaRPr lang="en-US" sz="1800" dirty="0" smtClean="0">
                <a:latin typeface="Calibri" pitchFamily="34" charset="0"/>
              </a:endParaRPr>
            </a:p>
          </p:txBody>
        </p:sp>
        <p:cxnSp>
          <p:nvCxnSpPr>
            <p:cNvPr id="33" name="Straight Connector 32"/>
            <p:cNvCxnSpPr/>
            <p:nvPr/>
          </p:nvCxnSpPr>
          <p:spPr bwMode="auto">
            <a:xfrm>
              <a:off x="5257800" y="4101544"/>
              <a:ext cx="838200" cy="1588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miter lim="800000"/>
              <a:headEnd type="none" w="med" len="med"/>
              <a:tailEnd type="none" w="med" len="med"/>
            </a:ln>
            <a:effectLst/>
          </p:spPr>
        </p:cxnSp>
        <p:sp>
          <p:nvSpPr>
            <p:cNvPr id="42" name="TextBox 41"/>
            <p:cNvSpPr txBox="1"/>
            <p:nvPr/>
          </p:nvSpPr>
          <p:spPr>
            <a:xfrm>
              <a:off x="2057400" y="4612758"/>
              <a:ext cx="5180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 smtClean="0">
                  <a:latin typeface="Calibri" pitchFamily="34" charset="0"/>
                </a:rPr>
                <a:t>Wb</a:t>
              </a:r>
              <a:endParaRPr lang="en-US" sz="1800" dirty="0" smtClean="0">
                <a:latin typeface="Calibri" pitchFamily="34" charset="0"/>
              </a:endParaRPr>
            </a:p>
          </p:txBody>
        </p:sp>
        <p:cxnSp>
          <p:nvCxnSpPr>
            <p:cNvPr id="43" name="Straight Connector 42"/>
            <p:cNvCxnSpPr>
              <a:stCxn id="42" idx="3"/>
            </p:cNvCxnSpPr>
            <p:nvPr/>
          </p:nvCxnSpPr>
          <p:spPr bwMode="auto">
            <a:xfrm flipV="1">
              <a:off x="2575491" y="4416424"/>
              <a:ext cx="858901" cy="381000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miter lim="800000"/>
              <a:headEnd type="none" w="med" len="med"/>
              <a:tailEnd type="none" w="med" len="med"/>
            </a:ln>
            <a:effectLst/>
          </p:spPr>
        </p:cxnSp>
        <p:sp>
          <p:nvSpPr>
            <p:cNvPr id="44" name="TextBox 43"/>
            <p:cNvSpPr txBox="1"/>
            <p:nvPr/>
          </p:nvSpPr>
          <p:spPr>
            <a:xfrm>
              <a:off x="3434392" y="4199492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latin typeface="Calibri" pitchFamily="34" charset="0"/>
                </a:rPr>
                <a:t>Ra</a:t>
              </a:r>
            </a:p>
          </p:txBody>
        </p:sp>
        <p:cxnSp>
          <p:nvCxnSpPr>
            <p:cNvPr id="45" name="Straight Connector 44"/>
            <p:cNvCxnSpPr/>
            <p:nvPr/>
          </p:nvCxnSpPr>
          <p:spPr bwMode="auto">
            <a:xfrm>
              <a:off x="3865920" y="4414836"/>
              <a:ext cx="838200" cy="1588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miter lim="800000"/>
              <a:headEnd type="none" w="med" len="med"/>
              <a:tailEnd type="none" w="med" len="med"/>
            </a:ln>
            <a:effectLst/>
          </p:spPr>
        </p:cxnSp>
        <p:sp>
          <p:nvSpPr>
            <p:cNvPr id="46" name="TextBox 45"/>
            <p:cNvSpPr txBox="1"/>
            <p:nvPr/>
          </p:nvSpPr>
          <p:spPr>
            <a:xfrm>
              <a:off x="4704120" y="4206914"/>
              <a:ext cx="5001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 smtClean="0">
                  <a:latin typeface="Calibri" pitchFamily="34" charset="0"/>
                </a:rPr>
                <a:t>Wa</a:t>
              </a:r>
              <a:endParaRPr lang="en-US" sz="1800" dirty="0" smtClean="0">
                <a:latin typeface="Calibri" pitchFamily="34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023751" y="4214336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 smtClean="0">
                  <a:latin typeface="Calibri" pitchFamily="34" charset="0"/>
                </a:rPr>
                <a:t>Rb</a:t>
              </a:r>
              <a:endParaRPr lang="en-US" sz="1800" dirty="0" smtClean="0">
                <a:latin typeface="Calibri" pitchFamily="34" charset="0"/>
              </a:endParaRPr>
            </a:p>
          </p:txBody>
        </p:sp>
        <p:cxnSp>
          <p:nvCxnSpPr>
            <p:cNvPr id="48" name="Straight Connector 47"/>
            <p:cNvCxnSpPr/>
            <p:nvPr/>
          </p:nvCxnSpPr>
          <p:spPr bwMode="auto">
            <a:xfrm>
              <a:off x="5236079" y="4414836"/>
              <a:ext cx="838200" cy="1588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49" name="Straight Connector 48"/>
            <p:cNvCxnSpPr>
              <a:stCxn id="42" idx="3"/>
            </p:cNvCxnSpPr>
            <p:nvPr/>
          </p:nvCxnSpPr>
          <p:spPr bwMode="auto">
            <a:xfrm>
              <a:off x="2575491" y="4797424"/>
              <a:ext cx="858901" cy="184666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miter lim="800000"/>
              <a:headEnd type="none" w="med" len="med"/>
              <a:tailEnd type="none" w="med" len="med"/>
            </a:ln>
            <a:effectLst/>
          </p:spPr>
        </p:cxnSp>
        <p:sp>
          <p:nvSpPr>
            <p:cNvPr id="50" name="TextBox 49"/>
            <p:cNvSpPr txBox="1"/>
            <p:nvPr/>
          </p:nvSpPr>
          <p:spPr>
            <a:xfrm>
              <a:off x="3434392" y="4809092"/>
              <a:ext cx="5001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 smtClean="0">
                  <a:latin typeface="Calibri" pitchFamily="34" charset="0"/>
                </a:rPr>
                <a:t>Wa</a:t>
              </a:r>
              <a:endParaRPr lang="en-US" sz="1800" dirty="0" smtClean="0">
                <a:latin typeface="Calibri" pitchFamily="34" charset="0"/>
              </a:endParaRPr>
            </a:p>
          </p:txBody>
        </p:sp>
        <p:cxnSp>
          <p:nvCxnSpPr>
            <p:cNvPr id="51" name="Straight Connector 50"/>
            <p:cNvCxnSpPr>
              <a:stCxn id="50" idx="3"/>
            </p:cNvCxnSpPr>
            <p:nvPr/>
          </p:nvCxnSpPr>
          <p:spPr bwMode="auto">
            <a:xfrm flipV="1">
              <a:off x="3934529" y="4829690"/>
              <a:ext cx="769591" cy="164068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miter lim="800000"/>
              <a:headEnd type="none" w="med" len="med"/>
              <a:tailEnd type="none" w="med" len="med"/>
            </a:ln>
            <a:effectLst/>
          </p:spPr>
        </p:cxnSp>
        <p:sp>
          <p:nvSpPr>
            <p:cNvPr id="52" name="TextBox 51"/>
            <p:cNvSpPr txBox="1"/>
            <p:nvPr/>
          </p:nvSpPr>
          <p:spPr>
            <a:xfrm>
              <a:off x="4704120" y="4620180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latin typeface="Calibri" pitchFamily="34" charset="0"/>
                </a:rPr>
                <a:t>Ra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6023751" y="4627602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 smtClean="0">
                  <a:latin typeface="Calibri" pitchFamily="34" charset="0"/>
                </a:rPr>
                <a:t>Rb</a:t>
              </a:r>
              <a:endParaRPr lang="en-US" sz="1800" dirty="0" smtClean="0">
                <a:latin typeface="Calibri" pitchFamily="34" charset="0"/>
              </a:endParaRPr>
            </a:p>
          </p:txBody>
        </p:sp>
        <p:cxnSp>
          <p:nvCxnSpPr>
            <p:cNvPr id="54" name="Straight Connector 53"/>
            <p:cNvCxnSpPr/>
            <p:nvPr/>
          </p:nvCxnSpPr>
          <p:spPr bwMode="auto">
            <a:xfrm>
              <a:off x="5236079" y="4828102"/>
              <a:ext cx="838200" cy="1588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55" name="Straight Connector 54"/>
            <p:cNvCxnSpPr>
              <a:stCxn id="50" idx="3"/>
            </p:cNvCxnSpPr>
            <p:nvPr/>
          </p:nvCxnSpPr>
          <p:spPr bwMode="auto">
            <a:xfrm>
              <a:off x="3934529" y="4993758"/>
              <a:ext cx="769591" cy="249198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miter lim="800000"/>
              <a:headEnd type="none" w="med" len="med"/>
              <a:tailEnd type="none" w="med" len="med"/>
            </a:ln>
            <a:effectLst/>
          </p:spPr>
        </p:cxnSp>
        <p:sp>
          <p:nvSpPr>
            <p:cNvPr id="56" name="TextBox 55"/>
            <p:cNvSpPr txBox="1"/>
            <p:nvPr/>
          </p:nvSpPr>
          <p:spPr>
            <a:xfrm>
              <a:off x="4704120" y="5033446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 smtClean="0">
                  <a:latin typeface="Calibri" pitchFamily="34" charset="0"/>
                </a:rPr>
                <a:t>Rb</a:t>
              </a:r>
              <a:endParaRPr lang="en-US" sz="1800" dirty="0" smtClean="0">
                <a:latin typeface="Calibri" pitchFamily="34" charset="0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6023751" y="5040868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latin typeface="Calibri" pitchFamily="34" charset="0"/>
                </a:rPr>
                <a:t>Ra</a:t>
              </a:r>
            </a:p>
          </p:txBody>
        </p:sp>
        <p:cxnSp>
          <p:nvCxnSpPr>
            <p:cNvPr id="58" name="Straight Connector 57"/>
            <p:cNvCxnSpPr/>
            <p:nvPr/>
          </p:nvCxnSpPr>
          <p:spPr bwMode="auto">
            <a:xfrm>
              <a:off x="5236079" y="5241368"/>
              <a:ext cx="838200" cy="1588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miter lim="800000"/>
              <a:headEnd type="none" w="med" len="med"/>
              <a:tailEnd type="none" w="med" len="med"/>
            </a:ln>
            <a:effectLst/>
          </p:spPr>
        </p:cxnSp>
        <p:sp>
          <p:nvSpPr>
            <p:cNvPr id="62" name="TextBox 61"/>
            <p:cNvSpPr txBox="1"/>
            <p:nvPr/>
          </p:nvSpPr>
          <p:spPr>
            <a:xfrm>
              <a:off x="6477000" y="3048000"/>
              <a:ext cx="7649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solidFill>
                    <a:srgbClr val="0000FF"/>
                  </a:solidFill>
                  <a:latin typeface="Calibri" pitchFamily="34" charset="0"/>
                </a:rPr>
                <a:t>100</a:t>
              </a:r>
              <a:r>
                <a:rPr lang="en-US" sz="1800" dirty="0" smtClean="0">
                  <a:solidFill>
                    <a:srgbClr val="FF0000"/>
                  </a:solidFill>
                  <a:latin typeface="Calibri" pitchFamily="34" charset="0"/>
                </a:rPr>
                <a:t>, 2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6477000" y="3516868"/>
              <a:ext cx="7649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solidFill>
                    <a:srgbClr val="0000FF"/>
                  </a:solidFill>
                  <a:latin typeface="Calibri" pitchFamily="34" charset="0"/>
                </a:rPr>
                <a:t>200</a:t>
              </a:r>
              <a:r>
                <a:rPr lang="en-US" sz="1800" dirty="0" smtClean="0">
                  <a:solidFill>
                    <a:srgbClr val="FF0000"/>
                  </a:solidFill>
                  <a:latin typeface="Calibri" pitchFamily="34" charset="0"/>
                </a:rPr>
                <a:t>, 2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6477000" y="3886200"/>
              <a:ext cx="7649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solidFill>
                    <a:srgbClr val="FF0000"/>
                  </a:solidFill>
                  <a:latin typeface="Calibri" pitchFamily="34" charset="0"/>
                </a:rPr>
                <a:t>2, </a:t>
              </a:r>
              <a:r>
                <a:rPr lang="en-US" sz="1800" dirty="0" smtClean="0">
                  <a:solidFill>
                    <a:srgbClr val="0000FF"/>
                  </a:solidFill>
                  <a:latin typeface="Calibri" pitchFamily="34" charset="0"/>
                </a:rPr>
                <a:t>200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6477000" y="4191000"/>
              <a:ext cx="7649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solidFill>
                    <a:srgbClr val="FF0000"/>
                  </a:solidFill>
                  <a:latin typeface="Calibri" pitchFamily="34" charset="0"/>
                </a:rPr>
                <a:t>1, </a:t>
              </a:r>
              <a:r>
                <a:rPr lang="en-US" sz="1800" dirty="0" smtClean="0">
                  <a:solidFill>
                    <a:srgbClr val="0000FF"/>
                  </a:solidFill>
                  <a:latin typeface="Calibri" pitchFamily="34" charset="0"/>
                </a:rPr>
                <a:t>200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6477000" y="4572000"/>
              <a:ext cx="7649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solidFill>
                    <a:srgbClr val="FF0000"/>
                  </a:solidFill>
                  <a:latin typeface="Calibri" pitchFamily="34" charset="0"/>
                </a:rPr>
                <a:t>2, </a:t>
              </a:r>
              <a:r>
                <a:rPr lang="en-US" sz="1800" dirty="0" smtClean="0">
                  <a:solidFill>
                    <a:srgbClr val="0000FF"/>
                  </a:solidFill>
                  <a:latin typeface="Calibri" pitchFamily="34" charset="0"/>
                </a:rPr>
                <a:t>200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6477000" y="5040868"/>
              <a:ext cx="7649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solidFill>
                    <a:srgbClr val="0000FF"/>
                  </a:solidFill>
                  <a:latin typeface="Calibri" pitchFamily="34" charset="0"/>
                </a:rPr>
                <a:t>200</a:t>
              </a:r>
              <a:r>
                <a:rPr lang="en-US" sz="1800" dirty="0" smtClean="0">
                  <a:solidFill>
                    <a:srgbClr val="FF0000"/>
                  </a:solidFill>
                  <a:latin typeface="Calibri" pitchFamily="34" charset="0"/>
                </a:rPr>
                <a:t>, 2</a:t>
              </a:r>
            </a:p>
          </p:txBody>
        </p:sp>
        <p:cxnSp>
          <p:nvCxnSpPr>
            <p:cNvPr id="70" name="Straight Connector 69"/>
            <p:cNvCxnSpPr/>
            <p:nvPr/>
          </p:nvCxnSpPr>
          <p:spPr bwMode="auto">
            <a:xfrm>
              <a:off x="3886200" y="3276600"/>
              <a:ext cx="838200" cy="1588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miter lim="800000"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5" name="Group 58"/>
          <p:cNvGrpSpPr/>
          <p:nvPr/>
        </p:nvGrpSpPr>
        <p:grpSpPr>
          <a:xfrm>
            <a:off x="5344327" y="1042610"/>
            <a:ext cx="2006190" cy="1563888"/>
            <a:chOff x="5759932" y="874512"/>
            <a:chExt cx="2006190" cy="1563888"/>
          </a:xfrm>
        </p:grpSpPr>
        <p:sp>
          <p:nvSpPr>
            <p:cNvPr id="71" name="TextBox 70"/>
            <p:cNvSpPr txBox="1"/>
            <p:nvPr/>
          </p:nvSpPr>
          <p:spPr>
            <a:xfrm>
              <a:off x="5759932" y="1447800"/>
              <a:ext cx="5001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 smtClean="0">
                  <a:latin typeface="Calibri" pitchFamily="34" charset="0"/>
                </a:rPr>
                <a:t>Wa</a:t>
              </a:r>
              <a:endParaRPr lang="en-US" sz="1800" dirty="0" smtClean="0">
                <a:latin typeface="Calibri" pitchFamily="34" charset="0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7029660" y="1455222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 smtClean="0">
                  <a:latin typeface="Calibri" pitchFamily="34" charset="0"/>
                </a:rPr>
                <a:t>Rb</a:t>
              </a:r>
              <a:endParaRPr lang="en-US" sz="1800" dirty="0" smtClean="0">
                <a:latin typeface="Calibri" pitchFamily="34" charset="0"/>
              </a:endParaRPr>
            </a:p>
          </p:txBody>
        </p:sp>
        <p:cxnSp>
          <p:nvCxnSpPr>
            <p:cNvPr id="73" name="Straight Connector 72"/>
            <p:cNvCxnSpPr/>
            <p:nvPr/>
          </p:nvCxnSpPr>
          <p:spPr bwMode="auto">
            <a:xfrm>
              <a:off x="6190019" y="1664732"/>
              <a:ext cx="838200" cy="1588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miter lim="800000"/>
              <a:headEnd type="none" w="med" len="med"/>
              <a:tailEnd type="none" w="med" len="med"/>
            </a:ln>
            <a:effectLst/>
          </p:spPr>
        </p:cxnSp>
        <p:sp>
          <p:nvSpPr>
            <p:cNvPr id="74" name="TextBox 73"/>
            <p:cNvSpPr txBox="1"/>
            <p:nvPr/>
          </p:nvSpPr>
          <p:spPr>
            <a:xfrm>
              <a:off x="5759932" y="2061646"/>
              <a:ext cx="5180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 smtClean="0">
                  <a:latin typeface="Calibri" pitchFamily="34" charset="0"/>
                </a:rPr>
                <a:t>Wb</a:t>
              </a:r>
              <a:endParaRPr lang="en-US" sz="1800" dirty="0" smtClean="0">
                <a:latin typeface="Calibri" pitchFamily="34" charset="0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7029660" y="2069068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latin typeface="Calibri" pitchFamily="34" charset="0"/>
                </a:rPr>
                <a:t>Ra</a:t>
              </a:r>
            </a:p>
          </p:txBody>
        </p:sp>
        <p:cxnSp>
          <p:nvCxnSpPr>
            <p:cNvPr id="76" name="Straight Connector 75"/>
            <p:cNvCxnSpPr/>
            <p:nvPr/>
          </p:nvCxnSpPr>
          <p:spPr bwMode="auto">
            <a:xfrm>
              <a:off x="6190019" y="2278578"/>
              <a:ext cx="838200" cy="1588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miter lim="800000"/>
              <a:headEnd type="none" w="med" len="med"/>
              <a:tailEnd type="none" w="med" len="med"/>
            </a:ln>
            <a:effectLst/>
          </p:spPr>
        </p:cxnSp>
        <p:sp>
          <p:nvSpPr>
            <p:cNvPr id="77" name="TextBox 76"/>
            <p:cNvSpPr txBox="1"/>
            <p:nvPr/>
          </p:nvSpPr>
          <p:spPr>
            <a:xfrm>
              <a:off x="5759932" y="874512"/>
              <a:ext cx="200619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800" dirty="0" smtClean="0">
                  <a:latin typeface="Calibri" pitchFamily="34" charset="0"/>
                </a:rPr>
                <a:t>Thread consistency</a:t>
              </a:r>
            </a:p>
            <a:p>
              <a:pPr algn="ctr"/>
              <a:r>
                <a:rPr lang="en-US" sz="1800" dirty="0" smtClean="0">
                  <a:latin typeface="Calibri" pitchFamily="34" charset="0"/>
                </a:rPr>
                <a:t>constraints</a:t>
              </a:r>
            </a:p>
          </p:txBody>
        </p:sp>
      </p:grpSp>
      <p:grpSp>
        <p:nvGrpSpPr>
          <p:cNvPr id="6" name="Group 77"/>
          <p:cNvGrpSpPr/>
          <p:nvPr/>
        </p:nvGrpSpPr>
        <p:grpSpPr>
          <a:xfrm>
            <a:off x="396875" y="1209120"/>
            <a:ext cx="3200400" cy="2069068"/>
            <a:chOff x="2057400" y="1283732"/>
            <a:chExt cx="3200400" cy="2069068"/>
          </a:xfrm>
        </p:grpSpPr>
        <p:sp>
          <p:nvSpPr>
            <p:cNvPr id="79" name="TextBox 78"/>
            <p:cNvSpPr txBox="1"/>
            <p:nvPr/>
          </p:nvSpPr>
          <p:spPr>
            <a:xfrm>
              <a:off x="2133600" y="1283732"/>
              <a:ext cx="3048000" cy="646331"/>
            </a:xfrm>
            <a:prstGeom prst="rect">
              <a:avLst/>
            </a:prstGeom>
            <a:solidFill>
              <a:srgbClr val="F6F5BD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800" b="0" dirty="0" err="1" smtClean="0">
                  <a:latin typeface="Calibri" pitchFamily="34" charset="0"/>
                </a:rPr>
                <a:t>int</a:t>
              </a:r>
              <a:r>
                <a:rPr lang="en-US" sz="1800" b="0" dirty="0" smtClean="0">
                  <a:latin typeface="Calibri" pitchFamily="34" charset="0"/>
                </a:rPr>
                <a:t> a = 1;</a:t>
              </a:r>
            </a:p>
            <a:p>
              <a:r>
                <a:rPr lang="en-US" sz="1800" b="0" dirty="0" err="1" smtClean="0">
                  <a:latin typeface="Calibri" pitchFamily="34" charset="0"/>
                </a:rPr>
                <a:t>int</a:t>
              </a:r>
              <a:r>
                <a:rPr lang="en-US" sz="1800" b="0" dirty="0" smtClean="0">
                  <a:latin typeface="Calibri" pitchFamily="34" charset="0"/>
                </a:rPr>
                <a:t> b = 100;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2057400" y="2426732"/>
              <a:ext cx="1447800" cy="926068"/>
            </a:xfrm>
            <a:prstGeom prst="rect">
              <a:avLst/>
            </a:prstGeom>
            <a:solidFill>
              <a:srgbClr val="F1C7C7"/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>
                <a:tabLst>
                  <a:tab pos="463550" algn="l"/>
                </a:tabLst>
              </a:pPr>
              <a:r>
                <a:rPr lang="en-US" sz="1800" b="0" dirty="0" smtClean="0">
                  <a:latin typeface="Calibri" pitchFamily="34" charset="0"/>
                </a:rPr>
                <a:t>Thread1:</a:t>
              </a:r>
            </a:p>
            <a:p>
              <a:pPr>
                <a:tabLst>
                  <a:tab pos="463550" algn="l"/>
                </a:tabLst>
              </a:pPr>
              <a:r>
                <a:rPr lang="en-US" sz="1800" b="0" dirty="0" err="1" smtClean="0">
                  <a:latin typeface="Calibri" pitchFamily="34" charset="0"/>
                </a:rPr>
                <a:t>Wa</a:t>
              </a:r>
              <a:r>
                <a:rPr lang="en-US" sz="1800" b="0" dirty="0" smtClean="0">
                  <a:latin typeface="Calibri" pitchFamily="34" charset="0"/>
                </a:rPr>
                <a:t>:	a = 2;</a:t>
              </a:r>
            </a:p>
            <a:p>
              <a:pPr>
                <a:tabLst>
                  <a:tab pos="463550" algn="l"/>
                </a:tabLst>
              </a:pPr>
              <a:r>
                <a:rPr lang="en-US" sz="1800" b="0" dirty="0" err="1" smtClean="0">
                  <a:latin typeface="Calibri" pitchFamily="34" charset="0"/>
                </a:rPr>
                <a:t>Rb</a:t>
              </a:r>
              <a:r>
                <a:rPr lang="en-US" sz="1800" b="0" dirty="0" smtClean="0">
                  <a:latin typeface="Calibri" pitchFamily="34" charset="0"/>
                </a:rPr>
                <a:t>: 	</a:t>
              </a:r>
              <a:r>
                <a:rPr lang="en-US" sz="1800" b="0" dirty="0" smtClean="0">
                  <a:solidFill>
                    <a:srgbClr val="0000FF"/>
                  </a:solidFill>
                  <a:latin typeface="Calibri" pitchFamily="34" charset="0"/>
                </a:rPr>
                <a:t>print(b)</a:t>
              </a:r>
              <a:r>
                <a:rPr lang="en-US" sz="1800" b="0" dirty="0" smtClean="0">
                  <a:latin typeface="Calibri" pitchFamily="34" charset="0"/>
                </a:rPr>
                <a:t>;</a:t>
              </a: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3657600" y="2426732"/>
              <a:ext cx="1600200" cy="926068"/>
            </a:xfrm>
            <a:prstGeom prst="rect">
              <a:avLst/>
            </a:prstGeom>
            <a:solidFill>
              <a:srgbClr val="D5F1CF"/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>
                <a:tabLst>
                  <a:tab pos="463550" algn="l"/>
                </a:tabLst>
              </a:pPr>
              <a:r>
                <a:rPr lang="en-US" sz="1800" b="0" dirty="0" smtClean="0">
                  <a:latin typeface="Calibri" pitchFamily="34" charset="0"/>
                </a:rPr>
                <a:t>Thread2:</a:t>
              </a:r>
            </a:p>
            <a:p>
              <a:pPr>
                <a:tabLst>
                  <a:tab pos="463550" algn="l"/>
                </a:tabLst>
              </a:pPr>
              <a:r>
                <a:rPr lang="en-US" sz="1800" b="0" dirty="0" err="1" smtClean="0">
                  <a:latin typeface="Calibri" pitchFamily="34" charset="0"/>
                </a:rPr>
                <a:t>Wb</a:t>
              </a:r>
              <a:r>
                <a:rPr lang="en-US" sz="1800" b="0" dirty="0" smtClean="0">
                  <a:latin typeface="Calibri" pitchFamily="34" charset="0"/>
                </a:rPr>
                <a:t>:	b = 200;</a:t>
              </a:r>
            </a:p>
            <a:p>
              <a:pPr>
                <a:tabLst>
                  <a:tab pos="463550" algn="l"/>
                </a:tabLst>
              </a:pPr>
              <a:r>
                <a:rPr lang="en-US" sz="1800" b="0" dirty="0" smtClean="0">
                  <a:latin typeface="Calibri" pitchFamily="34" charset="0"/>
                </a:rPr>
                <a:t>Ra:	</a:t>
              </a:r>
              <a:r>
                <a:rPr lang="en-US" sz="1800" b="0" dirty="0" smtClean="0">
                  <a:solidFill>
                    <a:srgbClr val="FF0000"/>
                  </a:solidFill>
                  <a:latin typeface="Calibri" pitchFamily="34" charset="0"/>
                </a:rPr>
                <a:t>print(a)</a:t>
              </a:r>
              <a:r>
                <a:rPr lang="en-US" sz="1800" b="0" dirty="0" smtClean="0">
                  <a:latin typeface="Calibri" pitchFamily="34" charset="0"/>
                </a:rPr>
                <a:t>;</a:t>
              </a:r>
            </a:p>
          </p:txBody>
        </p:sp>
        <p:cxnSp>
          <p:nvCxnSpPr>
            <p:cNvPr id="82" name="Straight Arrow Connector 81"/>
            <p:cNvCxnSpPr>
              <a:stCxn id="79" idx="2"/>
              <a:endCxn id="80" idx="0"/>
            </p:cNvCxnSpPr>
            <p:nvPr/>
          </p:nvCxnSpPr>
          <p:spPr bwMode="auto">
            <a:xfrm rot="5400000">
              <a:off x="2971116" y="1740247"/>
              <a:ext cx="496669" cy="87630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83" name="Straight Arrow Connector 82"/>
            <p:cNvCxnSpPr>
              <a:stCxn id="79" idx="2"/>
              <a:endCxn id="81" idx="0"/>
            </p:cNvCxnSpPr>
            <p:nvPr/>
          </p:nvCxnSpPr>
          <p:spPr bwMode="auto">
            <a:xfrm rot="16200000" flipH="1">
              <a:off x="3809316" y="1778347"/>
              <a:ext cx="496669" cy="80010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miter lim="800000"/>
              <a:headEnd type="none" w="med" len="med"/>
              <a:tailEnd type="arrow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Non-Coherent Cache Scenario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4251325" cy="1609725"/>
          </a:xfrm>
        </p:spPr>
        <p:txBody>
          <a:bodyPr/>
          <a:lstStyle/>
          <a:p>
            <a:r>
              <a:rPr lang="en-US" dirty="0" smtClean="0"/>
              <a:t>Write-back caches, without coordination between them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381000" y="5029200"/>
            <a:ext cx="4495800" cy="1219200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t" anchorCtr="0">
            <a:noAutofit/>
          </a:bodyPr>
          <a:lstStyle/>
          <a:p>
            <a:pPr algn="ctr"/>
            <a:r>
              <a:rPr lang="en-US" sz="2000" dirty="0" smtClean="0">
                <a:latin typeface="+mn-lt"/>
              </a:rPr>
              <a:t>Main Memory</a:t>
            </a:r>
            <a:endParaRPr lang="en-US" sz="2000" dirty="0"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1524000" y="5486400"/>
            <a:ext cx="685800" cy="304800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sz="1800" dirty="0" smtClean="0">
                <a:latin typeface="+mn-lt"/>
              </a:rPr>
              <a:t>a:1</a:t>
            </a:r>
            <a:endParaRPr lang="en-US" sz="1800" dirty="0">
              <a:latin typeface="+mn-lt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3048000" y="5486401"/>
            <a:ext cx="685800" cy="304800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sz="1800" dirty="0" smtClean="0">
                <a:latin typeface="+mn-lt"/>
              </a:rPr>
              <a:t>b:100</a:t>
            </a:r>
            <a:endParaRPr lang="en-US" sz="1800" dirty="0">
              <a:latin typeface="+mn-lt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381000" y="3505200"/>
            <a:ext cx="1981200" cy="1219200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t" anchorCtr="0">
            <a:noAutofit/>
          </a:bodyPr>
          <a:lstStyle/>
          <a:p>
            <a:pPr algn="ctr"/>
            <a:r>
              <a:rPr lang="en-US" sz="2000" dirty="0" smtClean="0">
                <a:latin typeface="+mn-lt"/>
              </a:rPr>
              <a:t>Thread1 Cache</a:t>
            </a:r>
            <a:endParaRPr lang="en-US" sz="2000" dirty="0">
              <a:latin typeface="+mn-lt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533400" y="3962400"/>
            <a:ext cx="685800" cy="304800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sz="1800" dirty="0" smtClean="0">
                <a:latin typeface="+mn-lt"/>
              </a:rPr>
              <a:t>a: 2</a:t>
            </a:r>
            <a:endParaRPr lang="en-US" sz="1800" dirty="0">
              <a:latin typeface="+mn-lt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2895600" y="3505200"/>
            <a:ext cx="1981200" cy="1219200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t" anchorCtr="0">
            <a:noAutofit/>
          </a:bodyPr>
          <a:lstStyle/>
          <a:p>
            <a:pPr algn="ctr"/>
            <a:r>
              <a:rPr lang="en-US" sz="2000" dirty="0" smtClean="0">
                <a:latin typeface="+mn-lt"/>
              </a:rPr>
              <a:t>Thread2 Cache</a:t>
            </a:r>
            <a:endParaRPr lang="en-US" sz="2000" dirty="0">
              <a:latin typeface="+mn-lt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3962400" y="3962400"/>
            <a:ext cx="685800" cy="304800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sz="1800" dirty="0" smtClean="0">
                <a:latin typeface="+mn-lt"/>
              </a:rPr>
              <a:t>b:200</a:t>
            </a:r>
            <a:endParaRPr lang="en-US" sz="1800" dirty="0">
              <a:latin typeface="+mn-lt"/>
            </a:endParaRPr>
          </a:p>
        </p:txBody>
      </p:sp>
      <p:cxnSp>
        <p:nvCxnSpPr>
          <p:cNvPr id="21" name="Straight Connector 20"/>
          <p:cNvCxnSpPr>
            <a:endCxn id="9" idx="2"/>
          </p:cNvCxnSpPr>
          <p:nvPr/>
        </p:nvCxnSpPr>
        <p:spPr bwMode="auto">
          <a:xfrm rot="5400000" flipH="1" flipV="1">
            <a:off x="1219200" y="4876800"/>
            <a:ext cx="304800" cy="1588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/>
          <p:nvPr/>
        </p:nvCxnSpPr>
        <p:spPr bwMode="auto">
          <a:xfrm rot="5400000" flipH="1" flipV="1">
            <a:off x="3734594" y="4876006"/>
            <a:ext cx="304800" cy="1588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 type="none" w="med" len="med"/>
            <a:tailEnd type="none" w="med" len="med"/>
          </a:ln>
          <a:effectLst/>
        </p:spPr>
      </p:cxnSp>
      <p:grpSp>
        <p:nvGrpSpPr>
          <p:cNvPr id="7" name="Group 35"/>
          <p:cNvGrpSpPr/>
          <p:nvPr/>
        </p:nvGrpSpPr>
        <p:grpSpPr>
          <a:xfrm>
            <a:off x="1828800" y="3962400"/>
            <a:ext cx="4627340" cy="1524000"/>
            <a:chOff x="2057400" y="2895600"/>
            <a:chExt cx="4627340" cy="1524000"/>
          </a:xfrm>
        </p:grpSpPr>
        <p:grpSp>
          <p:nvGrpSpPr>
            <p:cNvPr id="8" name="Group 31"/>
            <p:cNvGrpSpPr/>
            <p:nvPr/>
          </p:nvGrpSpPr>
          <p:grpSpPr>
            <a:xfrm>
              <a:off x="2057400" y="2895600"/>
              <a:ext cx="1905000" cy="1524000"/>
              <a:chOff x="2057400" y="2895600"/>
              <a:chExt cx="1905000" cy="1524000"/>
            </a:xfrm>
          </p:grpSpPr>
          <p:sp>
            <p:nvSpPr>
              <p:cNvPr id="13" name="Rectangle 12"/>
              <p:cNvSpPr/>
              <p:nvPr/>
            </p:nvSpPr>
            <p:spPr bwMode="auto">
              <a:xfrm>
                <a:off x="3276600" y="2895600"/>
                <a:ext cx="685800" cy="304800"/>
              </a:xfrm>
              <a:prstGeom prst="rect">
                <a:avLst/>
              </a:prstGeom>
              <a:solidFill>
                <a:srgbClr val="F6F5BD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en-US" sz="1800" dirty="0" smtClean="0"/>
                  <a:t>a:1</a:t>
                </a:r>
                <a:endParaRPr lang="en-US" sz="1800" dirty="0"/>
              </a:p>
            </p:txBody>
          </p:sp>
          <p:cxnSp>
            <p:nvCxnSpPr>
              <p:cNvPr id="28" name="Straight Arrow Connector 27"/>
              <p:cNvCxnSpPr>
                <a:endCxn id="13" idx="2"/>
              </p:cNvCxnSpPr>
              <p:nvPr/>
            </p:nvCxnSpPr>
            <p:spPr bwMode="auto">
              <a:xfrm flipV="1">
                <a:off x="2057400" y="3200400"/>
                <a:ext cx="1562100" cy="1219200"/>
              </a:xfrm>
              <a:prstGeom prst="straightConnector1">
                <a:avLst/>
              </a:prstGeom>
              <a:noFill/>
              <a:ln w="31750">
                <a:solidFill>
                  <a:srgbClr val="C00000"/>
                </a:solidFill>
                <a:miter lim="800000"/>
                <a:headEnd type="none" w="med" len="med"/>
                <a:tailEnd type="arrow"/>
              </a:ln>
              <a:effectLst/>
            </p:spPr>
          </p:cxnSp>
        </p:grpSp>
        <p:sp>
          <p:nvSpPr>
            <p:cNvPr id="34" name="TextBox 33"/>
            <p:cNvSpPr txBox="1"/>
            <p:nvPr/>
          </p:nvSpPr>
          <p:spPr>
            <a:xfrm>
              <a:off x="5867400" y="2895601"/>
              <a:ext cx="8173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solidFill>
                    <a:srgbClr val="ED0101"/>
                  </a:solidFill>
                  <a:latin typeface="Calibri" pitchFamily="34" charset="0"/>
                </a:rPr>
                <a:t>print 1</a:t>
              </a:r>
            </a:p>
          </p:txBody>
        </p:sp>
      </p:grpSp>
      <p:grpSp>
        <p:nvGrpSpPr>
          <p:cNvPr id="14" name="Group 36"/>
          <p:cNvGrpSpPr/>
          <p:nvPr/>
        </p:nvGrpSpPr>
        <p:grpSpPr>
          <a:xfrm>
            <a:off x="1372394" y="3962401"/>
            <a:ext cx="5338644" cy="1524000"/>
            <a:chOff x="1600994" y="2895601"/>
            <a:chExt cx="5338644" cy="1524000"/>
          </a:xfrm>
        </p:grpSpPr>
        <p:grpSp>
          <p:nvGrpSpPr>
            <p:cNvPr id="15" name="Group 32"/>
            <p:cNvGrpSpPr/>
            <p:nvPr/>
          </p:nvGrpSpPr>
          <p:grpSpPr>
            <a:xfrm>
              <a:off x="1600994" y="2895601"/>
              <a:ext cx="1942306" cy="1524000"/>
              <a:chOff x="1600994" y="2895601"/>
              <a:chExt cx="1942306" cy="1524000"/>
            </a:xfrm>
          </p:grpSpPr>
          <p:sp>
            <p:nvSpPr>
              <p:cNvPr id="11" name="Rectangle 10"/>
              <p:cNvSpPr/>
              <p:nvPr/>
            </p:nvSpPr>
            <p:spPr bwMode="auto">
              <a:xfrm>
                <a:off x="1600994" y="2895601"/>
                <a:ext cx="685800" cy="304800"/>
              </a:xfrm>
              <a:prstGeom prst="rect">
                <a:avLst/>
              </a:prstGeom>
              <a:solidFill>
                <a:srgbClr val="F6F5BD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en-US" sz="1800" dirty="0" smtClean="0"/>
                  <a:t>b:100</a:t>
                </a:r>
                <a:endParaRPr lang="en-US" sz="1800" dirty="0"/>
              </a:p>
            </p:txBody>
          </p:sp>
          <p:cxnSp>
            <p:nvCxnSpPr>
              <p:cNvPr id="29" name="Straight Arrow Connector 28"/>
              <p:cNvCxnSpPr>
                <a:stCxn id="6" idx="0"/>
                <a:endCxn id="11" idx="2"/>
              </p:cNvCxnSpPr>
              <p:nvPr/>
            </p:nvCxnSpPr>
            <p:spPr bwMode="auto">
              <a:xfrm rot="16200000" flipV="1">
                <a:off x="2133997" y="3010298"/>
                <a:ext cx="1219200" cy="1599406"/>
              </a:xfrm>
              <a:prstGeom prst="straightConnector1">
                <a:avLst/>
              </a:prstGeom>
              <a:noFill/>
              <a:ln w="31750">
                <a:solidFill>
                  <a:srgbClr val="C00000"/>
                </a:solidFill>
                <a:miter lim="800000"/>
                <a:headEnd type="none" w="med" len="med"/>
                <a:tailEnd type="arrow"/>
              </a:ln>
              <a:effectLst/>
            </p:spPr>
          </p:cxnSp>
        </p:grpSp>
        <p:sp>
          <p:nvSpPr>
            <p:cNvPr id="35" name="TextBox 34"/>
            <p:cNvSpPr txBox="1"/>
            <p:nvPr/>
          </p:nvSpPr>
          <p:spPr>
            <a:xfrm>
              <a:off x="5888260" y="3440668"/>
              <a:ext cx="10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solidFill>
                    <a:srgbClr val="0000FF"/>
                  </a:solidFill>
                  <a:latin typeface="Calibri" pitchFamily="34" charset="0"/>
                </a:rPr>
                <a:t>print 100</a:t>
              </a:r>
            </a:p>
          </p:txBody>
        </p:sp>
      </p:grpSp>
      <p:grpSp>
        <p:nvGrpSpPr>
          <p:cNvPr id="17" name="Group 22"/>
          <p:cNvGrpSpPr/>
          <p:nvPr/>
        </p:nvGrpSpPr>
        <p:grpSpPr>
          <a:xfrm>
            <a:off x="5257800" y="1197678"/>
            <a:ext cx="3200400" cy="2069068"/>
            <a:chOff x="2057400" y="1283732"/>
            <a:chExt cx="3200400" cy="2069068"/>
          </a:xfrm>
        </p:grpSpPr>
        <p:sp>
          <p:nvSpPr>
            <p:cNvPr id="24" name="TextBox 23"/>
            <p:cNvSpPr txBox="1"/>
            <p:nvPr/>
          </p:nvSpPr>
          <p:spPr>
            <a:xfrm>
              <a:off x="2133600" y="1283732"/>
              <a:ext cx="3048000" cy="646331"/>
            </a:xfrm>
            <a:prstGeom prst="rect">
              <a:avLst/>
            </a:prstGeom>
            <a:solidFill>
              <a:srgbClr val="F6F5BD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800" dirty="0" err="1" smtClean="0">
                  <a:latin typeface="Calibri" pitchFamily="34" charset="0"/>
                </a:rPr>
                <a:t>int</a:t>
              </a:r>
              <a:r>
                <a:rPr lang="en-US" sz="1800" dirty="0" smtClean="0">
                  <a:latin typeface="Calibri" pitchFamily="34" charset="0"/>
                </a:rPr>
                <a:t> a = 1;</a:t>
              </a:r>
            </a:p>
            <a:p>
              <a:r>
                <a:rPr lang="en-US" sz="1800" dirty="0" err="1" smtClean="0">
                  <a:latin typeface="Calibri" pitchFamily="34" charset="0"/>
                </a:rPr>
                <a:t>int</a:t>
              </a:r>
              <a:r>
                <a:rPr lang="en-US" sz="1800" dirty="0" smtClean="0">
                  <a:latin typeface="Calibri" pitchFamily="34" charset="0"/>
                </a:rPr>
                <a:t> b = 100;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057400" y="2426732"/>
              <a:ext cx="1447800" cy="926068"/>
            </a:xfrm>
            <a:prstGeom prst="rect">
              <a:avLst/>
            </a:prstGeom>
            <a:solidFill>
              <a:srgbClr val="F1C7C7"/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>
                <a:tabLst>
                  <a:tab pos="463550" algn="l"/>
                </a:tabLst>
              </a:pPr>
              <a:r>
                <a:rPr lang="en-US" sz="1800" dirty="0" smtClean="0">
                  <a:latin typeface="Calibri" pitchFamily="34" charset="0"/>
                </a:rPr>
                <a:t>Thread1:</a:t>
              </a:r>
            </a:p>
            <a:p>
              <a:pPr>
                <a:tabLst>
                  <a:tab pos="463550" algn="l"/>
                </a:tabLst>
              </a:pPr>
              <a:r>
                <a:rPr lang="en-US" sz="1800" dirty="0" err="1" smtClean="0">
                  <a:latin typeface="Calibri" pitchFamily="34" charset="0"/>
                </a:rPr>
                <a:t>Wa</a:t>
              </a:r>
              <a:r>
                <a:rPr lang="en-US" sz="1800" dirty="0" smtClean="0">
                  <a:latin typeface="Calibri" pitchFamily="34" charset="0"/>
                </a:rPr>
                <a:t>:	a = 2;</a:t>
              </a:r>
            </a:p>
            <a:p>
              <a:pPr>
                <a:tabLst>
                  <a:tab pos="463550" algn="l"/>
                </a:tabLst>
              </a:pPr>
              <a:r>
                <a:rPr lang="en-US" sz="1800" dirty="0" err="1" smtClean="0">
                  <a:latin typeface="Calibri" pitchFamily="34" charset="0"/>
                </a:rPr>
                <a:t>Rb</a:t>
              </a:r>
              <a:r>
                <a:rPr lang="en-US" sz="1800" dirty="0" smtClean="0">
                  <a:latin typeface="Calibri" pitchFamily="34" charset="0"/>
                </a:rPr>
                <a:t>: 	</a:t>
              </a:r>
              <a:r>
                <a:rPr lang="en-US" sz="1800" dirty="0" smtClean="0">
                  <a:solidFill>
                    <a:srgbClr val="0000FF"/>
                  </a:solidFill>
                  <a:latin typeface="Calibri" pitchFamily="34" charset="0"/>
                </a:rPr>
                <a:t>print(b)</a:t>
              </a:r>
              <a:r>
                <a:rPr lang="en-US" sz="1800" dirty="0" smtClean="0">
                  <a:latin typeface="Calibri" pitchFamily="34" charset="0"/>
                </a:rPr>
                <a:t>;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657600" y="2426732"/>
              <a:ext cx="1600200" cy="926068"/>
            </a:xfrm>
            <a:prstGeom prst="rect">
              <a:avLst/>
            </a:prstGeom>
            <a:solidFill>
              <a:srgbClr val="D5F1CF"/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>
                <a:tabLst>
                  <a:tab pos="463550" algn="l"/>
                </a:tabLst>
              </a:pPr>
              <a:r>
                <a:rPr lang="en-US" sz="1800" dirty="0" smtClean="0">
                  <a:latin typeface="Calibri" pitchFamily="34" charset="0"/>
                </a:rPr>
                <a:t>Thread2:</a:t>
              </a:r>
            </a:p>
            <a:p>
              <a:pPr>
                <a:tabLst>
                  <a:tab pos="463550" algn="l"/>
                </a:tabLst>
              </a:pPr>
              <a:r>
                <a:rPr lang="en-US" sz="1800" dirty="0" err="1" smtClean="0">
                  <a:latin typeface="Calibri" pitchFamily="34" charset="0"/>
                </a:rPr>
                <a:t>Wb</a:t>
              </a:r>
              <a:r>
                <a:rPr lang="en-US" sz="1800" dirty="0" smtClean="0">
                  <a:latin typeface="Calibri" pitchFamily="34" charset="0"/>
                </a:rPr>
                <a:t>:	b = 200;</a:t>
              </a:r>
            </a:p>
            <a:p>
              <a:pPr>
                <a:tabLst>
                  <a:tab pos="463550" algn="l"/>
                </a:tabLst>
              </a:pPr>
              <a:r>
                <a:rPr lang="en-US" sz="1800" dirty="0" smtClean="0">
                  <a:latin typeface="Calibri" pitchFamily="34" charset="0"/>
                </a:rPr>
                <a:t>Ra:	</a:t>
              </a:r>
              <a:r>
                <a:rPr lang="en-US" sz="1800" dirty="0" smtClean="0">
                  <a:solidFill>
                    <a:srgbClr val="ED0101"/>
                  </a:solidFill>
                  <a:latin typeface="Calibri" pitchFamily="34" charset="0"/>
                </a:rPr>
                <a:t>print(a)</a:t>
              </a:r>
              <a:r>
                <a:rPr lang="en-US" sz="1800" dirty="0" smtClean="0">
                  <a:latin typeface="Calibri" pitchFamily="34" charset="0"/>
                </a:rPr>
                <a:t>;</a:t>
              </a:r>
            </a:p>
          </p:txBody>
        </p:sp>
        <p:cxnSp>
          <p:nvCxnSpPr>
            <p:cNvPr id="30" name="Straight Arrow Connector 29"/>
            <p:cNvCxnSpPr>
              <a:stCxn id="24" idx="2"/>
              <a:endCxn id="25" idx="0"/>
            </p:cNvCxnSpPr>
            <p:nvPr/>
          </p:nvCxnSpPr>
          <p:spPr bwMode="auto">
            <a:xfrm rot="5400000">
              <a:off x="2971116" y="1740247"/>
              <a:ext cx="496669" cy="87630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31" name="Straight Arrow Connector 30"/>
            <p:cNvCxnSpPr>
              <a:stCxn id="24" idx="2"/>
              <a:endCxn id="27" idx="0"/>
            </p:cNvCxnSpPr>
            <p:nvPr/>
          </p:nvCxnSpPr>
          <p:spPr bwMode="auto">
            <a:xfrm rot="16200000" flipH="1">
              <a:off x="3809316" y="1778347"/>
              <a:ext cx="496669" cy="80010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miter lim="800000"/>
              <a:headEnd type="none" w="med" len="med"/>
              <a:tailEnd type="arrow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6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Snoopy Caches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7896225" cy="619125"/>
          </a:xfrm>
        </p:spPr>
        <p:txBody>
          <a:bodyPr/>
          <a:lstStyle/>
          <a:p>
            <a:r>
              <a:rPr lang="en-US" dirty="0" smtClean="0"/>
              <a:t>Tag each cache block with state</a:t>
            </a:r>
          </a:p>
          <a:p>
            <a:pPr lvl="1">
              <a:buNone/>
            </a:pPr>
            <a:r>
              <a:rPr lang="en-US" dirty="0" smtClean="0"/>
              <a:t>Invalid	Cannot use value</a:t>
            </a:r>
          </a:p>
          <a:p>
            <a:pPr lvl="1">
              <a:buNone/>
            </a:pPr>
            <a:r>
              <a:rPr lang="en-US" dirty="0" smtClean="0"/>
              <a:t>Shared	Readable copy</a:t>
            </a:r>
          </a:p>
          <a:p>
            <a:pPr lvl="1">
              <a:buNone/>
            </a:pPr>
            <a:r>
              <a:rPr lang="en-US" dirty="0" smtClean="0"/>
              <a:t>Exclusive	Writeable copy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609600" y="4724400"/>
            <a:ext cx="4495800" cy="1219200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t" anchorCtr="0">
            <a:noAutofit/>
          </a:bodyPr>
          <a:lstStyle/>
          <a:p>
            <a:pPr algn="ctr"/>
            <a:r>
              <a:rPr lang="en-US" sz="2000" dirty="0" smtClean="0">
                <a:latin typeface="+mn-lt"/>
              </a:rPr>
              <a:t>Main Memory</a:t>
            </a:r>
            <a:endParaRPr lang="en-US" sz="2000" dirty="0"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1752600" y="5181600"/>
            <a:ext cx="685800" cy="304800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sz="1800" dirty="0" smtClean="0">
                <a:latin typeface="+mn-lt"/>
              </a:rPr>
              <a:t>a:1</a:t>
            </a:r>
            <a:endParaRPr lang="en-US" sz="1800" dirty="0">
              <a:latin typeface="+mn-lt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3276600" y="5181601"/>
            <a:ext cx="685800" cy="304800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sz="1800" dirty="0" smtClean="0">
                <a:latin typeface="+mn-lt"/>
              </a:rPr>
              <a:t>b:100</a:t>
            </a:r>
            <a:endParaRPr lang="en-US" sz="1800" dirty="0">
              <a:latin typeface="+mn-lt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609600" y="3200400"/>
            <a:ext cx="1981200" cy="1219200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t" anchorCtr="0">
            <a:noAutofit/>
          </a:bodyPr>
          <a:lstStyle/>
          <a:p>
            <a:pPr algn="ctr"/>
            <a:r>
              <a:rPr lang="en-US" sz="2000" dirty="0" smtClean="0">
                <a:latin typeface="+mn-lt"/>
              </a:rPr>
              <a:t>Thread1 Cache</a:t>
            </a:r>
            <a:endParaRPr lang="en-US" sz="2000" dirty="0">
              <a:latin typeface="+mn-lt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3124200" y="3200400"/>
            <a:ext cx="1981200" cy="1219200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t" anchorCtr="0">
            <a:noAutofit/>
          </a:bodyPr>
          <a:lstStyle/>
          <a:p>
            <a:pPr algn="ctr"/>
            <a:r>
              <a:rPr lang="en-US" sz="2000" dirty="0" smtClean="0">
                <a:latin typeface="+mn-lt"/>
              </a:rPr>
              <a:t>Thread2 Cache</a:t>
            </a:r>
            <a:endParaRPr lang="en-US" sz="2000" dirty="0">
              <a:latin typeface="+mn-lt"/>
            </a:endParaRPr>
          </a:p>
        </p:txBody>
      </p:sp>
      <p:cxnSp>
        <p:nvCxnSpPr>
          <p:cNvPr id="21" name="Straight Connector 20"/>
          <p:cNvCxnSpPr>
            <a:endCxn id="9" idx="2"/>
          </p:cNvCxnSpPr>
          <p:nvPr/>
        </p:nvCxnSpPr>
        <p:spPr bwMode="auto">
          <a:xfrm rot="5400000" flipH="1" flipV="1">
            <a:off x="1447800" y="4572000"/>
            <a:ext cx="304800" cy="1588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/>
          <p:nvPr/>
        </p:nvCxnSpPr>
        <p:spPr bwMode="auto">
          <a:xfrm rot="5400000" flipH="1" flipV="1">
            <a:off x="3963194" y="4571206"/>
            <a:ext cx="304800" cy="1588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 type="none" w="med" len="med"/>
            <a:tailEnd type="none" w="med" len="med"/>
          </a:ln>
          <a:effectLst/>
        </p:spPr>
      </p:cxnSp>
      <p:grpSp>
        <p:nvGrpSpPr>
          <p:cNvPr id="7" name="Group 35"/>
          <p:cNvGrpSpPr/>
          <p:nvPr/>
        </p:nvGrpSpPr>
        <p:grpSpPr>
          <a:xfrm>
            <a:off x="762000" y="3581400"/>
            <a:ext cx="990600" cy="304800"/>
            <a:chOff x="762000" y="3581400"/>
            <a:chExt cx="990600" cy="304800"/>
          </a:xfrm>
        </p:grpSpPr>
        <p:sp>
          <p:nvSpPr>
            <p:cNvPr id="37" name="Rectangle 36"/>
            <p:cNvSpPr/>
            <p:nvPr/>
          </p:nvSpPr>
          <p:spPr bwMode="auto">
            <a:xfrm>
              <a:off x="1066800" y="3581400"/>
              <a:ext cx="685800" cy="304800"/>
            </a:xfrm>
            <a:prstGeom prst="rect">
              <a:avLst/>
            </a:prstGeom>
            <a:solidFill>
              <a:srgbClr val="F6F5BD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sz="1800" dirty="0" smtClean="0">
                  <a:latin typeface="+mn-lt"/>
                </a:rPr>
                <a:t>a: 2</a:t>
              </a:r>
              <a:endParaRPr lang="en-US" sz="1800" dirty="0">
                <a:latin typeface="+mn-lt"/>
              </a:endParaRPr>
            </a:p>
          </p:txBody>
        </p:sp>
        <p:sp>
          <p:nvSpPr>
            <p:cNvPr id="38" name="Rectangle 37"/>
            <p:cNvSpPr/>
            <p:nvPr/>
          </p:nvSpPr>
          <p:spPr bwMode="auto">
            <a:xfrm>
              <a:off x="762000" y="3581400"/>
              <a:ext cx="304800" cy="304800"/>
            </a:xfrm>
            <a:prstGeom prst="rect">
              <a:avLst/>
            </a:prstGeom>
            <a:solidFill>
              <a:srgbClr val="F1C7C7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sz="1800" dirty="0" smtClean="0">
                  <a:latin typeface="+mn-lt"/>
                </a:rPr>
                <a:t>E</a:t>
              </a:r>
              <a:endParaRPr lang="en-US" sz="1800" dirty="0">
                <a:latin typeface="+mn-lt"/>
              </a:endParaRPr>
            </a:p>
          </p:txBody>
        </p:sp>
      </p:grpSp>
      <p:grpSp>
        <p:nvGrpSpPr>
          <p:cNvPr id="8" name="Group 38"/>
          <p:cNvGrpSpPr/>
          <p:nvPr/>
        </p:nvGrpSpPr>
        <p:grpSpPr>
          <a:xfrm>
            <a:off x="3200400" y="4038600"/>
            <a:ext cx="952500" cy="304800"/>
            <a:chOff x="2705100" y="3874532"/>
            <a:chExt cx="952500" cy="304800"/>
          </a:xfrm>
        </p:grpSpPr>
        <p:sp>
          <p:nvSpPr>
            <p:cNvPr id="40" name="Rectangle 39"/>
            <p:cNvSpPr/>
            <p:nvPr/>
          </p:nvSpPr>
          <p:spPr bwMode="auto">
            <a:xfrm>
              <a:off x="2971800" y="3874532"/>
              <a:ext cx="685800" cy="304800"/>
            </a:xfrm>
            <a:prstGeom prst="rect">
              <a:avLst/>
            </a:prstGeom>
            <a:solidFill>
              <a:srgbClr val="F6F5BD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sz="1800" dirty="0" smtClean="0">
                  <a:latin typeface="+mn-lt"/>
                </a:rPr>
                <a:t>b:200</a:t>
              </a:r>
              <a:endParaRPr lang="en-US" sz="1800" dirty="0">
                <a:latin typeface="+mn-lt"/>
              </a:endParaRPr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2705100" y="3874532"/>
              <a:ext cx="304800" cy="304800"/>
            </a:xfrm>
            <a:prstGeom prst="rect">
              <a:avLst/>
            </a:prstGeom>
            <a:solidFill>
              <a:srgbClr val="F1C7C7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sz="1800" dirty="0" smtClean="0">
                  <a:latin typeface="+mn-lt"/>
                </a:rPr>
                <a:t>E</a:t>
              </a:r>
              <a:endParaRPr lang="en-US" sz="1800" dirty="0">
                <a:latin typeface="+mn-lt"/>
              </a:endParaRPr>
            </a:p>
          </p:txBody>
        </p:sp>
      </p:grpSp>
      <p:grpSp>
        <p:nvGrpSpPr>
          <p:cNvPr id="10" name="Group 16"/>
          <p:cNvGrpSpPr/>
          <p:nvPr/>
        </p:nvGrpSpPr>
        <p:grpSpPr>
          <a:xfrm>
            <a:off x="5334000" y="809474"/>
            <a:ext cx="3200400" cy="2069068"/>
            <a:chOff x="2057400" y="1283732"/>
            <a:chExt cx="3200400" cy="2069068"/>
          </a:xfrm>
        </p:grpSpPr>
        <p:sp>
          <p:nvSpPr>
            <p:cNvPr id="18" name="TextBox 17"/>
            <p:cNvSpPr txBox="1"/>
            <p:nvPr/>
          </p:nvSpPr>
          <p:spPr>
            <a:xfrm>
              <a:off x="2133600" y="1283732"/>
              <a:ext cx="3048000" cy="646331"/>
            </a:xfrm>
            <a:prstGeom prst="rect">
              <a:avLst/>
            </a:prstGeom>
            <a:solidFill>
              <a:srgbClr val="F6F5BD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800" dirty="0" err="1" smtClean="0">
                  <a:latin typeface="+mn-lt"/>
                </a:rPr>
                <a:t>int</a:t>
              </a:r>
              <a:r>
                <a:rPr lang="en-US" sz="1800" dirty="0" smtClean="0">
                  <a:latin typeface="+mn-lt"/>
                </a:rPr>
                <a:t> a = 1;</a:t>
              </a:r>
            </a:p>
            <a:p>
              <a:r>
                <a:rPr lang="en-US" sz="1800" dirty="0" err="1" smtClean="0">
                  <a:latin typeface="+mn-lt"/>
                </a:rPr>
                <a:t>int</a:t>
              </a:r>
              <a:r>
                <a:rPr lang="en-US" sz="1800" dirty="0" smtClean="0">
                  <a:latin typeface="+mn-lt"/>
                </a:rPr>
                <a:t> b = 100;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057400" y="2426732"/>
              <a:ext cx="1447800" cy="926068"/>
            </a:xfrm>
            <a:prstGeom prst="rect">
              <a:avLst/>
            </a:prstGeom>
            <a:solidFill>
              <a:srgbClr val="F1C7C7"/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>
                <a:tabLst>
                  <a:tab pos="463550" algn="l"/>
                </a:tabLst>
              </a:pPr>
              <a:r>
                <a:rPr lang="en-US" sz="1800" dirty="0" smtClean="0">
                  <a:latin typeface="+mn-lt"/>
                </a:rPr>
                <a:t>Thread1:</a:t>
              </a:r>
            </a:p>
            <a:p>
              <a:pPr>
                <a:tabLst>
                  <a:tab pos="463550" algn="l"/>
                </a:tabLst>
              </a:pPr>
              <a:r>
                <a:rPr lang="en-US" sz="1800" dirty="0" err="1" smtClean="0">
                  <a:latin typeface="+mn-lt"/>
                </a:rPr>
                <a:t>Wa</a:t>
              </a:r>
              <a:r>
                <a:rPr lang="en-US" sz="1800" dirty="0" smtClean="0">
                  <a:latin typeface="+mn-lt"/>
                </a:rPr>
                <a:t>:	a = 2;</a:t>
              </a:r>
            </a:p>
            <a:p>
              <a:pPr>
                <a:tabLst>
                  <a:tab pos="463550" algn="l"/>
                </a:tabLst>
              </a:pPr>
              <a:r>
                <a:rPr lang="en-US" sz="1800" dirty="0" err="1" smtClean="0">
                  <a:latin typeface="+mn-lt"/>
                </a:rPr>
                <a:t>Rb</a:t>
              </a:r>
              <a:r>
                <a:rPr lang="en-US" sz="1800" dirty="0" smtClean="0">
                  <a:latin typeface="+mn-lt"/>
                </a:rPr>
                <a:t>: 	print(b);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657600" y="2426732"/>
              <a:ext cx="1600200" cy="926068"/>
            </a:xfrm>
            <a:prstGeom prst="rect">
              <a:avLst/>
            </a:prstGeom>
            <a:solidFill>
              <a:srgbClr val="D5F1CF"/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>
                <a:tabLst>
                  <a:tab pos="463550" algn="l"/>
                </a:tabLst>
              </a:pPr>
              <a:r>
                <a:rPr lang="en-US" sz="1800" dirty="0" smtClean="0">
                  <a:latin typeface="+mn-lt"/>
                </a:rPr>
                <a:t>Thread2:</a:t>
              </a:r>
            </a:p>
            <a:p>
              <a:pPr>
                <a:tabLst>
                  <a:tab pos="463550" algn="l"/>
                </a:tabLst>
              </a:pPr>
              <a:r>
                <a:rPr lang="en-US" sz="1800" dirty="0" err="1" smtClean="0">
                  <a:latin typeface="+mn-lt"/>
                </a:rPr>
                <a:t>Wb</a:t>
              </a:r>
              <a:r>
                <a:rPr lang="en-US" sz="1800" dirty="0" smtClean="0">
                  <a:latin typeface="+mn-lt"/>
                </a:rPr>
                <a:t>:	b = 200;</a:t>
              </a:r>
            </a:p>
            <a:p>
              <a:pPr>
                <a:tabLst>
                  <a:tab pos="463550" algn="l"/>
                </a:tabLst>
              </a:pPr>
              <a:r>
                <a:rPr lang="en-US" sz="1800" dirty="0" smtClean="0">
                  <a:latin typeface="+mn-lt"/>
                </a:rPr>
                <a:t>Ra:	print(a);</a:t>
              </a:r>
            </a:p>
          </p:txBody>
        </p:sp>
        <p:cxnSp>
          <p:nvCxnSpPr>
            <p:cNvPr id="22" name="Straight Arrow Connector 21"/>
            <p:cNvCxnSpPr>
              <a:stCxn id="18" idx="2"/>
              <a:endCxn id="19" idx="0"/>
            </p:cNvCxnSpPr>
            <p:nvPr/>
          </p:nvCxnSpPr>
          <p:spPr bwMode="auto">
            <a:xfrm rot="5400000">
              <a:off x="2971116" y="1740247"/>
              <a:ext cx="496669" cy="87630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23" name="Straight Arrow Connector 22"/>
            <p:cNvCxnSpPr>
              <a:stCxn id="18" idx="2"/>
              <a:endCxn id="20" idx="0"/>
            </p:cNvCxnSpPr>
            <p:nvPr/>
          </p:nvCxnSpPr>
          <p:spPr bwMode="auto">
            <a:xfrm rot="16200000" flipH="1">
              <a:off x="3809316" y="1778347"/>
              <a:ext cx="496669" cy="80010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miter lim="800000"/>
              <a:headEnd type="none" w="med" len="med"/>
              <a:tailEnd type="arrow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Snoopy Caches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7896225" cy="619125"/>
          </a:xfrm>
        </p:spPr>
        <p:txBody>
          <a:bodyPr/>
          <a:lstStyle/>
          <a:p>
            <a:r>
              <a:rPr lang="en-US" dirty="0" smtClean="0"/>
              <a:t>Tag each cache block with state</a:t>
            </a:r>
          </a:p>
          <a:p>
            <a:pPr lvl="1">
              <a:buNone/>
            </a:pPr>
            <a:r>
              <a:rPr lang="en-US" dirty="0" smtClean="0"/>
              <a:t>Invalid	Cannot use value</a:t>
            </a:r>
          </a:p>
          <a:p>
            <a:pPr lvl="1">
              <a:buNone/>
            </a:pPr>
            <a:r>
              <a:rPr lang="en-US" dirty="0" smtClean="0"/>
              <a:t>Shared	Readable copy</a:t>
            </a:r>
          </a:p>
          <a:p>
            <a:pPr lvl="1">
              <a:buNone/>
            </a:pPr>
            <a:r>
              <a:rPr lang="en-US" dirty="0" smtClean="0"/>
              <a:t>Exclusive	Writeable copy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609600" y="4724400"/>
            <a:ext cx="4495800" cy="1219200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t" anchorCtr="0">
            <a:noAutofit/>
          </a:bodyPr>
          <a:lstStyle/>
          <a:p>
            <a:pPr algn="ctr"/>
            <a:r>
              <a:rPr lang="en-US" sz="2000" dirty="0" smtClean="0">
                <a:latin typeface="+mn-lt"/>
              </a:rPr>
              <a:t>Main Memory</a:t>
            </a:r>
            <a:endParaRPr lang="en-US" sz="2000" dirty="0"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1752600" y="5181600"/>
            <a:ext cx="685800" cy="304800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sz="1800" dirty="0" smtClean="0">
                <a:latin typeface="+mn-lt"/>
              </a:rPr>
              <a:t>a:1</a:t>
            </a:r>
            <a:endParaRPr lang="en-US" sz="1800" dirty="0">
              <a:latin typeface="+mn-lt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3276600" y="5181601"/>
            <a:ext cx="685800" cy="304800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sz="1800" dirty="0" smtClean="0">
                <a:latin typeface="+mn-lt"/>
              </a:rPr>
              <a:t>b:100</a:t>
            </a:r>
            <a:endParaRPr lang="en-US" sz="1800" dirty="0">
              <a:latin typeface="+mn-lt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609600" y="3200400"/>
            <a:ext cx="1981200" cy="1219200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t" anchorCtr="0">
            <a:noAutofit/>
          </a:bodyPr>
          <a:lstStyle/>
          <a:p>
            <a:pPr algn="ctr"/>
            <a:r>
              <a:rPr lang="en-US" sz="2000" dirty="0" smtClean="0">
                <a:latin typeface="+mn-lt"/>
              </a:rPr>
              <a:t>Thread1 Cache</a:t>
            </a:r>
            <a:endParaRPr lang="en-US" sz="2000" dirty="0">
              <a:latin typeface="+mn-lt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3124200" y="3200400"/>
            <a:ext cx="1981200" cy="1219200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t" anchorCtr="0">
            <a:noAutofit/>
          </a:bodyPr>
          <a:lstStyle/>
          <a:p>
            <a:pPr algn="ctr"/>
            <a:r>
              <a:rPr lang="en-US" sz="2000" dirty="0" smtClean="0">
                <a:latin typeface="+mn-lt"/>
              </a:rPr>
              <a:t>Thread2 Cache</a:t>
            </a:r>
            <a:endParaRPr lang="en-US" sz="2000" dirty="0">
              <a:latin typeface="+mn-lt"/>
            </a:endParaRPr>
          </a:p>
        </p:txBody>
      </p:sp>
      <p:cxnSp>
        <p:nvCxnSpPr>
          <p:cNvPr id="21" name="Straight Connector 20"/>
          <p:cNvCxnSpPr>
            <a:endCxn id="9" idx="2"/>
          </p:cNvCxnSpPr>
          <p:nvPr/>
        </p:nvCxnSpPr>
        <p:spPr bwMode="auto">
          <a:xfrm rot="5400000" flipH="1" flipV="1">
            <a:off x="1447800" y="4572000"/>
            <a:ext cx="304800" cy="1588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/>
          <p:nvPr/>
        </p:nvCxnSpPr>
        <p:spPr bwMode="auto">
          <a:xfrm rot="5400000" flipH="1" flipV="1">
            <a:off x="3963194" y="4571206"/>
            <a:ext cx="304800" cy="1588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 type="none" w="med" len="med"/>
            <a:tailEnd type="none" w="med" len="med"/>
          </a:ln>
          <a:effectLst/>
        </p:spPr>
      </p:cxnSp>
      <p:grpSp>
        <p:nvGrpSpPr>
          <p:cNvPr id="7" name="Group 35"/>
          <p:cNvGrpSpPr/>
          <p:nvPr/>
        </p:nvGrpSpPr>
        <p:grpSpPr>
          <a:xfrm>
            <a:off x="762000" y="3581400"/>
            <a:ext cx="990600" cy="304800"/>
            <a:chOff x="762000" y="3581400"/>
            <a:chExt cx="990600" cy="304800"/>
          </a:xfrm>
        </p:grpSpPr>
        <p:sp>
          <p:nvSpPr>
            <p:cNvPr id="37" name="Rectangle 36"/>
            <p:cNvSpPr/>
            <p:nvPr/>
          </p:nvSpPr>
          <p:spPr bwMode="auto">
            <a:xfrm>
              <a:off x="1066800" y="3581400"/>
              <a:ext cx="685800" cy="304800"/>
            </a:xfrm>
            <a:prstGeom prst="rect">
              <a:avLst/>
            </a:prstGeom>
            <a:solidFill>
              <a:srgbClr val="F6F5BD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sz="1800" dirty="0" smtClean="0">
                  <a:latin typeface="+mn-lt"/>
                </a:rPr>
                <a:t>a: 2</a:t>
              </a:r>
              <a:endParaRPr lang="en-US" sz="1800" dirty="0">
                <a:latin typeface="+mn-lt"/>
              </a:endParaRPr>
            </a:p>
          </p:txBody>
        </p:sp>
        <p:sp>
          <p:nvSpPr>
            <p:cNvPr id="38" name="Rectangle 37"/>
            <p:cNvSpPr/>
            <p:nvPr/>
          </p:nvSpPr>
          <p:spPr bwMode="auto">
            <a:xfrm>
              <a:off x="762000" y="3581400"/>
              <a:ext cx="304800" cy="304800"/>
            </a:xfrm>
            <a:prstGeom prst="rect">
              <a:avLst/>
            </a:prstGeom>
            <a:solidFill>
              <a:srgbClr val="F1C7C7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sz="1800" dirty="0" smtClean="0">
                  <a:latin typeface="+mn-lt"/>
                </a:rPr>
                <a:t>E</a:t>
              </a:r>
              <a:endParaRPr lang="en-US" sz="1800" dirty="0">
                <a:latin typeface="+mn-lt"/>
              </a:endParaRPr>
            </a:p>
          </p:txBody>
        </p:sp>
      </p:grpSp>
      <p:grpSp>
        <p:nvGrpSpPr>
          <p:cNvPr id="8" name="Group 38"/>
          <p:cNvGrpSpPr/>
          <p:nvPr/>
        </p:nvGrpSpPr>
        <p:grpSpPr>
          <a:xfrm>
            <a:off x="3200400" y="4038600"/>
            <a:ext cx="952500" cy="304800"/>
            <a:chOff x="2705100" y="3874532"/>
            <a:chExt cx="952500" cy="304800"/>
          </a:xfrm>
        </p:grpSpPr>
        <p:sp>
          <p:nvSpPr>
            <p:cNvPr id="40" name="Rectangle 39"/>
            <p:cNvSpPr/>
            <p:nvPr/>
          </p:nvSpPr>
          <p:spPr bwMode="auto">
            <a:xfrm>
              <a:off x="2971800" y="3874532"/>
              <a:ext cx="685800" cy="304800"/>
            </a:xfrm>
            <a:prstGeom prst="rect">
              <a:avLst/>
            </a:prstGeom>
            <a:solidFill>
              <a:srgbClr val="F6F5BD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sz="1800" dirty="0" smtClean="0">
                  <a:latin typeface="+mn-lt"/>
                </a:rPr>
                <a:t>b:200</a:t>
              </a:r>
              <a:endParaRPr lang="en-US" sz="1800" dirty="0">
                <a:latin typeface="+mn-lt"/>
              </a:endParaRPr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2705100" y="3874532"/>
              <a:ext cx="304800" cy="304800"/>
            </a:xfrm>
            <a:prstGeom prst="rect">
              <a:avLst/>
            </a:prstGeom>
            <a:solidFill>
              <a:srgbClr val="F1C7C7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sz="1800" dirty="0" smtClean="0">
                  <a:latin typeface="+mn-lt"/>
                </a:rPr>
                <a:t>E</a:t>
              </a:r>
              <a:endParaRPr lang="en-US" sz="1800" dirty="0">
                <a:latin typeface="+mn-lt"/>
              </a:endParaRPr>
            </a:p>
          </p:txBody>
        </p:sp>
      </p:grpSp>
      <p:grpSp>
        <p:nvGrpSpPr>
          <p:cNvPr id="14" name="Group 44"/>
          <p:cNvGrpSpPr/>
          <p:nvPr/>
        </p:nvGrpSpPr>
        <p:grpSpPr>
          <a:xfrm>
            <a:off x="762000" y="3745468"/>
            <a:ext cx="6177638" cy="1131332"/>
            <a:chOff x="762000" y="3745468"/>
            <a:chExt cx="6177638" cy="1131332"/>
          </a:xfrm>
        </p:grpSpPr>
        <p:sp>
          <p:nvSpPr>
            <p:cNvPr id="35" name="TextBox 34"/>
            <p:cNvSpPr txBox="1"/>
            <p:nvPr/>
          </p:nvSpPr>
          <p:spPr>
            <a:xfrm>
              <a:off x="5888260" y="4202668"/>
              <a:ext cx="10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solidFill>
                    <a:srgbClr val="0046E2"/>
                  </a:solidFill>
                  <a:latin typeface="Calibri" pitchFamily="34" charset="0"/>
                </a:rPr>
                <a:t>print 200</a:t>
              </a:r>
            </a:p>
          </p:txBody>
        </p:sp>
        <p:grpSp>
          <p:nvGrpSpPr>
            <p:cNvPr id="15" name="Group 32"/>
            <p:cNvGrpSpPr/>
            <p:nvPr/>
          </p:nvGrpSpPr>
          <p:grpSpPr>
            <a:xfrm>
              <a:off x="762000" y="3962400"/>
              <a:ext cx="990600" cy="304800"/>
              <a:chOff x="762000" y="3962400"/>
              <a:chExt cx="990600" cy="304800"/>
            </a:xfrm>
          </p:grpSpPr>
          <p:sp>
            <p:nvSpPr>
              <p:cNvPr id="11" name="Rectangle 10"/>
              <p:cNvSpPr/>
              <p:nvPr/>
            </p:nvSpPr>
            <p:spPr bwMode="auto">
              <a:xfrm>
                <a:off x="1066800" y="3962400"/>
                <a:ext cx="685800" cy="304800"/>
              </a:xfrm>
              <a:prstGeom prst="rect">
                <a:avLst/>
              </a:prstGeom>
              <a:solidFill>
                <a:srgbClr val="F6F5BD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en-US" sz="1800" dirty="0" smtClean="0"/>
                  <a:t>b:200</a:t>
                </a:r>
                <a:endParaRPr lang="en-US" sz="1800" dirty="0"/>
              </a:p>
            </p:txBody>
          </p:sp>
          <p:sp>
            <p:nvSpPr>
              <p:cNvPr id="25" name="Rectangle 24"/>
              <p:cNvSpPr/>
              <p:nvPr/>
            </p:nvSpPr>
            <p:spPr bwMode="auto">
              <a:xfrm>
                <a:off x="762000" y="3962400"/>
                <a:ext cx="304800" cy="304800"/>
              </a:xfrm>
              <a:prstGeom prst="rect">
                <a:avLst/>
              </a:prstGeom>
              <a:solidFill>
                <a:srgbClr val="F1C7C7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en-US" sz="1800" dirty="0" smtClean="0"/>
                  <a:t>S</a:t>
                </a:r>
                <a:endParaRPr lang="en-US" sz="1800" dirty="0"/>
              </a:p>
            </p:txBody>
          </p:sp>
        </p:grpSp>
        <p:grpSp>
          <p:nvGrpSpPr>
            <p:cNvPr id="17" name="Group 30"/>
            <p:cNvGrpSpPr/>
            <p:nvPr/>
          </p:nvGrpSpPr>
          <p:grpSpPr>
            <a:xfrm>
              <a:off x="3200400" y="4038600"/>
              <a:ext cx="990600" cy="304800"/>
              <a:chOff x="3200400" y="4038600"/>
              <a:chExt cx="990600" cy="304800"/>
            </a:xfrm>
          </p:grpSpPr>
          <p:sp>
            <p:nvSpPr>
              <p:cNvPr id="16" name="Rectangle 15"/>
              <p:cNvSpPr/>
              <p:nvPr/>
            </p:nvSpPr>
            <p:spPr bwMode="auto">
              <a:xfrm>
                <a:off x="3505200" y="4038600"/>
                <a:ext cx="685800" cy="304800"/>
              </a:xfrm>
              <a:prstGeom prst="rect">
                <a:avLst/>
              </a:prstGeom>
              <a:solidFill>
                <a:srgbClr val="F6F5BD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en-US" sz="1800" dirty="0" smtClean="0"/>
                  <a:t>b:200</a:t>
                </a:r>
                <a:endParaRPr lang="en-US" sz="1800" dirty="0"/>
              </a:p>
            </p:txBody>
          </p:sp>
          <p:sp>
            <p:nvSpPr>
              <p:cNvPr id="27" name="Rectangle 26"/>
              <p:cNvSpPr/>
              <p:nvPr/>
            </p:nvSpPr>
            <p:spPr bwMode="auto">
              <a:xfrm>
                <a:off x="3200400" y="4038600"/>
                <a:ext cx="304800" cy="304800"/>
              </a:xfrm>
              <a:prstGeom prst="rect">
                <a:avLst/>
              </a:prstGeom>
              <a:solidFill>
                <a:srgbClr val="F1C7C7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en-US" sz="1800" dirty="0" smtClean="0"/>
                  <a:t>S</a:t>
                </a:r>
                <a:endParaRPr lang="en-US" sz="1800" dirty="0"/>
              </a:p>
            </p:txBody>
          </p:sp>
        </p:grpSp>
        <p:sp>
          <p:nvSpPr>
            <p:cNvPr id="43" name="Arc 42"/>
            <p:cNvSpPr/>
            <p:nvPr/>
          </p:nvSpPr>
          <p:spPr bwMode="auto">
            <a:xfrm flipH="1" flipV="1">
              <a:off x="1371600" y="3745468"/>
              <a:ext cx="2324100" cy="1131332"/>
            </a:xfrm>
            <a:prstGeom prst="arc">
              <a:avLst>
                <a:gd name="adj1" fmla="val 10822690"/>
                <a:gd name="adj2" fmla="val 0"/>
              </a:avLst>
            </a:prstGeom>
            <a:noFill/>
            <a:ln w="38100">
              <a:solidFill>
                <a:srgbClr val="C00000"/>
              </a:solidFill>
              <a:miter lim="800000"/>
              <a:headEnd type="none" w="med" len="med"/>
              <a:tailEnd type="triangl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43"/>
          <p:cNvGrpSpPr/>
          <p:nvPr/>
        </p:nvGrpSpPr>
        <p:grpSpPr>
          <a:xfrm>
            <a:off x="762000" y="3352800"/>
            <a:ext cx="5922740" cy="1131332"/>
            <a:chOff x="762000" y="3352800"/>
            <a:chExt cx="5922740" cy="1131332"/>
          </a:xfrm>
        </p:grpSpPr>
        <p:sp>
          <p:nvSpPr>
            <p:cNvPr id="34" name="TextBox 33"/>
            <p:cNvSpPr txBox="1"/>
            <p:nvPr/>
          </p:nvSpPr>
          <p:spPr>
            <a:xfrm>
              <a:off x="5867400" y="3657601"/>
              <a:ext cx="8173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solidFill>
                    <a:srgbClr val="ED0101"/>
                  </a:solidFill>
                  <a:latin typeface="Calibri" pitchFamily="34" charset="0"/>
                </a:rPr>
                <a:t>print 2</a:t>
              </a:r>
            </a:p>
          </p:txBody>
        </p:sp>
        <p:grpSp>
          <p:nvGrpSpPr>
            <p:cNvPr id="19" name="Group 29"/>
            <p:cNvGrpSpPr/>
            <p:nvPr/>
          </p:nvGrpSpPr>
          <p:grpSpPr>
            <a:xfrm>
              <a:off x="3200400" y="3657600"/>
              <a:ext cx="990600" cy="304800"/>
              <a:chOff x="3200400" y="3657600"/>
              <a:chExt cx="990600" cy="304800"/>
            </a:xfrm>
          </p:grpSpPr>
          <p:sp>
            <p:nvSpPr>
              <p:cNvPr id="13" name="Rectangle 12"/>
              <p:cNvSpPr/>
              <p:nvPr/>
            </p:nvSpPr>
            <p:spPr bwMode="auto">
              <a:xfrm>
                <a:off x="3505200" y="3657600"/>
                <a:ext cx="685800" cy="304800"/>
              </a:xfrm>
              <a:prstGeom prst="rect">
                <a:avLst/>
              </a:prstGeom>
              <a:solidFill>
                <a:srgbClr val="F6F5BD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en-US" sz="1800" dirty="0" smtClean="0"/>
                  <a:t>a:2</a:t>
                </a:r>
                <a:endParaRPr lang="en-US" sz="1800" dirty="0"/>
              </a:p>
            </p:txBody>
          </p:sp>
          <p:sp>
            <p:nvSpPr>
              <p:cNvPr id="23" name="Rectangle 22"/>
              <p:cNvSpPr/>
              <p:nvPr/>
            </p:nvSpPr>
            <p:spPr bwMode="auto">
              <a:xfrm>
                <a:off x="3200400" y="3657600"/>
                <a:ext cx="304800" cy="304800"/>
              </a:xfrm>
              <a:prstGeom prst="rect">
                <a:avLst/>
              </a:prstGeom>
              <a:solidFill>
                <a:srgbClr val="F1C7C7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en-US" sz="1800" dirty="0" smtClean="0"/>
                  <a:t>S</a:t>
                </a:r>
                <a:endParaRPr lang="en-US" sz="1800" dirty="0"/>
              </a:p>
            </p:txBody>
          </p:sp>
        </p:grpSp>
        <p:grpSp>
          <p:nvGrpSpPr>
            <p:cNvPr id="20" name="Group 31"/>
            <p:cNvGrpSpPr/>
            <p:nvPr/>
          </p:nvGrpSpPr>
          <p:grpSpPr>
            <a:xfrm>
              <a:off x="762000" y="3581400"/>
              <a:ext cx="990600" cy="304800"/>
              <a:chOff x="762000" y="3581400"/>
              <a:chExt cx="990600" cy="304800"/>
            </a:xfrm>
          </p:grpSpPr>
          <p:sp>
            <p:nvSpPr>
              <p:cNvPr id="10" name="Rectangle 9"/>
              <p:cNvSpPr/>
              <p:nvPr/>
            </p:nvSpPr>
            <p:spPr bwMode="auto">
              <a:xfrm>
                <a:off x="1066800" y="3581400"/>
                <a:ext cx="685800" cy="304800"/>
              </a:xfrm>
              <a:prstGeom prst="rect">
                <a:avLst/>
              </a:prstGeom>
              <a:solidFill>
                <a:srgbClr val="F6F5BD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en-US" sz="1800" dirty="0" smtClean="0"/>
                  <a:t>a: 2</a:t>
                </a:r>
                <a:endParaRPr lang="en-US" sz="1800" dirty="0"/>
              </a:p>
            </p:txBody>
          </p:sp>
          <p:sp>
            <p:nvSpPr>
              <p:cNvPr id="24" name="Rectangle 23"/>
              <p:cNvSpPr/>
              <p:nvPr/>
            </p:nvSpPr>
            <p:spPr bwMode="auto">
              <a:xfrm>
                <a:off x="762000" y="3581400"/>
                <a:ext cx="304800" cy="304800"/>
              </a:xfrm>
              <a:prstGeom prst="rect">
                <a:avLst/>
              </a:prstGeom>
              <a:solidFill>
                <a:srgbClr val="F1C7C7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en-US" sz="1800" dirty="0" smtClean="0"/>
                  <a:t>S</a:t>
                </a:r>
                <a:endParaRPr lang="en-US" sz="1800" dirty="0"/>
              </a:p>
            </p:txBody>
          </p:sp>
        </p:grpSp>
        <p:sp>
          <p:nvSpPr>
            <p:cNvPr id="42" name="Arc 41"/>
            <p:cNvSpPr/>
            <p:nvPr/>
          </p:nvSpPr>
          <p:spPr bwMode="auto">
            <a:xfrm flipV="1">
              <a:off x="1371600" y="3352800"/>
              <a:ext cx="2324100" cy="1131332"/>
            </a:xfrm>
            <a:prstGeom prst="arc">
              <a:avLst>
                <a:gd name="adj1" fmla="val 10822690"/>
                <a:gd name="adj2" fmla="val 0"/>
              </a:avLst>
            </a:prstGeom>
            <a:noFill/>
            <a:ln w="38100">
              <a:solidFill>
                <a:srgbClr val="C00000"/>
              </a:solidFill>
              <a:miter lim="800000"/>
              <a:headEnd type="none" w="med" len="med"/>
              <a:tailEnd type="triangl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35"/>
          <p:cNvGrpSpPr/>
          <p:nvPr/>
        </p:nvGrpSpPr>
        <p:grpSpPr>
          <a:xfrm>
            <a:off x="5334000" y="809474"/>
            <a:ext cx="3200400" cy="2069068"/>
            <a:chOff x="2057400" y="1283732"/>
            <a:chExt cx="3200400" cy="2069068"/>
          </a:xfrm>
        </p:grpSpPr>
        <p:sp>
          <p:nvSpPr>
            <p:cNvPr id="39" name="TextBox 38"/>
            <p:cNvSpPr txBox="1"/>
            <p:nvPr/>
          </p:nvSpPr>
          <p:spPr>
            <a:xfrm>
              <a:off x="2133600" y="1283732"/>
              <a:ext cx="3048000" cy="646331"/>
            </a:xfrm>
            <a:prstGeom prst="rect">
              <a:avLst/>
            </a:prstGeom>
            <a:solidFill>
              <a:srgbClr val="F6F5BD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800" dirty="0" err="1" smtClean="0">
                  <a:latin typeface="Calibri" pitchFamily="34" charset="0"/>
                </a:rPr>
                <a:t>int</a:t>
              </a:r>
              <a:r>
                <a:rPr lang="en-US" sz="1800" dirty="0" smtClean="0">
                  <a:latin typeface="Calibri" pitchFamily="34" charset="0"/>
                </a:rPr>
                <a:t> a = 1;</a:t>
              </a:r>
            </a:p>
            <a:p>
              <a:r>
                <a:rPr lang="en-US" sz="1800" dirty="0" err="1" smtClean="0">
                  <a:latin typeface="Calibri" pitchFamily="34" charset="0"/>
                </a:rPr>
                <a:t>int</a:t>
              </a:r>
              <a:r>
                <a:rPr lang="en-US" sz="1800" dirty="0" smtClean="0">
                  <a:latin typeface="Calibri" pitchFamily="34" charset="0"/>
                </a:rPr>
                <a:t> b = 100;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057400" y="2426732"/>
              <a:ext cx="1447800" cy="926068"/>
            </a:xfrm>
            <a:prstGeom prst="rect">
              <a:avLst/>
            </a:prstGeom>
            <a:solidFill>
              <a:srgbClr val="F1C7C7"/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>
                <a:tabLst>
                  <a:tab pos="463550" algn="l"/>
                </a:tabLst>
              </a:pPr>
              <a:r>
                <a:rPr lang="en-US" sz="1800" dirty="0" smtClean="0">
                  <a:latin typeface="Calibri" pitchFamily="34" charset="0"/>
                </a:rPr>
                <a:t>Thread1:</a:t>
              </a:r>
            </a:p>
            <a:p>
              <a:pPr>
                <a:tabLst>
                  <a:tab pos="463550" algn="l"/>
                </a:tabLst>
              </a:pPr>
              <a:r>
                <a:rPr lang="en-US" sz="1800" dirty="0" err="1" smtClean="0">
                  <a:latin typeface="Calibri" pitchFamily="34" charset="0"/>
                </a:rPr>
                <a:t>Wa</a:t>
              </a:r>
              <a:r>
                <a:rPr lang="en-US" sz="1800" dirty="0" smtClean="0">
                  <a:latin typeface="Calibri" pitchFamily="34" charset="0"/>
                </a:rPr>
                <a:t>:	a = 2;</a:t>
              </a:r>
            </a:p>
            <a:p>
              <a:pPr>
                <a:tabLst>
                  <a:tab pos="463550" algn="l"/>
                </a:tabLst>
              </a:pPr>
              <a:r>
                <a:rPr lang="en-US" sz="1800" dirty="0" err="1" smtClean="0">
                  <a:latin typeface="Calibri" pitchFamily="34" charset="0"/>
                </a:rPr>
                <a:t>Rb</a:t>
              </a:r>
              <a:r>
                <a:rPr lang="en-US" sz="1800" dirty="0" smtClean="0">
                  <a:latin typeface="Calibri" pitchFamily="34" charset="0"/>
                </a:rPr>
                <a:t>: 	</a:t>
              </a:r>
              <a:r>
                <a:rPr lang="en-US" sz="1800" dirty="0" smtClean="0">
                  <a:solidFill>
                    <a:srgbClr val="0046E2"/>
                  </a:solidFill>
                  <a:latin typeface="Calibri" pitchFamily="34" charset="0"/>
                </a:rPr>
                <a:t>print(b)</a:t>
              </a:r>
              <a:r>
                <a:rPr lang="en-US" sz="1800" dirty="0" smtClean="0">
                  <a:latin typeface="Calibri" pitchFamily="34" charset="0"/>
                </a:rPr>
                <a:t>;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657600" y="2426732"/>
              <a:ext cx="1600200" cy="926068"/>
            </a:xfrm>
            <a:prstGeom prst="rect">
              <a:avLst/>
            </a:prstGeom>
            <a:solidFill>
              <a:srgbClr val="D5F1CF"/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>
                <a:tabLst>
                  <a:tab pos="463550" algn="l"/>
                </a:tabLst>
              </a:pPr>
              <a:r>
                <a:rPr lang="en-US" sz="1800" dirty="0" smtClean="0">
                  <a:latin typeface="Calibri" pitchFamily="34" charset="0"/>
                </a:rPr>
                <a:t>Thread2:</a:t>
              </a:r>
            </a:p>
            <a:p>
              <a:pPr>
                <a:tabLst>
                  <a:tab pos="463550" algn="l"/>
                </a:tabLst>
              </a:pPr>
              <a:r>
                <a:rPr lang="en-US" sz="1800" dirty="0" err="1" smtClean="0">
                  <a:latin typeface="Calibri" pitchFamily="34" charset="0"/>
                </a:rPr>
                <a:t>Wb</a:t>
              </a:r>
              <a:r>
                <a:rPr lang="en-US" sz="1800" dirty="0" smtClean="0">
                  <a:latin typeface="Calibri" pitchFamily="34" charset="0"/>
                </a:rPr>
                <a:t>:	b = 200;</a:t>
              </a:r>
            </a:p>
            <a:p>
              <a:pPr>
                <a:tabLst>
                  <a:tab pos="463550" algn="l"/>
                </a:tabLst>
              </a:pPr>
              <a:r>
                <a:rPr lang="en-US" sz="1800" dirty="0" smtClean="0">
                  <a:latin typeface="Calibri" pitchFamily="34" charset="0"/>
                </a:rPr>
                <a:t>Ra:	</a:t>
              </a:r>
              <a:r>
                <a:rPr lang="en-US" sz="1800" dirty="0" smtClean="0">
                  <a:solidFill>
                    <a:srgbClr val="ED0101"/>
                  </a:solidFill>
                  <a:latin typeface="Calibri" pitchFamily="34" charset="0"/>
                </a:rPr>
                <a:t>print(a)</a:t>
              </a:r>
              <a:r>
                <a:rPr lang="en-US" sz="1800" dirty="0" smtClean="0">
                  <a:latin typeface="Calibri" pitchFamily="34" charset="0"/>
                </a:rPr>
                <a:t>;</a:t>
              </a:r>
            </a:p>
          </p:txBody>
        </p:sp>
        <p:cxnSp>
          <p:nvCxnSpPr>
            <p:cNvPr id="46" name="Straight Arrow Connector 45"/>
            <p:cNvCxnSpPr>
              <a:stCxn id="39" idx="2"/>
              <a:endCxn id="44" idx="0"/>
            </p:cNvCxnSpPr>
            <p:nvPr/>
          </p:nvCxnSpPr>
          <p:spPr bwMode="auto">
            <a:xfrm rot="5400000">
              <a:off x="2971116" y="1740247"/>
              <a:ext cx="496669" cy="87630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47" name="Straight Arrow Connector 46"/>
            <p:cNvCxnSpPr>
              <a:stCxn id="39" idx="2"/>
              <a:endCxn id="45" idx="0"/>
            </p:cNvCxnSpPr>
            <p:nvPr/>
          </p:nvCxnSpPr>
          <p:spPr bwMode="auto">
            <a:xfrm rot="16200000" flipH="1">
              <a:off x="3809316" y="1778347"/>
              <a:ext cx="496669" cy="80010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miter lim="800000"/>
              <a:headEnd type="none" w="med" len="med"/>
              <a:tailEnd type="arrow"/>
            </a:ln>
            <a:effectLst/>
          </p:spPr>
        </p:cxnSp>
      </p:grpSp>
      <p:sp>
        <p:nvSpPr>
          <p:cNvPr id="48" name="Content Placeholder 2"/>
          <p:cNvSpPr txBox="1">
            <a:spLocks/>
          </p:cNvSpPr>
          <p:nvPr/>
        </p:nvSpPr>
        <p:spPr bwMode="auto">
          <a:xfrm>
            <a:off x="5334000" y="4725194"/>
            <a:ext cx="3733800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When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 cache sees request for one of its E-tagged blocks</a:t>
            </a:r>
          </a:p>
          <a:p>
            <a:pPr marL="800100" lvl="1" indent="-342900" eaLnBrk="1" hangingPunct="1"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18" charset="2"/>
              <a:buChar char="¢"/>
            </a:pPr>
            <a:r>
              <a:rPr lang="en-US" sz="2000" b="0" kern="0" baseline="0" dirty="0" smtClean="0">
                <a:latin typeface="Calibri" pitchFamily="34" charset="0"/>
              </a:rPr>
              <a:t>Supply</a:t>
            </a:r>
            <a:r>
              <a:rPr lang="en-US" sz="2000" b="0" kern="0" dirty="0" smtClean="0">
                <a:latin typeface="Calibri" pitchFamily="34" charset="0"/>
              </a:rPr>
              <a:t> value from cache</a:t>
            </a:r>
          </a:p>
          <a:p>
            <a:pPr marL="800100" lvl="1" indent="-342900" eaLnBrk="1" hangingPunct="1"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18" charset="2"/>
              <a:buChar char="¢"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Set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 tag to S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35678"/>
            <a:ext cx="9144000" cy="762000"/>
          </a:xfrm>
        </p:spPr>
        <p:txBody>
          <a:bodyPr/>
          <a:lstStyle/>
          <a:p>
            <a:r>
              <a:rPr lang="en-US" sz="3200" dirty="0" smtClean="0"/>
              <a:t>Out-of-Order Processor Structure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5105400"/>
            <a:ext cx="7908925" cy="1228724"/>
          </a:xfrm>
        </p:spPr>
        <p:txBody>
          <a:bodyPr/>
          <a:lstStyle/>
          <a:p>
            <a:r>
              <a:rPr lang="en-US" dirty="0" smtClean="0"/>
              <a:t>Instruction control dynamically converts program into stream of operations</a:t>
            </a:r>
          </a:p>
          <a:p>
            <a:r>
              <a:rPr lang="en-US" dirty="0" smtClean="0"/>
              <a:t>Operations mapped onto functional units to execute in parallel</a:t>
            </a:r>
          </a:p>
          <a:p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600200" y="3619500"/>
            <a:ext cx="4191000" cy="1447800"/>
            <a:chOff x="2514600" y="1600200"/>
            <a:chExt cx="4191000" cy="1447800"/>
          </a:xfrm>
        </p:grpSpPr>
        <p:sp>
          <p:nvSpPr>
            <p:cNvPr id="4" name="Rectangle 3"/>
            <p:cNvSpPr/>
            <p:nvPr/>
          </p:nvSpPr>
          <p:spPr bwMode="auto">
            <a:xfrm>
              <a:off x="2514600" y="1600200"/>
              <a:ext cx="4191000" cy="1447800"/>
            </a:xfrm>
            <a:prstGeom prst="rect">
              <a:avLst/>
            </a:prstGeom>
            <a:solidFill>
              <a:srgbClr val="D5F1CF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square" rtlCol="0" anchor="t" anchorCtr="0">
              <a:noAutofit/>
            </a:bodyPr>
            <a:lstStyle/>
            <a:p>
              <a:pPr algn="ctr"/>
              <a:r>
                <a:rPr lang="en-US" sz="2000" dirty="0" smtClean="0">
                  <a:latin typeface="+mn-lt"/>
                </a:rPr>
                <a:t>Functional Units</a:t>
              </a:r>
              <a:endParaRPr lang="en-US" sz="2000" dirty="0">
                <a:latin typeface="+mn-lt"/>
              </a:endParaRPr>
            </a:p>
          </p:txBody>
        </p:sp>
        <p:sp>
          <p:nvSpPr>
            <p:cNvPr id="5" name="Rectangle 4"/>
            <p:cNvSpPr/>
            <p:nvPr/>
          </p:nvSpPr>
          <p:spPr bwMode="auto">
            <a:xfrm>
              <a:off x="2667000" y="2133600"/>
              <a:ext cx="838200" cy="762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1800" dirty="0" err="1" smtClean="0">
                  <a:latin typeface="+mn-lt"/>
                </a:rPr>
                <a:t>Int</a:t>
              </a:r>
              <a:endParaRPr lang="en-US" sz="1800" dirty="0" smtClean="0">
                <a:latin typeface="+mn-lt"/>
              </a:endParaRPr>
            </a:p>
            <a:p>
              <a:pPr algn="ctr"/>
              <a:r>
                <a:rPr lang="en-US" sz="1800" dirty="0" err="1" smtClean="0">
                  <a:latin typeface="+mn-lt"/>
                </a:rPr>
                <a:t>Arith</a:t>
              </a:r>
              <a:endParaRPr lang="en-US" sz="1800" dirty="0">
                <a:latin typeface="+mn-lt"/>
              </a:endParaRP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3657600" y="2133600"/>
              <a:ext cx="838200" cy="762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1800" dirty="0" err="1" smtClean="0">
                  <a:latin typeface="+mn-lt"/>
                </a:rPr>
                <a:t>Int</a:t>
              </a:r>
              <a:endParaRPr lang="en-US" sz="1800" dirty="0" smtClean="0">
                <a:latin typeface="+mn-lt"/>
              </a:endParaRPr>
            </a:p>
            <a:p>
              <a:pPr algn="ctr"/>
              <a:r>
                <a:rPr lang="en-US" sz="1800" dirty="0" err="1" smtClean="0">
                  <a:latin typeface="+mn-lt"/>
                </a:rPr>
                <a:t>Arith</a:t>
              </a:r>
              <a:endParaRPr lang="en-US" sz="1800" dirty="0">
                <a:latin typeface="+mn-lt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4648200" y="2133600"/>
              <a:ext cx="838200" cy="762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1800" dirty="0" smtClean="0">
                  <a:latin typeface="+mn-lt"/>
                </a:rPr>
                <a:t>FP</a:t>
              </a:r>
            </a:p>
            <a:p>
              <a:pPr algn="ctr"/>
              <a:r>
                <a:rPr lang="en-US" sz="1800" dirty="0" err="1" smtClean="0">
                  <a:latin typeface="+mn-lt"/>
                </a:rPr>
                <a:t>Arith</a:t>
              </a:r>
              <a:endParaRPr lang="en-US" sz="1800" dirty="0">
                <a:latin typeface="+mn-lt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5638800" y="2133600"/>
              <a:ext cx="838200" cy="762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1800" dirty="0" smtClean="0">
                  <a:latin typeface="+mn-lt"/>
                </a:rPr>
                <a:t>Load /</a:t>
              </a:r>
            </a:p>
            <a:p>
              <a:pPr algn="ctr"/>
              <a:r>
                <a:rPr lang="en-US" sz="1800" dirty="0" smtClean="0">
                  <a:latin typeface="+mn-lt"/>
                </a:rPr>
                <a:t>Store</a:t>
              </a:r>
              <a:endParaRPr lang="en-US" sz="1800" dirty="0">
                <a:latin typeface="+mn-lt"/>
              </a:endParaRPr>
            </a:p>
          </p:txBody>
        </p:sp>
      </p:grpSp>
      <p:sp>
        <p:nvSpPr>
          <p:cNvPr id="9" name="Rectangle 8"/>
          <p:cNvSpPr/>
          <p:nvPr/>
        </p:nvSpPr>
        <p:spPr bwMode="auto">
          <a:xfrm>
            <a:off x="990600" y="1219200"/>
            <a:ext cx="5257800" cy="2057400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t" anchorCtr="0">
            <a:noAutofit/>
          </a:bodyPr>
          <a:lstStyle/>
          <a:p>
            <a:pPr algn="ctr"/>
            <a:r>
              <a:rPr lang="en-US" sz="2000" dirty="0" smtClean="0">
                <a:latin typeface="+mn-lt"/>
              </a:rPr>
              <a:t>Instruction Control</a:t>
            </a:r>
            <a:endParaRPr lang="en-US" sz="2000" dirty="0">
              <a:latin typeface="+mn-lt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219200" y="2514600"/>
            <a:ext cx="1104900" cy="381000"/>
          </a:xfrm>
          <a:prstGeom prst="rect">
            <a:avLst/>
          </a:prstGeom>
          <a:solidFill>
            <a:srgbClr val="F0C8D3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1800" dirty="0" smtClean="0">
                <a:latin typeface="+mn-lt"/>
              </a:rPr>
              <a:t>Registers</a:t>
            </a:r>
            <a:endParaRPr lang="en-US" sz="1800" dirty="0">
              <a:latin typeface="+mn-lt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4495800" y="1600200"/>
            <a:ext cx="1447800" cy="762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1800" dirty="0" smtClean="0">
                <a:latin typeface="+mn-lt"/>
              </a:rPr>
              <a:t>Instruction Decoder</a:t>
            </a:r>
            <a:endParaRPr lang="en-US" sz="1800" dirty="0">
              <a:latin typeface="+mn-lt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2743200" y="2552701"/>
            <a:ext cx="1447800" cy="381000"/>
          </a:xfrm>
          <a:prstGeom prst="rect">
            <a:avLst/>
          </a:prstGeom>
          <a:solidFill>
            <a:srgbClr val="F0C8D3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1800" dirty="0" smtClean="0">
                <a:latin typeface="+mn-lt"/>
              </a:rPr>
              <a:t>Op. Queue</a:t>
            </a:r>
            <a:endParaRPr lang="en-US" sz="1800" dirty="0">
              <a:latin typeface="+mn-lt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6096000" y="3962400"/>
            <a:ext cx="1524000" cy="1143000"/>
          </a:xfrm>
          <a:prstGeom prst="rect">
            <a:avLst/>
          </a:prstGeom>
          <a:solidFill>
            <a:srgbClr val="9EF18B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1800" dirty="0" smtClean="0">
                <a:latin typeface="+mn-lt"/>
              </a:rPr>
              <a:t>Data Cache</a:t>
            </a:r>
            <a:endParaRPr lang="en-US" sz="1800" dirty="0">
              <a:latin typeface="+mn-lt"/>
            </a:endParaRPr>
          </a:p>
        </p:txBody>
      </p:sp>
      <p:cxnSp>
        <p:nvCxnSpPr>
          <p:cNvPr id="16" name="Straight Arrow Connector 15"/>
          <p:cNvCxnSpPr/>
          <p:nvPr/>
        </p:nvCxnSpPr>
        <p:spPr bwMode="auto">
          <a:xfrm rot="10800000" flipV="1">
            <a:off x="5562600" y="4457702"/>
            <a:ext cx="534988" cy="2"/>
          </a:xfrm>
          <a:prstGeom prst="straightConnector1">
            <a:avLst/>
          </a:prstGeom>
          <a:noFill/>
          <a:ln w="31750">
            <a:solidFill>
              <a:srgbClr val="000000"/>
            </a:solidFill>
            <a:miter lim="800000"/>
            <a:headEnd type="triangle" w="med" len="med"/>
            <a:tailEnd type="triangle"/>
          </a:ln>
          <a:effectLst/>
        </p:spPr>
      </p:cxnSp>
      <p:sp>
        <p:nvSpPr>
          <p:cNvPr id="33" name="Rectangle 32"/>
          <p:cNvSpPr/>
          <p:nvPr/>
        </p:nvSpPr>
        <p:spPr bwMode="auto">
          <a:xfrm>
            <a:off x="6324600" y="1371600"/>
            <a:ext cx="1295400" cy="1143000"/>
          </a:xfrm>
          <a:prstGeom prst="rect">
            <a:avLst/>
          </a:prstGeom>
          <a:solidFill>
            <a:srgbClr val="9EF18B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1800" dirty="0" smtClean="0">
                <a:latin typeface="+mn-lt"/>
              </a:rPr>
              <a:t>Instruction</a:t>
            </a:r>
          </a:p>
          <a:p>
            <a:pPr algn="ctr"/>
            <a:r>
              <a:rPr lang="en-US" sz="1800" dirty="0" smtClean="0">
                <a:latin typeface="+mn-lt"/>
              </a:rPr>
              <a:t>Cache</a:t>
            </a:r>
            <a:endParaRPr lang="en-US" sz="1800" dirty="0">
              <a:latin typeface="+mn-lt"/>
            </a:endParaRPr>
          </a:p>
        </p:txBody>
      </p:sp>
      <p:cxnSp>
        <p:nvCxnSpPr>
          <p:cNvPr id="34" name="Straight Arrow Connector 33"/>
          <p:cNvCxnSpPr>
            <a:endCxn id="33" idx="1"/>
          </p:cNvCxnSpPr>
          <p:nvPr/>
        </p:nvCxnSpPr>
        <p:spPr bwMode="auto">
          <a:xfrm>
            <a:off x="5943600" y="1943100"/>
            <a:ext cx="381000" cy="1588"/>
          </a:xfrm>
          <a:prstGeom prst="straightConnector1">
            <a:avLst/>
          </a:prstGeom>
          <a:noFill/>
          <a:ln w="31750">
            <a:solidFill>
              <a:srgbClr val="000000"/>
            </a:solidFill>
            <a:miter lim="800000"/>
            <a:headEnd type="triangle" w="med" len="med"/>
            <a:tailEnd type="none"/>
          </a:ln>
          <a:effectLst/>
        </p:spPr>
      </p:cxnSp>
      <p:cxnSp>
        <p:nvCxnSpPr>
          <p:cNvPr id="40" name="Elbow Connector 39"/>
          <p:cNvCxnSpPr>
            <a:stCxn id="12" idx="1"/>
          </p:cNvCxnSpPr>
          <p:nvPr/>
        </p:nvCxnSpPr>
        <p:spPr bwMode="auto">
          <a:xfrm rot="10800000" flipV="1">
            <a:off x="2514600" y="2743200"/>
            <a:ext cx="228601" cy="876299"/>
          </a:xfrm>
          <a:prstGeom prst="bentConnector2">
            <a:avLst/>
          </a:prstGeom>
          <a:noFill/>
          <a:ln w="31750">
            <a:solidFill>
              <a:srgbClr val="000000"/>
            </a:solidFill>
            <a:miter lim="800000"/>
            <a:headEnd type="none" w="med" len="med"/>
            <a:tailEnd type="triangle"/>
          </a:ln>
          <a:effectLst/>
        </p:spPr>
      </p:cxnSp>
      <p:cxnSp>
        <p:nvCxnSpPr>
          <p:cNvPr id="44" name="Straight Arrow Connector 43"/>
          <p:cNvCxnSpPr/>
          <p:nvPr/>
        </p:nvCxnSpPr>
        <p:spPr bwMode="auto">
          <a:xfrm rot="5400000">
            <a:off x="1467643" y="3256757"/>
            <a:ext cx="723902" cy="1589"/>
          </a:xfrm>
          <a:prstGeom prst="straightConnector1">
            <a:avLst/>
          </a:prstGeom>
          <a:noFill/>
          <a:ln w="31750">
            <a:solidFill>
              <a:srgbClr val="000000"/>
            </a:solidFill>
            <a:miter lim="800000"/>
            <a:headEnd type="triangle" w="med" len="med"/>
            <a:tailEnd type="triangle"/>
          </a:ln>
          <a:effectLst/>
        </p:spPr>
      </p:cxnSp>
      <p:cxnSp>
        <p:nvCxnSpPr>
          <p:cNvPr id="47" name="Elbow Connector 39"/>
          <p:cNvCxnSpPr/>
          <p:nvPr/>
        </p:nvCxnSpPr>
        <p:spPr bwMode="auto">
          <a:xfrm rot="10800000" flipV="1">
            <a:off x="3962400" y="2019301"/>
            <a:ext cx="533402" cy="533399"/>
          </a:xfrm>
          <a:prstGeom prst="bentConnector3">
            <a:avLst>
              <a:gd name="adj1" fmla="val 99192"/>
            </a:avLst>
          </a:prstGeom>
          <a:noFill/>
          <a:ln w="31750">
            <a:solidFill>
              <a:srgbClr val="000000"/>
            </a:solidFill>
            <a:miter lim="800000"/>
            <a:headEnd type="none" w="med" len="med"/>
            <a:tailEnd type="triangle"/>
          </a:ln>
          <a:effectLst/>
        </p:spPr>
      </p:cxnSp>
      <p:sp>
        <p:nvSpPr>
          <p:cNvPr id="21" name="Rectangle 20"/>
          <p:cNvSpPr/>
          <p:nvPr/>
        </p:nvSpPr>
        <p:spPr bwMode="auto">
          <a:xfrm>
            <a:off x="4476749" y="2743201"/>
            <a:ext cx="628651" cy="381000"/>
          </a:xfrm>
          <a:prstGeom prst="rect">
            <a:avLst/>
          </a:prstGeom>
          <a:solidFill>
            <a:srgbClr val="F0C8D3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1600" dirty="0" smtClean="0">
                <a:latin typeface="+mn-lt"/>
              </a:rPr>
              <a:t>PC</a:t>
            </a:r>
            <a:endParaRPr lang="en-US" sz="1600" dirty="0">
              <a:latin typeface="+mn-lt"/>
            </a:endParaRPr>
          </a:p>
        </p:txBody>
      </p:sp>
      <p:cxnSp>
        <p:nvCxnSpPr>
          <p:cNvPr id="22" name="Straight Arrow Connector 21"/>
          <p:cNvCxnSpPr>
            <a:endCxn id="21" idx="0"/>
          </p:cNvCxnSpPr>
          <p:nvPr/>
        </p:nvCxnSpPr>
        <p:spPr bwMode="auto">
          <a:xfrm rot="5400000">
            <a:off x="4600575" y="2552700"/>
            <a:ext cx="381001" cy="1588"/>
          </a:xfrm>
          <a:prstGeom prst="straightConnector1">
            <a:avLst/>
          </a:prstGeom>
          <a:noFill/>
          <a:ln w="31750">
            <a:solidFill>
              <a:srgbClr val="000000"/>
            </a:solidFill>
            <a:miter lim="800000"/>
            <a:headEnd type="triangle" w="med" len="med"/>
            <a:tailEnd type="none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253582" cy="762000"/>
          </a:xfrm>
        </p:spPr>
        <p:txBody>
          <a:bodyPr/>
          <a:lstStyle/>
          <a:p>
            <a:r>
              <a:rPr lang="en-US" dirty="0" err="1" smtClean="0"/>
              <a:t>Hyperthreading</a:t>
            </a:r>
            <a:r>
              <a:rPr lang="en-US" dirty="0" smtClean="0"/>
              <a:t>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5105400"/>
            <a:ext cx="7908925" cy="1228724"/>
          </a:xfrm>
        </p:spPr>
        <p:txBody>
          <a:bodyPr/>
          <a:lstStyle/>
          <a:p>
            <a:r>
              <a:rPr lang="en-US" dirty="0" smtClean="0"/>
              <a:t>Replicate enough instruction control to process K instruction streams</a:t>
            </a:r>
          </a:p>
          <a:p>
            <a:r>
              <a:rPr lang="en-US" dirty="0" smtClean="0"/>
              <a:t>K copies of all registers</a:t>
            </a:r>
          </a:p>
          <a:p>
            <a:r>
              <a:rPr lang="en-US" dirty="0" smtClean="0"/>
              <a:t>Share functional units</a:t>
            </a:r>
          </a:p>
          <a:p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2209800" y="3619500"/>
            <a:ext cx="4191000" cy="1447800"/>
            <a:chOff x="2514600" y="1600200"/>
            <a:chExt cx="4191000" cy="1447800"/>
          </a:xfrm>
        </p:grpSpPr>
        <p:sp>
          <p:nvSpPr>
            <p:cNvPr id="4" name="Rectangle 3"/>
            <p:cNvSpPr/>
            <p:nvPr/>
          </p:nvSpPr>
          <p:spPr bwMode="auto">
            <a:xfrm>
              <a:off x="2514600" y="1600200"/>
              <a:ext cx="4191000" cy="1447800"/>
            </a:xfrm>
            <a:prstGeom prst="rect">
              <a:avLst/>
            </a:prstGeom>
            <a:solidFill>
              <a:srgbClr val="D5F1CF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square" rtlCol="0" anchor="t" anchorCtr="0">
              <a:noAutofit/>
            </a:bodyPr>
            <a:lstStyle/>
            <a:p>
              <a:pPr algn="ctr"/>
              <a:r>
                <a:rPr lang="en-US" sz="2000" dirty="0" smtClean="0">
                  <a:latin typeface="+mn-lt"/>
                </a:rPr>
                <a:t>Functional Units</a:t>
              </a:r>
              <a:endParaRPr lang="en-US" sz="2000" dirty="0">
                <a:latin typeface="+mn-lt"/>
              </a:endParaRPr>
            </a:p>
          </p:txBody>
        </p:sp>
        <p:sp>
          <p:nvSpPr>
            <p:cNvPr id="5" name="Rectangle 4"/>
            <p:cNvSpPr/>
            <p:nvPr/>
          </p:nvSpPr>
          <p:spPr bwMode="auto">
            <a:xfrm>
              <a:off x="2667000" y="2133600"/>
              <a:ext cx="838200" cy="762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1800" dirty="0" err="1" smtClean="0">
                  <a:latin typeface="+mn-lt"/>
                </a:rPr>
                <a:t>Int</a:t>
              </a:r>
              <a:endParaRPr lang="en-US" sz="1800" dirty="0" smtClean="0">
                <a:latin typeface="+mn-lt"/>
              </a:endParaRPr>
            </a:p>
            <a:p>
              <a:pPr algn="ctr"/>
              <a:r>
                <a:rPr lang="en-US" sz="1800" dirty="0" err="1" smtClean="0">
                  <a:latin typeface="+mn-lt"/>
                </a:rPr>
                <a:t>Arith</a:t>
              </a:r>
              <a:endParaRPr lang="en-US" sz="1800" dirty="0">
                <a:latin typeface="+mn-lt"/>
              </a:endParaRP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3657600" y="2133600"/>
              <a:ext cx="838200" cy="762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1800" dirty="0" err="1" smtClean="0">
                  <a:latin typeface="+mn-lt"/>
                </a:rPr>
                <a:t>Int</a:t>
              </a:r>
              <a:endParaRPr lang="en-US" sz="1800" dirty="0" smtClean="0">
                <a:latin typeface="+mn-lt"/>
              </a:endParaRPr>
            </a:p>
            <a:p>
              <a:pPr algn="ctr"/>
              <a:r>
                <a:rPr lang="en-US" sz="1800" dirty="0" err="1" smtClean="0">
                  <a:latin typeface="+mn-lt"/>
                </a:rPr>
                <a:t>Arith</a:t>
              </a:r>
              <a:endParaRPr lang="en-US" sz="1800" dirty="0">
                <a:latin typeface="+mn-lt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4648200" y="2133600"/>
              <a:ext cx="838200" cy="762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1800" dirty="0" smtClean="0">
                  <a:latin typeface="+mn-lt"/>
                </a:rPr>
                <a:t>FP</a:t>
              </a:r>
            </a:p>
            <a:p>
              <a:pPr algn="ctr"/>
              <a:r>
                <a:rPr lang="en-US" sz="1800" dirty="0" err="1" smtClean="0">
                  <a:latin typeface="+mn-lt"/>
                </a:rPr>
                <a:t>Arith</a:t>
              </a:r>
              <a:endParaRPr lang="en-US" sz="1800" dirty="0">
                <a:latin typeface="+mn-lt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5638800" y="2133600"/>
              <a:ext cx="838200" cy="762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1800" dirty="0" smtClean="0">
                  <a:latin typeface="+mn-lt"/>
                </a:rPr>
                <a:t>Load /</a:t>
              </a:r>
            </a:p>
            <a:p>
              <a:pPr algn="ctr"/>
              <a:r>
                <a:rPr lang="en-US" sz="1800" dirty="0" smtClean="0">
                  <a:latin typeface="+mn-lt"/>
                </a:rPr>
                <a:t>Store</a:t>
              </a:r>
              <a:endParaRPr lang="en-US" sz="1800" dirty="0">
                <a:latin typeface="+mn-lt"/>
              </a:endParaRPr>
            </a:p>
          </p:txBody>
        </p:sp>
      </p:grpSp>
      <p:sp>
        <p:nvSpPr>
          <p:cNvPr id="9" name="Rectangle 8"/>
          <p:cNvSpPr/>
          <p:nvPr/>
        </p:nvSpPr>
        <p:spPr bwMode="auto">
          <a:xfrm>
            <a:off x="1981200" y="1219200"/>
            <a:ext cx="5715000" cy="2057400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t" anchorCtr="0">
            <a:noAutofit/>
          </a:bodyPr>
          <a:lstStyle/>
          <a:p>
            <a:pPr algn="ctr"/>
            <a:r>
              <a:rPr lang="en-US" sz="2000" dirty="0" smtClean="0">
                <a:latin typeface="+mn-lt"/>
              </a:rPr>
              <a:t>Instruction Control</a:t>
            </a:r>
            <a:endParaRPr lang="en-US" sz="2000" dirty="0">
              <a:latin typeface="+mn-lt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2514602" y="2514600"/>
            <a:ext cx="1104900" cy="381000"/>
          </a:xfrm>
          <a:prstGeom prst="rect">
            <a:avLst/>
          </a:prstGeom>
          <a:solidFill>
            <a:srgbClr val="F0C8D3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1800" dirty="0" err="1" smtClean="0">
                <a:latin typeface="+mn-lt"/>
              </a:rPr>
              <a:t>Reg</a:t>
            </a:r>
            <a:r>
              <a:rPr lang="en-US" sz="1800" dirty="0" smtClean="0">
                <a:latin typeface="+mn-lt"/>
              </a:rPr>
              <a:t> B</a:t>
            </a:r>
            <a:endParaRPr lang="en-US" sz="1800" dirty="0">
              <a:latin typeface="+mn-lt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5943600" y="1600200"/>
            <a:ext cx="1447800" cy="762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1800" dirty="0" smtClean="0">
                <a:latin typeface="+mn-lt"/>
              </a:rPr>
              <a:t>Instruction Decoder</a:t>
            </a:r>
            <a:endParaRPr lang="en-US" sz="1800" dirty="0">
              <a:latin typeface="+mn-lt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4191000" y="2552701"/>
            <a:ext cx="1447800" cy="381000"/>
          </a:xfrm>
          <a:prstGeom prst="rect">
            <a:avLst/>
          </a:prstGeom>
          <a:solidFill>
            <a:srgbClr val="F0C8D3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1800" dirty="0" smtClean="0">
                <a:latin typeface="+mn-lt"/>
              </a:rPr>
              <a:t>Op. Queue B</a:t>
            </a:r>
            <a:endParaRPr lang="en-US" sz="1800" dirty="0">
              <a:latin typeface="+mn-lt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6705600" y="3962400"/>
            <a:ext cx="1524000" cy="1143000"/>
          </a:xfrm>
          <a:prstGeom prst="rect">
            <a:avLst/>
          </a:prstGeom>
          <a:solidFill>
            <a:srgbClr val="9EF18B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1800" dirty="0" smtClean="0">
                <a:latin typeface="+mn-lt"/>
              </a:rPr>
              <a:t>Data Cache</a:t>
            </a:r>
            <a:endParaRPr lang="en-US" sz="1800" dirty="0">
              <a:latin typeface="+mn-lt"/>
            </a:endParaRPr>
          </a:p>
        </p:txBody>
      </p:sp>
      <p:cxnSp>
        <p:nvCxnSpPr>
          <p:cNvPr id="16" name="Straight Arrow Connector 15"/>
          <p:cNvCxnSpPr/>
          <p:nvPr/>
        </p:nvCxnSpPr>
        <p:spPr bwMode="auto">
          <a:xfrm rot="10800000" flipV="1">
            <a:off x="6172200" y="4457702"/>
            <a:ext cx="534988" cy="2"/>
          </a:xfrm>
          <a:prstGeom prst="straightConnector1">
            <a:avLst/>
          </a:prstGeom>
          <a:noFill/>
          <a:ln w="31750">
            <a:solidFill>
              <a:srgbClr val="000000"/>
            </a:solidFill>
            <a:miter lim="800000"/>
            <a:headEnd type="triangle" w="med" len="med"/>
            <a:tailEnd type="triangle"/>
          </a:ln>
          <a:effectLst/>
        </p:spPr>
      </p:cxnSp>
      <p:sp>
        <p:nvSpPr>
          <p:cNvPr id="33" name="Rectangle 32"/>
          <p:cNvSpPr/>
          <p:nvPr/>
        </p:nvSpPr>
        <p:spPr bwMode="auto">
          <a:xfrm>
            <a:off x="7772400" y="1371600"/>
            <a:ext cx="1295400" cy="1143000"/>
          </a:xfrm>
          <a:prstGeom prst="rect">
            <a:avLst/>
          </a:prstGeom>
          <a:solidFill>
            <a:srgbClr val="9EF18B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1800" dirty="0" smtClean="0">
                <a:latin typeface="+mn-lt"/>
              </a:rPr>
              <a:t>Instruction</a:t>
            </a:r>
          </a:p>
          <a:p>
            <a:pPr algn="ctr"/>
            <a:r>
              <a:rPr lang="en-US" sz="1800" dirty="0" smtClean="0">
                <a:latin typeface="+mn-lt"/>
              </a:rPr>
              <a:t>Cache</a:t>
            </a:r>
            <a:endParaRPr lang="en-US" sz="1800" dirty="0">
              <a:latin typeface="+mn-lt"/>
            </a:endParaRPr>
          </a:p>
        </p:txBody>
      </p:sp>
      <p:cxnSp>
        <p:nvCxnSpPr>
          <p:cNvPr id="34" name="Straight Arrow Connector 33"/>
          <p:cNvCxnSpPr>
            <a:endCxn id="33" idx="1"/>
          </p:cNvCxnSpPr>
          <p:nvPr/>
        </p:nvCxnSpPr>
        <p:spPr bwMode="auto">
          <a:xfrm>
            <a:off x="7391400" y="1943100"/>
            <a:ext cx="381000" cy="1588"/>
          </a:xfrm>
          <a:prstGeom prst="straightConnector1">
            <a:avLst/>
          </a:prstGeom>
          <a:noFill/>
          <a:ln w="31750">
            <a:solidFill>
              <a:srgbClr val="000000"/>
            </a:solidFill>
            <a:miter lim="800000"/>
            <a:headEnd type="triangle" w="med" len="med"/>
            <a:tailEnd type="none"/>
          </a:ln>
          <a:effectLst/>
        </p:spPr>
      </p:cxnSp>
      <p:cxnSp>
        <p:nvCxnSpPr>
          <p:cNvPr id="40" name="Elbow Connector 39"/>
          <p:cNvCxnSpPr>
            <a:stCxn id="12" idx="1"/>
          </p:cNvCxnSpPr>
          <p:nvPr/>
        </p:nvCxnSpPr>
        <p:spPr bwMode="auto">
          <a:xfrm rot="10800000" flipV="1">
            <a:off x="3962400" y="2743200"/>
            <a:ext cx="228601" cy="876299"/>
          </a:xfrm>
          <a:prstGeom prst="bentConnector2">
            <a:avLst/>
          </a:prstGeom>
          <a:noFill/>
          <a:ln w="31750">
            <a:solidFill>
              <a:srgbClr val="000000"/>
            </a:solidFill>
            <a:miter lim="800000"/>
            <a:headEnd type="none" w="med" len="med"/>
            <a:tailEnd type="triangle"/>
          </a:ln>
          <a:effectLst/>
        </p:spPr>
      </p:cxnSp>
      <p:cxnSp>
        <p:nvCxnSpPr>
          <p:cNvPr id="44" name="Straight Arrow Connector 43"/>
          <p:cNvCxnSpPr/>
          <p:nvPr/>
        </p:nvCxnSpPr>
        <p:spPr bwMode="auto">
          <a:xfrm rot="5400000">
            <a:off x="2763045" y="3256757"/>
            <a:ext cx="723902" cy="1589"/>
          </a:xfrm>
          <a:prstGeom prst="straightConnector1">
            <a:avLst/>
          </a:prstGeom>
          <a:noFill/>
          <a:ln w="31750">
            <a:solidFill>
              <a:srgbClr val="000000"/>
            </a:solidFill>
            <a:miter lim="800000"/>
            <a:headEnd type="triangle" w="med" len="med"/>
            <a:tailEnd type="triangle"/>
          </a:ln>
          <a:effectLst/>
        </p:spPr>
      </p:cxnSp>
      <p:cxnSp>
        <p:nvCxnSpPr>
          <p:cNvPr id="47" name="Elbow Connector 39"/>
          <p:cNvCxnSpPr>
            <a:stCxn id="11" idx="1"/>
          </p:cNvCxnSpPr>
          <p:nvPr/>
        </p:nvCxnSpPr>
        <p:spPr bwMode="auto">
          <a:xfrm rot="10800000" flipV="1">
            <a:off x="5562598" y="1981200"/>
            <a:ext cx="381002" cy="571500"/>
          </a:xfrm>
          <a:prstGeom prst="bentConnector2">
            <a:avLst/>
          </a:prstGeom>
          <a:noFill/>
          <a:ln w="31750">
            <a:solidFill>
              <a:srgbClr val="000000"/>
            </a:solidFill>
            <a:miter lim="800000"/>
            <a:headEnd type="none" w="med" len="med"/>
            <a:tailEnd type="triangle"/>
          </a:ln>
          <a:effectLst/>
        </p:spPr>
      </p:cxnSp>
      <p:sp>
        <p:nvSpPr>
          <p:cNvPr id="21" name="Rectangle 20"/>
          <p:cNvSpPr/>
          <p:nvPr/>
        </p:nvSpPr>
        <p:spPr bwMode="auto">
          <a:xfrm>
            <a:off x="2286000" y="1981200"/>
            <a:ext cx="1104900" cy="381000"/>
          </a:xfrm>
          <a:prstGeom prst="rect">
            <a:avLst/>
          </a:prstGeom>
          <a:solidFill>
            <a:srgbClr val="F0C8D3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1800" dirty="0" err="1" smtClean="0">
                <a:latin typeface="+mn-lt"/>
              </a:rPr>
              <a:t>Reg</a:t>
            </a:r>
            <a:r>
              <a:rPr lang="en-US" sz="1800" dirty="0" smtClean="0">
                <a:latin typeface="+mn-lt"/>
              </a:rPr>
              <a:t> A</a:t>
            </a:r>
            <a:endParaRPr lang="en-US" sz="1800" dirty="0">
              <a:latin typeface="+mn-lt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3962398" y="1981201"/>
            <a:ext cx="1447800" cy="381000"/>
          </a:xfrm>
          <a:prstGeom prst="rect">
            <a:avLst/>
          </a:prstGeom>
          <a:solidFill>
            <a:srgbClr val="F0C8D3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1800" dirty="0" smtClean="0">
                <a:latin typeface="+mn-lt"/>
              </a:rPr>
              <a:t>Op. Queue A</a:t>
            </a:r>
            <a:endParaRPr lang="en-US" sz="1800" dirty="0">
              <a:latin typeface="+mn-lt"/>
            </a:endParaRPr>
          </a:p>
        </p:txBody>
      </p:sp>
      <p:cxnSp>
        <p:nvCxnSpPr>
          <p:cNvPr id="23" name="Elbow Connector 39"/>
          <p:cNvCxnSpPr>
            <a:stCxn id="22" idx="1"/>
          </p:cNvCxnSpPr>
          <p:nvPr/>
        </p:nvCxnSpPr>
        <p:spPr bwMode="auto">
          <a:xfrm rot="10800000" flipV="1">
            <a:off x="3733798" y="2171700"/>
            <a:ext cx="228601" cy="1447799"/>
          </a:xfrm>
          <a:prstGeom prst="bentConnector2">
            <a:avLst/>
          </a:prstGeom>
          <a:noFill/>
          <a:ln w="31750">
            <a:solidFill>
              <a:srgbClr val="000000"/>
            </a:solidFill>
            <a:miter lim="800000"/>
            <a:headEnd type="none" w="med" len="med"/>
            <a:tailEnd type="triangle"/>
          </a:ln>
          <a:effectLst/>
        </p:spPr>
      </p:cxnSp>
      <p:cxnSp>
        <p:nvCxnSpPr>
          <p:cNvPr id="24" name="Straight Arrow Connector 23"/>
          <p:cNvCxnSpPr/>
          <p:nvPr/>
        </p:nvCxnSpPr>
        <p:spPr bwMode="auto">
          <a:xfrm rot="5400000">
            <a:off x="1810545" y="2990056"/>
            <a:ext cx="1257301" cy="1590"/>
          </a:xfrm>
          <a:prstGeom prst="straightConnector1">
            <a:avLst/>
          </a:prstGeom>
          <a:noFill/>
          <a:ln w="31750">
            <a:solidFill>
              <a:srgbClr val="000000"/>
            </a:solidFill>
            <a:miter lim="800000"/>
            <a:headEnd type="triangle" w="med" len="med"/>
            <a:tailEnd type="triangle"/>
          </a:ln>
          <a:effectLst/>
        </p:spPr>
      </p:cxnSp>
      <p:cxnSp>
        <p:nvCxnSpPr>
          <p:cNvPr id="25" name="Elbow Connector 39"/>
          <p:cNvCxnSpPr/>
          <p:nvPr/>
        </p:nvCxnSpPr>
        <p:spPr bwMode="auto">
          <a:xfrm rot="10800000" flipV="1">
            <a:off x="5181598" y="1752600"/>
            <a:ext cx="762002" cy="228600"/>
          </a:xfrm>
          <a:prstGeom prst="bentConnector3">
            <a:avLst>
              <a:gd name="adj1" fmla="val 99870"/>
            </a:avLst>
          </a:prstGeom>
          <a:noFill/>
          <a:ln w="31750">
            <a:solidFill>
              <a:srgbClr val="000000"/>
            </a:solidFill>
            <a:miter lim="800000"/>
            <a:headEnd type="none" w="med" len="med"/>
            <a:tailEnd type="triangle"/>
          </a:ln>
          <a:effectLst/>
        </p:spPr>
      </p:cxnSp>
      <p:sp>
        <p:nvSpPr>
          <p:cNvPr id="26" name="Rectangle 25"/>
          <p:cNvSpPr/>
          <p:nvPr/>
        </p:nvSpPr>
        <p:spPr bwMode="auto">
          <a:xfrm>
            <a:off x="5943600" y="2705100"/>
            <a:ext cx="628651" cy="381000"/>
          </a:xfrm>
          <a:prstGeom prst="rect">
            <a:avLst/>
          </a:prstGeom>
          <a:solidFill>
            <a:srgbClr val="F0C8D3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1600" dirty="0" smtClean="0">
                <a:latin typeface="+mn-lt"/>
              </a:rPr>
              <a:t>PC A</a:t>
            </a:r>
            <a:endParaRPr lang="en-US" sz="1600" dirty="0">
              <a:latin typeface="+mn-lt"/>
            </a:endParaRPr>
          </a:p>
        </p:txBody>
      </p:sp>
      <p:cxnSp>
        <p:nvCxnSpPr>
          <p:cNvPr id="27" name="Straight Arrow Connector 26"/>
          <p:cNvCxnSpPr>
            <a:endCxn id="26" idx="0"/>
          </p:cNvCxnSpPr>
          <p:nvPr/>
        </p:nvCxnSpPr>
        <p:spPr bwMode="auto">
          <a:xfrm rot="5400000">
            <a:off x="6086476" y="2533650"/>
            <a:ext cx="342900" cy="1588"/>
          </a:xfrm>
          <a:prstGeom prst="straightConnector1">
            <a:avLst/>
          </a:prstGeom>
          <a:noFill/>
          <a:ln w="31750">
            <a:solidFill>
              <a:srgbClr val="000000"/>
            </a:solidFill>
            <a:miter lim="800000"/>
            <a:headEnd type="triangle" w="med" len="med"/>
            <a:tailEnd type="none"/>
          </a:ln>
          <a:effectLst/>
        </p:spPr>
      </p:cxnSp>
      <p:sp>
        <p:nvSpPr>
          <p:cNvPr id="28" name="Rectangle 27"/>
          <p:cNvSpPr/>
          <p:nvPr/>
        </p:nvSpPr>
        <p:spPr bwMode="auto">
          <a:xfrm>
            <a:off x="6686549" y="2819400"/>
            <a:ext cx="628651" cy="381000"/>
          </a:xfrm>
          <a:prstGeom prst="rect">
            <a:avLst/>
          </a:prstGeom>
          <a:solidFill>
            <a:srgbClr val="F0C8D3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1600" dirty="0" smtClean="0">
                <a:latin typeface="+mn-lt"/>
              </a:rPr>
              <a:t>PC B</a:t>
            </a:r>
            <a:endParaRPr lang="en-US" sz="1600" dirty="0">
              <a:latin typeface="+mn-lt"/>
            </a:endParaRPr>
          </a:p>
        </p:txBody>
      </p:sp>
      <p:cxnSp>
        <p:nvCxnSpPr>
          <p:cNvPr id="29" name="Straight Arrow Connector 28"/>
          <p:cNvCxnSpPr>
            <a:endCxn id="28" idx="0"/>
          </p:cNvCxnSpPr>
          <p:nvPr/>
        </p:nvCxnSpPr>
        <p:spPr bwMode="auto">
          <a:xfrm rot="5400000">
            <a:off x="6773071" y="2590800"/>
            <a:ext cx="456405" cy="795"/>
          </a:xfrm>
          <a:prstGeom prst="straightConnector1">
            <a:avLst/>
          </a:prstGeom>
          <a:noFill/>
          <a:ln w="31750">
            <a:solidFill>
              <a:srgbClr val="000000"/>
            </a:solidFill>
            <a:miter lim="800000"/>
            <a:headEnd type="triangle" w="med" len="med"/>
            <a:tailEnd type="none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Benchmark Machine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447800"/>
            <a:ext cx="8289925" cy="4886324"/>
          </a:xfrm>
        </p:spPr>
        <p:txBody>
          <a:bodyPr/>
          <a:lstStyle/>
          <a:p>
            <a:r>
              <a:rPr lang="en-US" sz="2600" dirty="0" smtClean="0"/>
              <a:t>Get data about machine from /</a:t>
            </a:r>
            <a:r>
              <a:rPr lang="en-US" sz="2600" dirty="0" err="1" smtClean="0"/>
              <a:t>proc</a:t>
            </a:r>
            <a:r>
              <a:rPr lang="en-US" sz="2600" dirty="0" smtClean="0"/>
              <a:t>/</a:t>
            </a:r>
            <a:r>
              <a:rPr lang="en-US" sz="2600" dirty="0" err="1" smtClean="0"/>
              <a:t>cpuinfo</a:t>
            </a:r>
            <a:endParaRPr lang="en-US" sz="2600" dirty="0" smtClean="0"/>
          </a:p>
          <a:p>
            <a:r>
              <a:rPr lang="en-US" sz="2600" dirty="0" smtClean="0"/>
              <a:t>Shark Machines</a:t>
            </a:r>
          </a:p>
          <a:p>
            <a:pPr lvl="1"/>
            <a:r>
              <a:rPr lang="en-US" dirty="0" smtClean="0"/>
              <a:t>Intel Xeon E5520 @ 2.27 GHz</a:t>
            </a:r>
          </a:p>
          <a:p>
            <a:pPr lvl="1"/>
            <a:r>
              <a:rPr lang="en-US" dirty="0" smtClean="0"/>
              <a:t>Nehalem, ca. 2010</a:t>
            </a:r>
          </a:p>
          <a:p>
            <a:pPr lvl="1"/>
            <a:r>
              <a:rPr lang="en-US" dirty="0" smtClean="0"/>
              <a:t>8 Cores</a:t>
            </a:r>
          </a:p>
          <a:p>
            <a:pPr lvl="1"/>
            <a:r>
              <a:rPr lang="en-US" dirty="0" smtClean="0"/>
              <a:t>Each can do 2x </a:t>
            </a:r>
            <a:r>
              <a:rPr lang="en-US" dirty="0" err="1" smtClean="0"/>
              <a:t>hyperthreading</a:t>
            </a:r>
            <a:endParaRPr lang="en-US" dirty="0" smtClean="0"/>
          </a:p>
          <a:p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3645565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1: Parallel Summation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7896225" cy="4657725"/>
          </a:xfrm>
        </p:spPr>
        <p:txBody>
          <a:bodyPr/>
          <a:lstStyle/>
          <a:p>
            <a:r>
              <a:rPr lang="en-US" dirty="0" smtClean="0"/>
              <a:t>Sum numbers </a:t>
            </a:r>
            <a:r>
              <a:rPr lang="en-US" i="1" dirty="0" smtClean="0"/>
              <a:t>0, …, n-1</a:t>
            </a:r>
          </a:p>
          <a:p>
            <a:pPr lvl="1"/>
            <a:r>
              <a:rPr lang="en-US" dirty="0" smtClean="0"/>
              <a:t>Should add up to </a:t>
            </a:r>
            <a:r>
              <a:rPr lang="en-US" i="1" dirty="0" smtClean="0"/>
              <a:t>((n-1)*n)/2</a:t>
            </a:r>
          </a:p>
          <a:p>
            <a:r>
              <a:rPr lang="en-US" dirty="0" smtClean="0"/>
              <a:t>Partition values </a:t>
            </a:r>
            <a:r>
              <a:rPr lang="en-US" i="1" dirty="0" smtClean="0"/>
              <a:t>1, …, n-1 </a:t>
            </a:r>
            <a:r>
              <a:rPr lang="en-US" dirty="0" smtClean="0"/>
              <a:t>into </a:t>
            </a:r>
            <a:r>
              <a:rPr lang="en-US" i="1" dirty="0" smtClean="0"/>
              <a:t>t</a:t>
            </a:r>
            <a:r>
              <a:rPr lang="en-US" dirty="0" smtClean="0"/>
              <a:t> ranges</a:t>
            </a:r>
          </a:p>
          <a:p>
            <a:pPr lvl="1"/>
            <a:r>
              <a:rPr lang="en-US" i="1" dirty="0" smtClean="0">
                <a:sym typeface="Symbol"/>
              </a:rPr>
              <a:t>n</a:t>
            </a:r>
            <a:r>
              <a:rPr lang="en-US" i="1" dirty="0" smtClean="0"/>
              <a:t>/t</a:t>
            </a:r>
            <a:r>
              <a:rPr lang="en-US" i="1" dirty="0" smtClean="0">
                <a:sym typeface="Symbol"/>
              </a:rPr>
              <a:t></a:t>
            </a:r>
            <a:r>
              <a:rPr lang="en-US" dirty="0" smtClean="0"/>
              <a:t> values in each range</a:t>
            </a:r>
          </a:p>
          <a:p>
            <a:pPr lvl="1"/>
            <a:r>
              <a:rPr lang="en-US" dirty="0" smtClean="0"/>
              <a:t>Each of </a:t>
            </a:r>
            <a:r>
              <a:rPr lang="en-US" i="1" dirty="0" smtClean="0"/>
              <a:t>t</a:t>
            </a:r>
            <a:r>
              <a:rPr lang="en-US" dirty="0" smtClean="0"/>
              <a:t> threads processes 1 range </a:t>
            </a:r>
          </a:p>
          <a:p>
            <a:pPr lvl="1"/>
            <a:r>
              <a:rPr lang="en-US" dirty="0" smtClean="0"/>
              <a:t>For simplicity, assume </a:t>
            </a:r>
            <a:r>
              <a:rPr lang="en-US" i="1" dirty="0" smtClean="0"/>
              <a:t>n</a:t>
            </a:r>
            <a:r>
              <a:rPr lang="en-US" dirty="0" smtClean="0"/>
              <a:t> is a multiple of </a:t>
            </a:r>
            <a:r>
              <a:rPr lang="en-US" i="1" dirty="0" smtClean="0"/>
              <a:t>t</a:t>
            </a:r>
            <a:r>
              <a:rPr lang="en-US" dirty="0" smtClean="0"/>
              <a:t> </a:t>
            </a:r>
          </a:p>
          <a:p>
            <a:pPr lvl="1"/>
            <a:endParaRPr lang="en-US" dirty="0"/>
          </a:p>
          <a:p>
            <a:r>
              <a:rPr lang="en-US" dirty="0" smtClean="0"/>
              <a:t>Let’s consider different ways that multiple threads might work on their assigned ranges in parallel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attempt: </a:t>
            </a:r>
            <a:r>
              <a:rPr lang="en-US" dirty="0" err="1" smtClean="0">
                <a:latin typeface="Courier New"/>
                <a:cs typeface="Courier New"/>
              </a:rPr>
              <a:t>psum-mutex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7896225" cy="1228725"/>
          </a:xfrm>
        </p:spPr>
        <p:txBody>
          <a:bodyPr/>
          <a:lstStyle/>
          <a:p>
            <a:r>
              <a:rPr lang="en-US" dirty="0" smtClean="0"/>
              <a:t>Simplest approach: Threads sum into a global variable protected by a semaphore </a:t>
            </a:r>
            <a:r>
              <a:rPr lang="en-US" dirty="0" err="1" smtClean="0"/>
              <a:t>mutex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300831" y="2273617"/>
            <a:ext cx="8058763" cy="443198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 err="1">
                <a:solidFill>
                  <a:srgbClr val="4A00FF"/>
                </a:solidFill>
                <a:latin typeface="Courier New"/>
                <a:cs typeface="Courier New"/>
              </a:rPr>
              <a:t>sum_mutex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vargp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Thread routine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Global shared variables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long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gsum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0;        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Global sum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long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nelems_per_thread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Number of elements to sum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sem_t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mutex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          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</a:t>
            </a:r>
            <a:r>
              <a:rPr lang="en-US" sz="1600" dirty="0" err="1">
                <a:solidFill>
                  <a:srgbClr val="CB2418"/>
                </a:solidFill>
                <a:latin typeface="Courier New"/>
                <a:cs typeface="Courier New"/>
              </a:rPr>
              <a:t>Mutex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 to protect global sum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4A00FF"/>
                </a:solidFill>
                <a:latin typeface="Courier New"/>
                <a:cs typeface="Courier New"/>
              </a:rPr>
              <a:t>main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argc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long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nelems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log_nelems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nthreads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myid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[MAXTHREADS];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pthread_t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tid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[MAXTHREADS];</a:t>
            </a: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  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Get input arguments *</a:t>
            </a:r>
            <a:r>
              <a:rPr lang="en-US" sz="1600" dirty="0" smtClean="0">
                <a:solidFill>
                  <a:srgbClr val="CB2418"/>
                </a:solidFill>
                <a:latin typeface="Courier New"/>
                <a:cs typeface="Courier New"/>
              </a:rPr>
              <a:t>/</a:t>
            </a:r>
          </a:p>
          <a:p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 </a:t>
            </a:r>
            <a:r>
              <a:rPr lang="en-US" sz="1600" dirty="0" smtClean="0">
                <a:solidFill>
                  <a:srgbClr val="CB2418"/>
                </a:solidFill>
                <a:latin typeface="Courier New"/>
                <a:cs typeface="Courier New"/>
              </a:rPr>
              <a:t>  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nthreads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=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atoi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[1]);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log_nelems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atoi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[2]);</a:t>
            </a:r>
          </a:p>
          <a:p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    nelems = (1L &lt;&lt; log_nelems);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nelems_per_thread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=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nelems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/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nthreads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    sem_init(&amp;mutex, 0, 1)</a:t>
            </a:r>
            <a:r>
              <a:rPr lang="is-I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11318" y="6336268"/>
            <a:ext cx="1555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psum-mutex.c</a:t>
            </a:r>
            <a:endParaRPr lang="en-US" sz="1800" dirty="0" smtClean="0">
              <a:solidFill>
                <a:schemeClr val="bg1">
                  <a:lumMod val="50000"/>
                </a:schemeClr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381525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tx1"/>
        </a:solidFill>
        <a:ln w="25400">
          <a:solidFill>
            <a:schemeClr val="tx1"/>
          </a:solidFill>
          <a:round/>
          <a:headEnd/>
          <a:tailEnd/>
        </a:ln>
        <a:effectLst/>
      </a:spPr>
      <a:bodyPr wrap="none" anchor="ctr">
        <a:spAutoFit/>
      </a:bodyPr>
      <a:lstStyle>
        <a:defPPr>
          <a:defRPr/>
        </a:defPPr>
      </a:lstStyle>
    </a:spDef>
    <a:lnDef>
      <a:spPr bwMode="auto">
        <a:noFill/>
        <a:ln w="12700">
          <a:solidFill>
            <a:srgbClr val="000000"/>
          </a:solidFill>
          <a:miter lim="800000"/>
          <a:headEnd type="none" w="med" len="med"/>
          <a:tailEnd type="triangl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template2007</Template>
  <TotalTime>31333</TotalTime>
  <Words>2410</Words>
  <Application>Microsoft Office PowerPoint</Application>
  <PresentationFormat>On-screen Show (4:3)</PresentationFormat>
  <Paragraphs>666</Paragraphs>
  <Slides>43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3" baseType="lpstr">
      <vt:lpstr>ＭＳ Ｐゴシック</vt:lpstr>
      <vt:lpstr>Arial</vt:lpstr>
      <vt:lpstr>Arial Narrow</vt:lpstr>
      <vt:lpstr>Calibri</vt:lpstr>
      <vt:lpstr>Courier New</vt:lpstr>
      <vt:lpstr>Symbol</vt:lpstr>
      <vt:lpstr>Times New Roman</vt:lpstr>
      <vt:lpstr>Wingdings</vt:lpstr>
      <vt:lpstr>Wingdings 2</vt:lpstr>
      <vt:lpstr>template2007</vt:lpstr>
      <vt:lpstr>Thread-Level Parallelism  15-213: Introduction to Computer Systems 26th Lecture, July 28, 2016</vt:lpstr>
      <vt:lpstr>Today</vt:lpstr>
      <vt:lpstr>Exploiting parallel execution</vt:lpstr>
      <vt:lpstr>Typical Multicore Processor</vt:lpstr>
      <vt:lpstr>Out-of-Order Processor Structure</vt:lpstr>
      <vt:lpstr>Hyperthreading Implementation</vt:lpstr>
      <vt:lpstr>Benchmark Machine</vt:lpstr>
      <vt:lpstr>Example 1: Parallel Summation</vt:lpstr>
      <vt:lpstr>First attempt: psum-mutex</vt:lpstr>
      <vt:lpstr>psum-mutex (cont)</vt:lpstr>
      <vt:lpstr>psum-mutex Thread Routine</vt:lpstr>
      <vt:lpstr>psum-mutex Performance</vt:lpstr>
      <vt:lpstr>Next Attempt: psum-array</vt:lpstr>
      <vt:lpstr>psum-array Performance</vt:lpstr>
      <vt:lpstr>Next Attempt: psum-local</vt:lpstr>
      <vt:lpstr>psum-local Performance</vt:lpstr>
      <vt:lpstr>Characterizing Parallel Program Performance</vt:lpstr>
      <vt:lpstr>Performance of psum-local</vt:lpstr>
      <vt:lpstr>Amdahl’s Law</vt:lpstr>
      <vt:lpstr>Amdahl’s Law Example</vt:lpstr>
      <vt:lpstr>A More Substantial Example: Sort</vt:lpstr>
      <vt:lpstr>Sequential Quicksort Visualized</vt:lpstr>
      <vt:lpstr>Sequential Quicksort Visualized</vt:lpstr>
      <vt:lpstr>Sequential Quicksort Code</vt:lpstr>
      <vt:lpstr>Parallel Quicksort</vt:lpstr>
      <vt:lpstr>Parallel Quicksort Visualized</vt:lpstr>
      <vt:lpstr>Thread Structure: Sorting Tasks</vt:lpstr>
      <vt:lpstr>Small Sort Task Operation</vt:lpstr>
      <vt:lpstr>Large Sort Task Operation</vt:lpstr>
      <vt:lpstr>Top-Level Function (Simplified)</vt:lpstr>
      <vt:lpstr>Recursive sort routine (Simplified)</vt:lpstr>
      <vt:lpstr>Sort task thread (Simplified)</vt:lpstr>
      <vt:lpstr>Parallel Quicksort Performance</vt:lpstr>
      <vt:lpstr>Parallel Quicksort Performance</vt:lpstr>
      <vt:lpstr>Amdahl’s Law &amp; Parallel Quicksort</vt:lpstr>
      <vt:lpstr>Parallelizing Partitioning Step</vt:lpstr>
      <vt:lpstr>Experience with Parallel Partitioning</vt:lpstr>
      <vt:lpstr>Lessons Learned</vt:lpstr>
      <vt:lpstr>Memory Consistency</vt:lpstr>
      <vt:lpstr>Sequential Consistency Example</vt:lpstr>
      <vt:lpstr>Non-Coherent Cache Scenario</vt:lpstr>
      <vt:lpstr>Snoopy Caches</vt:lpstr>
      <vt:lpstr>Snoopy Caches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</dc:title>
  <dc:creator>Markus Pueschel</dc:creator>
  <dc:description>Redesign of slides created by Randal E. Bryant and David R. O'Hallaron</dc:description>
  <cp:lastModifiedBy>bprail</cp:lastModifiedBy>
  <cp:revision>853</cp:revision>
  <cp:lastPrinted>2015-12-01T20:18:55Z</cp:lastPrinted>
  <dcterms:created xsi:type="dcterms:W3CDTF">2012-11-29T15:32:24Z</dcterms:created>
  <dcterms:modified xsi:type="dcterms:W3CDTF">2016-07-28T16:07:04Z</dcterms:modified>
</cp:coreProperties>
</file>