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31"/>
  </p:notesMasterIdLst>
  <p:sldIdLst>
    <p:sldId id="257" r:id="rId6"/>
    <p:sldId id="277" r:id="rId7"/>
    <p:sldId id="290" r:id="rId8"/>
    <p:sldId id="330" r:id="rId9"/>
    <p:sldId id="331" r:id="rId10"/>
    <p:sldId id="300" r:id="rId11"/>
    <p:sldId id="361" r:id="rId12"/>
    <p:sldId id="291" r:id="rId13"/>
    <p:sldId id="292" r:id="rId14"/>
    <p:sldId id="389" r:id="rId15"/>
    <p:sldId id="301" r:id="rId16"/>
    <p:sldId id="293" r:id="rId17"/>
    <p:sldId id="376" r:id="rId18"/>
    <p:sldId id="294" r:id="rId19"/>
    <p:sldId id="295" r:id="rId20"/>
    <p:sldId id="296" r:id="rId21"/>
    <p:sldId id="298" r:id="rId22"/>
    <p:sldId id="299" r:id="rId23"/>
    <p:sldId id="325" r:id="rId24"/>
    <p:sldId id="405" r:id="rId25"/>
    <p:sldId id="362" r:id="rId26"/>
    <p:sldId id="336" r:id="rId27"/>
    <p:sldId id="377" r:id="rId28"/>
    <p:sldId id="379" r:id="rId29"/>
    <p:sldId id="302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079"/>
    <a:srgbClr val="57B5F3"/>
    <a:srgbClr val="646464"/>
    <a:srgbClr val="58BCCB"/>
    <a:srgbClr val="ED6C2A"/>
    <a:srgbClr val="22779E"/>
    <a:srgbClr val="22773A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633"/>
  </p:normalViewPr>
  <p:slideViewPr>
    <p:cSldViewPr showGuides="1">
      <p:cViewPr varScale="1">
        <p:scale>
          <a:sx n="105" d="100"/>
          <a:sy n="105" d="100"/>
        </p:scale>
        <p:origin x="1188" y="114"/>
      </p:cViewPr>
      <p:guideLst>
        <p:guide orient="horz" pos="2250"/>
        <p:guide pos="2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C61B84-44CE-4A83-8B15-65C2CE4D8AE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3D50CD-DA33-42F3-8065-F6024CA10F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94D75-47A5-4D04-8D57-592EDFAC4A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50747E-FB13-4750-94AE-FF7CA6761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TextBox 12"/>
          <p:cNvSpPr txBox="1"/>
          <p:nvPr/>
        </p:nvSpPr>
        <p:spPr>
          <a:xfrm>
            <a:off x="500063" y="588963"/>
            <a:ext cx="1384300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5" name="矩形 20"/>
          <p:cNvSpPr/>
          <p:nvPr/>
        </p:nvSpPr>
        <p:spPr>
          <a:xfrm>
            <a:off x="4786313" y="3143250"/>
            <a:ext cx="2384425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WiFi6“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何德何能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6" name="矩形 21"/>
          <p:cNvSpPr/>
          <p:nvPr/>
        </p:nvSpPr>
        <p:spPr>
          <a:xfrm>
            <a:off x="2378075" y="5526088"/>
            <a:ext cx="1198563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写在最后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7" name="矩形 22"/>
          <p:cNvSpPr/>
          <p:nvPr/>
        </p:nvSpPr>
        <p:spPr>
          <a:xfrm>
            <a:off x="6072188" y="1760538"/>
            <a:ext cx="1876425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WiFi6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是啥东东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1458913" y="4876800"/>
            <a:ext cx="723900" cy="723900"/>
          </a:xfrm>
          <a:prstGeom prst="rect">
            <a:avLst/>
          </a:prstGeom>
          <a:solidFill>
            <a:srgbClr val="57B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 rot="2700000">
            <a:off x="2703513" y="3692525"/>
            <a:ext cx="723900" cy="723900"/>
          </a:xfrm>
          <a:prstGeom prst="rect">
            <a:avLst/>
          </a:prstGeom>
          <a:solidFill>
            <a:srgbClr val="57B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3951288" y="2435225"/>
            <a:ext cx="723900" cy="723900"/>
          </a:xfrm>
          <a:prstGeom prst="rect">
            <a:avLst/>
          </a:prstGeom>
          <a:solidFill>
            <a:srgbClr val="57B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5199063" y="1173163"/>
            <a:ext cx="723900" cy="723900"/>
          </a:xfrm>
          <a:prstGeom prst="rect">
            <a:avLst/>
          </a:prstGeom>
          <a:solidFill>
            <a:srgbClr val="57B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82" name="组合 23"/>
          <p:cNvGrpSpPr/>
          <p:nvPr/>
        </p:nvGrpSpPr>
        <p:grpSpPr>
          <a:xfrm>
            <a:off x="14288" y="-569912"/>
            <a:ext cx="7700962" cy="7613650"/>
            <a:chOff x="14627" y="-642246"/>
            <a:chExt cx="7700645" cy="7614920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14627" y="5678861"/>
              <a:ext cx="1293813" cy="1293813"/>
            </a:xfrm>
            <a:prstGeom prst="line">
              <a:avLst/>
            </a:prstGeom>
            <a:ln w="6350">
              <a:solidFill>
                <a:srgbClr val="57B5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2347935" y="4509191"/>
              <a:ext cx="238125" cy="238125"/>
            </a:xfrm>
            <a:prstGeom prst="line">
              <a:avLst/>
            </a:prstGeom>
            <a:ln w="6350">
              <a:solidFill>
                <a:srgbClr val="57B5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514747" y="3342379"/>
              <a:ext cx="238125" cy="238125"/>
            </a:xfrm>
            <a:prstGeom prst="line">
              <a:avLst/>
            </a:prstGeom>
            <a:ln w="6350">
              <a:solidFill>
                <a:srgbClr val="57B5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4786335" y="2067617"/>
              <a:ext cx="238125" cy="238125"/>
            </a:xfrm>
            <a:prstGeom prst="line">
              <a:avLst/>
            </a:prstGeom>
            <a:ln w="6350">
              <a:solidFill>
                <a:srgbClr val="57B5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996010" y="-642246"/>
              <a:ext cx="1719262" cy="1720851"/>
            </a:xfrm>
            <a:prstGeom prst="line">
              <a:avLst/>
            </a:prstGeom>
            <a:ln w="6350">
              <a:solidFill>
                <a:srgbClr val="57B5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88" name="文本框 46"/>
          <p:cNvSpPr txBox="1"/>
          <p:nvPr/>
        </p:nvSpPr>
        <p:spPr>
          <a:xfrm>
            <a:off x="5238750" y="1181100"/>
            <a:ext cx="66675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9" name="文本框 47"/>
          <p:cNvSpPr txBox="1"/>
          <p:nvPr/>
        </p:nvSpPr>
        <p:spPr>
          <a:xfrm>
            <a:off x="3979863" y="2443163"/>
            <a:ext cx="666750" cy="706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90" name="文本框 48"/>
          <p:cNvSpPr txBox="1"/>
          <p:nvPr/>
        </p:nvSpPr>
        <p:spPr>
          <a:xfrm>
            <a:off x="2732088" y="3700463"/>
            <a:ext cx="66675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91" name="文本框 49"/>
          <p:cNvSpPr txBox="1"/>
          <p:nvPr/>
        </p:nvSpPr>
        <p:spPr>
          <a:xfrm>
            <a:off x="1462088" y="4899025"/>
            <a:ext cx="666750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92" name="矩形 20"/>
          <p:cNvSpPr/>
          <p:nvPr/>
        </p:nvSpPr>
        <p:spPr>
          <a:xfrm>
            <a:off x="3514725" y="4429125"/>
            <a:ext cx="1960563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WiFi6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93" name="图片 1" descr="u=446162865,1216617610&amp;fm=26&amp;gp=0[2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5" y="5326063"/>
            <a:ext cx="1606550" cy="1004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文本框 3"/>
          <p:cNvSpPr txBox="1"/>
          <p:nvPr/>
        </p:nvSpPr>
        <p:spPr>
          <a:xfrm>
            <a:off x="868363" y="1046163"/>
            <a:ext cx="7408862" cy="3046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   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</a:rPr>
              <a:t>MU-MIMO（Multi-User Multiple-Input Multiple-Output）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多用户多入多出技术，即允许路由器同时与多个设备通信，而不是依次进行通信。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</a:rPr>
              <a:t>WIFI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</a:rPr>
              <a:t>MU-MIMO（多用户输入输出技术）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允许路由器一次与四个设备通信，而且只支持下行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</a:rPr>
              <a:t>MU-MIMO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</a:rPr>
              <a:t>W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</a:rPr>
              <a:t>IFI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</a:rPr>
              <a:t>6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将允许路由器一次与多达8个设备同时通信，且同时支持上下行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</a:rPr>
              <a:t>MU-MIMO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457200" y="1195388"/>
            <a:ext cx="8229600" cy="4930775"/>
          </a:xfrm>
        </p:spPr>
        <p:txBody>
          <a:bodyPr anchor="t"/>
          <a:p>
            <a:pPr marL="0" indent="0">
              <a:buNone/>
            </a:pPr>
            <a:r>
              <a:rPr lang="en-US" altLang="zh-CN" sz="2800"/>
              <a:t>       </a:t>
            </a: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zh-CN" altLang="en-US" sz="2800">
                <a:latin typeface="宋体" panose="02010600030101010101" pitchFamily="2" charset="-122"/>
              </a:rPr>
              <a:t>OFDMA（正交频分多址）和MU-MIMO（多用户多进多出）的比较：二者针对多用户的上下行，提高了无线的接入密度，但其实两者差别还是很大。尽管两者均为并行传输解决方案，但既不是迭代关系，也不是竞争关系，而是互补关系。它们的技术原理不尽相同，适用的场景也有所区别，具体使用时需要根据服务的应用类型而定。</a:t>
            </a:r>
            <a:endParaRPr lang="zh-CN" alt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文本框 1"/>
          <p:cNvSpPr txBox="1"/>
          <p:nvPr/>
        </p:nvSpPr>
        <p:spPr>
          <a:xfrm>
            <a:off x="847725" y="858838"/>
            <a:ext cx="6981825" cy="16303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WiFi5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OFDM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方案是按订单发车，不管货物大小，来一单发一单，哪怕是一件小件货物，也发一辆，这就导致车厢经常是空荡荡的，效率低下，浪费了资源。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WiFI6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OFDMA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方案则会将多的订单聚合起来，尽量让卡车满载上路，使得运输效率大大提升。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43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888" y="2886075"/>
            <a:ext cx="7175500" cy="3375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963" y="3114675"/>
            <a:ext cx="7202487" cy="2944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8" name="文本框 3"/>
          <p:cNvSpPr txBox="1"/>
          <p:nvPr/>
        </p:nvSpPr>
        <p:spPr>
          <a:xfrm>
            <a:off x="1123950" y="868363"/>
            <a:ext cx="6819900" cy="22463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</a:rPr>
              <a:t>Wi-Fi5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</a:rPr>
              <a:t>MU-MIMO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允许路由器一次与四个设备通信，而且只支持下行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</a:rPr>
              <a:t>MU-MIMO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</a:rPr>
              <a:t>Wi-Fi6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将允许路由器一次与多达8个设备同时通信，且同时支持上下行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</a:rPr>
              <a:t>MU-MIMO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用交通打比方，马路由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车道单向扩充为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车双向，同时多个设备也不再像许多车辆排队等待从一个出口驶出那样，他们可以从不同的道路同时且高效地驶出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驶入，而不再是依此排队行驶，大大提高了效率。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000"/>
              <a:t>BSS-Color</a:t>
            </a:r>
            <a:r>
              <a:rPr lang="en-US" altLang="zh-CN" sz="4000"/>
              <a:t>ing</a:t>
            </a:r>
            <a:endParaRPr lang="en-US" altLang="zh-CN" sz="4000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 anchor="t"/>
          <a:p>
            <a:pPr marL="0" indent="0">
              <a:buNone/>
            </a:pPr>
            <a:r>
              <a:rPr lang="en-US" altLang="zh-CN" sz="2800"/>
              <a:t>     </a:t>
            </a:r>
            <a:r>
              <a:rPr lang="zh-CN" altLang="en-US" sz="2000"/>
              <a:t> </a:t>
            </a:r>
            <a:r>
              <a:rPr lang="zh-CN" altLang="en-US" sz="2000">
                <a:latin typeface="宋体" panose="02010600030101010101" pitchFamily="2" charset="-122"/>
              </a:rPr>
              <a:t>一直以来，Wi-Fi采用CSMA/CA（载波侦听多路访问／冲突避免）机制，即每次在传送数据之前，会监听无线信道上有无其他AP也在传送数据，如果有，先避让，等下个时间段再传送。这意味着多个AP工作于同一信道时，由于采用轮流单独通信的方式，会大幅降低网络容量。</a:t>
            </a:r>
            <a:r>
              <a:rPr lang="en-US" altLang="zh-CN" sz="2000">
                <a:latin typeface="宋体" panose="02010600030101010101" pitchFamily="2" charset="-122"/>
              </a:rPr>
              <a:t>“</a:t>
            </a:r>
            <a:r>
              <a:rPr lang="zh-CN" altLang="en-US" sz="2000">
                <a:latin typeface="宋体" panose="02010600030101010101" pitchFamily="2" charset="-122"/>
              </a:rPr>
              <a:t>BSS着色</a:t>
            </a:r>
            <a:r>
              <a:rPr lang="en-US" altLang="zh-CN" sz="2000">
                <a:latin typeface="宋体" panose="02010600030101010101" pitchFamily="2" charset="-122"/>
              </a:rPr>
              <a:t>”</a:t>
            </a:r>
            <a:r>
              <a:rPr lang="zh-CN" altLang="en-US" sz="2000">
                <a:latin typeface="宋体" panose="02010600030101010101" pitchFamily="2" charset="-122"/>
              </a:rPr>
              <a:t>（Basic Service Set coloring）机制。为每个AP“着色”，即在数据报头增加 6bit 的标识符，区分不同AP，这样一来，当路由器或设备在发送数据前侦听到信道已被占用时，会首先检查该“占用”的BSS Color</a:t>
            </a:r>
            <a:r>
              <a:rPr lang="en-US" altLang="zh-CN" sz="2000">
                <a:latin typeface="宋体" panose="02010600030101010101" pitchFamily="2" charset="-122"/>
              </a:rPr>
              <a:t>ing</a:t>
            </a:r>
            <a:r>
              <a:rPr lang="zh-CN" altLang="en-US" sz="2000">
                <a:latin typeface="宋体" panose="02010600030101010101" pitchFamily="2" charset="-122"/>
              </a:rPr>
              <a:t>，确定是否是同一AP的网络，如果不是，则不用避让，从而允许多个AP在同一信道上运行，并智能管理多用户同时并行传输。 </a:t>
            </a:r>
            <a:endParaRPr lang="zh-CN" altLang="en-US" sz="200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</a:rPr>
              <a:t>     BSS Coloring适用于体育场、商场、园区等密集场景组网，它允许密集地部署AP，在干扰可控的前提下，为更多的用户提供更大的Wi-Fi容量。</a:t>
            </a: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2"/>
          <p:cNvSpPr>
            <a:spLocks noGrp="1"/>
          </p:cNvSpPr>
          <p:nvPr>
            <p:ph idx="1"/>
          </p:nvPr>
        </p:nvSpPr>
        <p:spPr>
          <a:xfrm>
            <a:off x="1028700" y="1066800"/>
            <a:ext cx="7065963" cy="1947863"/>
          </a:xfrm>
        </p:spPr>
        <p:txBody>
          <a:bodyPr anchor="t"/>
          <a:p>
            <a:pPr marL="0" indent="0">
              <a:buNone/>
            </a:pPr>
            <a:r>
              <a:rPr lang="en-US" altLang="zh-CN" sz="2000"/>
              <a:t>        </a:t>
            </a:r>
            <a:r>
              <a:rPr lang="zh-CN" altLang="en-US" sz="2400"/>
              <a:t>用交通类比，相当于在同一个车道的车辆，根据发送目的不同在空间上划分为相互独立不干扰的立体车道，有效的进行空间复用。</a:t>
            </a:r>
            <a:endParaRPr lang="zh-CN" altLang="en-US" sz="2400"/>
          </a:p>
        </p:txBody>
      </p:sp>
      <p:pic>
        <p:nvPicPr>
          <p:cNvPr id="2150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938" y="2541588"/>
            <a:ext cx="6943725" cy="2589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 b="1"/>
              <a:t>更好的节电管理技术</a:t>
            </a:r>
            <a:endParaRPr lang="zh-CN" altLang="en-US" sz="3200" b="1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57200" y="1265238"/>
            <a:ext cx="8091488" cy="4525962"/>
          </a:xfrm>
        </p:spPr>
        <p:txBody>
          <a:bodyPr anchor="t"/>
          <a:p>
            <a:pPr marL="0" indent="0"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TWT(</a:t>
            </a:r>
            <a:r>
              <a:rPr lang="zh-CN" altLang="en-US" sz="2000">
                <a:latin typeface="宋体" panose="02010600030101010101" pitchFamily="2" charset="-122"/>
              </a:rPr>
              <a:t>Target Wakeup Time</a:t>
            </a:r>
            <a:r>
              <a:rPr lang="en-US" altLang="zh-CN" sz="2000">
                <a:latin typeface="宋体" panose="02010600030101010101" pitchFamily="2" charset="-122"/>
              </a:rPr>
              <a:t>)</a:t>
            </a:r>
            <a:r>
              <a:rPr lang="zh-CN" altLang="en-US" sz="2000">
                <a:latin typeface="宋体" panose="02010600030101010101" pitchFamily="2" charset="-122"/>
              </a:rPr>
              <a:t>目标唤醒时间，允许AP规划与设备的通信，协商什么时候和多久会唤醒发送/接受数据，可将终端分组到不同的TWT周期，减少了保持天线通电以传输和搜索信号所需的时间，意味着减少电池消耗并改善电池续航表现，同时也减少唤醒后同时竞争无线资源的设备数量。WiFi6采用一种叫TWT的功能，允许终端设备在不进行数据传输时进入休眠状态，从而可节省高达7倍的电池功耗。</a:t>
            </a:r>
            <a:r>
              <a:rPr lang="zh-CN" altLang="en-US" sz="2000">
                <a:latin typeface="宋体" panose="02010600030101010101" pitchFamily="2" charset="-122"/>
                <a:sym typeface="宋体" panose="02010600030101010101" pitchFamily="2" charset="-122"/>
              </a:rPr>
              <a:t>低功耗方面的改进，可延长电池寿命，对那些使用电池的物联网设备特别友好。</a:t>
            </a:r>
            <a:endParaRPr lang="zh-CN" altLang="en-US" sz="200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</a:rPr>
              <a:t>     得益于TWT，每台设备可单独建立“唤醒协议”，终端设备仅在收到自己的“唤醒”信息之后才进入工作状态，而其余时间均处于休眠状态，这使得一些需高带宽通信的物联网设备成为可能，比如智能办公设备，TWT可以节省高达7倍的电池功耗。 但该技术并不是对所有设备都有帮助，例如笔记本电脑需要持续的互联网访问，因此不太可能过多地受益于此功能（或许进入睡眠状态时影响更大）。该技术对偶尔需要更新其状态的小型、低功耗设备更有益处。 </a:t>
            </a:r>
            <a:endParaRPr lang="zh-CN" altLang="en-US" sz="200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MCS（调制与编码策略）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正交振幅调制QAM（Quadrature Amplitude Modulation）是二维点阵调制方式，调制即将数据信号“01”转换为无线电波。Wi-Fi6支持1024QAM，即2的10次方bit，相比Wi-Fi 5的256QAM（2的8次方8bit)提升25% 。更高阶的调制方式（1024-QAM）、更多的子载波数量和更低的帧间隔开销等，通过这些技术Wi-Fi6的理论最大连接速率（160M带宽、8条空间流）从6.9bps提升到9.6 Gbps左右。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文本框 1"/>
          <p:cNvSpPr txBox="1"/>
          <p:nvPr/>
        </p:nvSpPr>
        <p:spPr>
          <a:xfrm>
            <a:off x="1260475" y="758825"/>
            <a:ext cx="6353175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这就相当于对道路进行优化，即在不会造成交通混乱的前提下，让这条道路上的车道尽可能的靠近，增加车道数量。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7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0" y="2644775"/>
            <a:ext cx="6600825" cy="2600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WiFi6杀手锏：分布式WiFi架构</a:t>
            </a:r>
            <a:endParaRPr lang="zh-CN" altLang="en-US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349250" y="1600200"/>
            <a:ext cx="8120063" cy="4525963"/>
          </a:xfrm>
        </p:spPr>
        <p:txBody>
          <a:bodyPr anchor="t"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575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	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为了实现真正互联的智能家居，分布式 WiFi6架构所采用的One Pod Per Room设计应该是目前最佳的无线组网方案。每个Pod都用作无线接入点，每个接入点都将支持WiFi和物联网标准。这种智能家居网络架构一方面满足更高的WiFi要求，还可以加 入Zigbee和蓝牙设备，甚至还能通过语音辅助命令进行控制。此外，利用分布式WiFi6架构，智能设备搭配上最新的WiFi6标准所提升的数据吞吐量与带宽容量，可以在多个通道中与无线路由器通信，无需使用额外的网关或在家中安装多个以太网/电缆/光纤连接点，从而真正创建一个更高效的智能家居环境。当然，有了WiFi6的One Pod Per Room架构，也可以不再使用Zigbee和蓝牙网格（是把整个因特网整合成一台巨大的超级计算机）。此举意味着可延长设备的电池寿命，简化设置和故障 排查流程，进一步降低用户使用成本，这一点意义非凡。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  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4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6"/>
          <p:cNvSpPr/>
          <p:nvPr/>
        </p:nvSpPr>
        <p:spPr>
          <a:xfrm>
            <a:off x="357188" y="285750"/>
            <a:ext cx="200977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矩形 12"/>
          <p:cNvSpPr/>
          <p:nvPr/>
        </p:nvSpPr>
        <p:spPr>
          <a:xfrm>
            <a:off x="2895600" y="1458913"/>
            <a:ext cx="164623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IEEE802.11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9" name="矩形 13"/>
          <p:cNvSpPr/>
          <p:nvPr/>
        </p:nvSpPr>
        <p:spPr>
          <a:xfrm>
            <a:off x="4000500" y="4956175"/>
            <a:ext cx="163988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IEEE802.11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矩形 14"/>
          <p:cNvSpPr/>
          <p:nvPr/>
        </p:nvSpPr>
        <p:spPr>
          <a:xfrm>
            <a:off x="1462088" y="4956175"/>
            <a:ext cx="16256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IEEE802.11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1" name="矩形 15"/>
          <p:cNvSpPr/>
          <p:nvPr/>
        </p:nvSpPr>
        <p:spPr>
          <a:xfrm>
            <a:off x="487363" y="1460500"/>
            <a:ext cx="1966912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IEEE802.11b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58"/>
          <p:cNvSpPr>
            <a:spLocks noChangeArrowheads="1"/>
          </p:cNvSpPr>
          <p:nvPr/>
        </p:nvSpPr>
        <p:spPr bwMode="auto">
          <a:xfrm>
            <a:off x="304800" y="2528888"/>
            <a:ext cx="8532813" cy="1800225"/>
          </a:xfrm>
          <a:prstGeom prst="rightArrow">
            <a:avLst>
              <a:gd name="adj1" fmla="val 46843"/>
              <a:gd name="adj2" fmla="val 58283"/>
            </a:avLst>
          </a:prstGeom>
          <a:solidFill>
            <a:srgbClr val="57B5F3"/>
          </a:solidFill>
          <a:ln w="19050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8203" name="Line 80"/>
          <p:cNvSpPr/>
          <p:nvPr/>
        </p:nvSpPr>
        <p:spPr>
          <a:xfrm flipV="1">
            <a:off x="1282700" y="1828800"/>
            <a:ext cx="0" cy="1368425"/>
          </a:xfrm>
          <a:prstGeom prst="line">
            <a:avLst/>
          </a:prstGeom>
          <a:ln w="19050" cap="rnd" cmpd="sng">
            <a:solidFill>
              <a:srgbClr val="333333"/>
            </a:solidFill>
            <a:prstDash val="sysDot"/>
            <a:round/>
            <a:headEnd type="oval" w="med" len="med"/>
            <a:tailEnd type="none" w="med" len="med"/>
          </a:ln>
        </p:spPr>
      </p:sp>
      <p:sp>
        <p:nvSpPr>
          <p:cNvPr id="8204" name="Line 81"/>
          <p:cNvSpPr/>
          <p:nvPr/>
        </p:nvSpPr>
        <p:spPr>
          <a:xfrm flipV="1">
            <a:off x="3633788" y="1828800"/>
            <a:ext cx="0" cy="1368425"/>
          </a:xfrm>
          <a:prstGeom prst="line">
            <a:avLst/>
          </a:prstGeom>
          <a:ln w="19050" cap="rnd" cmpd="sng">
            <a:solidFill>
              <a:srgbClr val="333333"/>
            </a:solidFill>
            <a:prstDash val="sysDot"/>
            <a:round/>
            <a:headEnd type="oval" w="med" len="med"/>
            <a:tailEnd type="none" w="med" len="med"/>
          </a:ln>
        </p:spPr>
      </p:sp>
      <p:sp>
        <p:nvSpPr>
          <p:cNvPr id="8205" name="Line 82"/>
          <p:cNvSpPr/>
          <p:nvPr/>
        </p:nvSpPr>
        <p:spPr>
          <a:xfrm flipV="1">
            <a:off x="6021388" y="1828800"/>
            <a:ext cx="0" cy="1368425"/>
          </a:xfrm>
          <a:prstGeom prst="line">
            <a:avLst/>
          </a:prstGeom>
          <a:ln w="19050" cap="rnd" cmpd="sng">
            <a:solidFill>
              <a:srgbClr val="333333"/>
            </a:solidFill>
            <a:prstDash val="sysDot"/>
            <a:round/>
            <a:headEnd type="oval" w="med" len="med"/>
            <a:tailEnd type="none" w="med" len="med"/>
          </a:ln>
        </p:spPr>
      </p:sp>
      <p:sp>
        <p:nvSpPr>
          <p:cNvPr id="8206" name="Line 83"/>
          <p:cNvSpPr/>
          <p:nvPr/>
        </p:nvSpPr>
        <p:spPr>
          <a:xfrm flipV="1">
            <a:off x="4572000" y="3695700"/>
            <a:ext cx="0" cy="1260475"/>
          </a:xfrm>
          <a:prstGeom prst="line">
            <a:avLst/>
          </a:prstGeom>
          <a:ln w="19050" cap="rnd" cmpd="sng">
            <a:solidFill>
              <a:srgbClr val="333333"/>
            </a:solidFill>
            <a:prstDash val="sysDot"/>
            <a:round/>
            <a:headEnd type="none" w="med" len="med"/>
            <a:tailEnd type="oval" w="med" len="med"/>
          </a:ln>
        </p:spPr>
      </p:sp>
      <p:sp>
        <p:nvSpPr>
          <p:cNvPr id="8207" name="Line 99"/>
          <p:cNvSpPr/>
          <p:nvPr/>
        </p:nvSpPr>
        <p:spPr>
          <a:xfrm flipV="1">
            <a:off x="2286000" y="3695700"/>
            <a:ext cx="0" cy="1260475"/>
          </a:xfrm>
          <a:prstGeom prst="line">
            <a:avLst/>
          </a:prstGeom>
          <a:ln w="19050" cap="rnd" cmpd="sng">
            <a:solidFill>
              <a:srgbClr val="333333"/>
            </a:solidFill>
            <a:prstDash val="sysDot"/>
            <a:round/>
            <a:headEnd type="none" w="med" len="med"/>
            <a:tailEnd type="oval" w="med" len="med"/>
          </a:ln>
        </p:spPr>
      </p:sp>
      <p:sp>
        <p:nvSpPr>
          <p:cNvPr id="8208" name="矩形 12"/>
          <p:cNvSpPr/>
          <p:nvPr/>
        </p:nvSpPr>
        <p:spPr>
          <a:xfrm>
            <a:off x="5224463" y="1460500"/>
            <a:ext cx="1751012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IEEE802.11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9" name="Line 83"/>
          <p:cNvSpPr/>
          <p:nvPr/>
        </p:nvSpPr>
        <p:spPr>
          <a:xfrm flipV="1">
            <a:off x="6938963" y="3695700"/>
            <a:ext cx="0" cy="1260475"/>
          </a:xfrm>
          <a:prstGeom prst="line">
            <a:avLst/>
          </a:prstGeom>
          <a:ln w="19050" cap="rnd" cmpd="sng">
            <a:solidFill>
              <a:srgbClr val="333333"/>
            </a:solidFill>
            <a:prstDash val="sysDot"/>
            <a:round/>
            <a:headEnd type="none" w="med" len="med"/>
            <a:tailEnd type="oval" w="med" len="med"/>
          </a:ln>
        </p:spPr>
      </p:sp>
      <p:sp>
        <p:nvSpPr>
          <p:cNvPr id="8210" name="矩形 12"/>
          <p:cNvSpPr/>
          <p:nvPr/>
        </p:nvSpPr>
        <p:spPr>
          <a:xfrm>
            <a:off x="6142038" y="4956175"/>
            <a:ext cx="17526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IEEE802.11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1" name="文本框 5"/>
          <p:cNvSpPr txBox="1"/>
          <p:nvPr/>
        </p:nvSpPr>
        <p:spPr>
          <a:xfrm>
            <a:off x="6262688" y="5356225"/>
            <a:ext cx="1479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年发布  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2" name="文本框 7"/>
          <p:cNvSpPr txBox="1"/>
          <p:nvPr/>
        </p:nvSpPr>
        <p:spPr>
          <a:xfrm>
            <a:off x="5387975" y="1184275"/>
            <a:ext cx="1425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年发布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3" name="文本框 8"/>
          <p:cNvSpPr txBox="1"/>
          <p:nvPr/>
        </p:nvSpPr>
        <p:spPr>
          <a:xfrm>
            <a:off x="515938" y="1184275"/>
            <a:ext cx="1693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1999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年发布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4" name="文本框 9"/>
          <p:cNvSpPr txBox="1"/>
          <p:nvPr/>
        </p:nvSpPr>
        <p:spPr>
          <a:xfrm>
            <a:off x="4067175" y="5356225"/>
            <a:ext cx="15081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年发布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5" name="文本框 10"/>
          <p:cNvSpPr txBox="1"/>
          <p:nvPr/>
        </p:nvSpPr>
        <p:spPr>
          <a:xfrm>
            <a:off x="3001963" y="1184275"/>
            <a:ext cx="14335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2003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年发布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6" name="文本框 11"/>
          <p:cNvSpPr txBox="1"/>
          <p:nvPr/>
        </p:nvSpPr>
        <p:spPr>
          <a:xfrm>
            <a:off x="1543050" y="5356225"/>
            <a:ext cx="1463675" cy="92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1999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年获批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802.11b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的修订标准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框 3"/>
          <p:cNvSpPr txBox="1"/>
          <p:nvPr/>
        </p:nvSpPr>
        <p:spPr>
          <a:xfrm>
            <a:off x="1073150" y="966788"/>
            <a:ext cx="7127875" cy="4398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传统的WiFi在与现在的蜂窝网络如2G、3G或者4G连接时，需要切换 SSID（Service Set Identifier，一个局域网的名称），WiFi 6则不同。WiFi 6的杀手锏在于，分布式WiFi及One Pod Per Room的设计将在最大程度上实现对整个住宅的网络覆盖。以家庭为例，我们在客厅中只需要接入一个路由器，在其他客厅、厨房或者任何一个其他房间都有这么一个Pod（小型无线接入点），就可以连接到家中接入的路由器中，从而访问所有的网络，获得更高的传输速率。在室内进行WiFi 连接时，可选择最优通路进行WiFi网络的使用，为住宅内的每一所房间提供最优的网络传输速度，同时也拥有足够的网络容量。其中最重要的一点是，所有接入只需一个SSID。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       在配置上，Pod数量可根据住宅大小自由调整，甚至包括办公室楼宇的全方位覆盖。布置的Pod数量越多，整个建筑的WiFi网络覆盖越全面，所获得的网络体验也越好。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0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2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3" name="矩形 6"/>
          <p:cNvSpPr/>
          <p:nvPr/>
        </p:nvSpPr>
        <p:spPr>
          <a:xfrm>
            <a:off x="357188" y="285750"/>
            <a:ext cx="267017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WiFi6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>
            <a:spLocks noChangeArrowheads="1"/>
          </p:cNvSpPr>
          <p:nvPr/>
        </p:nvSpPr>
        <p:spPr bwMode="auto">
          <a:xfrm>
            <a:off x="1142976" y="1334644"/>
            <a:ext cx="2950828" cy="1697236"/>
          </a:xfrm>
          <a:prstGeom prst="roundRect">
            <a:avLst>
              <a:gd name="adj" fmla="val 3280"/>
            </a:avLst>
          </a:prstGeom>
          <a:solidFill>
            <a:srgbClr val="57B5F3"/>
          </a:solidFill>
          <a:ln w="9525">
            <a:gradFill flip="none" rotWithShape="1">
              <a:gsLst>
                <a:gs pos="0">
                  <a:srgbClr val="D2CE9E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AutoShape 73"/>
          <p:cNvSpPr>
            <a:spLocks noChangeArrowheads="1"/>
          </p:cNvSpPr>
          <p:nvPr/>
        </p:nvSpPr>
        <p:spPr bwMode="auto">
          <a:xfrm rot="2700000">
            <a:off x="3566390" y="2186459"/>
            <a:ext cx="1153708" cy="1483779"/>
          </a:xfrm>
          <a:prstGeom prst="rightArrow">
            <a:avLst>
              <a:gd name="adj1" fmla="val 70389"/>
              <a:gd name="adj2" fmla="val 63769"/>
            </a:avLst>
          </a:prstGeom>
          <a:solidFill>
            <a:srgbClr val="757985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19050" h="444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D2CE9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圆角矩形 26"/>
          <p:cNvSpPr>
            <a:spLocks noChangeArrowheads="1"/>
          </p:cNvSpPr>
          <p:nvPr/>
        </p:nvSpPr>
        <p:spPr bwMode="auto">
          <a:xfrm>
            <a:off x="5222875" y="3944938"/>
            <a:ext cx="2949575" cy="1698625"/>
          </a:xfrm>
          <a:prstGeom prst="roundRect">
            <a:avLst>
              <a:gd name="adj" fmla="val 3280"/>
            </a:avLst>
          </a:prstGeom>
          <a:solidFill>
            <a:srgbClr val="57B5F3"/>
          </a:solidFill>
          <a:ln w="9525">
            <a:solidFill>
              <a:srgbClr val="CB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AutoShape 69"/>
          <p:cNvSpPr>
            <a:spLocks noChangeArrowheads="1"/>
          </p:cNvSpPr>
          <p:nvPr/>
        </p:nvSpPr>
        <p:spPr bwMode="auto">
          <a:xfrm rot="2700000" flipH="1">
            <a:off x="4727822" y="3367402"/>
            <a:ext cx="1152203" cy="1485612"/>
          </a:xfrm>
          <a:prstGeom prst="rightArrow">
            <a:avLst>
              <a:gd name="adj1" fmla="val 70389"/>
              <a:gd name="adj2" fmla="val 6458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19050" h="444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7658" name="直接连接符 109"/>
          <p:cNvCxnSpPr>
            <a:cxnSpLocks noChangeAspect="1"/>
          </p:cNvCxnSpPr>
          <p:nvPr/>
        </p:nvCxnSpPr>
        <p:spPr>
          <a:xfrm rot="5400000">
            <a:off x="2843213" y="1573213"/>
            <a:ext cx="3776662" cy="377666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30" name="椭圆 29"/>
          <p:cNvSpPr/>
          <p:nvPr/>
        </p:nvSpPr>
        <p:spPr>
          <a:xfrm>
            <a:off x="5094288" y="3879850"/>
            <a:ext cx="1049338" cy="1049338"/>
          </a:xfrm>
          <a:prstGeom prst="ellipse">
            <a:avLst/>
          </a:prstGeom>
          <a:solidFill>
            <a:schemeClr val="bg1"/>
          </a:solidFill>
          <a:ln w="1333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50800" dir="5400000" algn="ctr" rotWithShape="0">
              <a:srgbClr val="000000">
                <a:alpha val="6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143250" y="1928813"/>
            <a:ext cx="1049338" cy="1049338"/>
          </a:xfrm>
          <a:prstGeom prst="ellipse">
            <a:avLst/>
          </a:prstGeom>
          <a:solidFill>
            <a:schemeClr val="bg1"/>
          </a:solidFill>
          <a:ln w="133350">
            <a:solidFill>
              <a:srgbClr val="757985"/>
            </a:solidFill>
          </a:ln>
          <a:effectLst>
            <a:outerShdw blurRad="50800" dist="50800" dir="5400000" algn="ctr" rotWithShape="0">
              <a:srgbClr val="000000">
                <a:alpha val="6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1" name="矩形 13"/>
          <p:cNvSpPr/>
          <p:nvPr/>
        </p:nvSpPr>
        <p:spPr>
          <a:xfrm>
            <a:off x="6235700" y="4457700"/>
            <a:ext cx="1808163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WiFi6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2" name="矩形 14"/>
          <p:cNvSpPr/>
          <p:nvPr/>
        </p:nvSpPr>
        <p:spPr>
          <a:xfrm>
            <a:off x="1646238" y="1674813"/>
            <a:ext cx="1095375" cy="9223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66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0" y="4060825"/>
            <a:ext cx="1390650" cy="1466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5G时代，WiFi真的会被淘汰吗?</a:t>
            </a:r>
            <a:endParaRPr lang="zh-CN" altLang="en-US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457200" y="1550988"/>
            <a:ext cx="8229600" cy="4525962"/>
          </a:xfrm>
        </p:spPr>
        <p:txBody>
          <a:bodyPr anchor="t"/>
          <a:p>
            <a:pPr marL="0" indent="0">
              <a:buNone/>
            </a:pPr>
            <a:r>
              <a:rPr lang="en-US" altLang="zh-CN" sz="1800"/>
              <a:t>         </a:t>
            </a:r>
            <a:r>
              <a:rPr lang="zh-CN" altLang="en-US" sz="2000"/>
              <a:t>随着各国5G研发和部署的加速，5G因上网速超快、网络容量大、网路延时低的优势，可为大规模增加的数据流量提供支持，因而受到消费者追捧。特别是各大运营商先后开启无限流量大战，WiFi迟早将被淘汰、WiFi活不过5G时代，各种言论层出不穷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 5G网络的大势下，WiFi6虽发展低调，但速度却丝毫不虚。5G的理论下行速度为10Gb/s，而WiFi 6的最高速率可达9.6Gbps，但是，WiFi 6关注的重点并不是单设备的峰值速率。WiFi 6更关注的是密集用户场景下的平均吞吐率，关注的是应用、用户体验和整个无线生态。Wi-Fi 6是史上速率最快，也是最灵活通用的Wi-Fi技术。Wi-Fi 6就是为5G时代而生。众所周知，5G有eMBB(增强型移动宽带)、mMTC(大规模物联网)、uRLLC(超高可靠超低时延通信)三大场景，面向未来4K/8K、VR/AR等高带宽视频业务和万物互联，而Wi-Fi 6的方向与5G是一致的。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       </a:t>
            </a:r>
            <a:endParaRPr lang="zh-CN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文本框 3"/>
          <p:cNvSpPr txBox="1"/>
          <p:nvPr/>
        </p:nvSpPr>
        <p:spPr>
          <a:xfrm>
            <a:off x="984250" y="1273175"/>
            <a:ext cx="7394575" cy="3044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就WiFi6和5G的商用前景而言，WiFi6可提供更广泛的应用，现 实生活中有70%的数据传输是在WiFi网络上完 成。在家中，我们会利用WiFi进行各种各样的 数据传输，数据传输量与使用的规模接近于5G 的两倍。如果用5G进行大规模部署的话，则需要更多的基站，资金投入会很大。而WiFi6的部署更经济实用，可见未来WiFi也会存在很久。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2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3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5" name="矩形 6"/>
          <p:cNvSpPr/>
          <p:nvPr/>
        </p:nvSpPr>
        <p:spPr>
          <a:xfrm>
            <a:off x="357188" y="285750"/>
            <a:ext cx="2225675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写在最后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26" name="组合 20"/>
          <p:cNvGrpSpPr/>
          <p:nvPr/>
        </p:nvGrpSpPr>
        <p:grpSpPr>
          <a:xfrm>
            <a:off x="1482725" y="1628775"/>
            <a:ext cx="6207125" cy="3743325"/>
            <a:chOff x="1109901" y="1599182"/>
            <a:chExt cx="7301023" cy="4401747"/>
          </a:xfrm>
        </p:grpSpPr>
        <p:grpSp>
          <p:nvGrpSpPr>
            <p:cNvPr id="30727" name="组合 7"/>
            <p:cNvGrpSpPr/>
            <p:nvPr/>
          </p:nvGrpSpPr>
          <p:grpSpPr>
            <a:xfrm>
              <a:off x="4552925" y="1619719"/>
              <a:ext cx="397731" cy="397693"/>
              <a:chOff x="4417968" y="1096774"/>
              <a:chExt cx="298299" cy="298269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417968" y="1096774"/>
                <a:ext cx="298299" cy="298269"/>
              </a:xfrm>
              <a:prstGeom prst="ellipse">
                <a:avLst/>
              </a:prstGeom>
              <a:solidFill>
                <a:srgbClr val="1AA07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29" name="TextBox 109"/>
              <p:cNvSpPr txBox="1"/>
              <p:nvPr/>
            </p:nvSpPr>
            <p:spPr>
              <a:xfrm>
                <a:off x="4449735" y="1107235"/>
                <a:ext cx="234680" cy="276998"/>
              </a:xfrm>
              <a:prstGeom prst="rect">
                <a:avLst/>
              </a:prstGeom>
              <a:solidFill>
                <a:srgbClr val="57B5F3"/>
              </a:solidFill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30" name="组合 10"/>
            <p:cNvGrpSpPr/>
            <p:nvPr/>
          </p:nvGrpSpPr>
          <p:grpSpPr>
            <a:xfrm>
              <a:off x="4552772" y="5551025"/>
              <a:ext cx="398253" cy="398255"/>
              <a:chOff x="4417853" y="1095705"/>
              <a:chExt cx="298690" cy="29869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417968" y="1096325"/>
                <a:ext cx="298299" cy="298269"/>
              </a:xfrm>
              <a:prstGeom prst="ellipse">
                <a:avLst/>
              </a:prstGeom>
              <a:solidFill>
                <a:srgbClr val="208BAF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32" name="TextBox 112"/>
              <p:cNvSpPr txBox="1"/>
              <p:nvPr/>
            </p:nvSpPr>
            <p:spPr>
              <a:xfrm>
                <a:off x="4440212" y="1095705"/>
                <a:ext cx="234680" cy="276998"/>
              </a:xfrm>
              <a:prstGeom prst="rect">
                <a:avLst/>
              </a:prstGeom>
              <a:solidFill>
                <a:srgbClr val="1AA079"/>
              </a:solidFill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33" name="组合 13"/>
            <p:cNvGrpSpPr/>
            <p:nvPr/>
          </p:nvGrpSpPr>
          <p:grpSpPr>
            <a:xfrm>
              <a:off x="1109901" y="1599182"/>
              <a:ext cx="3256375" cy="507834"/>
              <a:chOff x="1835696" y="1081371"/>
              <a:chExt cx="2442281" cy="380875"/>
            </a:xfrm>
          </p:grpSpPr>
          <p:sp>
            <p:nvSpPr>
              <p:cNvPr id="30734" name="矩形 13"/>
              <p:cNvSpPr/>
              <p:nvPr/>
            </p:nvSpPr>
            <p:spPr>
              <a:xfrm>
                <a:off x="1835696" y="1095705"/>
                <a:ext cx="2442281" cy="298690"/>
              </a:xfrm>
              <a:prstGeom prst="rect">
                <a:avLst/>
              </a:prstGeom>
              <a:solidFill>
                <a:srgbClr val="57B5F3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35" name="TextBox 115"/>
              <p:cNvSpPr txBox="1"/>
              <p:nvPr/>
            </p:nvSpPr>
            <p:spPr>
              <a:xfrm>
                <a:off x="2023507" y="1081371"/>
                <a:ext cx="1642463" cy="380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000" b="1">
                    <a:latin typeface="Calibri" panose="020F0502020204030204" pitchFamily="34" charset="0"/>
                    <a:ea typeface="宋体" panose="02010600030101010101" pitchFamily="2" charset="-122"/>
                  </a:rPr>
                  <a:t>WiFi 6并非万能</a:t>
                </a:r>
                <a:endPara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736" name="组合 16"/>
            <p:cNvGrpSpPr/>
            <p:nvPr/>
          </p:nvGrpSpPr>
          <p:grpSpPr>
            <a:xfrm>
              <a:off x="5154549" y="5531912"/>
              <a:ext cx="3256375" cy="469017"/>
              <a:chOff x="1835696" y="1081371"/>
              <a:chExt cx="2442281" cy="351764"/>
            </a:xfrm>
          </p:grpSpPr>
          <p:sp>
            <p:nvSpPr>
              <p:cNvPr id="30737" name="矩形 16"/>
              <p:cNvSpPr/>
              <p:nvPr/>
            </p:nvSpPr>
            <p:spPr>
              <a:xfrm>
                <a:off x="1835696" y="1095705"/>
                <a:ext cx="2442281" cy="298690"/>
              </a:xfrm>
              <a:prstGeom prst="rect">
                <a:avLst/>
              </a:prstGeom>
              <a:solidFill>
                <a:srgbClr val="1AA079"/>
              </a:solidFill>
              <a:ln w="9525">
                <a:noFill/>
              </a:ln>
            </p:spPr>
            <p:txBody>
              <a:bodyPr anchor="t"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38" name="TextBox 118"/>
              <p:cNvSpPr txBox="1"/>
              <p:nvPr/>
            </p:nvSpPr>
            <p:spPr>
              <a:xfrm>
                <a:off x="1849335" y="1081371"/>
                <a:ext cx="1703523" cy="3517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000" b="1">
                    <a:latin typeface="Calibri" panose="020F0502020204030204" pitchFamily="34" charset="0"/>
                    <a:ea typeface="宋体" panose="02010600030101010101" pitchFamily="2" charset="-122"/>
                  </a:rPr>
                  <a:t>无所不在的WiFi</a:t>
                </a:r>
                <a:endPara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739" name="文本框 1"/>
          <p:cNvSpPr txBox="1"/>
          <p:nvPr/>
        </p:nvSpPr>
        <p:spPr>
          <a:xfrm>
            <a:off x="1482725" y="2233613"/>
            <a:ext cx="2719388" cy="2860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WiFi 6也面临非常多现实的问题，类似仅3个非重叠信道可使用、抗干扰能力弱等2.4GHz频谱遗留问题并未得到解决，而且5GHz频谱的"穿墙"性也成为"历史遗留"，穿透离路由3米距离内的房屋承重墙，5GHz信号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大概衰减60% 到70% 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0" name="文本框 3"/>
          <p:cNvSpPr txBox="1"/>
          <p:nvPr/>
        </p:nvSpPr>
        <p:spPr>
          <a:xfrm>
            <a:off x="5157788" y="1903413"/>
            <a:ext cx="25098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1" name="文本框 5"/>
          <p:cNvSpPr txBox="1"/>
          <p:nvPr/>
        </p:nvSpPr>
        <p:spPr>
          <a:xfrm>
            <a:off x="4929188" y="1766888"/>
            <a:ext cx="2752725" cy="3138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通过了解WiFi 6的特性会发现，其更适合城市密集使用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环境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企业级应用、 运营商网络分流等环境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这样的应用需求会赋予WiFi 6生产力工具属性，从应用层面提升产品价值，而随着物联网时代的来临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WiFi 6则有机会渗透进入人们日常生活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654050" y="1600200"/>
            <a:ext cx="7845425" cy="4525963"/>
          </a:xfrm>
        </p:spPr>
        <p:txBody>
          <a:bodyPr anchor="t"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</a:rPr>
              <a:t>在5G时代的发展下，WiFi6的发展虽然低调，但也是必然的发展趋势，在现如今的话，除非刚性需求，WiFi6路由器没有太大的购入必要，毕竟普通家用网络和设备不支持。但在未来，随着5G的发展，和家用网速的提升，WiFi6必定成为新时代的WiFi霸主。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内容占位符 2"/>
          <p:cNvSpPr>
            <a:spLocks noGrp="1"/>
          </p:cNvSpPr>
          <p:nvPr>
            <p:ph idx="1"/>
          </p:nvPr>
        </p:nvSpPr>
        <p:spPr>
          <a:xfrm>
            <a:off x="457200" y="612775"/>
            <a:ext cx="8229600" cy="5513388"/>
          </a:xfrm>
        </p:spPr>
        <p:txBody>
          <a:bodyPr anchor="t"/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WiFi 6是由无线网络标准的WiFi联盟提出的命名规则，将802.11ax更名为WiFi 6，于2019年发布，并将前两代技术802.11n和802.11ac分别更名为WiFi 4和WiFi 5。当我们在使用Wi-Fi时，像你手机上会变化的3G和4G信号标识一样，可根据后面的数字来判断当前使用的技术标准和速率等级。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/>
              <a:t>     </a:t>
            </a:r>
            <a:endParaRPr lang="zh-CN" altLang="en-US" sz="2000"/>
          </a:p>
        </p:txBody>
      </p:sp>
      <p:pic>
        <p:nvPicPr>
          <p:cNvPr id="9218" name="图片 5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0" y="2855913"/>
            <a:ext cx="4743450" cy="2736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2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1341438" y="1958975"/>
            <a:ext cx="1420813" cy="1187450"/>
          </a:xfrm>
          <a:prstGeom prst="parallelogram">
            <a:avLst>
              <a:gd name="adj" fmla="val 52253"/>
            </a:avLst>
          </a:prstGeom>
          <a:solidFill>
            <a:srgbClr val="57B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1828800" y="2552700"/>
            <a:ext cx="1419225" cy="1187450"/>
          </a:xfrm>
          <a:prstGeom prst="parallelogram">
            <a:avLst>
              <a:gd name="adj" fmla="val 52253"/>
            </a:avLst>
          </a:prstGeom>
          <a:solidFill>
            <a:srgbClr val="57B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2306638" y="3146425"/>
            <a:ext cx="1420813" cy="1189038"/>
          </a:xfrm>
          <a:prstGeom prst="parallelogram">
            <a:avLst>
              <a:gd name="adj" fmla="val 52253"/>
            </a:avLst>
          </a:prstGeom>
          <a:solidFill>
            <a:srgbClr val="57B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2797175" y="3740150"/>
            <a:ext cx="1419225" cy="1189038"/>
          </a:xfrm>
          <a:prstGeom prst="parallelogram">
            <a:avLst>
              <a:gd name="adj" fmla="val 52253"/>
            </a:avLst>
          </a:prstGeom>
          <a:solidFill>
            <a:srgbClr val="57B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9" name="Picture 3"/>
          <p:cNvPicPr>
            <a:picLocks noChangeAspect="1"/>
          </p:cNvPicPr>
          <p:nvPr/>
        </p:nvPicPr>
        <p:blipFill>
          <a:blip r:embed="rId1"/>
          <a:srcRect l="7205" r="2766" b="57680"/>
          <a:stretch>
            <a:fillRect/>
          </a:stretch>
        </p:blipFill>
        <p:spPr>
          <a:xfrm>
            <a:off x="712788" y="2457450"/>
            <a:ext cx="7793037" cy="95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0" name="Picture 3"/>
          <p:cNvPicPr>
            <a:picLocks noChangeAspect="1"/>
          </p:cNvPicPr>
          <p:nvPr/>
        </p:nvPicPr>
        <p:blipFill>
          <a:blip r:embed="rId1"/>
          <a:srcRect l="7205" r="2766" b="57680"/>
          <a:stretch>
            <a:fillRect/>
          </a:stretch>
        </p:blipFill>
        <p:spPr>
          <a:xfrm>
            <a:off x="785813" y="3052763"/>
            <a:ext cx="7791450" cy="93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1" name="Picture 3"/>
          <p:cNvPicPr>
            <a:picLocks noChangeAspect="1"/>
          </p:cNvPicPr>
          <p:nvPr/>
        </p:nvPicPr>
        <p:blipFill>
          <a:blip r:embed="rId1"/>
          <a:srcRect l="7205" r="2766" b="57680"/>
          <a:stretch>
            <a:fillRect/>
          </a:stretch>
        </p:blipFill>
        <p:spPr>
          <a:xfrm>
            <a:off x="1252538" y="2501900"/>
            <a:ext cx="2914650" cy="50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2" name="Picture 3"/>
          <p:cNvPicPr>
            <a:picLocks noChangeAspect="1"/>
          </p:cNvPicPr>
          <p:nvPr/>
        </p:nvPicPr>
        <p:blipFill>
          <a:blip r:embed="rId1"/>
          <a:srcRect l="7205" r="2766" b="57680"/>
          <a:stretch>
            <a:fillRect/>
          </a:stretch>
        </p:blipFill>
        <p:spPr>
          <a:xfrm>
            <a:off x="857250" y="3646488"/>
            <a:ext cx="7793038" cy="93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3" name="Picture 3"/>
          <p:cNvPicPr>
            <a:picLocks noChangeAspect="1"/>
          </p:cNvPicPr>
          <p:nvPr/>
        </p:nvPicPr>
        <p:blipFill>
          <a:blip r:embed="rId1"/>
          <a:srcRect l="7205" r="2766" b="57680"/>
          <a:stretch>
            <a:fillRect/>
          </a:stretch>
        </p:blipFill>
        <p:spPr>
          <a:xfrm>
            <a:off x="993775" y="4833938"/>
            <a:ext cx="7793038" cy="95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4" name="Picture 3"/>
          <p:cNvPicPr>
            <a:picLocks noChangeAspect="1"/>
          </p:cNvPicPr>
          <p:nvPr/>
        </p:nvPicPr>
        <p:blipFill>
          <a:blip r:embed="rId1"/>
          <a:srcRect l="7205" r="2766" b="57680"/>
          <a:stretch>
            <a:fillRect/>
          </a:stretch>
        </p:blipFill>
        <p:spPr>
          <a:xfrm>
            <a:off x="674688" y="1863725"/>
            <a:ext cx="7793037" cy="95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5" name="Picture 3"/>
          <p:cNvPicPr>
            <a:picLocks noChangeAspect="1"/>
          </p:cNvPicPr>
          <p:nvPr/>
        </p:nvPicPr>
        <p:blipFill>
          <a:blip r:embed="rId1"/>
          <a:srcRect l="7205" r="2766" b="57680"/>
          <a:stretch>
            <a:fillRect/>
          </a:stretch>
        </p:blipFill>
        <p:spPr>
          <a:xfrm>
            <a:off x="822325" y="1911350"/>
            <a:ext cx="2916238" cy="5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6" name="矩形 12"/>
          <p:cNvSpPr/>
          <p:nvPr/>
        </p:nvSpPr>
        <p:spPr>
          <a:xfrm>
            <a:off x="2998788" y="2006600"/>
            <a:ext cx="2722562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同时与更多的设备通信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7" name="矩形 13"/>
          <p:cNvSpPr/>
          <p:nvPr/>
        </p:nvSpPr>
        <p:spPr>
          <a:xfrm>
            <a:off x="4784725" y="3935413"/>
            <a:ext cx="1452563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更高的速度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258" name="矩形 14"/>
          <p:cNvSpPr/>
          <p:nvPr/>
        </p:nvSpPr>
        <p:spPr>
          <a:xfrm>
            <a:off x="4284663" y="3221038"/>
            <a:ext cx="1452562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更低的延时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9" name="矩形 15"/>
          <p:cNvSpPr/>
          <p:nvPr/>
        </p:nvSpPr>
        <p:spPr>
          <a:xfrm>
            <a:off x="3570288" y="2636838"/>
            <a:ext cx="2468562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更大密度的设备部署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0" name="文本框 2"/>
          <p:cNvSpPr txBox="1"/>
          <p:nvPr/>
        </p:nvSpPr>
        <p:spPr>
          <a:xfrm>
            <a:off x="5276850" y="4335463"/>
            <a:ext cx="1171575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1" name="文本框 3"/>
          <p:cNvSpPr txBox="1"/>
          <p:nvPr/>
        </p:nvSpPr>
        <p:spPr>
          <a:xfrm>
            <a:off x="149225" y="463550"/>
            <a:ext cx="3806825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WiFi6技术能力的提升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0"/>
          <p:cNvGrpSpPr/>
          <p:nvPr/>
        </p:nvGrpSpPr>
        <p:grpSpPr>
          <a:xfrm>
            <a:off x="1285217" y="1924307"/>
            <a:ext cx="1666621" cy="1666621"/>
            <a:chOff x="4617720" y="1950720"/>
            <a:chExt cx="2956560" cy="2956560"/>
          </a:xfrm>
          <a:solidFill>
            <a:srgbClr val="57B5F3"/>
          </a:solidFill>
        </p:grpSpPr>
        <p:sp>
          <p:nvSpPr>
            <p:cNvPr id="12" name="圆角矩形 11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pFill/>
            <a:ln>
              <a:noFill/>
            </a:ln>
            <a:effectLst>
              <a:outerShdw blurRad="177800" dist="762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922520" y="2255520"/>
              <a:ext cx="2346960" cy="2346960"/>
            </a:xfrm>
            <a:prstGeom prst="ellipse">
              <a:avLst/>
            </a:prstGeom>
            <a:grpFill/>
            <a:ln>
              <a:noFill/>
            </a:ln>
            <a:effectLst>
              <a:innerShdw blurRad="114300" dist="25400" dir="13500000">
                <a:prstClr val="black">
                  <a:alpha val="2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283129" y="2616129"/>
              <a:ext cx="1625742" cy="1625742"/>
            </a:xfrm>
            <a:prstGeom prst="ellipse">
              <a:avLst/>
            </a:prstGeom>
            <a:grpFill/>
            <a:ln w="28575">
              <a:gradFill flip="none" rotWithShape="1">
                <a:gsLst>
                  <a:gs pos="0">
                    <a:srgbClr val="B6B6B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524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449820" y="2782820"/>
              <a:ext cx="1292358" cy="1292358"/>
            </a:xfrm>
            <a:prstGeom prst="ellipse">
              <a:avLst/>
            </a:prstGeom>
            <a:grpFill/>
            <a:ln w="19050">
              <a:gradFill flip="none" rotWithShape="1">
                <a:gsLst>
                  <a:gs pos="0">
                    <a:schemeClr val="bg1"/>
                  </a:gs>
                  <a:gs pos="100000">
                    <a:srgbClr val="B6B6B6"/>
                  </a:gs>
                </a:gsLst>
                <a:lin ang="2700000" scaled="1"/>
                <a:tileRect/>
              </a:gra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3794525" y="1924307"/>
            <a:ext cx="1666621" cy="1666621"/>
            <a:chOff x="4617720" y="1950720"/>
            <a:chExt cx="2956560" cy="2956560"/>
          </a:xfrm>
          <a:solidFill>
            <a:srgbClr val="57B5F3"/>
          </a:solidFill>
        </p:grpSpPr>
        <p:sp>
          <p:nvSpPr>
            <p:cNvPr id="18" name="圆角矩形 17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pFill/>
            <a:ln>
              <a:noFill/>
            </a:ln>
            <a:effectLst>
              <a:outerShdw blurRad="177800" dist="762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922520" y="2255520"/>
              <a:ext cx="2346960" cy="2346960"/>
            </a:xfrm>
            <a:prstGeom prst="ellipse">
              <a:avLst/>
            </a:prstGeom>
            <a:grpFill/>
            <a:ln>
              <a:noFill/>
            </a:ln>
            <a:effectLst>
              <a:innerShdw blurRad="114300" dist="25400" dir="13500000">
                <a:prstClr val="black">
                  <a:alpha val="2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83129" y="2616129"/>
              <a:ext cx="1625742" cy="1625742"/>
            </a:xfrm>
            <a:prstGeom prst="ellipse">
              <a:avLst/>
            </a:prstGeom>
            <a:grpFill/>
            <a:ln w="28575">
              <a:gradFill flip="none" rotWithShape="1">
                <a:gsLst>
                  <a:gs pos="0">
                    <a:srgbClr val="B6B6B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524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449820" y="2782820"/>
              <a:ext cx="1292358" cy="1292358"/>
            </a:xfrm>
            <a:prstGeom prst="ellipse">
              <a:avLst/>
            </a:prstGeom>
            <a:grpFill/>
            <a:ln w="19050">
              <a:gradFill flip="none" rotWithShape="1">
                <a:gsLst>
                  <a:gs pos="0">
                    <a:schemeClr val="bg1"/>
                  </a:gs>
                  <a:gs pos="100000">
                    <a:srgbClr val="B6B6B6"/>
                  </a:gs>
                </a:gsLst>
                <a:lin ang="2700000" scaled="1"/>
                <a:tileRect/>
              </a:gra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组合 22"/>
          <p:cNvGrpSpPr/>
          <p:nvPr/>
        </p:nvGrpSpPr>
        <p:grpSpPr>
          <a:xfrm>
            <a:off x="6436545" y="1924307"/>
            <a:ext cx="1666621" cy="1666621"/>
            <a:chOff x="4617720" y="1950720"/>
            <a:chExt cx="2956560" cy="2956560"/>
          </a:xfrm>
          <a:solidFill>
            <a:srgbClr val="57B5F3"/>
          </a:solidFill>
        </p:grpSpPr>
        <p:sp>
          <p:nvSpPr>
            <p:cNvPr id="24" name="圆角矩形 23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pFill/>
            <a:ln>
              <a:noFill/>
            </a:ln>
            <a:effectLst>
              <a:outerShdw blurRad="177800" dist="762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617720" y="1950720"/>
              <a:ext cx="2956560" cy="2956560"/>
            </a:xfrm>
            <a:prstGeom prst="roundRect">
              <a:avLst/>
            </a:pr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922520" y="2255520"/>
              <a:ext cx="2346960" cy="2346960"/>
            </a:xfrm>
            <a:prstGeom prst="ellipse">
              <a:avLst/>
            </a:prstGeom>
            <a:grpFill/>
            <a:ln>
              <a:noFill/>
            </a:ln>
            <a:effectLst>
              <a:innerShdw blurRad="114300" dist="25400" dir="13500000">
                <a:prstClr val="black">
                  <a:alpha val="2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283129" y="2616129"/>
              <a:ext cx="1625742" cy="1625742"/>
            </a:xfrm>
            <a:prstGeom prst="ellipse">
              <a:avLst/>
            </a:prstGeom>
            <a:grpFill/>
            <a:ln w="28575">
              <a:gradFill flip="none" rotWithShape="1">
                <a:gsLst>
                  <a:gs pos="0">
                    <a:srgbClr val="B6B6B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524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449820" y="2782820"/>
              <a:ext cx="1292358" cy="1292358"/>
            </a:xfrm>
            <a:prstGeom prst="ellipse">
              <a:avLst/>
            </a:prstGeom>
            <a:grpFill/>
            <a:ln w="19050">
              <a:gradFill flip="none" rotWithShape="1">
                <a:gsLst>
                  <a:gs pos="0">
                    <a:schemeClr val="bg1"/>
                  </a:gs>
                  <a:gs pos="100000">
                    <a:srgbClr val="B6B6B6"/>
                  </a:gs>
                </a:gsLst>
                <a:lin ang="2700000" scaled="1"/>
                <a:tileRect/>
              </a:gra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268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9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0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1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2" name="矩形 6"/>
          <p:cNvSpPr/>
          <p:nvPr/>
        </p:nvSpPr>
        <p:spPr>
          <a:xfrm>
            <a:off x="357188" y="285750"/>
            <a:ext cx="29305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WIFI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6的应用场景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3" name="矩形 12"/>
          <p:cNvSpPr/>
          <p:nvPr/>
        </p:nvSpPr>
        <p:spPr>
          <a:xfrm>
            <a:off x="3695700" y="3827463"/>
            <a:ext cx="2092325" cy="18145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无论是终端设备接到云端，还是电子课室都是在WiFi网络上实现。802.11ax使这些服务比以前的可靠度更高，支持的客户端数量也更大。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4" name="矩形 13"/>
          <p:cNvSpPr/>
          <p:nvPr/>
        </p:nvSpPr>
        <p:spPr>
          <a:xfrm>
            <a:off x="6337300" y="3827463"/>
            <a:ext cx="2311400" cy="2060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因为WiFi网络相对更加经济实惠。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所以运营商都愿意把其中一部分业务分流到WiFi网络上，随着802.11ax技术的演进，从LTE网络分流过来的应用场景的用户体验会比以前更好。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5" name="矩形 15"/>
          <p:cNvSpPr/>
          <p:nvPr/>
        </p:nvSpPr>
        <p:spPr>
          <a:xfrm>
            <a:off x="995363" y="3827463"/>
            <a:ext cx="2093912" cy="2306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802.11ax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支持多用户高速率并发，可支持家庭、体育场馆和其他公共场所等用户密集场景下的超高清视频应用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。在密集用户环境中将用户的平均吞吐量提高至少4倍。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6" name="文本框 7"/>
          <p:cNvSpPr txBox="1"/>
          <p:nvPr/>
        </p:nvSpPr>
        <p:spPr>
          <a:xfrm>
            <a:off x="1611313" y="2465388"/>
            <a:ext cx="11684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城市密集使用环境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7" name="文本框 9"/>
          <p:cNvSpPr txBox="1"/>
          <p:nvPr/>
        </p:nvSpPr>
        <p:spPr>
          <a:xfrm>
            <a:off x="4264025" y="2465388"/>
            <a:ext cx="95567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企业级的应用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8" name="文本框 10"/>
          <p:cNvSpPr txBox="1"/>
          <p:nvPr/>
        </p:nvSpPr>
        <p:spPr>
          <a:xfrm>
            <a:off x="6751638" y="2465388"/>
            <a:ext cx="103663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运营商的网络分流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7238" y="850900"/>
            <a:ext cx="7677150" cy="4525963"/>
          </a:xfrm>
        </p:spPr>
        <p:txBody>
          <a:bodyPr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   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    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Wi-Fi 6增加了效率、灵活性和可伸缩性。这种性能的提高使下一代高级应用程序的速度和容量得以提升，例如无缝移动漫游、4K或8K视频、高清晰度协作应用程序、全无线办公室和物联网，甚至在高密度环境中也是如此。我们马上会在万人会场、高密办公、生产无线、智慧教学、智慧传媒以及城市和企业的数字化场景中感受到Wi-Fi 6带来的体验革命。最新一代的WiFi6技术，将为室内无线网络带来一次革新，彻底改变物联网和智能家居的实现方式，给人们以前所未有的网络体验。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3" name="组合 10"/>
          <p:cNvGrpSpPr/>
          <p:nvPr/>
        </p:nvGrpSpPr>
        <p:grpSpPr>
          <a:xfrm>
            <a:off x="593725" y="1271588"/>
            <a:ext cx="7991475" cy="3786187"/>
            <a:chOff x="415925" y="1392685"/>
            <a:chExt cx="9074150" cy="4298503"/>
          </a:xfrm>
        </p:grpSpPr>
        <p:grpSp>
          <p:nvGrpSpPr>
            <p:cNvPr id="13314" name="组合 1"/>
            <p:cNvGrpSpPr/>
            <p:nvPr/>
          </p:nvGrpSpPr>
          <p:grpSpPr>
            <a:xfrm>
              <a:off x="1850802" y="2303564"/>
              <a:ext cx="6256442" cy="763622"/>
              <a:chOff x="1758191" y="2303564"/>
              <a:chExt cx="6256442" cy="763622"/>
            </a:xfrm>
          </p:grpSpPr>
          <p:cxnSp>
            <p:nvCxnSpPr>
              <p:cNvPr id="38" name="直接箭头连接符 2"/>
              <p:cNvCxnSpPr/>
              <p:nvPr/>
            </p:nvCxnSpPr>
            <p:spPr>
              <a:xfrm>
                <a:off x="4887427" y="2668719"/>
                <a:ext cx="0" cy="398309"/>
              </a:xfrm>
              <a:prstGeom prst="straightConnector1">
                <a:avLst/>
              </a:prstGeom>
              <a:ln>
                <a:solidFill>
                  <a:srgbClr val="646464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"/>
              <p:cNvCxnSpPr/>
              <p:nvPr/>
            </p:nvCxnSpPr>
            <p:spPr>
              <a:xfrm>
                <a:off x="1758161" y="2302850"/>
                <a:ext cx="0" cy="764178"/>
              </a:xfrm>
              <a:prstGeom prst="straightConnector1">
                <a:avLst/>
              </a:prstGeom>
              <a:ln>
                <a:solidFill>
                  <a:srgbClr val="646464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4"/>
              <p:cNvCxnSpPr/>
              <p:nvPr/>
            </p:nvCxnSpPr>
            <p:spPr>
              <a:xfrm>
                <a:off x="8014890" y="2668719"/>
                <a:ext cx="0" cy="398309"/>
              </a:xfrm>
              <a:prstGeom prst="straightConnector1">
                <a:avLst/>
              </a:prstGeom>
              <a:ln>
                <a:solidFill>
                  <a:srgbClr val="646464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5"/>
              <p:cNvCxnSpPr/>
              <p:nvPr/>
            </p:nvCxnSpPr>
            <p:spPr>
              <a:xfrm>
                <a:off x="1758161" y="2668719"/>
                <a:ext cx="6256728" cy="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AutoShape 2"/>
            <p:cNvSpPr>
              <a:spLocks noChangeArrowheads="1"/>
            </p:cNvSpPr>
            <p:nvPr/>
          </p:nvSpPr>
          <p:spPr bwMode="auto">
            <a:xfrm>
              <a:off x="415925" y="3067028"/>
              <a:ext cx="2869695" cy="2624160"/>
            </a:xfrm>
            <a:prstGeom prst="roundRect">
              <a:avLst>
                <a:gd name="adj" fmla="val 894"/>
              </a:avLst>
            </a:prstGeom>
            <a:solidFill>
              <a:srgbClr val="57B5F3"/>
            </a:solidFill>
            <a:ln w="9525" algn="ctr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defRPr/>
              </a:pPr>
              <a:endPara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auto">
            <a:xfrm>
              <a:off x="3494719" y="3067028"/>
              <a:ext cx="2871497" cy="2624160"/>
            </a:xfrm>
            <a:prstGeom prst="roundRect">
              <a:avLst>
                <a:gd name="adj" fmla="val 894"/>
              </a:avLst>
            </a:prstGeom>
            <a:solidFill>
              <a:srgbClr val="57B5F3"/>
            </a:solidFill>
            <a:ln w="9525" algn="ctr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defRPr/>
              </a:pPr>
              <a:endPara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6573513" y="3067028"/>
              <a:ext cx="2916562" cy="2624160"/>
            </a:xfrm>
            <a:prstGeom prst="roundRect">
              <a:avLst>
                <a:gd name="adj" fmla="val 894"/>
              </a:avLst>
            </a:prstGeom>
            <a:solidFill>
              <a:srgbClr val="57B5F3"/>
            </a:solidFill>
            <a:ln w="9525" algn="ctr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defRPr/>
              </a:pPr>
              <a:endPara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322" name="Rectangle 16"/>
            <p:cNvSpPr/>
            <p:nvPr/>
          </p:nvSpPr>
          <p:spPr>
            <a:xfrm>
              <a:off x="670246" y="3341829"/>
              <a:ext cx="1130697" cy="11306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23" name="Rectangle 17"/>
            <p:cNvSpPr/>
            <p:nvPr/>
          </p:nvSpPr>
          <p:spPr>
            <a:xfrm>
              <a:off x="3766266" y="3361477"/>
              <a:ext cx="1111048" cy="11110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24" name="Rectangle 18"/>
            <p:cNvSpPr/>
            <p:nvPr/>
          </p:nvSpPr>
          <p:spPr>
            <a:xfrm>
              <a:off x="6800687" y="3361477"/>
              <a:ext cx="1111048" cy="11110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23"/>
            <p:cNvSpPr>
              <a:spLocks noChangeArrowheads="1"/>
            </p:cNvSpPr>
            <p:nvPr/>
          </p:nvSpPr>
          <p:spPr bwMode="auto">
            <a:xfrm>
              <a:off x="2521330" y="1473788"/>
              <a:ext cx="6725397" cy="778597"/>
            </a:xfrm>
            <a:prstGeom prst="roundRect">
              <a:avLst>
                <a:gd name="adj" fmla="val 10250"/>
              </a:avLst>
            </a:prstGeom>
            <a:solidFill>
              <a:srgbClr val="57B5F3"/>
            </a:solidFill>
            <a:ln w="9525" algn="ctr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675495" y="1392685"/>
              <a:ext cx="2172099" cy="940805"/>
            </a:xfrm>
            <a:prstGeom prst="roundRect">
              <a:avLst>
                <a:gd name="adj" fmla="val 7287"/>
              </a:avLst>
            </a:prstGeom>
            <a:solidFill>
              <a:srgbClr val="57B5F3"/>
            </a:solidFill>
            <a:ln w="9525" algn="ctr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327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8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9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0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1" name="矩形 12"/>
          <p:cNvSpPr/>
          <p:nvPr/>
        </p:nvSpPr>
        <p:spPr>
          <a:xfrm>
            <a:off x="900113" y="2987675"/>
            <a:ext cx="1912937" cy="1784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WiFi 6的最高速率可达9.6Gbps，也就是说理论传输速度达到了1.2GB/s的传输速度。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2" name="矩形 13"/>
          <p:cNvSpPr/>
          <p:nvPr/>
        </p:nvSpPr>
        <p:spPr>
          <a:xfrm>
            <a:off x="5951538" y="3009900"/>
            <a:ext cx="2640012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WiFi 6扩展了覆盖范围，未来也利于其从室内走向室外，这是为未来部署园区物联网、智慧城市等铺路。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3" name="矩形 14"/>
          <p:cNvSpPr/>
          <p:nvPr/>
        </p:nvSpPr>
        <p:spPr>
          <a:xfrm>
            <a:off x="3486150" y="2852738"/>
            <a:ext cx="2266950" cy="2306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多个终端可同时并行传输，不必排队等待、相互竞争，从而提升效率和降低时延，更好地支持家庭的门铃、冰箱、灯泡等多种设备的无线接入。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4" name="矩形 15"/>
          <p:cNvSpPr/>
          <p:nvPr/>
        </p:nvSpPr>
        <p:spPr>
          <a:xfrm>
            <a:off x="3305175" y="1487488"/>
            <a:ext cx="4011613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SzTx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WiFi6较之WiFi5的厉害之处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矩形 6"/>
          <p:cNvSpPr/>
          <p:nvPr/>
        </p:nvSpPr>
        <p:spPr>
          <a:xfrm>
            <a:off x="357188" y="285750"/>
            <a:ext cx="31178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wifi6采用的新技术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32175" y="1671638"/>
            <a:ext cx="2744788" cy="2746375"/>
          </a:xfrm>
          <a:prstGeom prst="ellipse">
            <a:avLst/>
          </a:prstGeom>
          <a:solidFill>
            <a:srgbClr val="57B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>
            <a:stCxn id="12" idx="7"/>
            <a:endCxn id="14" idx="3"/>
          </p:cNvCxnSpPr>
          <p:nvPr/>
        </p:nvCxnSpPr>
        <p:spPr>
          <a:xfrm flipV="1">
            <a:off x="5775325" y="1808163"/>
            <a:ext cx="234950" cy="26511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895975" y="1143000"/>
            <a:ext cx="777875" cy="777875"/>
          </a:xfrm>
          <a:prstGeom prst="ellipse">
            <a:avLst/>
          </a:prstGeom>
          <a:solidFill>
            <a:srgbClr val="57B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直接连接符 14"/>
          <p:cNvCxnSpPr>
            <a:stCxn id="12" idx="1"/>
            <a:endCxn id="16" idx="5"/>
          </p:cNvCxnSpPr>
          <p:nvPr/>
        </p:nvCxnSpPr>
        <p:spPr>
          <a:xfrm flipH="1" flipV="1">
            <a:off x="3708400" y="1970088"/>
            <a:ext cx="125413" cy="1031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286125" y="1547813"/>
            <a:ext cx="495300" cy="495300"/>
          </a:xfrm>
          <a:prstGeom prst="ellipse">
            <a:avLst/>
          </a:prstGeom>
          <a:solidFill>
            <a:srgbClr val="57B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" name="直接连接符 16"/>
          <p:cNvCxnSpPr>
            <a:stCxn id="12" idx="2"/>
            <a:endCxn id="18" idx="6"/>
          </p:cNvCxnSpPr>
          <p:nvPr/>
        </p:nvCxnSpPr>
        <p:spPr>
          <a:xfrm flipH="1" flipV="1">
            <a:off x="3240088" y="3033713"/>
            <a:ext cx="192088" cy="1111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2251075" y="2538413"/>
            <a:ext cx="989013" cy="990600"/>
          </a:xfrm>
          <a:prstGeom prst="ellipse">
            <a:avLst/>
          </a:prstGeom>
          <a:solidFill>
            <a:srgbClr val="57B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直接连接符 18"/>
          <p:cNvCxnSpPr>
            <a:stCxn id="12" idx="5"/>
            <a:endCxn id="20" idx="1"/>
          </p:cNvCxnSpPr>
          <p:nvPr/>
        </p:nvCxnSpPr>
        <p:spPr>
          <a:xfrm>
            <a:off x="5775325" y="4014788"/>
            <a:ext cx="311150" cy="2889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940425" y="4157663"/>
            <a:ext cx="990600" cy="990600"/>
          </a:xfrm>
          <a:prstGeom prst="ellipse">
            <a:avLst/>
          </a:prstGeom>
          <a:solidFill>
            <a:srgbClr val="57B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1" name="直接连接符 20"/>
          <p:cNvCxnSpPr>
            <a:stCxn id="12" idx="3"/>
            <a:endCxn id="22" idx="7"/>
          </p:cNvCxnSpPr>
          <p:nvPr/>
        </p:nvCxnSpPr>
        <p:spPr>
          <a:xfrm flipH="1">
            <a:off x="3424238" y="4014788"/>
            <a:ext cx="409575" cy="40957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655888" y="4292600"/>
            <a:ext cx="900113" cy="900113"/>
          </a:xfrm>
          <a:prstGeom prst="ellipse">
            <a:avLst/>
          </a:prstGeom>
          <a:solidFill>
            <a:srgbClr val="57B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" name="直接连接符 22"/>
          <p:cNvCxnSpPr>
            <a:stCxn id="12" idx="6"/>
            <a:endCxn id="22" idx="7"/>
          </p:cNvCxnSpPr>
          <p:nvPr/>
        </p:nvCxnSpPr>
        <p:spPr>
          <a:xfrm flipV="1">
            <a:off x="6176963" y="3044825"/>
            <a:ext cx="5969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6786563" y="2500313"/>
            <a:ext cx="990600" cy="990600"/>
          </a:xfrm>
          <a:prstGeom prst="ellipse">
            <a:avLst/>
          </a:prstGeom>
          <a:solidFill>
            <a:srgbClr val="57B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55" name="矩形 12"/>
          <p:cNvSpPr/>
          <p:nvPr/>
        </p:nvSpPr>
        <p:spPr>
          <a:xfrm>
            <a:off x="6931025" y="2673350"/>
            <a:ext cx="198755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更高阶的调制方式（1024-QAM）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6" name="矩形 13"/>
          <p:cNvSpPr/>
          <p:nvPr/>
        </p:nvSpPr>
        <p:spPr>
          <a:xfrm>
            <a:off x="5775325" y="4576763"/>
            <a:ext cx="15986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BSS Coloring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7" name="矩形 14"/>
          <p:cNvSpPr/>
          <p:nvPr/>
        </p:nvSpPr>
        <p:spPr>
          <a:xfrm>
            <a:off x="2070100" y="4576763"/>
            <a:ext cx="163830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更好的节电管理技术TWT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8" name="矩形 15"/>
          <p:cNvSpPr/>
          <p:nvPr/>
        </p:nvSpPr>
        <p:spPr>
          <a:xfrm>
            <a:off x="1620838" y="2538413"/>
            <a:ext cx="1462087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支持多用户传输技术MU-MIMO和OFDMA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9" name="矩形 15"/>
          <p:cNvSpPr/>
          <p:nvPr/>
        </p:nvSpPr>
        <p:spPr>
          <a:xfrm>
            <a:off x="3743325" y="2711450"/>
            <a:ext cx="23431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WIFI6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0" name="文本框 1"/>
          <p:cNvSpPr txBox="1"/>
          <p:nvPr/>
        </p:nvSpPr>
        <p:spPr>
          <a:xfrm>
            <a:off x="5967413" y="1252538"/>
            <a:ext cx="1404937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更多的子载波数量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1" name="文本框 2"/>
          <p:cNvSpPr txBox="1"/>
          <p:nvPr/>
        </p:nvSpPr>
        <p:spPr>
          <a:xfrm>
            <a:off x="3216275" y="1530350"/>
            <a:ext cx="825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8037"/>
          </a:xfrm>
        </p:spPr>
        <p:txBody>
          <a:bodyPr anchor="ctr"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支持多用户传输技术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363663"/>
            <a:ext cx="8229600" cy="5043487"/>
          </a:xfrm>
        </p:spPr>
        <p:txBody>
          <a:bodyPr anchor="t"/>
          <a:p>
            <a:pPr marL="0" indent="0" defTabSz="914400" latinLnBrk="0">
              <a:lnSpc>
                <a:spcPct val="100000"/>
              </a:lnSpc>
              <a:buClrTx/>
              <a:buSzTx/>
              <a:buNone/>
            </a:pPr>
            <a:r>
              <a:rPr lang="en-US" altLang="zh-CN" sz="1800" baseline="0"/>
              <a:t>       </a:t>
            </a:r>
            <a:r>
              <a:rPr lang="zh-CN" altLang="en-US" sz="2400" baseline="0"/>
              <a:t>支持多用户传输技术即上下行MU-MIMO（多用户多进多出）与上下行OFDMA（正交频分多址），提升高密度部署场景下的并发能力和终端平均速率。</a:t>
            </a:r>
            <a:endParaRPr lang="zh-CN" altLang="en-US" sz="2400" baseline="0"/>
          </a:p>
          <a:p>
            <a:pPr marL="0" indent="0" defTabSz="914400" latinLnBrk="0">
              <a:lnSpc>
                <a:spcPct val="100000"/>
              </a:lnSpc>
              <a:buClrTx/>
              <a:buSzTx/>
              <a:buNone/>
            </a:pPr>
            <a:r>
              <a:rPr lang="zh-CN" altLang="en-US" sz="2400" baseline="0"/>
              <a:t>    OFDMA（Orthogonal Frequency Division Multiple Access）正交频分多址，是将无线信道划分为多个子信道（子载波）形成一个个频率资源块，用户数据承载在每个资源块上，而不是占用整个信道，实现在每个时间段内多个用户同时并行传输。</a:t>
            </a:r>
            <a:r>
              <a:rPr lang="en-US" altLang="zh-CN" sz="2400">
                <a:latin typeface="Arial" panose="020B0604020202020204" pitchFamily="34" charset="0"/>
              </a:rPr>
              <a:t>WiFi5</a:t>
            </a:r>
            <a:r>
              <a:rPr lang="zh-CN" altLang="en-US" sz="2400">
                <a:latin typeface="Arial" panose="020B0604020202020204" pitchFamily="34" charset="0"/>
              </a:rPr>
              <a:t>的</a:t>
            </a:r>
            <a:r>
              <a:rPr lang="en-US" altLang="zh-CN" sz="2400">
                <a:latin typeface="Arial" panose="020B0604020202020204" pitchFamily="34" charset="0"/>
              </a:rPr>
              <a:t>OFDM（正交频分复用）</a:t>
            </a:r>
            <a:r>
              <a:rPr lang="zh-CN" altLang="en-US" sz="2400">
                <a:sym typeface="宋体" panose="02010600030101010101" pitchFamily="2" charset="-122"/>
              </a:rPr>
              <a:t>终端设备在上传或下载数据时，在每个时间段内，占用整个无线信道。</a:t>
            </a:r>
            <a:r>
              <a:rPr lang="zh-CN" altLang="en-US" sz="2400" baseline="0"/>
              <a:t>OFDMA（正交频分多址）不仅提升了每个终端的平均速率、降低了时延以面向高清视频、多屏、VR/AR等应用，OFDMA（正交频分多址）还面向智慧家庭场景。</a:t>
            </a:r>
            <a:endParaRPr lang="zh-CN" altLang="en-US" sz="2400" baseline="0"/>
          </a:p>
          <a:p>
            <a:pPr marL="0" indent="0" defTabSz="914400" latinLnBrk="0">
              <a:lnSpc>
                <a:spcPct val="100000"/>
              </a:lnSpc>
              <a:buClrTx/>
              <a:buSzTx/>
              <a:buNone/>
            </a:pPr>
            <a:r>
              <a:rPr lang="zh-CN" altLang="en-US" sz="1600" baseline="0"/>
              <a:t>      </a:t>
            </a:r>
            <a:endParaRPr lang="zh-CN" altLang="en-US" sz="1600" baseline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dynamicNum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5510</Words>
  <Application>WPS 演示</Application>
  <PresentationFormat>全屏显示(4:3)</PresentationFormat>
  <Paragraphs>243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Roboto Bold</vt:lpstr>
      <vt:lpstr>Segoe Print</vt:lpstr>
      <vt:lpstr>Roboto Regular</vt:lpstr>
      <vt:lpstr>微软雅黑</vt:lpstr>
      <vt:lpstr>Gulim</vt:lpstr>
      <vt:lpstr>Arial Unicode MS</vt:lpstr>
      <vt:lpstr>Times New Roman</vt:lpstr>
      <vt:lpstr>Malgun Gothic</vt:lpstr>
      <vt:lpstr>Office 主题</vt:lpstr>
      <vt:lpstr>1_Office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支持多用户传输技术</vt:lpstr>
      <vt:lpstr>PowerPoint 演示文稿</vt:lpstr>
      <vt:lpstr>PowerPoint 演示文稿</vt:lpstr>
      <vt:lpstr>PowerPoint 演示文稿</vt:lpstr>
      <vt:lpstr>PowerPoint 演示文稿</vt:lpstr>
      <vt:lpstr>BSS-Coloring</vt:lpstr>
      <vt:lpstr>PowerPoint 演示文稿</vt:lpstr>
      <vt:lpstr>更好的节电管理技术</vt:lpstr>
      <vt:lpstr>MCS（调制与编码策略）</vt:lpstr>
      <vt:lpstr>PowerPoint 演示文稿</vt:lpstr>
      <vt:lpstr>WiFi6杀手锏：分布式WiFi架构</vt:lpstr>
      <vt:lpstr>PowerPoint 演示文稿</vt:lpstr>
      <vt:lpstr>PowerPoint 演示文稿</vt:lpstr>
      <vt:lpstr>5G时代，WiFi真的会被淘汰吗?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袁方</cp:lastModifiedBy>
  <cp:revision>314</cp:revision>
  <dcterms:created xsi:type="dcterms:W3CDTF">2013-10-30T09:04:00Z</dcterms:created>
  <dcterms:modified xsi:type="dcterms:W3CDTF">2020-05-18T02:25:20Z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2052-11.8.2.8808</vt:lpwstr>
  </property>
</Properties>
</file>