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c4d4a9f1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c4d4a9f1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c4d4a9f1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c4d4a9f1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d72045e2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d72045e2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d72045e2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d72045e2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d72045e2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d72045e2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d72045e2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d72045e2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d76bb1d6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d76bb1d6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d76bb1d6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d76bb1d6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d72045e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d72045e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4d4a9f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c4d4a9f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d72045e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d72045e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c4d4a9f1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c4d4a9f1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d72045e2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d72045e2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c4d4a9f1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c4d4a9f1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多媒體訊號處理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Final-Project--JPEG compression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410586010 </a:t>
            </a:r>
            <a:r>
              <a:rPr lang="zh-TW" sz="1800"/>
              <a:t>通訊四 簡偉婷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Step5:DPCM and RLE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1.DC</a:t>
            </a:r>
            <a:r>
              <a:rPr lang="zh-TW">
                <a:solidFill>
                  <a:srgbClr val="000000"/>
                </a:solidFill>
              </a:rPr>
              <a:t>係數:使用DPCM對相鄰圖像塊之間的量化 DC 係數的差值進行編碼。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   i.e..,Diff = DC(i) - DC(i-1)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2.AC</a:t>
            </a:r>
            <a:r>
              <a:rPr lang="zh-TW">
                <a:solidFill>
                  <a:srgbClr val="000000"/>
                </a:solidFill>
              </a:rPr>
              <a:t>係數:因為量化後很多的值都是0且連續，所以可以用RLE的方式對AC進行編碼。例如:23,45,0,0,0,5,0,18,11,0,0,0,...,0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000000"/>
                </a:solidFill>
              </a:rPr>
              <a:t>就可以被表示為(0,23);(0,45);(3,5);(1,18);(0,11);EOB。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Step6:Huffman encoding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000000"/>
                </a:solidFill>
              </a:rPr>
              <a:t>Huffman在</a:t>
            </a:r>
            <a:r>
              <a:rPr lang="zh-TW">
                <a:solidFill>
                  <a:srgbClr val="000000"/>
                </a:solidFill>
              </a:rPr>
              <a:t>編碼時，會先統計每個符號出現的次數，並做排序，給予出現頻率高的較短的編碼，給予出現頻率較少的用長的編碼儲存，而每個矩陣的DC和AC值將會使用不同的編碼，亮度和色度也是，所以總共會有六個codebook產生(DC_y ;DC_Cb; DC_Cr; AC_Y; AC_Cb; AC_Cr)。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Step7:Decode and YCbCr to RGB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311700" y="10546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產生出codebooks後，將這些讀取進來並開始做解碼，並做inverse quantization 和IDCT，以及將YCbCr轉回原本的RGB做影像輸出。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50" y="2026625"/>
            <a:ext cx="5137850" cy="290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8550" y="2480900"/>
            <a:ext cx="5003749" cy="21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IDCT </a:t>
            </a:r>
            <a:r>
              <a:rPr lang="zh-TW"/>
              <a:t>程式碼:</a:t>
            </a:r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12525"/>
            <a:ext cx="6173574" cy="34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69025"/>
            <a:ext cx="4438701" cy="24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YCbCr to RGB </a:t>
            </a:r>
            <a:r>
              <a:rPr lang="zh-TW"/>
              <a:t>程式碼:</a:t>
            </a:r>
            <a:endParaRPr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4692024" cy="20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0975" y="1918500"/>
            <a:ext cx="5313024" cy="24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2461500" y="1954575"/>
            <a:ext cx="4221000" cy="10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6000"/>
              <a:t>~</a:t>
            </a:r>
            <a:r>
              <a:rPr b="0" lang="zh-TW" sz="6000"/>
              <a:t>END~</a:t>
            </a:r>
            <a:endParaRPr b="0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98950" y="319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一、</a:t>
            </a:r>
            <a:r>
              <a:rPr lang="zh-TW"/>
              <a:t>流程圖: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026625"/>
            <a:ext cx="88323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463750" y="1506075"/>
            <a:ext cx="1268400" cy="901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566050" y="1781350"/>
            <a:ext cx="1166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input.bmp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2278701" y="1531900"/>
            <a:ext cx="1268400" cy="901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415363" y="1598650"/>
            <a:ext cx="9951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8*8 Block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Splitting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4093650" y="1531900"/>
            <a:ext cx="1268400" cy="901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4"/>
          <p:cNvCxnSpPr>
            <a:stCxn id="75" idx="3"/>
            <a:endCxn id="76" idx="1"/>
          </p:cNvCxnSpPr>
          <p:nvPr/>
        </p:nvCxnSpPr>
        <p:spPr>
          <a:xfrm>
            <a:off x="1732150" y="1982800"/>
            <a:ext cx="54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76" idx="3"/>
            <a:endCxn id="78" idx="1"/>
          </p:cNvCxnSpPr>
          <p:nvPr/>
        </p:nvCxnSpPr>
        <p:spPr>
          <a:xfrm>
            <a:off x="3547101" y="1982800"/>
            <a:ext cx="54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4"/>
          <p:cNvSpPr txBox="1"/>
          <p:nvPr/>
        </p:nvSpPr>
        <p:spPr>
          <a:xfrm>
            <a:off x="4019000" y="1813150"/>
            <a:ext cx="16242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RGB to YCbCr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5908600" y="1531900"/>
            <a:ext cx="1268400" cy="901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4"/>
          <p:cNvCxnSpPr/>
          <p:nvPr/>
        </p:nvCxnSpPr>
        <p:spPr>
          <a:xfrm>
            <a:off x="5362051" y="1982800"/>
            <a:ext cx="54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4"/>
          <p:cNvSpPr txBox="1"/>
          <p:nvPr/>
        </p:nvSpPr>
        <p:spPr>
          <a:xfrm>
            <a:off x="6115100" y="1813150"/>
            <a:ext cx="9951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2D DCT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7723550" y="1531900"/>
            <a:ext cx="1268400" cy="901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4"/>
          <p:cNvCxnSpPr/>
          <p:nvPr/>
        </p:nvCxnSpPr>
        <p:spPr>
          <a:xfrm>
            <a:off x="7177001" y="1982800"/>
            <a:ext cx="54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4"/>
          <p:cNvSpPr txBox="1"/>
          <p:nvPr/>
        </p:nvSpPr>
        <p:spPr>
          <a:xfrm>
            <a:off x="7723550" y="1781350"/>
            <a:ext cx="1415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Quantization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7723550" y="3223900"/>
            <a:ext cx="1268400" cy="901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7933550" y="3505150"/>
            <a:ext cx="9951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Zig-zag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0" name="Google Shape;90;p14"/>
          <p:cNvCxnSpPr>
            <a:endCxn id="88" idx="0"/>
          </p:cNvCxnSpPr>
          <p:nvPr/>
        </p:nvCxnSpPr>
        <p:spPr>
          <a:xfrm>
            <a:off x="8357750" y="2433700"/>
            <a:ext cx="0" cy="7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4"/>
          <p:cNvSpPr/>
          <p:nvPr/>
        </p:nvSpPr>
        <p:spPr>
          <a:xfrm>
            <a:off x="5491950" y="2938973"/>
            <a:ext cx="995100" cy="707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4"/>
          <p:cNvCxnSpPr>
            <a:stCxn id="88" idx="1"/>
            <a:endCxn id="91" idx="3"/>
          </p:cNvCxnSpPr>
          <p:nvPr/>
        </p:nvCxnSpPr>
        <p:spPr>
          <a:xfrm rot="10800000">
            <a:off x="6486950" y="3292600"/>
            <a:ext cx="1236600" cy="3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4"/>
          <p:cNvCxnSpPr>
            <a:stCxn id="88" idx="1"/>
            <a:endCxn id="94" idx="3"/>
          </p:cNvCxnSpPr>
          <p:nvPr/>
        </p:nvCxnSpPr>
        <p:spPr>
          <a:xfrm flipH="1">
            <a:off x="6486950" y="3674800"/>
            <a:ext cx="1236600" cy="6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4"/>
          <p:cNvSpPr txBox="1"/>
          <p:nvPr/>
        </p:nvSpPr>
        <p:spPr>
          <a:xfrm>
            <a:off x="6993599" y="3141213"/>
            <a:ext cx="5466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DC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993600" y="4188025"/>
            <a:ext cx="5466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AC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5595150" y="3123025"/>
            <a:ext cx="7887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DPCM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5491950" y="4003973"/>
            <a:ext cx="995100" cy="707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5716200" y="4151650"/>
            <a:ext cx="5466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RLE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3624925" y="3220664"/>
            <a:ext cx="1032000" cy="1216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4"/>
          <p:cNvCxnSpPr>
            <a:stCxn id="91" idx="1"/>
          </p:cNvCxnSpPr>
          <p:nvPr/>
        </p:nvCxnSpPr>
        <p:spPr>
          <a:xfrm rot="10800000">
            <a:off x="4612350" y="3284573"/>
            <a:ext cx="8796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4"/>
          <p:cNvCxnSpPr/>
          <p:nvPr/>
        </p:nvCxnSpPr>
        <p:spPr>
          <a:xfrm rot="10800000">
            <a:off x="4612350" y="4332775"/>
            <a:ext cx="8796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4"/>
          <p:cNvSpPr txBox="1"/>
          <p:nvPr/>
        </p:nvSpPr>
        <p:spPr>
          <a:xfrm>
            <a:off x="3623550" y="3462325"/>
            <a:ext cx="11661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Huffman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encoding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535350" y="3296625"/>
            <a:ext cx="1032000" cy="829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642700" y="3527875"/>
            <a:ext cx="910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2053490" y="2678875"/>
            <a:ext cx="1080300" cy="768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2079450" y="3990774"/>
            <a:ext cx="1032000" cy="733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4"/>
          <p:cNvCxnSpPr>
            <a:stCxn id="102" idx="1"/>
            <a:endCxn id="105" idx="3"/>
          </p:cNvCxnSpPr>
          <p:nvPr/>
        </p:nvCxnSpPr>
        <p:spPr>
          <a:xfrm rot="10800000">
            <a:off x="3133650" y="3063025"/>
            <a:ext cx="489900" cy="8502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4"/>
          <p:cNvSpPr txBox="1"/>
          <p:nvPr/>
        </p:nvSpPr>
        <p:spPr>
          <a:xfrm>
            <a:off x="2025200" y="2682891"/>
            <a:ext cx="12939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codebooks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         &amp;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9" name="Google Shape;109;p14"/>
          <p:cNvCxnSpPr>
            <a:stCxn id="105" idx="2"/>
            <a:endCxn id="106" idx="0"/>
          </p:cNvCxnSpPr>
          <p:nvPr/>
        </p:nvCxnSpPr>
        <p:spPr>
          <a:xfrm>
            <a:off x="2593640" y="3447175"/>
            <a:ext cx="1800" cy="5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4"/>
          <p:cNvSpPr txBox="1"/>
          <p:nvPr/>
        </p:nvSpPr>
        <p:spPr>
          <a:xfrm>
            <a:off x="2115600" y="4203850"/>
            <a:ext cx="9951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decoder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1" name="Google Shape;111;p14"/>
          <p:cNvCxnSpPr>
            <a:stCxn id="110" idx="1"/>
            <a:endCxn id="103" idx="3"/>
          </p:cNvCxnSpPr>
          <p:nvPr/>
        </p:nvCxnSpPr>
        <p:spPr>
          <a:xfrm rot="10800000">
            <a:off x="1567500" y="3711100"/>
            <a:ext cx="548100" cy="6624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4"/>
          <p:cNvSpPr txBox="1"/>
          <p:nvPr/>
        </p:nvSpPr>
        <p:spPr>
          <a:xfrm>
            <a:off x="2030388" y="3063013"/>
            <a:ext cx="10803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bitstream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Step1:將</a:t>
            </a:r>
            <a:r>
              <a:rPr lang="zh-TW"/>
              <a:t>圖像分成8*8像素塊並做色度轉換</a:t>
            </a:r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將</a:t>
            </a:r>
            <a:r>
              <a:rPr lang="zh-TW">
                <a:solidFill>
                  <a:srgbClr val="000000"/>
                </a:solidFill>
              </a:rPr>
              <a:t>表示顏色</a:t>
            </a:r>
            <a:r>
              <a:rPr lang="zh-TW">
                <a:solidFill>
                  <a:srgbClr val="000000"/>
                </a:solidFill>
              </a:rPr>
              <a:t>RGB</a:t>
            </a:r>
            <a:r>
              <a:rPr lang="zh-TW">
                <a:solidFill>
                  <a:srgbClr val="000000"/>
                </a:solidFill>
              </a:rPr>
              <a:t>格式轉換為亮度及色度的表現方法，也就是YCbCr，轉換公式如下: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Y = 0.299R + 0.587G + 0.114B</a:t>
            </a:r>
            <a:r>
              <a:rPr lang="zh-TW">
                <a:solidFill>
                  <a:srgbClr val="0000FF"/>
                </a:solidFill>
              </a:rPr>
              <a:t>-128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Cb= </a:t>
            </a:r>
            <a:r>
              <a:rPr lang="zh-TW">
                <a:solidFill>
                  <a:srgbClr val="000000"/>
                </a:solidFill>
              </a:rPr>
              <a:t>0.596R –0.275G –0.321B</a:t>
            </a:r>
            <a:r>
              <a:rPr lang="zh-TW">
                <a:solidFill>
                  <a:srgbClr val="0000FF"/>
                </a:solidFill>
              </a:rPr>
              <a:t>-128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000000"/>
                </a:solidFill>
              </a:rPr>
              <a:t>Cr = </a:t>
            </a:r>
            <a:r>
              <a:rPr lang="zh-TW">
                <a:solidFill>
                  <a:srgbClr val="000000"/>
                </a:solidFill>
              </a:rPr>
              <a:t>0.212R –0.523G + 0.311B</a:t>
            </a:r>
            <a:r>
              <a:rPr lang="zh-TW">
                <a:solidFill>
                  <a:srgbClr val="0000FF"/>
                </a:solidFill>
              </a:rPr>
              <a:t>-128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RGB to YCbCr</a:t>
            </a:r>
            <a:r>
              <a:rPr lang="zh-TW"/>
              <a:t>程式碼:</a:t>
            </a: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1775"/>
            <a:ext cx="8831250" cy="31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Step2:</a:t>
            </a:r>
            <a:r>
              <a:rPr lang="zh-TW"/>
              <a:t>離散餘弦轉換(DCT)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311700" y="13781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轉換為Y、Cb、Cr的格式後，影像還是以圖點的方式儲存，所以要用DCT來做轉換，轉換公式如下: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73927"/>
            <a:ext cx="7909801" cy="17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DCT </a:t>
            </a:r>
            <a:r>
              <a:rPr lang="zh-TW"/>
              <a:t>程式碼:</a:t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8832301" cy="3833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Step3:</a:t>
            </a:r>
            <a:r>
              <a:rPr lang="zh-TW"/>
              <a:t>量化(Quantization)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311700" y="11173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用兩個 8*8 的矩陣，一個處理亮度係數，一個處理色度係數，將頻率系數除以量化矩陣的值後，取得與商數最近的整數，目的是讓浮點數變為整數，所以也相對失去了一些數據內容。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525" y="2399475"/>
            <a:ext cx="2985901" cy="20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550" y="2337850"/>
            <a:ext cx="3121277" cy="208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983525" y="4481700"/>
            <a:ext cx="16212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Open Sans"/>
                <a:ea typeface="Open Sans"/>
                <a:cs typeface="Open Sans"/>
                <a:sym typeface="Open Sans"/>
              </a:rPr>
              <a:t>色度量化表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5116550" y="4481700"/>
            <a:ext cx="16212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Open Sans"/>
                <a:ea typeface="Open Sans"/>
                <a:cs typeface="Open Sans"/>
                <a:sym typeface="Open Sans"/>
              </a:rPr>
              <a:t>亮</a:t>
            </a:r>
            <a:r>
              <a:rPr b="1" lang="zh-TW" sz="1800">
                <a:latin typeface="Open Sans"/>
                <a:ea typeface="Open Sans"/>
                <a:cs typeface="Open Sans"/>
                <a:sym typeface="Open Sans"/>
              </a:rPr>
              <a:t>度量化表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量化程式碼: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0" r="12671" t="0"/>
          <a:stretch/>
        </p:blipFill>
        <p:spPr>
          <a:xfrm>
            <a:off x="376025" y="1199200"/>
            <a:ext cx="5111276" cy="362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8050" y="2646025"/>
            <a:ext cx="6150599" cy="19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311700" y="4191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Step4:Zigzag reordering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311700" y="1014750"/>
            <a:ext cx="8520600" cy="3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量化後的數據都是線性存放的，如果一行一行處理這64個數字，每行的結束和下一行的開頭就沒有關係了，所以使用Zigzag表重排順序，由左上沿對角線方向做掃描到結束，下面為zigzag表: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25" y="1998325"/>
            <a:ext cx="4540611" cy="29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