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60" r:id="rId4"/>
    <p:sldId id="263" r:id="rId5"/>
    <p:sldId id="291" r:id="rId6"/>
    <p:sldId id="292" r:id="rId7"/>
    <p:sldId id="294" r:id="rId8"/>
    <p:sldId id="262" r:id="rId9"/>
    <p:sldId id="265" r:id="rId10"/>
    <p:sldId id="283" r:id="rId11"/>
    <p:sldId id="261" r:id="rId12"/>
    <p:sldId id="266" r:id="rId13"/>
    <p:sldId id="271" r:id="rId14"/>
    <p:sldId id="278" r:id="rId15"/>
    <p:sldId id="279" r:id="rId16"/>
    <p:sldId id="280" r:id="rId17"/>
    <p:sldId id="272" r:id="rId18"/>
    <p:sldId id="273" r:id="rId19"/>
    <p:sldId id="267" r:id="rId20"/>
    <p:sldId id="268" r:id="rId21"/>
    <p:sldId id="269" r:id="rId22"/>
    <p:sldId id="276" r:id="rId23"/>
    <p:sldId id="281" r:id="rId24"/>
    <p:sldId id="275" r:id="rId25"/>
    <p:sldId id="277" r:id="rId26"/>
    <p:sldId id="274" r:id="rId27"/>
    <p:sldId id="285" r:id="rId28"/>
    <p:sldId id="288" r:id="rId29"/>
    <p:sldId id="286" r:id="rId30"/>
    <p:sldId id="289" r:id="rId31"/>
    <p:sldId id="287" r:id="rId32"/>
    <p:sldId id="282" r:id="rId33"/>
    <p:sldId id="301" r:id="rId34"/>
    <p:sldId id="290" r:id="rId35"/>
    <p:sldId id="295" r:id="rId36"/>
    <p:sldId id="296" r:id="rId37"/>
    <p:sldId id="308" r:id="rId38"/>
    <p:sldId id="309" r:id="rId39"/>
    <p:sldId id="307" r:id="rId40"/>
    <p:sldId id="306" r:id="rId41"/>
    <p:sldId id="297" r:id="rId42"/>
    <p:sldId id="298" r:id="rId43"/>
    <p:sldId id="299" r:id="rId44"/>
    <p:sldId id="310" r:id="rId45"/>
    <p:sldId id="300" r:id="rId46"/>
    <p:sldId id="303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488" y="1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2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B73C-3CA2-DA47-A2BE-47CAAB5DC6AD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5297-5F69-264D-8FD8-AF9929944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/>
              <a:t>Natural Language </a:t>
            </a:r>
            <a:r>
              <a:rPr lang="en-US" b="1" dirty="0" smtClean="0"/>
              <a:t>Processing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in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Fiona Shen-Bayh</a:t>
            </a:r>
          </a:p>
          <a:p>
            <a:r>
              <a:rPr lang="en-US" dirty="0" smtClean="0"/>
              <a:t>University of California, Berkeley</a:t>
            </a:r>
          </a:p>
          <a:p>
            <a:r>
              <a:rPr lang="en-US" smtClean="0"/>
              <a:t>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Acquiring 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Archives, libraries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Documents will need to be scanned and 	converted to TXT using OCR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Online databases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LexisNexis, </a:t>
            </a:r>
            <a:r>
              <a:rPr lang="en-US" dirty="0" err="1" smtClean="0"/>
              <a:t>ProQuest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Anywhere from the web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Download with web scraper or web driver</a:t>
            </a:r>
          </a:p>
        </p:txBody>
      </p:sp>
    </p:spTree>
    <p:extLst>
      <p:ext uri="{BB962C8B-B14F-4D97-AF65-F5344CB8AC3E}">
        <p14:creationId xmlns:p14="http://schemas.microsoft.com/office/powerpoint/2010/main" val="208392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Natural languages</a:t>
            </a:r>
            <a:r>
              <a:rPr lang="en-US" b="1" dirty="0" smtClean="0"/>
              <a:t> </a:t>
            </a:r>
            <a:r>
              <a:rPr lang="en-US" dirty="0" smtClean="0"/>
              <a:t>are used for everyday 	communication (English, Norwegian).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Artificial languages</a:t>
            </a:r>
            <a:r>
              <a:rPr lang="en-US" b="1" dirty="0" smtClean="0"/>
              <a:t> </a:t>
            </a:r>
            <a:r>
              <a:rPr lang="en-US" dirty="0" smtClean="0"/>
              <a:t>are used by programmers 	(Python, C++, JavaScript).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2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Unit </a:t>
            </a:r>
            <a:r>
              <a:rPr lang="en-US" b="1" dirty="0"/>
              <a:t>of analysis:</a:t>
            </a:r>
            <a:r>
              <a:rPr lang="en-US" dirty="0"/>
              <a:t> text or document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Body </a:t>
            </a:r>
            <a:r>
              <a:rPr lang="en-US" b="1" dirty="0"/>
              <a:t>of texts:</a:t>
            </a:r>
            <a:r>
              <a:rPr lang="en-US" dirty="0"/>
              <a:t> </a:t>
            </a:r>
            <a:r>
              <a:rPr lang="en-US" dirty="0" smtClean="0"/>
              <a:t>corpus</a:t>
            </a:r>
          </a:p>
          <a:p>
            <a:pPr marL="0" indent="0">
              <a:buNone/>
            </a:pPr>
            <a:r>
              <a:rPr lang="en-US" b="1" dirty="0" smtClean="0"/>
              <a:t>Bag-of-words: </a:t>
            </a:r>
            <a:r>
              <a:rPr lang="en-US" dirty="0" smtClean="0"/>
              <a:t>texts can be </a:t>
            </a:r>
            <a:r>
              <a:rPr lang="en-US" dirty="0"/>
              <a:t>described by word </a:t>
            </a:r>
            <a:r>
              <a:rPr lang="en-US" dirty="0" smtClean="0"/>
              <a:t>	frequencies, assumes that syntax does not 	matter.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Pre-Processing 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 all words are considered equally important to our analysis. </a:t>
            </a:r>
          </a:p>
          <a:p>
            <a:pPr marL="0" indent="0">
              <a:buNone/>
            </a:pPr>
            <a:r>
              <a:rPr lang="en-US" dirty="0" smtClean="0"/>
              <a:t>Pre-processing involves steps to “clean” the text of irrelevant data.</a:t>
            </a:r>
          </a:p>
        </p:txBody>
      </p:sp>
    </p:spTree>
    <p:extLst>
      <p:ext uri="{BB962C8B-B14F-4D97-AF65-F5344CB8AC3E}">
        <p14:creationId xmlns:p14="http://schemas.microsoft.com/office/powerpoint/2010/main" val="1364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Pre-Processing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Pre-processing involves several steps to “clean” the text of irrelevant data.</a:t>
            </a:r>
          </a:p>
          <a:p>
            <a:pPr marL="0" indent="0">
              <a:buNone/>
            </a:pPr>
            <a:r>
              <a:rPr lang="en-US" b="1" dirty="0" smtClean="0"/>
              <a:t>	punctuation: </a:t>
            </a:r>
            <a:r>
              <a:rPr lang="en-US" dirty="0" smtClean="0"/>
              <a:t>remove ?,.!-”()[]{}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1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Pre-Processing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Pre-processing involves several steps to “clean” the text of irrelevant data.</a:t>
            </a:r>
          </a:p>
          <a:p>
            <a:pPr marL="0" indent="0">
              <a:buNone/>
            </a:pPr>
            <a:r>
              <a:rPr lang="en-US" b="1" dirty="0" smtClean="0"/>
              <a:t>	stemming: </a:t>
            </a:r>
            <a:r>
              <a:rPr lang="en-US" dirty="0" smtClean="0"/>
              <a:t>remove ends of words 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i="1" dirty="0" smtClean="0"/>
              <a:t>Family, families, families’ → </a:t>
            </a:r>
            <a:r>
              <a:rPr lang="en-US" sz="2800" i="1" dirty="0" err="1" smtClean="0"/>
              <a:t>famil</a:t>
            </a:r>
            <a:endParaRPr lang="en-US" sz="28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Pre-Processing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Pre-processing involves several steps to “clean” the text of irrelevant data.</a:t>
            </a:r>
          </a:p>
          <a:p>
            <a:pPr marL="0" indent="0">
              <a:buNone/>
            </a:pPr>
            <a:r>
              <a:rPr lang="en-US" b="1" dirty="0" smtClean="0"/>
              <a:t>	“stop” words: </a:t>
            </a:r>
            <a:r>
              <a:rPr lang="en-US" dirty="0" smtClean="0"/>
              <a:t>drop function words </a:t>
            </a:r>
          </a:p>
          <a:p>
            <a:pPr marL="0" indent="0">
              <a:buNone/>
            </a:pPr>
            <a:r>
              <a:rPr lang="en-US" sz="2800" i="1" dirty="0" smtClean="0"/>
              <a:t>		it, the, a, is, are…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3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a Vocabulary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pre-processing, we are left with a </a:t>
            </a:r>
            <a:r>
              <a:rPr lang="en-US" i="1" dirty="0" smtClean="0"/>
              <a:t>vocabulary</a:t>
            </a:r>
            <a:r>
              <a:rPr lang="en-US" b="1" dirty="0" smtClean="0"/>
              <a:t> </a:t>
            </a:r>
            <a:r>
              <a:rPr lang="en-US" dirty="0" smtClean="0"/>
              <a:t>of unique words that will become the primary features of our text.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5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Transforming the Vocabulary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vocabulary is transformed into vectors.   </a:t>
            </a:r>
            <a:r>
              <a:rPr lang="en-US" sz="3200" dirty="0" smtClean="0"/>
              <a:t>Each document is represented as a count vector.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Vectors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 smtClean="0"/>
              <a:t>1 </a:t>
            </a:r>
            <a:r>
              <a:rPr lang="en-US" dirty="0" smtClean="0"/>
              <a:t>= [ 0, 0, 1, 0, 0, 3…]</a:t>
            </a:r>
            <a:endParaRPr lang="en-US" baseline="-25000" dirty="0" smtClean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 smtClean="0"/>
              <a:t>2 </a:t>
            </a:r>
            <a:r>
              <a:rPr lang="en-US" dirty="0" smtClean="0"/>
              <a:t>= [ 1, 0, 0, 0, 0, 2…]</a:t>
            </a:r>
            <a:endParaRPr lang="en-US" baseline="-25000" dirty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 smtClean="0"/>
              <a:t>3 </a:t>
            </a:r>
            <a:r>
              <a:rPr lang="en-US" dirty="0" smtClean="0"/>
              <a:t>= [ 0, 0, 0, 0, 0, 1…]</a:t>
            </a:r>
            <a:endParaRPr lang="en-US" baseline="-25000" dirty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 smtClean="0"/>
              <a:t>4 </a:t>
            </a:r>
            <a:r>
              <a:rPr lang="en-US" dirty="0" smtClean="0"/>
              <a:t>= [ 0, 0, 0, 0, 0, 0…]</a:t>
            </a:r>
            <a:endParaRPr lang="en-US" baseline="-25000" dirty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 smtClean="0"/>
              <a:t>5 </a:t>
            </a:r>
            <a:r>
              <a:rPr lang="en-US" dirty="0" smtClean="0"/>
              <a:t>= [ 1, 1, 0, 0, 0, 2…]</a:t>
            </a:r>
            <a:endParaRPr lang="en-US" baseline="-25000" dirty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/>
              <a:t>6</a:t>
            </a:r>
            <a:r>
              <a:rPr lang="en-US" baseline="-25000" dirty="0" smtClean="0"/>
              <a:t> </a:t>
            </a:r>
            <a:r>
              <a:rPr lang="en-US" dirty="0" smtClean="0"/>
              <a:t>= [ 0, 0, 0, 0, 0, 1…]</a:t>
            </a:r>
            <a:endParaRPr lang="en-US" baseline="-25000" dirty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 smtClean="0"/>
              <a:t>7 </a:t>
            </a:r>
            <a:r>
              <a:rPr lang="en-US" dirty="0" smtClean="0"/>
              <a:t>= [ 1, 0, 0, 2, 0, 2…]</a:t>
            </a:r>
            <a:endParaRPr lang="en-US" baseline="-25000" dirty="0"/>
          </a:p>
          <a:p>
            <a:pPr marL="400050" lvl="2" indent="0">
              <a:buNone/>
            </a:pPr>
            <a:r>
              <a:rPr lang="en-US" dirty="0" smtClean="0"/>
              <a:t>Doc</a:t>
            </a:r>
            <a:r>
              <a:rPr lang="en-US" baseline="-25000" dirty="0"/>
              <a:t>8</a:t>
            </a:r>
            <a:r>
              <a:rPr lang="en-US" baseline="-25000" dirty="0" smtClean="0"/>
              <a:t> </a:t>
            </a:r>
            <a:r>
              <a:rPr lang="en-US" dirty="0" smtClean="0"/>
              <a:t>= [ 2, 0, 0, 0, 0, 0…]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3245" y="2231174"/>
            <a:ext cx="270001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dirty="0" smtClean="0"/>
              <a:t>Numbers represent the frequency of unique words in a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Natural language processing</a:t>
            </a:r>
          </a:p>
          <a:p>
            <a:pPr marL="0" indent="0">
              <a:buNone/>
            </a:pPr>
            <a:r>
              <a:rPr lang="en-US" sz="2400" dirty="0" smtClean="0"/>
              <a:t>	Text as Data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Cleaning text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Converting text to numbers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Interpretation</a:t>
            </a:r>
          </a:p>
          <a:p>
            <a:pPr marL="0" indent="0">
              <a:buNone/>
            </a:pPr>
            <a:r>
              <a:rPr lang="en-US" dirty="0" smtClean="0"/>
              <a:t>Common methods and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7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Document-Term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collection of count vectors is called the document-term matrix, or </a:t>
            </a:r>
            <a:r>
              <a:rPr lang="en-US" i="1" dirty="0" err="1" smtClean="0"/>
              <a:t>dtm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Each row of the matrix is a different document.</a:t>
            </a:r>
          </a:p>
          <a:p>
            <a:pPr marL="0" indent="0">
              <a:buNone/>
            </a:pPr>
            <a:r>
              <a:rPr lang="en-US" dirty="0" smtClean="0"/>
              <a:t>Each column is a term.</a:t>
            </a:r>
          </a:p>
          <a:p>
            <a:pPr marL="0" indent="0">
              <a:buNone/>
            </a:pPr>
            <a:r>
              <a:rPr lang="en-US" dirty="0" smtClean="0"/>
              <a:t>Contains mostly zeroes (sparse).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1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Document-Term Matrix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68227" y="1644809"/>
            <a:ext cx="3592817" cy="3572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	0	0	0	0	1	0	2</a:t>
            </a:r>
          </a:p>
          <a:p>
            <a:pPr marL="0" indent="0">
              <a:buNone/>
            </a:pPr>
            <a:r>
              <a:rPr lang="en-US" dirty="0" smtClean="0"/>
              <a:t>0	0	0	0	1	0	0	0</a:t>
            </a:r>
          </a:p>
          <a:p>
            <a:pPr marL="0" indent="0">
              <a:buNone/>
            </a:pPr>
            <a:r>
              <a:rPr lang="en-US" dirty="0" smtClean="0"/>
              <a:t>0	0	0	0	0	0	0	0</a:t>
            </a:r>
          </a:p>
          <a:p>
            <a:pPr marL="0" indent="0">
              <a:buNone/>
            </a:pPr>
            <a:r>
              <a:rPr lang="en-US" dirty="0" smtClean="0"/>
              <a:t>0	0	1	0	0	0	1	0</a:t>
            </a:r>
          </a:p>
          <a:p>
            <a:pPr marL="0" indent="0">
              <a:buNone/>
            </a:pPr>
            <a:r>
              <a:rPr lang="en-US" dirty="0" smtClean="0"/>
              <a:t>1	0	0	0	0	0	0	2</a:t>
            </a:r>
          </a:p>
          <a:p>
            <a:pPr marL="0" indent="0">
              <a:buNone/>
            </a:pPr>
            <a:r>
              <a:rPr lang="en-US" dirty="0" smtClean="0"/>
              <a:t>0	0	0	0	0	0	0	0</a:t>
            </a:r>
          </a:p>
          <a:p>
            <a:pPr marL="0" indent="0">
              <a:buNone/>
            </a:pPr>
            <a:r>
              <a:rPr lang="en-US" dirty="0" smtClean="0"/>
              <a:t>0	2	1	0	0	3	0	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6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real world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slides show what this process actually looks like from start to finish.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Neil </a:t>
            </a:r>
            <a:r>
              <a:rPr lang="en-US" b="1" dirty="0" err="1" smtClean="0"/>
              <a:t>deGrasse</a:t>
            </a:r>
            <a:r>
              <a:rPr lang="en-US" b="1" dirty="0" smtClean="0"/>
              <a:t> Tyson’s Twitter</a:t>
            </a:r>
            <a:endParaRPr lang="en-US" b="1" dirty="0"/>
          </a:p>
        </p:txBody>
      </p:sp>
      <p:pic>
        <p:nvPicPr>
          <p:cNvPr id="4" name="Content Placeholder 3" descr="Screen Shot 2017-02-02 at 9.5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0" r="-2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674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Corpus of Tweets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0977"/>
              </p:ext>
            </p:extLst>
          </p:nvPr>
        </p:nvGraphicFramePr>
        <p:xfrm>
          <a:off x="457200" y="1600199"/>
          <a:ext cx="8229600" cy="4089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Document" r:id="rId3" imgW="6083300" imgH="3022600" progId="Word.Document.12">
                  <p:embed/>
                </p:oleObj>
              </mc:Choice>
              <mc:Fallback>
                <p:oleObj name="Document" r:id="rId3" imgW="6083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00199"/>
                        <a:ext cx="8229600" cy="4089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8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Pre-Processed Corpus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08038"/>
              </p:ext>
            </p:extLst>
          </p:nvPr>
        </p:nvGraphicFramePr>
        <p:xfrm>
          <a:off x="457199" y="1600199"/>
          <a:ext cx="8225139" cy="333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Document" r:id="rId3" imgW="6083300" imgH="2463800" progId="Word.Document.12">
                  <p:embed/>
                </p:oleObj>
              </mc:Choice>
              <mc:Fallback>
                <p:oleObj name="Document" r:id="rId3" imgW="6083300" imgH="246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199" y="1600199"/>
                        <a:ext cx="8225139" cy="333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44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Document-Term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88190"/>
              </p:ext>
            </p:extLst>
          </p:nvPr>
        </p:nvGraphicFramePr>
        <p:xfrm>
          <a:off x="453755" y="1600200"/>
          <a:ext cx="8498176" cy="276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" name="Document" r:id="rId3" imgW="6083300" imgH="1981200" progId="Word.Document.12">
                  <p:embed/>
                </p:oleObj>
              </mc:Choice>
              <mc:Fallback>
                <p:oleObj name="Document" r:id="rId3" imgW="6083300" imgH="19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755" y="1600200"/>
                        <a:ext cx="8498176" cy="2767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65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do this?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Creating a document-term matrix simplifies analysis by narrowing our focus to the </a:t>
            </a:r>
            <a:r>
              <a:rPr lang="en-US" b="1" i="1" dirty="0" smtClean="0"/>
              <a:t>core content </a:t>
            </a:r>
            <a:r>
              <a:rPr lang="en-US" dirty="0" smtClean="0"/>
              <a:t>of each document.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21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Core content</a:t>
            </a:r>
            <a:r>
              <a:rPr lang="en-US" dirty="0" smtClean="0"/>
              <a:t> varies from project to project.</a:t>
            </a:r>
          </a:p>
          <a:p>
            <a:pPr marL="0" indent="0">
              <a:buNone/>
            </a:pPr>
            <a:r>
              <a:rPr lang="en-US" dirty="0" smtClean="0"/>
              <a:t>	Sometimes we care about common 	terms, 	but other times we care about rare terms.</a:t>
            </a:r>
          </a:p>
          <a:p>
            <a:pPr marL="0" indent="0">
              <a:buNone/>
            </a:pPr>
            <a:r>
              <a:rPr lang="en-US" dirty="0" smtClean="0"/>
              <a:t>	These decisions affect the pre-processing 	stage, which words to keep or discard.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4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Regardless of the task, the process of converting words to numbers, documents to vectors, and corpora to matrices makes qualitative text machine readable. </a:t>
            </a:r>
          </a:p>
        </p:txBody>
      </p:sp>
    </p:spTree>
    <p:extLst>
      <p:ext uri="{BB962C8B-B14F-4D97-AF65-F5344CB8AC3E}">
        <p14:creationId xmlns:p14="http://schemas.microsoft.com/office/powerpoint/2010/main" val="393378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 as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know how to read and analyze a single  document.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what about hundreds or even thousands of documents?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it possible to automate this task?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7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do this?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processing text, computers can read and synthesize content we are interested in to find broad patterns across thousands of documents.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80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Computers are basically doing what humans do – read texts – but on a larger scale and in a more systematic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91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NLP applications rely on machine learning algorithms, which take raw data as input and automatically detect patterns for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Machine learning methods may be </a:t>
            </a:r>
            <a:r>
              <a:rPr lang="en-US" i="1" dirty="0" smtClean="0"/>
              <a:t>supervised </a:t>
            </a:r>
            <a:r>
              <a:rPr lang="en-US" dirty="0" smtClean="0"/>
              <a:t>or </a:t>
            </a:r>
            <a:r>
              <a:rPr lang="en-US" i="1" dirty="0" smtClean="0"/>
              <a:t>unsupervised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519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Supervised vs.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Supervised and unsupervised </a:t>
            </a:r>
            <a:r>
              <a:rPr lang="en-US" dirty="0" smtClean="0"/>
              <a:t>methods </a:t>
            </a:r>
            <a:r>
              <a:rPr lang="en-US" dirty="0"/>
              <a:t>are often cast as </a:t>
            </a:r>
            <a:r>
              <a:rPr lang="en-US" dirty="0" smtClean="0"/>
              <a:t>competitors. But </a:t>
            </a:r>
            <a:r>
              <a:rPr lang="en-US" dirty="0"/>
              <a:t>they </a:t>
            </a:r>
            <a:r>
              <a:rPr lang="en-US" dirty="0" smtClean="0"/>
              <a:t>have different </a:t>
            </a:r>
            <a:r>
              <a:rPr lang="en-US" dirty="0"/>
              <a:t>objectives.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i="1" dirty="0" smtClean="0"/>
              <a:t>Supervised methods: </a:t>
            </a:r>
            <a:r>
              <a:rPr lang="en-US" dirty="0" smtClean="0"/>
              <a:t>you have predetermined 	categories </a:t>
            </a:r>
            <a:r>
              <a:rPr lang="en-US" dirty="0"/>
              <a:t>and documents that </a:t>
            </a:r>
            <a:r>
              <a:rPr lang="en-US" dirty="0" smtClean="0"/>
              <a:t>need </a:t>
            </a:r>
            <a:r>
              <a:rPr lang="en-US" dirty="0"/>
              <a:t>to be </a:t>
            </a:r>
            <a:r>
              <a:rPr lang="en-US" dirty="0" smtClean="0"/>
              <a:t>	placed </a:t>
            </a:r>
            <a:r>
              <a:rPr lang="en-US" dirty="0"/>
              <a:t>in those categories. </a:t>
            </a:r>
            <a:endParaRPr lang="en-US" dirty="0" smtClean="0"/>
          </a:p>
          <a:p>
            <a:pPr marL="0" lv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Unsupervised methods:</a:t>
            </a:r>
            <a:r>
              <a:rPr lang="en-US" dirty="0" smtClean="0"/>
              <a:t> you don’t have a 	predetermined categorization 	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Unsupervised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unsupervised methods, we use </a:t>
            </a:r>
            <a:r>
              <a:rPr lang="en-US" dirty="0"/>
              <a:t>modeling assumptions and </a:t>
            </a:r>
            <a:r>
              <a:rPr lang="en-US" dirty="0" smtClean="0"/>
              <a:t>underlying properties </a:t>
            </a:r>
            <a:r>
              <a:rPr lang="en-US" dirty="0"/>
              <a:t>of texts to estimate a set of categories and simultaneously assign documents to those categories.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75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Unsupervised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3200" dirty="0" smtClean="0"/>
              <a:t>Unsupervised methods can </a:t>
            </a:r>
            <a:r>
              <a:rPr lang="en-US" sz="3200" dirty="0"/>
              <a:t>identify </a:t>
            </a:r>
            <a:r>
              <a:rPr lang="en-US" sz="3200" dirty="0" smtClean="0"/>
              <a:t>categories </a:t>
            </a:r>
            <a:r>
              <a:rPr lang="en-US" sz="3200" dirty="0"/>
              <a:t>of text that are theoretically useful, but perhaps understudied or previously unknown</a:t>
            </a:r>
            <a:r>
              <a:rPr lang="en-US" sz="3200" dirty="0" smtClean="0"/>
              <a:t>.</a:t>
            </a:r>
          </a:p>
          <a:p>
            <a:pPr marL="0" lvl="1" indent="0">
              <a:buNone/>
            </a:pPr>
            <a:endParaRPr lang="en-US" sz="3200" dirty="0"/>
          </a:p>
          <a:p>
            <a:pPr marL="0" lvl="1" indent="0">
              <a:buNone/>
            </a:pPr>
            <a:r>
              <a:rPr lang="en-US" sz="3200" dirty="0" smtClean="0"/>
              <a:t>Also known as </a:t>
            </a:r>
            <a:r>
              <a:rPr lang="en-US" sz="3200" i="1" dirty="0" smtClean="0"/>
              <a:t>topic modeling</a:t>
            </a:r>
            <a:r>
              <a:rPr lang="en-US" sz="3200" dirty="0" smtClean="0"/>
              <a:t>. 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56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Statistically speaking, a topic model is a probability mass function over words.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Substantively speaking, topics are distinct concepts.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58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Topic Modeling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Say we have a corpus of documents. </a:t>
            </a:r>
          </a:p>
          <a:p>
            <a:pPr marL="0" indent="0">
              <a:buNone/>
            </a:pPr>
            <a:r>
              <a:rPr lang="en-US" dirty="0" smtClean="0"/>
              <a:t>We only see the raw text.</a:t>
            </a:r>
          </a:p>
          <a:p>
            <a:pPr marL="0" indent="0">
              <a:buNone/>
            </a:pPr>
            <a:r>
              <a:rPr lang="en-US" dirty="0" smtClean="0"/>
              <a:t>But we do not know a priori the topics contained within these documents.</a:t>
            </a:r>
          </a:p>
          <a:p>
            <a:pPr marL="0" indent="0">
              <a:buNone/>
            </a:pPr>
            <a:r>
              <a:rPr lang="en-US" dirty="0" smtClean="0"/>
              <a:t>Topics are </a:t>
            </a:r>
            <a:r>
              <a:rPr lang="en-US" i="1" dirty="0" smtClean="0"/>
              <a:t>hidden variables </a:t>
            </a:r>
            <a:r>
              <a:rPr lang="en-US" dirty="0" smtClean="0"/>
              <a:t>that make up the underlying thematic structure of the corpora.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3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Topic Modeling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infer topics by computing their posterior distribution, conditioning on the documents themselves.</a:t>
            </a:r>
          </a:p>
          <a:p>
            <a:pPr marL="0" indent="0">
              <a:buNone/>
            </a:pPr>
            <a:r>
              <a:rPr lang="en-US" dirty="0" smtClean="0"/>
              <a:t>By using probability models, we can assign topic probabilities to unique words in each document.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06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Start…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The raw document</a:t>
            </a:r>
            <a:endParaRPr lang="en-US" sz="2400" b="1" dirty="0"/>
          </a:p>
        </p:txBody>
      </p:sp>
      <p:pic>
        <p:nvPicPr>
          <p:cNvPr id="4" name="Picture 3" descr="Screen Shot 2017-02-04 at 7.3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60" y="2036763"/>
            <a:ext cx="4381115" cy="35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Natural Language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NLP is a process of using computer algorithms to understand and analyze natural language.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Everyday examples: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Autocorrect on your phone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/>
              <a:t>	</a:t>
            </a:r>
            <a:r>
              <a:rPr lang="en-US" i="1" dirty="0" smtClean="0"/>
              <a:t>Google translate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i="1" dirty="0" smtClean="0"/>
              <a:t>Spam filters in your email app</a:t>
            </a:r>
          </a:p>
        </p:txBody>
      </p:sp>
    </p:spTree>
    <p:extLst>
      <p:ext uri="{BB962C8B-B14F-4D97-AF65-F5344CB8AC3E}">
        <p14:creationId xmlns:p14="http://schemas.microsoft.com/office/powerpoint/2010/main" val="2069648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…to Finish</a:t>
            </a:r>
            <a:endParaRPr lang="en-US" b="1" dirty="0"/>
          </a:p>
        </p:txBody>
      </p:sp>
      <p:pic>
        <p:nvPicPr>
          <p:cNvPr id="6" name="Content Placeholder 5" descr="Topic Modeling slides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3" b="11503"/>
          <a:stretch>
            <a:fillRect/>
          </a:stretch>
        </p:blipFill>
        <p:spPr>
          <a:xfrm>
            <a:off x="687137" y="1493838"/>
            <a:ext cx="7898063" cy="4343630"/>
          </a:xfrm>
        </p:spPr>
      </p:pic>
    </p:spTree>
    <p:extLst>
      <p:ext uri="{BB962C8B-B14F-4D97-AF65-F5344CB8AC3E}">
        <p14:creationId xmlns:p14="http://schemas.microsoft.com/office/powerpoint/2010/main" val="2263515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Models: a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Topic models have a hierarchical structure: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top level contains information about key 	features contained in the documents. This 	info is</a:t>
            </a:r>
            <a:r>
              <a:rPr lang="en-US" dirty="0"/>
              <a:t> </a:t>
            </a:r>
            <a:r>
              <a:rPr lang="en-US" dirty="0" smtClean="0"/>
              <a:t>used to estimate the different topics.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6728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Models: a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models have a hierarchical structure: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middle level measures the extent to 	which each document is focused on the 	estimated topics.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6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Models: a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models have a hierarchical structure:</a:t>
            </a:r>
          </a:p>
          <a:p>
            <a:pPr marL="0" indent="0">
              <a:buNone/>
            </a:pPr>
            <a:r>
              <a:rPr lang="en-US" dirty="0" smtClean="0"/>
              <a:t>	The bottom level assigns each document to a 	single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0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Models: a hierarchy</a:t>
            </a:r>
            <a:endParaRPr lang="en-US" b="1" dirty="0"/>
          </a:p>
        </p:txBody>
      </p:sp>
      <p:pic>
        <p:nvPicPr>
          <p:cNvPr id="4" name="Content Placeholder 3" descr="Topic Modeling slides_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07" r="-19707" b="9722"/>
          <a:stretch/>
        </p:blipFill>
        <p:spPr>
          <a:xfrm>
            <a:off x="-1183395" y="1371600"/>
            <a:ext cx="10708395" cy="4953000"/>
          </a:xfrm>
        </p:spPr>
      </p:pic>
    </p:spTree>
    <p:extLst>
      <p:ext uri="{BB962C8B-B14F-4D97-AF65-F5344CB8AC3E}">
        <p14:creationId xmlns:p14="http://schemas.microsoft.com/office/powerpoint/2010/main" val="3848731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types of probability models: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Binomial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Multinomial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086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“Machine Learning Language Toolkit” (MALLET) is a topic modeling software that uses Latent </a:t>
            </a:r>
            <a:r>
              <a:rPr lang="en-US" dirty="0" err="1" smtClean="0"/>
              <a:t>Dirichlet</a:t>
            </a:r>
            <a:r>
              <a:rPr lang="en-US" dirty="0" smtClean="0"/>
              <a:t> Allocation. It is written in Java and executed in the terminal, but the output can be easily interpreted in Python.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15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NLP and Social Research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more text becomes available through the web and other digital databases, researchers are increasingly using NLP methods to analyze large bodies of text for social science and humanities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NLP and Social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Grimmer (2010)</a:t>
            </a:r>
            <a:r>
              <a:rPr lang="en-US" dirty="0" smtClean="0"/>
              <a:t>: devised topic model to measure political priorities of U.S. senators based on content in their press releases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Stewart and Zhukov (2009):</a:t>
            </a:r>
            <a:r>
              <a:rPr lang="en-US" dirty="0" smtClean="0"/>
              <a:t> developed a codebook of discourse for Russian political and military elites to measure whether actors have a restrained, activist, or neutral positions on the use of force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King, Pan, Roberts (2013):</a:t>
            </a:r>
            <a:r>
              <a:rPr lang="en-US" dirty="0" smtClean="0"/>
              <a:t> web scraped thousands of Chinese social media posts and analyzed content using NLP to identify patterns of state censorship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NLP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off-the-shelf programs have not been tested on a wide range of content types.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Writing your own NLP program gives you enhanced flexibility and control over your text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NLP can 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extract important features from large bodies of 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 efficient means of synthesizing and comparing different texts.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Classify texts into important groupings.</a:t>
            </a:r>
          </a:p>
        </p:txBody>
      </p:sp>
    </p:spTree>
    <p:extLst>
      <p:ext uri="{BB962C8B-B14F-4D97-AF65-F5344CB8AC3E}">
        <p14:creationId xmlns:p14="http://schemas.microsoft.com/office/powerpoint/2010/main" val="19948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NLP cannot do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computer is not a human.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of now, humans are still better interpreters of natural language than computers.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smtClean="0"/>
              <a:t>But we are slower readers!)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953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1148</Words>
  <Application>Microsoft Macintosh PowerPoint</Application>
  <PresentationFormat>On-screen Show (4:3)</PresentationFormat>
  <Paragraphs>177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Office Theme</vt:lpstr>
      <vt:lpstr>Document</vt:lpstr>
      <vt:lpstr>Natural Language Processing in Python</vt:lpstr>
      <vt:lpstr>Overview</vt:lpstr>
      <vt:lpstr>Text as Data</vt:lpstr>
      <vt:lpstr>Natural Language Processing</vt:lpstr>
      <vt:lpstr>NLP and Social Research</vt:lpstr>
      <vt:lpstr>NLP and Social Science</vt:lpstr>
      <vt:lpstr>NLP Software</vt:lpstr>
      <vt:lpstr>What NLP can do</vt:lpstr>
      <vt:lpstr>What NLP cannot do</vt:lpstr>
      <vt:lpstr>Acquiring Text</vt:lpstr>
      <vt:lpstr>Terminology</vt:lpstr>
      <vt:lpstr>More Terminology</vt:lpstr>
      <vt:lpstr>Pre-Processing Text</vt:lpstr>
      <vt:lpstr>Pre-Processing Text</vt:lpstr>
      <vt:lpstr>Pre-Processing Text</vt:lpstr>
      <vt:lpstr>Pre-Processing Text</vt:lpstr>
      <vt:lpstr>Creating a Vocabulary</vt:lpstr>
      <vt:lpstr>Transforming the Vocabulary</vt:lpstr>
      <vt:lpstr>Count Vectors</vt:lpstr>
      <vt:lpstr>Document-Term Matrix</vt:lpstr>
      <vt:lpstr>Document-Term Matrix</vt:lpstr>
      <vt:lpstr>A real world example</vt:lpstr>
      <vt:lpstr>Neil deGrasse Tyson’s Twitter</vt:lpstr>
      <vt:lpstr>The Corpus of Tweets</vt:lpstr>
      <vt:lpstr>The Pre-Processed Corpus</vt:lpstr>
      <vt:lpstr>The Document-Term Matrix</vt:lpstr>
      <vt:lpstr>Why do we do this?</vt:lpstr>
      <vt:lpstr>Why do we do this?</vt:lpstr>
      <vt:lpstr>Why do we do this?</vt:lpstr>
      <vt:lpstr>Why do we do this?</vt:lpstr>
      <vt:lpstr>Why do we do this?</vt:lpstr>
      <vt:lpstr>Methods</vt:lpstr>
      <vt:lpstr>Supervised vs. Unsupervised</vt:lpstr>
      <vt:lpstr>Unsupervised Methods</vt:lpstr>
      <vt:lpstr>Unsupervised Methods</vt:lpstr>
      <vt:lpstr>Topic Models</vt:lpstr>
      <vt:lpstr>How does Topic Modeling work?</vt:lpstr>
      <vt:lpstr>How does Topic Modeling work?</vt:lpstr>
      <vt:lpstr>From Start…</vt:lpstr>
      <vt:lpstr>…to Finish</vt:lpstr>
      <vt:lpstr>Topic Models: a hierarchy</vt:lpstr>
      <vt:lpstr>Topic Models: a hierarchy</vt:lpstr>
      <vt:lpstr>Topic Models: a hierarchy</vt:lpstr>
      <vt:lpstr>Topic Models: a hierarchy</vt:lpstr>
      <vt:lpstr>Topic Models</vt:lpstr>
      <vt:lpstr>Topic Models</vt:lpstr>
      <vt:lpstr>Topic 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in Python</dc:title>
  <dc:creator>Fiona Shen-Bayh</dc:creator>
  <cp:lastModifiedBy>Fiona Shen-Bayh</cp:lastModifiedBy>
  <cp:revision>476</cp:revision>
  <dcterms:created xsi:type="dcterms:W3CDTF">2017-02-02T03:41:17Z</dcterms:created>
  <dcterms:modified xsi:type="dcterms:W3CDTF">2018-04-02T19:40:53Z</dcterms:modified>
</cp:coreProperties>
</file>