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sldIdLst>
    <p:sldId id="256" r:id="rId2"/>
    <p:sldId id="308" r:id="rId3"/>
    <p:sldId id="314" r:id="rId4"/>
    <p:sldId id="391" r:id="rId5"/>
    <p:sldId id="309" r:id="rId6"/>
    <p:sldId id="310" r:id="rId7"/>
    <p:sldId id="311" r:id="rId8"/>
    <p:sldId id="312" r:id="rId9"/>
    <p:sldId id="313" r:id="rId10"/>
    <p:sldId id="315" r:id="rId11"/>
    <p:sldId id="30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1" autoAdjust="0"/>
    <p:restoredTop sz="90408" autoAdjust="0"/>
  </p:normalViewPr>
  <p:slideViewPr>
    <p:cSldViewPr>
      <p:cViewPr varScale="1">
        <p:scale>
          <a:sx n="112" d="100"/>
          <a:sy n="112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13FCD8-8E2A-42E3-8C5E-74430C34DE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07D20-18B0-4C37-BD56-C49BBC1436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47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813EA-184C-4C70-A14A-197B3104E6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60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3BACE-D02E-4E0A-ACC0-51B1A9AD14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811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B5D75-283C-4824-9E41-A976620B0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9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8F046-1CED-479F-AC4E-2F445750F3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56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CEB3-AAF7-46D1-A4FB-B4D774C79E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5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A73F-3DD6-4376-AB93-56B595C582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50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CF289-B8BC-4FD7-ACDB-D98465B443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08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15BE-E843-470F-8671-EE7BE109E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79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E5D66-6F4E-43A8-BDE3-F7E7E49435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7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9FE41B-8ED0-421C-83E7-3C475D301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68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28D5-9340-404C-A322-7BDA7C5E08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5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CDEDF75-BA7A-4D84-A330-ED65A13A85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0" r:id="rId2"/>
    <p:sldLayoutId id="2147483726" r:id="rId3"/>
    <p:sldLayoutId id="2147483721" r:id="rId4"/>
    <p:sldLayoutId id="2147483722" r:id="rId5"/>
    <p:sldLayoutId id="2147483723" r:id="rId6"/>
    <p:sldLayoutId id="2147483727" r:id="rId7"/>
    <p:sldLayoutId id="2147483728" r:id="rId8"/>
    <p:sldLayoutId id="2147483729" r:id="rId9"/>
    <p:sldLayoutId id="2147483724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800" dirty="0"/>
              <a:t>Information Systems Security</a:t>
            </a:r>
            <a:br>
              <a:rPr lang="en-US" altLang="zh-CN" sz="4800" dirty="0"/>
            </a:br>
            <a:r>
              <a:rPr lang="en-US" altLang="zh-CN" sz="4800" dirty="0"/>
              <a:t>(</a:t>
            </a:r>
            <a:r>
              <a:rPr lang="zh-CN" altLang="en-US" sz="4800" dirty="0"/>
              <a:t>信息系统安全</a:t>
            </a:r>
            <a:r>
              <a:rPr lang="en-US" altLang="zh-CN" sz="4800" dirty="0"/>
              <a:t>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437063"/>
            <a:ext cx="6400800" cy="1176337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zh-CN" altLang="en-US" sz="3200" dirty="0"/>
              <a:t>课程概述</a:t>
            </a:r>
            <a:endParaRPr lang="en-US" altLang="zh-CN" sz="3200" dirty="0"/>
          </a:p>
          <a:p>
            <a:pPr eaLnBrk="1" fontAlgn="auto" hangingPunct="1">
              <a:defRPr/>
            </a:pPr>
            <a:endParaRPr lang="zh-CN" altLang="en-US" sz="3200" dirty="0"/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6CE3C5-4CB4-499C-904F-A32930C97F08}" type="slidenum">
              <a:rPr lang="zh-CN" altLang="en-US" sz="1400" smtClean="0"/>
              <a:pPr/>
              <a:t>1</a:t>
            </a:fld>
            <a:endParaRPr lang="en-US" altLang="zh-CN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3FD9B7-F688-4209-8D74-1B23A5843C27}"/>
              </a:ext>
            </a:extLst>
          </p:cNvPr>
          <p:cNvSpPr txBox="1"/>
          <p:nvPr/>
        </p:nvSpPr>
        <p:spPr>
          <a:xfrm>
            <a:off x="7092280" y="11663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COMP130166.01</a:t>
            </a:r>
            <a:endParaRPr lang="zh-CN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188913"/>
            <a:ext cx="7543800" cy="1450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评分标准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4388" y="6308725"/>
            <a:ext cx="984250" cy="365125"/>
          </a:xfrm>
        </p:spPr>
        <p:txBody>
          <a:bodyPr/>
          <a:lstStyle/>
          <a:p>
            <a:pPr>
              <a:defRPr/>
            </a:pPr>
            <a:fld id="{01B77654-01CF-493D-9854-814AC57DE25A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42988" y="2046288"/>
            <a:ext cx="2160587" cy="316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2988" y="2046288"/>
            <a:ext cx="2160587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出勤</a:t>
            </a:r>
          </a:p>
        </p:txBody>
      </p:sp>
      <p:sp>
        <p:nvSpPr>
          <p:cNvPr id="18438" name="文本框 7"/>
          <p:cNvSpPr txBox="1">
            <a:spLocks noChangeArrowheads="1"/>
          </p:cNvSpPr>
          <p:nvPr/>
        </p:nvSpPr>
        <p:spPr bwMode="auto">
          <a:xfrm>
            <a:off x="1619250" y="3836988"/>
            <a:ext cx="1128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10%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5375" y="2046288"/>
            <a:ext cx="2160588" cy="316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35375" y="2046288"/>
            <a:ext cx="2160588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大作业</a:t>
            </a:r>
          </a:p>
        </p:txBody>
      </p:sp>
      <p:sp>
        <p:nvSpPr>
          <p:cNvPr id="18441" name="文本框 12"/>
          <p:cNvSpPr txBox="1">
            <a:spLocks noChangeArrowheads="1"/>
          </p:cNvSpPr>
          <p:nvPr/>
        </p:nvSpPr>
        <p:spPr bwMode="auto">
          <a:xfrm>
            <a:off x="4211638" y="3836988"/>
            <a:ext cx="1128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00B0F0"/>
                </a:solidFill>
              </a:rPr>
              <a:t>30%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27763" y="2046288"/>
            <a:ext cx="2160587" cy="316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27763" y="2046288"/>
            <a:ext cx="2160587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期末考试</a:t>
            </a:r>
          </a:p>
        </p:txBody>
      </p:sp>
      <p:sp>
        <p:nvSpPr>
          <p:cNvPr id="18444" name="文本框 15"/>
          <p:cNvSpPr txBox="1">
            <a:spLocks noChangeArrowheads="1"/>
          </p:cNvSpPr>
          <p:nvPr/>
        </p:nvSpPr>
        <p:spPr bwMode="auto">
          <a:xfrm>
            <a:off x="6804025" y="3836988"/>
            <a:ext cx="1128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60%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98E102-249B-4854-ADE4-0574860786FF}" type="slidenum">
              <a:rPr lang="zh-CN" altLang="en-US" sz="1400" smtClean="0"/>
              <a:pPr/>
              <a:t>11</a:t>
            </a:fld>
            <a:endParaRPr lang="en-US" altLang="zh-CN" sz="1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53C3C7-2950-443E-B1BA-D21781BCCAAF}"/>
              </a:ext>
            </a:extLst>
          </p:cNvPr>
          <p:cNvSpPr txBox="1"/>
          <p:nvPr/>
        </p:nvSpPr>
        <p:spPr>
          <a:xfrm>
            <a:off x="1835696" y="2564904"/>
            <a:ext cx="5746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/>
              <a:t>Q &amp; A</a:t>
            </a:r>
            <a:endParaRPr lang="zh-CN" altLang="en-US" sz="1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8563" y="838200"/>
            <a:ext cx="1636712" cy="16605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tx1"/>
                </a:solidFill>
              </a:rPr>
              <a:t>课程</a:t>
            </a:r>
            <a:br>
              <a:rPr lang="en-US" altLang="zh-CN" sz="5400" b="1" dirty="0">
                <a:solidFill>
                  <a:schemeClr val="tx1"/>
                </a:solidFill>
              </a:rPr>
            </a:br>
            <a:r>
              <a:rPr lang="zh-CN" altLang="en-US" sz="5400" b="1" dirty="0">
                <a:solidFill>
                  <a:schemeClr val="tx1"/>
                </a:solidFill>
              </a:rPr>
              <a:t>老师</a:t>
            </a:r>
            <a:endParaRPr lang="zh-CN" altLang="zh-CN" sz="5400" b="1" dirty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67944" y="3501008"/>
            <a:ext cx="3894138" cy="2159000"/>
          </a:xfrm>
        </p:spPr>
        <p:txBody>
          <a:bodyPr/>
          <a:lstStyle/>
          <a:p>
            <a:pPr eaLnBrk="1" hangingPunct="1"/>
            <a:r>
              <a:rPr lang="en-US" altLang="zh-CN" dirty="0"/>
              <a:t>Han Weili (</a:t>
            </a:r>
            <a:r>
              <a:rPr lang="zh-CN" altLang="en-US" dirty="0"/>
              <a:t>韩伟力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E-Mail: wlhan@fudan.edu.cn</a:t>
            </a:r>
          </a:p>
          <a:p>
            <a:pPr eaLnBrk="1" hangingPunct="1"/>
            <a:r>
              <a:rPr lang="en-US" altLang="zh-CN" dirty="0" err="1"/>
              <a:t>MPhone</a:t>
            </a:r>
            <a:r>
              <a:rPr lang="en-US" altLang="zh-CN" dirty="0"/>
              <a:t>: 13918394494</a:t>
            </a:r>
          </a:p>
          <a:p>
            <a:pPr eaLnBrk="1" hangingPunct="1"/>
            <a:r>
              <a:rPr lang="en-US" altLang="zh-CN" dirty="0"/>
              <a:t>Office: </a:t>
            </a:r>
            <a:r>
              <a:rPr lang="zh-CN" altLang="en-US" dirty="0"/>
              <a:t>交叉</a:t>
            </a:r>
            <a:r>
              <a:rPr lang="en-US" altLang="zh-CN" dirty="0"/>
              <a:t>2</a:t>
            </a:r>
            <a:r>
              <a:rPr lang="zh-CN" altLang="en-US" dirty="0"/>
              <a:t>号楼</a:t>
            </a:r>
            <a:r>
              <a:rPr lang="en-US" altLang="zh-CN" dirty="0"/>
              <a:t>A3023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39750" y="2852738"/>
            <a:ext cx="799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9">
            <a:extLst>
              <a:ext uri="{FF2B5EF4-FFF2-40B4-BE49-F238E27FC236}">
                <a16:creationId xmlns:a16="http://schemas.microsoft.com/office/drawing/2014/main" id="{DDF35ACF-F5A6-41DC-9669-32D8BCDF1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60648"/>
            <a:ext cx="1171575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D9700-8D2B-4304-B916-877D96DC37C7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80988" y="1098550"/>
            <a:ext cx="4351337" cy="1804988"/>
          </a:xfrm>
          <a:prstGeom prst="rect">
            <a:avLst/>
          </a:prstGeom>
          <a:solidFill>
            <a:srgbClr val="007FC6"/>
          </a:solidFill>
          <a:ln w="6350" cap="flat" cmpd="sng" algn="ctr">
            <a:solidFill>
              <a:schemeClr val="accent2"/>
            </a:solidFill>
            <a:prstDash val="solid"/>
            <a:beve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宋体" charset="-122"/>
              </a:rPr>
              <a:t>韩伟力</a:t>
            </a:r>
            <a:endParaRPr lang="en-US" altLang="zh-CN" sz="2400" b="1" dirty="0">
              <a:solidFill>
                <a:schemeClr val="bg1"/>
              </a:solidFill>
              <a:latin typeface="宋体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宋体" charset="-122"/>
              </a:rPr>
              <a:t>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复旦大学教授，博士生导师，软件学院副院长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	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上海计算机学会信息安全专委会副主任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中国计算机学会上海监委会主席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92" name="Content Placeholder 5"/>
          <p:cNvSpPr txBox="1">
            <a:spLocks/>
          </p:cNvSpPr>
          <p:nvPr/>
        </p:nvSpPr>
        <p:spPr bwMode="auto">
          <a:xfrm>
            <a:off x="485238" y="3255144"/>
            <a:ext cx="81280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代表性论文：</a:t>
            </a:r>
            <a:endParaRPr lang="en-US" altLang="zh-CN" sz="16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spcBef>
                <a:spcPts val="500"/>
              </a:spcBef>
              <a:spcAft>
                <a:spcPts val="3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zh-CN" sz="1200" b="1" dirty="0">
                <a:solidFill>
                  <a:schemeClr val="tx1"/>
                </a:solidFill>
              </a:rPr>
              <a:t>【</a:t>
            </a:r>
            <a:r>
              <a:rPr lang="zh-CN" altLang="en-US" sz="1200" b="1" dirty="0">
                <a:solidFill>
                  <a:schemeClr val="tx1"/>
                </a:solidFill>
              </a:rPr>
              <a:t>隐私计算与数据安全</a:t>
            </a:r>
            <a:r>
              <a:rPr lang="en-US" altLang="zh-CN" sz="1200" b="1" dirty="0">
                <a:solidFill>
                  <a:schemeClr val="tx1"/>
                </a:solidFill>
              </a:rPr>
              <a:t>】 </a:t>
            </a:r>
            <a:r>
              <a:rPr lang="en-US" altLang="zh-CN" sz="1200" dirty="0"/>
              <a:t>Private, Efficient, and Accurate: Protecting Models Trained by Multi-party Learning with Differential Privacy, In Proc. of The 44th IEEE Symposium on Security and Privacy (IEEE </a:t>
            </a:r>
            <a:r>
              <a:rPr lang="en-US" altLang="zh-CN" sz="1200" b="1" dirty="0"/>
              <a:t>S&amp;P 2023</a:t>
            </a:r>
            <a:r>
              <a:rPr lang="en-US" altLang="zh-CN" sz="1200" dirty="0"/>
              <a:t>), San Francisco. (</a:t>
            </a:r>
            <a:r>
              <a:rPr lang="zh-CN" altLang="en-US" sz="1200" dirty="0"/>
              <a:t>通讯作者</a:t>
            </a:r>
            <a:r>
              <a:rPr lang="en-US" altLang="zh-CN" sz="1200" dirty="0"/>
              <a:t>)</a:t>
            </a:r>
          </a:p>
          <a:p>
            <a:pPr lvl="1" algn="just" eaLnBrk="1" hangingPunct="1">
              <a:spcBef>
                <a:spcPts val="500"/>
              </a:spcBef>
              <a:spcAft>
                <a:spcPts val="3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zh-CN" sz="1200" b="1" dirty="0">
                <a:solidFill>
                  <a:schemeClr val="tx1"/>
                </a:solidFill>
              </a:rPr>
              <a:t>【</a:t>
            </a:r>
            <a:r>
              <a:rPr lang="zh-CN" altLang="en-US" sz="1200" b="1" dirty="0">
                <a:solidFill>
                  <a:schemeClr val="tx1"/>
                </a:solidFill>
              </a:rPr>
              <a:t>隐私计算与数据安全</a:t>
            </a:r>
            <a:r>
              <a:rPr lang="en-US" altLang="zh-CN" sz="1200" b="1" dirty="0">
                <a:solidFill>
                  <a:schemeClr val="tx1"/>
                </a:solidFill>
              </a:rPr>
              <a:t>】 </a:t>
            </a:r>
            <a:r>
              <a:rPr lang="en-US" altLang="zh-CN" sz="1200" dirty="0" err="1"/>
              <a:t>pMPL</a:t>
            </a:r>
            <a:r>
              <a:rPr lang="en-US" altLang="zh-CN" sz="1200" dirty="0"/>
              <a:t>: A Robust Multi-Party Learning Framework with a Privileged Party</a:t>
            </a:r>
            <a:r>
              <a:rPr lang="zh-CN" altLang="en-US" sz="1200" dirty="0"/>
              <a:t>，</a:t>
            </a:r>
            <a:r>
              <a:rPr lang="en-US" altLang="zh-CN" sz="1200" dirty="0"/>
              <a:t> In Proc. of ACM </a:t>
            </a:r>
            <a:r>
              <a:rPr lang="en-US" altLang="zh-CN" sz="1200" b="1" dirty="0"/>
              <a:t>CCS 2022</a:t>
            </a:r>
            <a:r>
              <a:rPr lang="en-US" altLang="zh-CN" sz="1200" dirty="0"/>
              <a:t>. (</a:t>
            </a:r>
            <a:r>
              <a:rPr lang="zh-CN" altLang="en-US" sz="1200" dirty="0"/>
              <a:t>通讯作者</a:t>
            </a:r>
            <a:r>
              <a:rPr lang="en-US" altLang="zh-CN" sz="1200" dirty="0"/>
              <a:t>)</a:t>
            </a:r>
          </a:p>
          <a:p>
            <a:pPr lvl="1" algn="just" eaLnBrk="1" hangingPunct="1">
              <a:spcBef>
                <a:spcPts val="500"/>
              </a:spcBef>
              <a:spcAft>
                <a:spcPts val="3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zh-CN" sz="1200" dirty="0"/>
              <a:t>【</a:t>
            </a:r>
            <a:r>
              <a:rPr lang="zh-CN" altLang="en-US" sz="1200" b="1" dirty="0"/>
              <a:t>加密货币</a:t>
            </a:r>
            <a:r>
              <a:rPr lang="en-US" altLang="zh-CN" sz="1200" dirty="0"/>
              <a:t>】A Large-scale Empirical Analysis of Ransomware Activities in Bitcoin, ACM Transactions on the Web (</a:t>
            </a:r>
            <a:r>
              <a:rPr lang="en-US" altLang="zh-CN" sz="1200" b="1" dirty="0"/>
              <a:t>TWEB</a:t>
            </a:r>
            <a:r>
              <a:rPr lang="en-US" altLang="zh-CN" sz="1200" dirty="0"/>
              <a:t>), 2022, 16(2): 1-29. (</a:t>
            </a:r>
            <a:r>
              <a:rPr lang="zh-CN" altLang="en-US" sz="1200" dirty="0"/>
              <a:t>通讯作者</a:t>
            </a:r>
            <a:r>
              <a:rPr lang="en-US" altLang="zh-CN" sz="1200" dirty="0"/>
              <a:t>)</a:t>
            </a:r>
          </a:p>
          <a:p>
            <a:pPr lvl="1" algn="just" eaLnBrk="1" hangingPunct="1">
              <a:spcBef>
                <a:spcPts val="500"/>
              </a:spcBef>
              <a:spcAft>
                <a:spcPts val="3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zh-CN" sz="1200" dirty="0">
                <a:solidFill>
                  <a:schemeClr val="tx1"/>
                </a:solidFill>
              </a:rPr>
              <a:t>【</a:t>
            </a:r>
            <a:r>
              <a:rPr lang="zh-CN" altLang="en-US" sz="1200" b="1" dirty="0">
                <a:solidFill>
                  <a:schemeClr val="tx1"/>
                </a:solidFill>
              </a:rPr>
              <a:t>身份认证</a:t>
            </a:r>
            <a:r>
              <a:rPr lang="en-US" altLang="zh-CN" sz="1200" dirty="0">
                <a:solidFill>
                  <a:schemeClr val="tx1"/>
                </a:solidFill>
              </a:rPr>
              <a:t>】</a:t>
            </a:r>
            <a:r>
              <a:rPr lang="en-US" altLang="zh-CN" sz="1200" dirty="0"/>
              <a:t>Chunk-Level Password Guessing: Towards Modeling Refined Password Composition Representations, In Proc. of ACM </a:t>
            </a:r>
            <a:r>
              <a:rPr lang="en-US" altLang="zh-CN" sz="1200" b="1" dirty="0"/>
              <a:t>CCS 2021</a:t>
            </a:r>
            <a:r>
              <a:rPr lang="en-US" altLang="zh-CN" sz="1200" dirty="0"/>
              <a:t>. (</a:t>
            </a:r>
            <a:r>
              <a:rPr lang="zh-CN" altLang="en-US" sz="1200" dirty="0"/>
              <a:t>通讯作者</a:t>
            </a:r>
            <a:r>
              <a:rPr lang="en-US" altLang="zh-CN" sz="1200" dirty="0"/>
              <a:t>)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lvl="1" algn="just" eaLnBrk="1" hangingPunct="1">
              <a:spcBef>
                <a:spcPts val="500"/>
              </a:spcBef>
              <a:spcAft>
                <a:spcPts val="3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zh-CN" sz="1200" b="1" dirty="0">
                <a:solidFill>
                  <a:schemeClr val="tx1"/>
                </a:solidFill>
              </a:rPr>
              <a:t>【</a:t>
            </a:r>
            <a:r>
              <a:rPr lang="zh-CN" altLang="en-US" sz="1200" b="1" dirty="0">
                <a:solidFill>
                  <a:schemeClr val="tx1"/>
                </a:solidFill>
              </a:rPr>
              <a:t>数据分析</a:t>
            </a:r>
            <a:r>
              <a:rPr lang="en-US" altLang="zh-CN" sz="1200" b="1" dirty="0">
                <a:solidFill>
                  <a:schemeClr val="tx1"/>
                </a:solidFill>
              </a:rPr>
              <a:t>】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BinDex</a:t>
            </a:r>
            <a:r>
              <a:rPr lang="en-US" altLang="zh-CN" sz="1200" dirty="0"/>
              <a:t>: A Two-Layered Index for Fast and Robust Scans. In Proc. of </a:t>
            </a:r>
            <a:r>
              <a:rPr lang="en-US" altLang="zh-CN" sz="1200" b="1" dirty="0"/>
              <a:t>SIGMOD 2020</a:t>
            </a:r>
            <a:r>
              <a:rPr lang="en-US" altLang="zh-CN" sz="1200" dirty="0"/>
              <a:t>.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lvl="1" algn="just" eaLnBrk="1" hangingPunct="1">
              <a:spcBef>
                <a:spcPts val="500"/>
              </a:spcBef>
              <a:spcAft>
                <a:spcPts val="3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zh-CN" sz="1200" b="1" dirty="0">
                <a:solidFill>
                  <a:schemeClr val="tx1"/>
                </a:solidFill>
              </a:rPr>
              <a:t>【</a:t>
            </a:r>
            <a:r>
              <a:rPr lang="zh-CN" altLang="en-US" sz="1200" b="1" dirty="0">
                <a:solidFill>
                  <a:schemeClr val="tx1"/>
                </a:solidFill>
              </a:rPr>
              <a:t>身份认证</a:t>
            </a:r>
            <a:r>
              <a:rPr lang="en-US" altLang="zh-CN" sz="1200" dirty="0">
                <a:solidFill>
                  <a:schemeClr val="tx1"/>
                </a:solidFill>
              </a:rPr>
              <a:t>】A Large-Scale Empirical Analysis on Chinese Web Passwords. In Proc. Of </a:t>
            </a:r>
            <a:r>
              <a:rPr lang="en-US" altLang="zh-CN" sz="1200" b="1" dirty="0">
                <a:solidFill>
                  <a:schemeClr val="tx1"/>
                </a:solidFill>
              </a:rPr>
              <a:t>USENIX Security </a:t>
            </a:r>
            <a:r>
              <a:rPr lang="en-US" altLang="zh-CN" sz="1200" dirty="0">
                <a:solidFill>
                  <a:schemeClr val="tx1"/>
                </a:solidFill>
              </a:rPr>
              <a:t>‘14, San Diego, August 20-22, 2014. </a:t>
            </a:r>
            <a:r>
              <a:rPr lang="en-US" altLang="zh-CN" sz="1200" dirty="0"/>
              <a:t>(</a:t>
            </a:r>
            <a:r>
              <a:rPr lang="zh-CN" altLang="en-US" sz="1200" dirty="0"/>
              <a:t>通讯作者</a:t>
            </a:r>
            <a:r>
              <a:rPr lang="en-US" altLang="zh-CN" sz="1200" dirty="0"/>
              <a:t>)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lvl="1" algn="just" eaLnBrk="1" hangingPunct="1">
              <a:spcBef>
                <a:spcPts val="500"/>
              </a:spcBef>
              <a:spcAft>
                <a:spcPts val="300"/>
              </a:spcAft>
              <a:buClrTx/>
              <a:buFont typeface="Calibri Light" panose="020F0302020204030204" pitchFamily="34" charset="0"/>
              <a:buAutoNum type="arabicPeriod"/>
            </a:pP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762500" y="1098550"/>
            <a:ext cx="4048125" cy="1804988"/>
          </a:xfrm>
          <a:prstGeom prst="rect">
            <a:avLst/>
          </a:prstGeom>
          <a:solidFill>
            <a:srgbClr val="007FC6"/>
          </a:solidFill>
          <a:ln w="6350" cap="flat" cmpd="sng" algn="ctr">
            <a:solidFill>
              <a:schemeClr val="accent2"/>
            </a:solidFill>
            <a:prstDash val="solid"/>
            <a:beve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宋体" charset="-122"/>
              </a:rPr>
              <a:t>主要研究方向</a:t>
            </a:r>
          </a:p>
          <a:p>
            <a:pPr marL="0" indent="0">
              <a:lnSpc>
                <a:spcPct val="110000"/>
              </a:lnSpc>
              <a:buFont typeface="Arial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数据安全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buFont typeface="Arial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访问控制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10000"/>
              </a:lnSpc>
              <a:buFont typeface="Arial"/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     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身份认证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923342" y="199513"/>
            <a:ext cx="1717675" cy="765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主讲</a:t>
            </a:r>
            <a:endParaRPr lang="zh-CN" altLang="zh-CN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E13FCC-12E6-4DFC-B3CC-3E36C0EF43F2}"/>
              </a:ext>
            </a:extLst>
          </p:cNvPr>
          <p:cNvSpPr/>
          <p:nvPr/>
        </p:nvSpPr>
        <p:spPr>
          <a:xfrm>
            <a:off x="4549238" y="397435"/>
            <a:ext cx="4271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https://faculty.fudan.edu.cn/weili/zh_CN/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8F0C873-E1A2-41A1-A522-8D20ABA8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087015D-E303-405F-874D-EB38893B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4" y="1448553"/>
            <a:ext cx="178840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A2FAF85-5072-4DF1-AA2F-FA69EB55F4D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72811" y="1846907"/>
          <a:ext cx="7818735" cy="4128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8139442" imgH="4291374" progId="Visio.Drawing.15">
                  <p:embed/>
                </p:oleObj>
              </mc:Choice>
              <mc:Fallback>
                <p:oleObj name="Visio" r:id="rId3" imgW="8139442" imgH="4291374" progId="Visio.Drawing.15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A2FAF85-5072-4DF1-AA2F-FA69EB55F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11" y="1846907"/>
                        <a:ext cx="7818735" cy="4128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59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822960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学生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564904"/>
            <a:ext cx="5545138" cy="2735759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陈姝宇</a:t>
            </a:r>
            <a:endParaRPr lang="en-US" altLang="zh-CN" sz="3200" dirty="0"/>
          </a:p>
          <a:p>
            <a:pPr lvl="1" eaLnBrk="1" hangingPunct="1"/>
            <a:endParaRPr lang="en-US" altLang="zh-CN" sz="3200" dirty="0"/>
          </a:p>
          <a:p>
            <a:pPr lvl="1" eaLnBrk="1" hangingPunct="1"/>
            <a:r>
              <a:rPr lang="en-US" altLang="zh-CN" sz="3200" dirty="0"/>
              <a:t>2021</a:t>
            </a:r>
            <a:r>
              <a:rPr lang="zh-CN" altLang="en-US" sz="3200" dirty="0"/>
              <a:t>级硕士研究生</a:t>
            </a:r>
            <a:endParaRPr lang="en-US" altLang="zh-CN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3A0BA4-13A2-4810-98BD-4AABB740F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852535"/>
            <a:ext cx="2275453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1075"/>
            <a:ext cx="822960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安排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205038"/>
            <a:ext cx="8229600" cy="4389437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时间</a:t>
            </a:r>
          </a:p>
          <a:p>
            <a:pPr lvl="2" eaLnBrk="1" hangingPunct="1"/>
            <a:r>
              <a:rPr lang="zh-CN" altLang="en-US" sz="3200" dirty="0"/>
              <a:t>周二，</a:t>
            </a:r>
            <a:r>
              <a:rPr lang="en-US" altLang="zh-CN" sz="3200" dirty="0"/>
              <a:t>3-5</a:t>
            </a:r>
            <a:r>
              <a:rPr lang="zh-CN" altLang="en-US" sz="3200" dirty="0"/>
              <a:t>节</a:t>
            </a:r>
          </a:p>
          <a:p>
            <a:pPr lvl="2" eaLnBrk="1" hangingPunct="1"/>
            <a:r>
              <a:rPr lang="en-US" altLang="zh-CN" sz="3200" dirty="0"/>
              <a:t>HGX501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25538"/>
            <a:ext cx="8229600" cy="647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教材和参考书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3850" y="2276475"/>
            <a:ext cx="8210550" cy="48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Security Engineering – A Guide to Building Dependable Distributed Systems</a:t>
            </a:r>
            <a:r>
              <a:rPr lang="en-US" altLang="zh-CN" sz="2400" dirty="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rPr>
              <a:t>. Ross J. Anderson. John Wiley &amp; Sons, Inc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Computer Security: Art and Science</a:t>
            </a:r>
            <a:r>
              <a:rPr lang="en-US" altLang="zh-CN" sz="2400" dirty="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rPr>
              <a:t>, Matt Bishop, Pearson Edition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*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charset="-122"/>
              </a:rPr>
              <a:t>Write Secure Code</a:t>
            </a:r>
            <a:r>
              <a:rPr lang="en-US" altLang="zh-CN" sz="2400" dirty="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rPr>
              <a:t> (Second Edition), Michael Howard, David </a:t>
            </a:r>
            <a:r>
              <a:rPr lang="en-US" altLang="zh-CN" sz="2400" dirty="0" err="1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rPr>
              <a:t>LeBlance</a:t>
            </a:r>
            <a:r>
              <a:rPr lang="en-US" altLang="zh-CN" sz="2400" dirty="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rPr>
              <a:t>, Microsoft Press.)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6840537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先修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2276475"/>
            <a:ext cx="7570787" cy="3633788"/>
          </a:xfrm>
        </p:spPr>
        <p:txBody>
          <a:bodyPr/>
          <a:lstStyle/>
          <a:p>
            <a:pPr eaLnBrk="1" hangingPunct="1"/>
            <a:r>
              <a:rPr lang="zh-CN" altLang="en-US"/>
              <a:t>程序语言</a:t>
            </a:r>
          </a:p>
          <a:p>
            <a:pPr eaLnBrk="1" hangingPunct="1"/>
            <a:r>
              <a:rPr lang="zh-CN" altLang="en-US"/>
              <a:t>软件</a:t>
            </a:r>
            <a:r>
              <a:rPr lang="en-US" altLang="zh-CN"/>
              <a:t>/</a:t>
            </a:r>
            <a:r>
              <a:rPr lang="zh-CN" altLang="en-US"/>
              <a:t>系统类课程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课程内容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eaLnBrk="1" fontAlgn="b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信息系统安全概论，讲解信息系统安全的基本概念、发展历史、典型的方法学；</a:t>
            </a:r>
          </a:p>
          <a:p>
            <a:pPr marL="91440" indent="-91440" eaLnBrk="1" fontAlgn="b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息系统安全理论和方法，讲解分析系统安全威胁的方法；网络空间身份管理的理论和方法；授权和访问控制理论和方法；信息审计的理论与方法；密码工程；程序安全概论；系统安全理论分析方法；可信计算；物理安全。</a:t>
            </a:r>
          </a:p>
          <a:p>
            <a:pPr marL="91440" indent="-91440" eaLnBrk="1" fontAlgn="auto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典型信息系统安全：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系统、区块链、隐私计算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12" name="Rectangle 55"/>
          <p:cNvSpPr>
            <a:spLocks noChangeArrowheads="1"/>
          </p:cNvSpPr>
          <p:nvPr/>
        </p:nvSpPr>
        <p:spPr bwMode="auto">
          <a:xfrm>
            <a:off x="569913" y="1844675"/>
            <a:ext cx="8229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</a:pPr>
            <a:endParaRPr lang="zh-CN" altLang="en-US" sz="3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1316</TotalTime>
  <Words>484</Words>
  <Application>Microsoft Office PowerPoint</Application>
  <PresentationFormat>全屏显示(4:3)</PresentationFormat>
  <Paragraphs>57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Wingdings</vt:lpstr>
      <vt:lpstr>回顾</vt:lpstr>
      <vt:lpstr>Visio</vt:lpstr>
      <vt:lpstr>Information Systems Security (信息系统安全)</vt:lpstr>
      <vt:lpstr>课程 老师</vt:lpstr>
      <vt:lpstr>主讲</vt:lpstr>
      <vt:lpstr>研究内容</vt:lpstr>
      <vt:lpstr>学生TA</vt:lpstr>
      <vt:lpstr>安排</vt:lpstr>
      <vt:lpstr>教材和参考书</vt:lpstr>
      <vt:lpstr>先修</vt:lpstr>
      <vt:lpstr>课程内容</vt:lpstr>
      <vt:lpstr>评分标准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weili</dc:creator>
  <cp:lastModifiedBy>weili</cp:lastModifiedBy>
  <cp:revision>247</cp:revision>
  <dcterms:created xsi:type="dcterms:W3CDTF">1601-01-01T00:00:00Z</dcterms:created>
  <dcterms:modified xsi:type="dcterms:W3CDTF">2022-09-05T08:22:12Z</dcterms:modified>
</cp:coreProperties>
</file>