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317" r:id="rId3"/>
    <p:sldId id="388" r:id="rId5"/>
    <p:sldId id="390" r:id="rId6"/>
    <p:sldId id="403" r:id="rId7"/>
    <p:sldId id="405" r:id="rId8"/>
    <p:sldId id="391" r:id="rId9"/>
    <p:sldId id="392" r:id="rId10"/>
    <p:sldId id="417" r:id="rId11"/>
    <p:sldId id="418" r:id="rId12"/>
    <p:sldId id="419" r:id="rId13"/>
    <p:sldId id="393" r:id="rId14"/>
    <p:sldId id="420" r:id="rId15"/>
    <p:sldId id="421" r:id="rId16"/>
    <p:sldId id="408" r:id="rId17"/>
    <p:sldId id="422" r:id="rId18"/>
    <p:sldId id="414" r:id="rId19"/>
    <p:sldId id="395" r:id="rId20"/>
    <p:sldId id="423" r:id="rId21"/>
    <p:sldId id="411" r:id="rId22"/>
    <p:sldId id="396" r:id="rId23"/>
    <p:sldId id="412" r:id="rId24"/>
    <p:sldId id="413" r:id="rId25"/>
    <p:sldId id="397" r:id="rId26"/>
    <p:sldId id="398" r:id="rId27"/>
    <p:sldId id="372" r:id="rId28"/>
  </p:sldIdLst>
  <p:sldSz cx="9144000" cy="6858000" type="screen4x3"/>
  <p:notesSz cx="9144000" cy="6858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9BD5"/>
    <a:srgbClr val="515151"/>
    <a:srgbClr val="9DC3E6"/>
    <a:srgbClr val="2E75B6"/>
    <a:srgbClr val="244699"/>
    <a:srgbClr val="FC571F"/>
    <a:srgbClr val="A33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5" autoAdjust="0"/>
    <p:restoredTop sz="86601" autoAdjust="0"/>
  </p:normalViewPr>
  <p:slideViewPr>
    <p:cSldViewPr snapToGrid="0">
      <p:cViewPr varScale="1">
        <p:scale>
          <a:sx n="82" d="100"/>
          <a:sy n="82" d="100"/>
        </p:scale>
        <p:origin x="1516" y="48"/>
      </p:cViewPr>
      <p:guideLst/>
    </p:cSldViewPr>
  </p:slideViewPr>
  <p:outlineViewPr>
    <p:cViewPr>
      <p:scale>
        <a:sx n="33" d="100"/>
        <a:sy n="33" d="100"/>
      </p:scale>
      <p:origin x="0" y="-5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19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E2F66-24E6-5B46-AFF0-57D8C2B512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4DC65-D1A2-2643-A4F8-ECAA8A932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CBAD9-C28C-4D46-9EB2-8218D0C73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46D1C-AB14-4AA7-8677-DC6A0BEBE1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课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利用了溢出执行了普通用户没有的特权用户的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特权。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下一节介绍不完全验证等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其他安全漏洞。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46D1C-AB14-4AA7-8677-DC6A0BEBE1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平衡堆栈 栈顶指针（</a:t>
            </a:r>
            <a:r>
              <a:rPr lang="en-US" altLang="zh-CN" dirty="0" err="1"/>
              <a:t>esp</a:t>
            </a:r>
            <a:r>
              <a:rPr lang="zh-CN" altLang="en-US" dirty="0"/>
              <a:t>）修正到调用前的状态 </a:t>
            </a:r>
            <a:endParaRPr lang="zh-CN" altLang="en-US" dirty="0"/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esp, 12  //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释放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 c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的空间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8494" y="387275"/>
            <a:ext cx="243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89494" y="135275"/>
            <a:ext cx="189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101012" y="6405439"/>
            <a:ext cx="1042988" cy="365125"/>
          </a:xfrm>
        </p:spPr>
        <p:txBody>
          <a:bodyPr/>
          <a:lstStyle>
            <a:lvl1pPr algn="ctr">
              <a:defRPr sz="15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07977"/>
            <a:ext cx="9144000" cy="457208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0" y="2675145"/>
            <a:ext cx="9144000" cy="9328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/>
          <p:cNvSpPr txBox="1"/>
          <p:nvPr/>
        </p:nvSpPr>
        <p:spPr>
          <a:xfrm>
            <a:off x="2066398" y="2562500"/>
            <a:ext cx="6611011" cy="1085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700" b="1" dirty="0">
                <a:solidFill>
                  <a:schemeClr val="bg1"/>
                </a:solidFill>
              </a:rPr>
              <a:t>Information Systems Security</a:t>
            </a:r>
            <a:endParaRPr lang="en-US" altLang="zh-CN" sz="2700" b="1" dirty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zh-CN" sz="2700" b="1" dirty="0">
                <a:solidFill>
                  <a:schemeClr val="bg1"/>
                </a:solidFill>
              </a:rPr>
              <a:t>(</a:t>
            </a:r>
            <a:r>
              <a:rPr lang="zh-CN" altLang="en-US" sz="2700" b="1" dirty="0">
                <a:solidFill>
                  <a:schemeClr val="bg1"/>
                </a:solidFill>
              </a:rPr>
              <a:t>信息系统安全</a:t>
            </a:r>
            <a:r>
              <a:rPr lang="en-US" altLang="zh-CN" sz="2700" b="1" dirty="0">
                <a:solidFill>
                  <a:schemeClr val="bg1"/>
                </a:solidFill>
              </a:rPr>
              <a:t>)</a:t>
            </a:r>
            <a:endParaRPr lang="en-US" altLang="zh-CN" sz="27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89204" y="2570168"/>
            <a:ext cx="243000" cy="2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8600204" y="2381168"/>
            <a:ext cx="189000" cy="1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610144" y="3186610"/>
            <a:ext cx="416718" cy="367109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49" y="2508106"/>
            <a:ext cx="1755908" cy="177060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66398" y="3668655"/>
            <a:ext cx="672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第二章   程序安全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41891" y="4416392"/>
            <a:ext cx="15599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latin typeface="+mn-ea"/>
              </a:rPr>
              <a:t>主讲：韩伟力</a:t>
            </a:r>
            <a:endParaRPr lang="en-US" altLang="zh-CN" sz="1500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0070" y="187167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W32Dasm</a:t>
            </a:r>
            <a:r>
              <a:rPr lang="zh-CN" altLang="en-US" sz="2400" b="1" dirty="0"/>
              <a:t>打开</a:t>
            </a:r>
            <a:r>
              <a:rPr lang="en-US" altLang="zh-CN" sz="2400" b="1" dirty="0" err="1"/>
              <a:t>BufferOverflow.exe</a:t>
            </a:r>
            <a:r>
              <a:rPr lang="en-US" altLang="zh-CN" sz="2400" b="1" dirty="0"/>
              <a:t> 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98845" y="662137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6078" y="873385"/>
            <a:ext cx="6691843" cy="551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0070" y="187170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进入</a:t>
            </a:r>
            <a:r>
              <a:rPr lang="en-US" altLang="zh-CN" sz="2400" b="1" dirty="0"/>
              <a:t>foo</a:t>
            </a:r>
            <a:r>
              <a:rPr lang="zh-CN" altLang="en-US" sz="2400" b="1" dirty="0"/>
              <a:t>函数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98845" y="662140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87229" y="1447482"/>
            <a:ext cx="7922494" cy="340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push </a:t>
            </a:r>
            <a:r>
              <a:rPr lang="en-GB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ebp</a:t>
            </a:r>
            <a:endParaRPr lang="en-GB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mov </a:t>
            </a:r>
            <a:r>
              <a:rPr lang="en-GB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ebp</a:t>
            </a:r>
            <a:r>
              <a:rPr lang="en-GB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GB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esp</a:t>
            </a:r>
            <a:endParaRPr lang="en-GB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sub </a:t>
            </a:r>
            <a:r>
              <a:rPr lang="en-GB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esp</a:t>
            </a:r>
            <a:r>
              <a:rPr lang="en-GB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, 0000000C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申请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个字节的空间给</a:t>
            </a:r>
            <a:r>
              <a:rPr lang="en-GB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buf</a:t>
            </a:r>
            <a:endParaRPr lang="en-GB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0070" y="201454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bar</a:t>
            </a:r>
            <a:r>
              <a:rPr lang="zh-CN" altLang="en-US" sz="2400" b="1" dirty="0"/>
              <a:t>函数的汇编代码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98845" y="676424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947" y="1505100"/>
            <a:ext cx="8268674" cy="38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0070" y="158591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main</a:t>
            </a:r>
            <a:r>
              <a:rPr lang="zh-CN" altLang="en-US" sz="2400" b="1" dirty="0"/>
              <a:t>函数中调用</a:t>
            </a:r>
            <a:r>
              <a:rPr lang="en-US" altLang="zh-CN" sz="2400" b="1" dirty="0"/>
              <a:t>foo</a:t>
            </a:r>
            <a:r>
              <a:rPr lang="zh-CN" altLang="en-US" sz="2400" b="1" dirty="0"/>
              <a:t>函数的相关代码 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98845" y="633561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9876" y="1485914"/>
            <a:ext cx="7964248" cy="340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5782" y="172879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理解第一个例子中的缓冲区溢出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84557" y="647849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23035" y="4458248"/>
            <a:ext cx="8097930" cy="2116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通过对</a:t>
            </a:r>
            <a:r>
              <a:rPr lang="en-GB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buf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数组使用</a:t>
            </a:r>
            <a:r>
              <a:rPr lang="en-GB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strcpy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复制了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超过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个字节的内容，就出现了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缓冲区溢出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在精心计算下输入下面这串字符串，正好修改了在栈中的返回地址：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GB" altLang="zh-CN" dirty="0">
                <a:latin typeface="Arial" panose="020B0604020202020204" pitchFamily="34" charset="0"/>
                <a:ea typeface="宋体" panose="02010600030101010101" pitchFamily="2" charset="-122"/>
              </a:rPr>
              <a:t>ABCDEFGHIJKLMNOP”.“\x50\x10\x40”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当系统从</a:t>
            </a:r>
            <a:r>
              <a:rPr lang="en-GB" altLang="zh-CN" dirty="0">
                <a:latin typeface="Arial" panose="020B0604020202020204" pitchFamily="34" charset="0"/>
                <a:ea typeface="宋体" panose="02010600030101010101" pitchFamily="2" charset="-122"/>
              </a:rPr>
              <a:t>foo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函数返回以后，得到了一个错误的返回地址，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指令指针被导向到攻击函数</a:t>
            </a:r>
            <a:r>
              <a:rPr lang="en-GB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bar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en-GB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GB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60270" y="751372"/>
            <a:ext cx="6777795" cy="3942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string.h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1400" dirty="0"/>
              <a:t>void foo(const char* input)</a:t>
            </a:r>
            <a:endParaRPr lang="en-US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1400" dirty="0"/>
              <a:t>{</a:t>
            </a:r>
            <a:endParaRPr lang="en-US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1400" dirty="0"/>
              <a:t>	char </a:t>
            </a:r>
            <a:r>
              <a:rPr lang="en-US" altLang="zh-CN" sz="1400" dirty="0" err="1"/>
              <a:t>buf</a:t>
            </a:r>
            <a:r>
              <a:rPr lang="en-US" altLang="zh-CN" sz="1400" dirty="0"/>
              <a:t>[10];</a:t>
            </a:r>
            <a:endParaRPr lang="en-US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("My stack looks like: </a:t>
            </a:r>
            <a:endParaRPr lang="en-US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1400" dirty="0"/>
              <a:t>		\</a:t>
            </a:r>
            <a:r>
              <a:rPr lang="en-US" altLang="zh-CN" sz="1400" dirty="0" err="1"/>
              <a:t>n%p</a:t>
            </a:r>
            <a:r>
              <a:rPr lang="en-US" altLang="zh-CN" sz="1400" dirty="0"/>
              <a:t>\</a:t>
            </a:r>
            <a:r>
              <a:rPr lang="en-US" altLang="zh-CN" sz="1400" dirty="0" err="1"/>
              <a:t>n%p</a:t>
            </a:r>
            <a:r>
              <a:rPr lang="en-US" altLang="zh-CN" sz="1400" dirty="0"/>
              <a:t>\</a:t>
            </a:r>
            <a:r>
              <a:rPr lang="en-US" altLang="zh-CN" sz="1400" dirty="0" err="1"/>
              <a:t>n%p</a:t>
            </a:r>
            <a:r>
              <a:rPr lang="en-US" altLang="zh-CN" sz="1400" dirty="0"/>
              <a:t>\</a:t>
            </a:r>
            <a:r>
              <a:rPr lang="en-US" altLang="zh-CN" sz="1400" dirty="0" err="1"/>
              <a:t>n%p</a:t>
            </a:r>
            <a:r>
              <a:rPr lang="en-US" altLang="zh-CN" sz="1400" dirty="0"/>
              <a:t>\</a:t>
            </a:r>
            <a:r>
              <a:rPr lang="en-US" altLang="zh-CN" sz="1400" dirty="0" err="1"/>
              <a:t>n%p</a:t>
            </a:r>
            <a:r>
              <a:rPr lang="en-US" altLang="zh-CN" sz="1400" dirty="0"/>
              <a:t>\</a:t>
            </a:r>
            <a:r>
              <a:rPr lang="en-US" altLang="zh-CN" sz="1400" dirty="0" err="1"/>
              <a:t>n%p</a:t>
            </a:r>
            <a:r>
              <a:rPr lang="en-US" altLang="zh-CN" sz="1400" dirty="0"/>
              <a:t>\n\n");</a:t>
            </a:r>
            <a:endParaRPr lang="en-US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pt-BR" altLang="zh-CN" sz="1400" dirty="0"/>
              <a:t>	</a:t>
            </a:r>
            <a:r>
              <a:rPr lang="pt-BR" altLang="zh-CN" sz="1400" b="1" dirty="0" err="1">
                <a:solidFill>
                  <a:srgbClr val="FF0000"/>
                </a:solidFill>
              </a:rPr>
              <a:t>strcpy</a:t>
            </a:r>
            <a:r>
              <a:rPr lang="pt-BR" altLang="zh-CN" sz="1400" b="1" dirty="0">
                <a:solidFill>
                  <a:srgbClr val="FF0000"/>
                </a:solidFill>
              </a:rPr>
              <a:t>(</a:t>
            </a:r>
            <a:r>
              <a:rPr lang="pt-BR" altLang="zh-CN" sz="1400" b="1" dirty="0" err="1">
                <a:solidFill>
                  <a:srgbClr val="FF0000"/>
                </a:solidFill>
              </a:rPr>
              <a:t>buf</a:t>
            </a:r>
            <a:r>
              <a:rPr lang="pt-BR" altLang="zh-CN" sz="1400" b="1" dirty="0">
                <a:solidFill>
                  <a:srgbClr val="FF0000"/>
                </a:solidFill>
              </a:rPr>
              <a:t>, input);</a:t>
            </a:r>
            <a:endParaRPr lang="pt-BR" altLang="zh-CN" sz="1400" b="1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zh-CN" altLang="pt-BR" sz="1400" dirty="0"/>
              <a:t>	</a:t>
            </a:r>
            <a:r>
              <a:rPr lang="pt-BR" altLang="zh-CN" sz="1400" dirty="0" err="1"/>
              <a:t>printf</a:t>
            </a:r>
            <a:r>
              <a:rPr lang="pt-BR" altLang="zh-CN" sz="1400" dirty="0"/>
              <a:t>("%</a:t>
            </a:r>
            <a:r>
              <a:rPr lang="pt-BR" altLang="zh-CN" sz="1400" dirty="0" err="1"/>
              <a:t>s</a:t>
            </a:r>
            <a:r>
              <a:rPr lang="pt-BR" altLang="zh-CN" sz="1400" dirty="0"/>
              <a:t>\</a:t>
            </a:r>
            <a:r>
              <a:rPr lang="pt-BR" altLang="zh-CN" sz="1400" dirty="0" err="1"/>
              <a:t>n</a:t>
            </a:r>
            <a:r>
              <a:rPr lang="pt-BR" altLang="zh-CN" sz="1400" dirty="0"/>
              <a:t>", </a:t>
            </a:r>
            <a:r>
              <a:rPr lang="pt-BR" altLang="zh-CN" sz="1400" dirty="0" err="1"/>
              <a:t>buf</a:t>
            </a:r>
            <a:r>
              <a:rPr lang="pt-BR" altLang="zh-CN" sz="1400" dirty="0"/>
              <a:t>);</a:t>
            </a:r>
            <a:endParaRPr lang="pt-BR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zh-CN" altLang="pt-BR" sz="1400" dirty="0"/>
              <a:t>	</a:t>
            </a:r>
            <a:r>
              <a:rPr lang="pt-BR" altLang="zh-CN" sz="1400" dirty="0" err="1"/>
              <a:t>printf</a:t>
            </a:r>
            <a:r>
              <a:rPr lang="pt-BR" altLang="zh-CN" sz="1400" dirty="0"/>
              <a:t>("</a:t>
            </a:r>
            <a:r>
              <a:rPr lang="pt-BR" altLang="zh-CN" sz="1400" dirty="0" err="1"/>
              <a:t>now</a:t>
            </a:r>
            <a:r>
              <a:rPr lang="pt-BR" altLang="zh-CN" sz="1400" dirty="0"/>
              <a:t> </a:t>
            </a:r>
            <a:r>
              <a:rPr lang="pt-BR" altLang="zh-CN" sz="1400" dirty="0" err="1"/>
              <a:t>the</a:t>
            </a:r>
            <a:r>
              <a:rPr lang="pt-BR" altLang="zh-CN" sz="1400" dirty="0"/>
              <a:t> </a:t>
            </a:r>
            <a:r>
              <a:rPr lang="pt-BR" altLang="zh-CN" sz="1400" dirty="0" err="1"/>
              <a:t>stack</a:t>
            </a:r>
            <a:r>
              <a:rPr lang="pt-BR" altLang="zh-CN" sz="1400" dirty="0"/>
              <a:t> looks </a:t>
            </a:r>
            <a:r>
              <a:rPr lang="pt-BR" altLang="zh-CN" sz="1400" dirty="0" err="1"/>
              <a:t>like</a:t>
            </a:r>
            <a:r>
              <a:rPr lang="pt-BR" altLang="zh-CN" sz="1400" dirty="0"/>
              <a:t>: </a:t>
            </a:r>
            <a:endParaRPr lang="pt-BR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pt-BR" altLang="zh-CN" sz="1400" dirty="0"/>
              <a:t>		\</a:t>
            </a:r>
            <a:r>
              <a:rPr lang="pt-BR" altLang="zh-CN" sz="1400" dirty="0" err="1"/>
              <a:t>n%p</a:t>
            </a:r>
            <a:r>
              <a:rPr lang="pt-BR" altLang="zh-CN" sz="1400" dirty="0"/>
              <a:t>\</a:t>
            </a:r>
            <a:r>
              <a:rPr lang="pt-BR" altLang="zh-CN" sz="1400" dirty="0" err="1"/>
              <a:t>n%p</a:t>
            </a:r>
            <a:r>
              <a:rPr lang="pt-BR" altLang="zh-CN" sz="1400" dirty="0"/>
              <a:t>\</a:t>
            </a:r>
            <a:r>
              <a:rPr lang="pt-BR" altLang="zh-CN" sz="1400" dirty="0" err="1"/>
              <a:t>n%p</a:t>
            </a:r>
            <a:r>
              <a:rPr lang="pt-BR" altLang="zh-CN" sz="1400" dirty="0"/>
              <a:t>\</a:t>
            </a:r>
            <a:r>
              <a:rPr lang="pt-BR" altLang="zh-CN" sz="1400" dirty="0" err="1"/>
              <a:t>n%p</a:t>
            </a:r>
            <a:r>
              <a:rPr lang="pt-BR" altLang="zh-CN" sz="1400" dirty="0"/>
              <a:t>\</a:t>
            </a:r>
            <a:r>
              <a:rPr lang="pt-BR" altLang="zh-CN" sz="1400" dirty="0" err="1"/>
              <a:t>n%p</a:t>
            </a:r>
            <a:r>
              <a:rPr lang="pt-BR" altLang="zh-CN" sz="1400" dirty="0"/>
              <a:t>\</a:t>
            </a:r>
            <a:r>
              <a:rPr lang="pt-BR" altLang="zh-CN" sz="1400" dirty="0" err="1"/>
              <a:t>n%p</a:t>
            </a:r>
            <a:r>
              <a:rPr lang="pt-BR" altLang="zh-CN" sz="1400" dirty="0"/>
              <a:t>\</a:t>
            </a:r>
            <a:r>
              <a:rPr lang="pt-BR" altLang="zh-CN" sz="1400" dirty="0" err="1"/>
              <a:t>n</a:t>
            </a:r>
            <a:r>
              <a:rPr lang="pt-BR" altLang="zh-CN" sz="1400" dirty="0"/>
              <a:t>\</a:t>
            </a:r>
            <a:r>
              <a:rPr lang="pt-BR" altLang="zh-CN" sz="1400" dirty="0" err="1"/>
              <a:t>n</a:t>
            </a:r>
            <a:r>
              <a:rPr lang="pt-BR" altLang="zh-CN" sz="1400" dirty="0"/>
              <a:t>");</a:t>
            </a:r>
            <a:endParaRPr lang="en-US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1400" dirty="0"/>
              <a:t>}</a:t>
            </a:r>
            <a:endParaRPr lang="en-US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1400" dirty="0"/>
              <a:t>void bar(void)</a:t>
            </a:r>
            <a:endParaRPr lang="en-US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1400" dirty="0"/>
              <a:t>{	</a:t>
            </a:r>
            <a:r>
              <a:rPr lang="en-US" altLang="zh-CN" sz="1400" b="1" dirty="0" err="1">
                <a:solidFill>
                  <a:srgbClr val="FF0000"/>
                </a:solidFill>
              </a:rPr>
              <a:t>printf</a:t>
            </a:r>
            <a:r>
              <a:rPr lang="en-US" altLang="zh-CN" sz="1400" b="1" dirty="0">
                <a:solidFill>
                  <a:srgbClr val="FF0000"/>
                </a:solidFill>
              </a:rPr>
              <a:t>("Oh! I've been hacked!\n");</a:t>
            </a:r>
            <a:r>
              <a:rPr lang="en-US" altLang="zh-CN" sz="1400" dirty="0"/>
              <a:t> }</a:t>
            </a:r>
            <a:endParaRPr lang="en-US" altLang="zh-CN" sz="14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282821" y="1231198"/>
            <a:ext cx="6172200" cy="38052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zh-CN" sz="1400" dirty="0"/>
              <a:t>int main(int 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 char* 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[])</a:t>
            </a:r>
            <a:endParaRPr lang="en-US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1400" dirty="0"/>
              <a:t>{</a:t>
            </a:r>
            <a:endParaRPr lang="en-US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("Address of foo=%p\n", foo);</a:t>
            </a:r>
            <a:endParaRPr lang="en-US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("Address of bar=%p\n", bar);</a:t>
            </a:r>
            <a:endParaRPr lang="en-US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1400" dirty="0"/>
              <a:t>	if (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 != 2)</a:t>
            </a:r>
            <a:endParaRPr lang="en-US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1400" dirty="0"/>
              <a:t>	{</a:t>
            </a:r>
            <a:endParaRPr lang="en-US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("please supply a string as an argument!\n");</a:t>
            </a:r>
            <a:endParaRPr lang="en-US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1400" dirty="0"/>
              <a:t>		return -1;</a:t>
            </a:r>
            <a:endParaRPr lang="en-US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1400" dirty="0"/>
              <a:t>	}</a:t>
            </a:r>
            <a:endParaRPr lang="en-US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zh-CN" altLang="en-US" sz="1400" dirty="0"/>
              <a:t>	</a:t>
            </a:r>
            <a:r>
              <a:rPr lang="en-US" altLang="zh-CN" sz="1400" b="1" dirty="0">
                <a:solidFill>
                  <a:srgbClr val="FF0000"/>
                </a:solidFill>
              </a:rPr>
              <a:t>foo(</a:t>
            </a:r>
            <a:r>
              <a:rPr lang="en-US" altLang="zh-CN" sz="1400" b="1" dirty="0" err="1">
                <a:solidFill>
                  <a:srgbClr val="FF0000"/>
                </a:solidFill>
              </a:rPr>
              <a:t>argv</a:t>
            </a:r>
            <a:r>
              <a:rPr lang="en-US" altLang="zh-CN" sz="1400" b="1" dirty="0">
                <a:solidFill>
                  <a:srgbClr val="FF0000"/>
                </a:solidFill>
              </a:rPr>
              <a:t>[1]);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1400" dirty="0"/>
              <a:t>	return 0;</a:t>
            </a:r>
            <a:endParaRPr lang="en-US" altLang="zh-CN" sz="1400" dirty="0"/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1400" dirty="0"/>
              <a:t>} </a:t>
            </a:r>
            <a:endParaRPr lang="zh-CN" altLang="en-US" sz="1400" dirty="0"/>
          </a:p>
          <a:p>
            <a:pPr>
              <a:lnSpc>
                <a:spcPct val="60000"/>
              </a:lnSpc>
            </a:pP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72879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理解第二个例子中的缓冲区溢出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47849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421" y="945336"/>
            <a:ext cx="2569412" cy="21759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555" y="869675"/>
            <a:ext cx="2680820" cy="24003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097" y="922827"/>
            <a:ext cx="2936867" cy="1887682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8646" y="3429000"/>
            <a:ext cx="3450429" cy="36968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0012FEE4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保存的</a:t>
            </a: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ebp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004010D7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返回地址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0012FECC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 int* </a:t>
            </a: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buf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buf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地址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FFFFFFFC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 long index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的值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-4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0" y="3429000"/>
            <a:ext cx="7504365" cy="36968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00401040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 long value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的值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4198464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00408004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数组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int </a:t>
            </a: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buf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[4]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的第一个元素内容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B3211B7A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数组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int </a:t>
            </a: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buf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[4]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的第二个元素内容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0000003D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数组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int </a:t>
            </a: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buf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[4]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的第三个元素内容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358" y="172879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利用缓冲区溢出发起攻击 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3133" y="647849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57238" y="1145669"/>
            <a:ext cx="7029450" cy="36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打破程序的正常执行流程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执行一些古怪的函数或者代码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0075" lvl="1" indent="-257175">
              <a:lnSpc>
                <a:spcPct val="150000"/>
              </a:lnSpc>
              <a:buFont typeface="系统字体"/>
              <a:buChar char="—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格式化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盘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权限问题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0075" lvl="1" indent="-257175">
              <a:lnSpc>
                <a:spcPct val="150000"/>
              </a:lnSpc>
              <a:buFont typeface="系统字体"/>
              <a:buChar char="—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系统进程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0075" lvl="1" indent="-257175">
              <a:lnSpc>
                <a:spcPct val="150000"/>
              </a:lnSpc>
              <a:buFont typeface="系统字体"/>
              <a:buChar char="—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Guest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92934" y="172882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修补所有的缓冲区溢出漏洞 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41709" y="647852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5004" y="1068818"/>
            <a:ext cx="7693992" cy="4720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不要只修补那些你认为可以被利用的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bug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，一定要修补所有的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bug </a:t>
            </a:r>
            <a:endParaRPr lang="en-US" altLang="zh-CN" dirty="0">
              <a:latin typeface="Calibri" panose="020F050202020403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单字节溢出问题</a:t>
            </a:r>
            <a:endParaRPr lang="zh-CN" altLang="en-US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Tx/>
              <a:buNone/>
            </a:pPr>
            <a:endParaRPr lang="en-US" altLang="zh-CN" sz="9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void foo(const char* in)	</a:t>
            </a:r>
            <a:endParaRPr lang="en-US" altLang="zh-CN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{</a:t>
            </a:r>
            <a:endParaRPr lang="en-US" altLang="zh-CN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	char </a:t>
            </a:r>
            <a:r>
              <a:rPr lang="en-US" altLang="zh-CN" dirty="0" err="1">
                <a:latin typeface="Calibri" panose="020F0502020204030204" charset="0"/>
                <a:ea typeface="宋体" panose="02010600030101010101" pitchFamily="2" charset="-122"/>
              </a:rPr>
              <a:t>buf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[64];</a:t>
            </a:r>
            <a:endParaRPr lang="en-US" altLang="zh-CN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latin typeface="Calibri" panose="020F0502020204030204" charset="0"/>
                <a:ea typeface="宋体" panose="02010600030101010101" pitchFamily="2" charset="-122"/>
              </a:rPr>
              <a:t>strncpy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Calibri" panose="020F0502020204030204" charset="0"/>
                <a:ea typeface="宋体" panose="02010600030101010101" pitchFamily="2" charset="-122"/>
              </a:rPr>
              <a:t>buf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, in, </a:t>
            </a:r>
            <a:r>
              <a:rPr lang="en-US" altLang="zh-CN" dirty="0" err="1">
                <a:latin typeface="Calibri" panose="020F0502020204030204" charset="0"/>
                <a:ea typeface="宋体" panose="02010600030101010101" pitchFamily="2" charset="-122"/>
              </a:rPr>
              <a:t>siezeof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 (</a:t>
            </a:r>
            <a:r>
              <a:rPr lang="en-US" altLang="zh-CN" dirty="0" err="1">
                <a:latin typeface="Calibri" panose="020F0502020204030204" charset="0"/>
                <a:ea typeface="宋体" panose="02010600030101010101" pitchFamily="2" charset="-122"/>
              </a:rPr>
              <a:t>buf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));</a:t>
            </a:r>
            <a:endParaRPr lang="en-US" altLang="zh-CN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latin typeface="Calibri" panose="020F0502020204030204" charset="0"/>
                <a:ea typeface="宋体" panose="02010600030101010101" pitchFamily="2" charset="-122"/>
              </a:rPr>
              <a:t>buf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latin typeface="Calibri" panose="020F0502020204030204" charset="0"/>
                <a:ea typeface="宋体" panose="02010600030101010101" pitchFamily="2" charset="-122"/>
              </a:rPr>
              <a:t>sizeof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Calibri" panose="020F0502020204030204" charset="0"/>
                <a:ea typeface="宋体" panose="02010600030101010101" pitchFamily="2" charset="-122"/>
              </a:rPr>
              <a:t>buf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)] = ‘\0’;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       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 // 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单字节溢出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}   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07222" y="172879"/>
            <a:ext cx="81010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/>
              <a:t>堆溢出（</a:t>
            </a:r>
            <a:r>
              <a:rPr lang="en-GB" altLang="zh-CN" sz="2100" b="1" dirty="0"/>
              <a:t>Heap Overflow</a:t>
            </a:r>
            <a:r>
              <a:rPr lang="zh-CN" altLang="en-GB" sz="2100" b="1" dirty="0"/>
              <a:t>） </a:t>
            </a:r>
            <a:endParaRPr lang="zh-CN" altLang="en-US" sz="21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55997" y="647849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0268" y="1419241"/>
            <a:ext cx="3385489" cy="36968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堆很多时候保存的是运行时申请的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较大类型的对象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堆溢出和栈溢出是一个道理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更容易出现这个问题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27721" y="1752864"/>
            <a:ext cx="4846012" cy="3797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0070" y="158594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预防缓冲区溢出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98845" y="633564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0070" y="1130661"/>
            <a:ext cx="7579520" cy="36968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不使用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不安全的数据拷贝函数；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在往缓冲区中填充数据时必须进行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边界检查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尽量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动态分配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内存以存储数据，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不要使用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固定大小的缓冲区；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使用进行边界检查的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使用户堆栈段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不可执行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0070" y="24431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</a:rPr>
              <a:t>理解缓冲区溢出的基本知识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98845" y="656940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95942" y="874935"/>
            <a:ext cx="7752116" cy="5108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重要寄存器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基本汇编指令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常用调用约定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程序在内存中的映射 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函数调用的相关汇编指令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函数调用前后的栈内容变化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0070" y="158594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字符串处理方面的安全问题 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98845" y="633564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0070" y="922827"/>
            <a:ext cx="8238247" cy="37504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strcpy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函数</a:t>
            </a:r>
            <a:endParaRPr lang="zh-CN" altLang="en-US" sz="24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系统字体"/>
              <a:buChar char="—"/>
            </a:pP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</a:rPr>
              <a:t>char *</a:t>
            </a:r>
            <a:r>
              <a:rPr lang="en-US" altLang="zh-CN" sz="2000" dirty="0" err="1">
                <a:latin typeface="Calibri" panose="020F0502020204030204" charset="0"/>
                <a:ea typeface="宋体" panose="02010600030101010101" pitchFamily="2" charset="-122"/>
              </a:rPr>
              <a:t>strcpy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</a:rPr>
              <a:t>(char *</a:t>
            </a:r>
            <a:r>
              <a:rPr lang="en-US" altLang="zh-CN" sz="2000" dirty="0" err="1">
                <a:latin typeface="Calibri" panose="020F0502020204030204" charset="0"/>
                <a:ea typeface="宋体" panose="02010600030101010101" pitchFamily="2" charset="-122"/>
              </a:rPr>
              <a:t>strDestination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</a:rPr>
              <a:t>, const char *</a:t>
            </a:r>
            <a:r>
              <a:rPr lang="en-US" altLang="zh-CN" sz="2000" dirty="0" err="1">
                <a:latin typeface="Calibri" panose="020F0502020204030204" charset="0"/>
                <a:ea typeface="宋体" panose="02010600030101010101" pitchFamily="2" charset="-122"/>
              </a:rPr>
              <a:t>strSource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</a:rPr>
              <a:t>);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strncpy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函数</a:t>
            </a:r>
            <a:endParaRPr lang="zh-CN" altLang="en-US" sz="24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系统字体"/>
              <a:buChar char="—"/>
            </a:pP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</a:rPr>
              <a:t>char *</a:t>
            </a:r>
            <a:r>
              <a:rPr lang="en-US" altLang="zh-CN" sz="2000" dirty="0" err="1">
                <a:latin typeface="Calibri" panose="020F0502020204030204" charset="0"/>
                <a:ea typeface="宋体" panose="02010600030101010101" pitchFamily="2" charset="-122"/>
              </a:rPr>
              <a:t>strncpy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</a:rPr>
              <a:t>(char *</a:t>
            </a:r>
            <a:r>
              <a:rPr lang="en-US" altLang="zh-CN" sz="2000" dirty="0" err="1">
                <a:latin typeface="Calibri" panose="020F0502020204030204" charset="0"/>
                <a:ea typeface="宋体" panose="02010600030101010101" pitchFamily="2" charset="-122"/>
              </a:rPr>
              <a:t>strDestination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</a:rPr>
              <a:t>, char *</a:t>
            </a:r>
            <a:r>
              <a:rPr lang="en-US" altLang="zh-CN" sz="2000" dirty="0" err="1">
                <a:latin typeface="Calibri" panose="020F0502020204030204" charset="0"/>
                <a:ea typeface="宋体" panose="02010600030101010101" pitchFamily="2" charset="-122"/>
              </a:rPr>
              <a:t>strSource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latin typeface="Calibri" panose="020F0502020204030204" charset="0"/>
                <a:ea typeface="宋体" panose="02010600030101010101" pitchFamily="2" charset="-122"/>
              </a:rPr>
              <a:t>size_t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</a:rPr>
              <a:t> count);</a:t>
            </a:r>
            <a:endParaRPr lang="en-US" altLang="zh-CN" sz="20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sprintf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函数</a:t>
            </a:r>
            <a:endParaRPr lang="zh-CN" altLang="en-US" sz="24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系统字体"/>
              <a:buChar char="—"/>
            </a:pP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</a:rPr>
              <a:t>int </a:t>
            </a:r>
            <a:r>
              <a:rPr lang="en-US" altLang="zh-CN" sz="2000" dirty="0" err="1">
                <a:latin typeface="Calibri" panose="020F0502020204030204" charset="0"/>
                <a:ea typeface="宋体" panose="02010600030101010101" pitchFamily="2" charset="-122"/>
              </a:rPr>
              <a:t>sprintf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</a:rPr>
              <a:t>(char *buffer, const char *format [, argument] ... );</a:t>
            </a:r>
            <a:endParaRPr lang="en-US" altLang="zh-CN" sz="20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_</a:t>
            </a:r>
            <a:r>
              <a:rPr lang="en-US" altLang="zh-CN" sz="2400" dirty="0" err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snprintf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函数</a:t>
            </a:r>
            <a:endParaRPr lang="zh-CN" altLang="en-US" sz="24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gets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fgets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函数</a:t>
            </a:r>
            <a:endParaRPr lang="zh-CN" altLang="en-US" sz="24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358" y="14430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C/C++</a:t>
            </a:r>
            <a:r>
              <a:rPr lang="zh-CN" altLang="en-US" sz="2400" b="1" dirty="0"/>
              <a:t>中的函数安全性总结 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3133" y="61927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-2" b="49979"/>
          <a:stretch>
            <a:fillRect/>
          </a:stretch>
        </p:blipFill>
        <p:spPr>
          <a:xfrm>
            <a:off x="135528" y="1643078"/>
            <a:ext cx="4278923" cy="312951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414451" y="1644060"/>
            <a:ext cx="4674395" cy="3129511"/>
            <a:chOff x="5885934" y="1603674"/>
            <a:chExt cx="5705231" cy="343050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/>
            <a:srcRect t="-2" b="49979"/>
            <a:stretch>
              <a:fillRect/>
            </a:stretch>
          </p:blipFill>
          <p:spPr>
            <a:xfrm>
              <a:off x="5885934" y="1603674"/>
              <a:ext cx="5705231" cy="343050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1"/>
            <a:srcRect t="49356" b="3545"/>
            <a:stretch>
              <a:fillRect/>
            </a:stretch>
          </p:blipFill>
          <p:spPr>
            <a:xfrm>
              <a:off x="5885934" y="1804117"/>
              <a:ext cx="5705231" cy="3230060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3202998" y="531003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更多细节详见书本相应内容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358" y="172879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通过编译器预防 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3133" y="647849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08413" y="922827"/>
            <a:ext cx="7971884" cy="4097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Unix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平台上的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StackGuard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系统字体"/>
              <a:buChar char="—"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编译过程产生</a:t>
            </a:r>
            <a:r>
              <a:rPr lang="en-GB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canary</a:t>
            </a:r>
            <a:r>
              <a:rPr lang="zh-CN" altLang="en-GB" sz="1800" dirty="0">
                <a:latin typeface="Arial" panose="020B0604020202020204" pitchFamily="34" charset="0"/>
                <a:ea typeface="宋体" panose="02010600030101010101" pitchFamily="2" charset="-122"/>
              </a:rPr>
              <a:t>随机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值，放在返回地址的前面。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系统字体"/>
              <a:buChar char="—"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一旦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canary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值发生改变，证明有人试图进行缓冲区溢出攻击。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Unix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平台上的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Stackshield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系统字体"/>
              <a:buChar char="—"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创建一个特别的堆栈来拷贝并存储函数的返回地址，并在受保护的函数开头和结尾处分别添加一段代码。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平台上的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/GS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编译选项 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系统字体"/>
              <a:buChar char="—"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在堆栈存放函数返回地址之前，生成一个相互知晓的</a:t>
            </a:r>
            <a:r>
              <a:rPr lang="en-GB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Cookie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数值，并将其插入堆栈。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系统字体"/>
              <a:buChar char="—"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在返回主调函数时，该工具首先会对</a:t>
            </a:r>
            <a:r>
              <a:rPr lang="en-GB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Cookie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进行检测。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358" y="172882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使用代码扫描工具 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3133" y="647852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13133" y="779947"/>
            <a:ext cx="8101013" cy="578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Flawfinder</a:t>
            </a:r>
            <a:endParaRPr lang="en-GB" altLang="zh-CN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0075" lvl="1" indent="-257175">
              <a:lnSpc>
                <a:spcPct val="125000"/>
              </a:lnSpc>
              <a:buFont typeface="系统字体"/>
              <a:buChar char="—"/>
            </a:pPr>
            <a:r>
              <a:rPr lang="en-GB" alt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GB" altLang="zh-CN" dirty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的开放源代码工具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0075" lvl="1" indent="-257175">
              <a:lnSpc>
                <a:spcPct val="125000"/>
              </a:lnSpc>
              <a:buFont typeface="系统字体"/>
              <a:buChar char="—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可以区别</a:t>
            </a:r>
            <a:r>
              <a:rPr lang="en-GB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strcpy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函数中常数长度的字符串输入和变长字符串输入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RATS</a:t>
            </a:r>
            <a:r>
              <a:rPr lang="zh-CN" altLang="en-GB" sz="20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GB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Rough Auditing Tool for Security</a:t>
            </a:r>
            <a:r>
              <a:rPr lang="zh-CN" altLang="en-GB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基本安全性审核工具）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0075" lvl="1" indent="-257175">
              <a:lnSpc>
                <a:spcPct val="125000"/>
              </a:lnSpc>
              <a:buFont typeface="系统字体"/>
              <a:buChar char="—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定位</a:t>
            </a:r>
            <a:r>
              <a:rPr lang="en-GB" alt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GB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GB" altLang="zh-CN" dirty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GB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GB" altLang="zh-CN" dirty="0">
                <a:latin typeface="Arial" panose="020B0604020202020204" pitchFamily="34" charset="0"/>
                <a:ea typeface="宋体" panose="02010600030101010101" pitchFamily="2" charset="-122"/>
              </a:rPr>
              <a:t>Python</a:t>
            </a:r>
            <a:r>
              <a:rPr lang="zh-CN" altLang="en-GB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GB" altLang="zh-CN" dirty="0">
                <a:latin typeface="Arial" panose="020B0604020202020204" pitchFamily="34" charset="0"/>
                <a:ea typeface="宋体" panose="02010600030101010101" pitchFamily="2" charset="-122"/>
              </a:rPr>
              <a:t>PHP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以及</a:t>
            </a:r>
            <a:r>
              <a:rPr lang="en-GB" altLang="zh-CN" dirty="0">
                <a:latin typeface="Arial" panose="020B0604020202020204" pitchFamily="34" charset="0"/>
                <a:ea typeface="宋体" panose="02010600030101010101" pitchFamily="2" charset="-122"/>
              </a:rPr>
              <a:t>Perl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程序中潜在威胁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Splint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0075" lvl="1" indent="-257175">
              <a:lnSpc>
                <a:spcPct val="125000"/>
              </a:lnSpc>
              <a:buFont typeface="系统字体"/>
              <a:buChar char="—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静态检查</a:t>
            </a:r>
            <a:r>
              <a:rPr lang="en-GB" alt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程序的安全漏洞和编码错误，能根据代码中的注释信息检测程序安全漏洞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Cppcheck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0075" lvl="1" indent="-257175">
              <a:lnSpc>
                <a:spcPct val="125000"/>
              </a:lnSpc>
              <a:buFont typeface="系统字体"/>
              <a:buChar char="—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静态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C/C++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代码分析工具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0075" lvl="1" indent="-257175">
              <a:lnSpc>
                <a:spcPct val="125000"/>
              </a:lnSpc>
              <a:buFont typeface="系统字体"/>
              <a:buChar char="—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基于规则检查代码中是否存在缓冲区溢出的问题，如是否存在内存泄露的问题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ITS4</a:t>
            </a:r>
            <a:r>
              <a:rPr lang="en-GB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(It's the Software Stupid Source Scanner)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0075" lvl="1" indent="-257175">
              <a:lnSpc>
                <a:spcPct val="125000"/>
              </a:lnSpc>
              <a:buFont typeface="系统字体"/>
              <a:buChar char="—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同时支持</a:t>
            </a:r>
            <a:r>
              <a:rPr lang="en-GB" altLang="zh-CN" dirty="0">
                <a:latin typeface="Arial" panose="020B0604020202020204" pitchFamily="34" charset="0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系统和</a:t>
            </a:r>
            <a:r>
              <a:rPr lang="en-GB" altLang="zh-CN" dirty="0">
                <a:latin typeface="Arial" panose="020B0604020202020204" pitchFamily="34" charset="0"/>
                <a:ea typeface="宋体" panose="02010600030101010101" pitchFamily="2" charset="-122"/>
              </a:rPr>
              <a:t>Windows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系统的</a:t>
            </a:r>
            <a:r>
              <a:rPr lang="en-GB" altLang="zh-CN" dirty="0">
                <a:latin typeface="Arial" panose="020B0604020202020204" pitchFamily="34" charset="0"/>
                <a:ea typeface="宋体" panose="02010600030101010101" pitchFamily="2" charset="-122"/>
              </a:rPr>
              <a:t>C/C++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程序源代码扫描工具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0075" lvl="1" indent="-257175">
              <a:lnSpc>
                <a:spcPct val="125000"/>
              </a:lnSpc>
              <a:buFont typeface="系统字体"/>
              <a:buChar char="—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与缓冲区溢出漏洞数据库进行匹配，确定是否存在缓冲区溢出漏洞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358" y="187170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使用安全扫描工具的建议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3133" y="662140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8745" y="1151427"/>
            <a:ext cx="8152238" cy="353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仍需要高水平的专业知识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。尽管安全扫描工具对脆弱点的知识进行了固化，不需要代码审核人员记在脑子中，但在定位潜在的脆弱点以及进行必要的静态分析上，专家的效率和准确性也高出许多。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即使是专家，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分析仍是很费时的事情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。通常，在进行源代码分析中，这类扫描工具会节约三分之一或者四分之一的时间；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寸有所长，功在不舍。这些工具虽小，用处还是很大的，能帮助我们更快、更准确地定位问题，不至于劳神费力，无功而返。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有助于发现真正的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。这些工具已用于真实的应用程序中发现大量的安全性问题。他们往往在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分钟分析中就能找到问题的所在。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521494" y="2886544"/>
            <a:ext cx="8101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</a:rPr>
              <a:t>感谢聆听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358" y="187167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</a:rPr>
              <a:t>重要寄存器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3133" y="662137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3133" y="1042526"/>
            <a:ext cx="7803572" cy="47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defRPr/>
            </a:pPr>
            <a:r>
              <a:rPr lang="en-US" altLang="zh-CN" sz="2800" dirty="0" err="1">
                <a:solidFill>
                  <a:srgbClr val="FF0000"/>
                </a:solidFill>
                <a:latin typeface="Arial Unicode MS" panose="020B0604020202020204" pitchFamily="34" charset="-128"/>
                <a:ea typeface="宋体" panose="02010600030101010101" pitchFamily="2" charset="-122"/>
              </a:rPr>
              <a:t>esp</a:t>
            </a:r>
            <a:r>
              <a:rPr lang="en-US" altLang="zh-CN" sz="2800" dirty="0">
                <a:solidFill>
                  <a:srgbClr val="000000"/>
                </a:solidFill>
                <a:latin typeface="Arial Unicode MS" panose="020B0604020202020204" pitchFamily="34" charset="-128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srgbClr val="000000"/>
                </a:solidFill>
                <a:latin typeface="Arial Unicode MS" panose="020B0604020202020204" pitchFamily="34" charset="-128"/>
                <a:ea typeface="宋体" panose="02010600030101010101" pitchFamily="2" charset="-122"/>
              </a:rPr>
              <a:t>栈顶指针	</a:t>
            </a:r>
            <a:endParaRPr lang="zh-CN" altLang="en-US" sz="2800" dirty="0">
              <a:solidFill>
                <a:srgbClr val="000000"/>
              </a:solidFill>
              <a:latin typeface="Arial Unicode MS" panose="020B0604020202020204" pitchFamily="34" charset="-128"/>
              <a:ea typeface="宋体" panose="02010600030101010101" pitchFamily="2" charset="-122"/>
            </a:endParaRPr>
          </a:p>
          <a:p>
            <a:pPr marL="557530" lvl="1" indent="-214630" defTabSz="685800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rgbClr val="000000"/>
                </a:solidFill>
                <a:latin typeface="Arial Unicode MS" panose="020B0604020202020204" pitchFamily="34" charset="-128"/>
                <a:ea typeface="宋体" panose="02010600030101010101" pitchFamily="2" charset="-122"/>
              </a:rPr>
              <a:t>esp</a:t>
            </a:r>
            <a:r>
              <a:rPr lang="zh-CN" altLang="en-US" sz="2400" dirty="0">
                <a:solidFill>
                  <a:srgbClr val="000000"/>
                </a:solidFill>
                <a:latin typeface="Arial Unicode MS" panose="020B0604020202020204" pitchFamily="34" charset="-128"/>
                <a:ea typeface="宋体" panose="02010600030101010101" pitchFamily="2" charset="-122"/>
              </a:rPr>
              <a:t>总是指向栈的顶端</a:t>
            </a:r>
            <a:endParaRPr lang="zh-CN" altLang="en-US" sz="2400" dirty="0">
              <a:solidFill>
                <a:srgbClr val="000000"/>
              </a:solidFill>
              <a:latin typeface="Arial Unicode MS" panose="020B0604020202020204" pitchFamily="34" charset="-128"/>
              <a:ea typeface="宋体" panose="02010600030101010101" pitchFamily="2" charset="-122"/>
            </a:endParaRPr>
          </a:p>
          <a:p>
            <a:pPr marL="257175" indent="-257175" defTabSz="685800" eaLnBrk="1" hangingPunct="1">
              <a:lnSpc>
                <a:spcPct val="150000"/>
              </a:lnSpc>
              <a:defRPr/>
            </a:pPr>
            <a:r>
              <a:rPr lang="en-US" altLang="zh-CN" sz="2800" dirty="0" err="1">
                <a:solidFill>
                  <a:srgbClr val="FF0000"/>
                </a:solidFill>
                <a:latin typeface="Arial Unicode MS" panose="020B0604020202020204" pitchFamily="34" charset="-128"/>
                <a:ea typeface="宋体" panose="02010600030101010101" pitchFamily="2" charset="-122"/>
              </a:rPr>
              <a:t>ebp</a:t>
            </a:r>
            <a:r>
              <a:rPr lang="en-US" altLang="zh-CN" sz="2800" dirty="0">
                <a:solidFill>
                  <a:srgbClr val="000000"/>
                </a:solidFill>
                <a:latin typeface="Arial Unicode MS" panose="020B0604020202020204" pitchFamily="34" charset="-128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srgbClr val="000000"/>
                </a:solidFill>
                <a:latin typeface="Arial Unicode MS" panose="020B0604020202020204" pitchFamily="34" charset="-128"/>
                <a:ea typeface="宋体" panose="02010600030101010101" pitchFamily="2" charset="-122"/>
              </a:rPr>
              <a:t>基址指针	</a:t>
            </a:r>
            <a:endParaRPr lang="zh-CN" altLang="en-US" sz="2800" dirty="0">
              <a:solidFill>
                <a:srgbClr val="000000"/>
              </a:solidFill>
              <a:latin typeface="Arial Unicode MS" panose="020B0604020202020204" pitchFamily="34" charset="-128"/>
              <a:ea typeface="宋体" panose="02010600030101010101" pitchFamily="2" charset="-122"/>
            </a:endParaRPr>
          </a:p>
          <a:p>
            <a:pPr marL="557530" lvl="1" indent="-214630" defTabSz="685800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 Unicode MS" panose="020B0604020202020204" pitchFamily="34" charset="-128"/>
                <a:ea typeface="宋体" panose="02010600030101010101" pitchFamily="2" charset="-122"/>
              </a:rPr>
              <a:t>基址指针作为栈中的一个基地址以便访问堆栈中的其它信息</a:t>
            </a:r>
            <a:endParaRPr lang="zh-CN" altLang="en-US" sz="2400" dirty="0">
              <a:solidFill>
                <a:srgbClr val="000000"/>
              </a:solidFill>
              <a:latin typeface="Arial Unicode MS" panose="020B0604020202020204" pitchFamily="34" charset="-128"/>
              <a:ea typeface="宋体" panose="02010600030101010101" pitchFamily="2" charset="-122"/>
            </a:endParaRPr>
          </a:p>
          <a:p>
            <a:pPr marL="257175" indent="-257175" defTabSz="685800" eaLnBrk="1" hangingPunct="1">
              <a:lnSpc>
                <a:spcPct val="150000"/>
              </a:lnSpc>
              <a:defRPr/>
            </a:pPr>
            <a:r>
              <a:rPr lang="en-US" altLang="zh-CN" sz="2800" dirty="0" err="1">
                <a:solidFill>
                  <a:srgbClr val="FF0000"/>
                </a:solidFill>
                <a:latin typeface="Arial Unicode MS" panose="020B0604020202020204" pitchFamily="34" charset="-128"/>
                <a:ea typeface="宋体" panose="02010600030101010101" pitchFamily="2" charset="-122"/>
              </a:rPr>
              <a:t>eip</a:t>
            </a:r>
            <a:r>
              <a:rPr lang="en-US" altLang="zh-CN" sz="2800" dirty="0">
                <a:solidFill>
                  <a:srgbClr val="FF0000"/>
                </a:solidFill>
                <a:latin typeface="Arial Unicode MS" panose="020B0604020202020204" pitchFamily="34" charset="-128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srgbClr val="000000"/>
                </a:solidFill>
                <a:latin typeface="Arial Unicode MS" panose="020B0604020202020204" pitchFamily="34" charset="-128"/>
                <a:ea typeface="宋体" panose="02010600030101010101" pitchFamily="2" charset="-122"/>
              </a:rPr>
              <a:t>指令指针	</a:t>
            </a:r>
            <a:endParaRPr lang="zh-CN" altLang="en-US" sz="2800" dirty="0">
              <a:solidFill>
                <a:srgbClr val="000000"/>
              </a:solidFill>
              <a:latin typeface="Arial Unicode MS" panose="020B0604020202020204" pitchFamily="34" charset="-128"/>
              <a:ea typeface="宋体" panose="02010600030101010101" pitchFamily="2" charset="-122"/>
            </a:endParaRPr>
          </a:p>
          <a:p>
            <a:pPr marL="557530" lvl="1" indent="-214630" defTabSz="685800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 Unicode MS" panose="020B0604020202020204" pitchFamily="34" charset="-128"/>
                <a:ea typeface="宋体" panose="02010600030101010101" pitchFamily="2" charset="-122"/>
              </a:rPr>
              <a:t>指令指针指定要执行的下一个代码指令。只要控制了指令指针，就控制了进程 </a:t>
            </a:r>
            <a:endParaRPr lang="zh-CN" altLang="en-US" sz="2400" dirty="0">
              <a:solidFill>
                <a:srgbClr val="000000"/>
              </a:solidFill>
              <a:latin typeface="Arial Unicode MS" panose="020B0604020202020204" pitchFamily="34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5782" y="201455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</a:rPr>
              <a:t>基本汇编指令 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84557" y="676425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7164" y="922827"/>
            <a:ext cx="7448111" cy="38052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pop</a:t>
            </a:r>
            <a:r>
              <a:rPr lang="en-US" altLang="zh-CN" sz="2400" dirty="0"/>
              <a:t> </a:t>
            </a:r>
            <a:r>
              <a:rPr lang="en-US" altLang="zh-CN" sz="2400" i="1" dirty="0"/>
              <a:t>destination</a:t>
            </a:r>
            <a:r>
              <a:rPr lang="en-US" altLang="zh-CN" sz="2400" dirty="0"/>
              <a:t>	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系统字体"/>
              <a:buChar char="—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从栈中弹出数据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push</a:t>
            </a:r>
            <a:r>
              <a:rPr lang="en-US" altLang="zh-CN" sz="2400" dirty="0"/>
              <a:t> </a:t>
            </a:r>
            <a:r>
              <a:rPr lang="en-US" altLang="zh-CN" sz="2400" i="1" dirty="0"/>
              <a:t>destination</a:t>
            </a:r>
            <a:r>
              <a:rPr lang="en-US" altLang="zh-CN" sz="2400" dirty="0"/>
              <a:t>	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系统字体"/>
              <a:buChar char="—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将数据压入栈中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mov</a:t>
            </a:r>
            <a:r>
              <a:rPr lang="en-US" altLang="zh-CN" sz="2400" dirty="0"/>
              <a:t> </a:t>
            </a:r>
            <a:r>
              <a:rPr lang="en-US" altLang="zh-CN" sz="2400" i="1" dirty="0"/>
              <a:t>destination, source</a:t>
            </a:r>
            <a:r>
              <a:rPr lang="en-US" altLang="zh-CN" sz="2400" dirty="0"/>
              <a:t>	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系统字体"/>
              <a:buChar char="—"/>
            </a:pPr>
            <a:r>
              <a:rPr lang="zh-CN" altLang="fr-FR" sz="2000" dirty="0">
                <a:latin typeface="宋体" panose="02010600030101010101" pitchFamily="2" charset="-122"/>
                <a:ea typeface="宋体" panose="02010600030101010101" pitchFamily="2" charset="-122"/>
              </a:rPr>
              <a:t>在寄存器与寄存器、寄存器与内存之间移动或者复制字节、单字或者双字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lea</a:t>
            </a:r>
            <a:r>
              <a:rPr lang="en-US" altLang="zh-CN" sz="2400" dirty="0"/>
              <a:t> </a:t>
            </a:r>
            <a:r>
              <a:rPr lang="en-US" altLang="zh-CN" sz="2400" i="1" dirty="0"/>
              <a:t>destination, source</a:t>
            </a:r>
            <a:r>
              <a:rPr lang="en-US" altLang="zh-CN" sz="2400" dirty="0"/>
              <a:t>		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系统字体"/>
              <a:buChar char="—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加载有效地址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0070" y="215743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常用调用约定 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98845" y="690713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69" y="1597831"/>
            <a:ext cx="8527662" cy="330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0070" y="172882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程序在内存中的映射 </a:t>
            </a:r>
            <a:r>
              <a:rPr lang="en-US" altLang="zh-CN" sz="2400" b="1" dirty="0"/>
              <a:t>(</a:t>
            </a:r>
            <a:r>
              <a:rPr lang="en-GB" altLang="zh-CN" sz="2400" b="1" dirty="0"/>
              <a:t>Windows)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98845" y="647852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7218" y="1031684"/>
            <a:ext cx="7015333" cy="47531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5782" y="172879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函数调用的相关汇编指令 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84557" y="647849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3485" y="976965"/>
            <a:ext cx="7244662" cy="48389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5782" y="201452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call </a:t>
            </a:r>
            <a:r>
              <a:rPr lang="en-US" altLang="zh-CN" sz="2400" b="1" dirty="0" err="1"/>
              <a:t>functionX</a:t>
            </a:r>
            <a:r>
              <a:rPr lang="zh-CN" altLang="en-US" sz="2400" b="1" dirty="0"/>
              <a:t>前，栈的内容 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84557" y="676422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8295" y="1290135"/>
            <a:ext cx="8168083" cy="4179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0070" y="201452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进入函数</a:t>
            </a:r>
            <a:r>
              <a:rPr lang="en-US" altLang="zh-CN" sz="2400" b="1" dirty="0" err="1"/>
              <a:t>functionX</a:t>
            </a:r>
            <a:r>
              <a:rPr lang="zh-CN" altLang="en-US" sz="2400" b="1" dirty="0"/>
              <a:t>以后栈的内容 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98845" y="676422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0" y="1057275"/>
            <a:ext cx="7503031" cy="50482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RiN2EzOTIwNTFkMWRjYjlhM2M2MjEwMTAzOTAyMTAifQ=="/>
  <p:tag name="KSO_WPP_MARK_KEY" val="75b68fd8-736a-4547-801d-612b6bf6cd49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3048</Words>
  <Application>WPS 演示</Application>
  <PresentationFormat>全屏显示(4:3)</PresentationFormat>
  <Paragraphs>241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 Unicode MS</vt:lpstr>
      <vt:lpstr>系统字体</vt:lpstr>
      <vt:lpstr>Segoe Print</vt:lpstr>
      <vt:lpstr>Calibri</vt:lpstr>
      <vt:lpstr>等线</vt:lpstr>
      <vt:lpstr>Arial Unicode MS</vt:lpstr>
      <vt:lpstr>等线 Light</vt:lpstr>
      <vt:lpstr>Calibri Light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Zeus</dc:title>
  <dc:creator>jliang</dc:creator>
  <cp:lastModifiedBy>陈艾利</cp:lastModifiedBy>
  <cp:revision>528</cp:revision>
  <dcterms:created xsi:type="dcterms:W3CDTF">2018-11-09T02:46:00Z</dcterms:created>
  <dcterms:modified xsi:type="dcterms:W3CDTF">2023-01-03T08:37:13Z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8FD43A9541294E4992418E659DE28937</vt:lpwstr>
  </property>
  <property fmtid="{D5CDD505-2E9C-101B-9397-08002B2CF9AE}" pid="3" name="KSOProductBuildVer">
    <vt:lpwstr>2052-11.1.0.12980</vt:lpwstr>
  </property>
</Properties>
</file>