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17" r:id="rId3"/>
    <p:sldId id="388" r:id="rId5"/>
    <p:sldId id="390" r:id="rId6"/>
    <p:sldId id="403" r:id="rId7"/>
    <p:sldId id="424" r:id="rId8"/>
    <p:sldId id="425" r:id="rId9"/>
    <p:sldId id="426" r:id="rId10"/>
    <p:sldId id="427" r:id="rId11"/>
    <p:sldId id="428" r:id="rId12"/>
    <p:sldId id="429" r:id="rId13"/>
    <p:sldId id="405" r:id="rId14"/>
    <p:sldId id="391" r:id="rId15"/>
    <p:sldId id="392" r:id="rId16"/>
    <p:sldId id="430" r:id="rId17"/>
    <p:sldId id="431" r:id="rId18"/>
    <p:sldId id="432" r:id="rId19"/>
    <p:sldId id="433" r:id="rId20"/>
    <p:sldId id="434" r:id="rId21"/>
    <p:sldId id="435" r:id="rId22"/>
    <p:sldId id="417" r:id="rId23"/>
    <p:sldId id="418" r:id="rId24"/>
    <p:sldId id="419" r:id="rId25"/>
    <p:sldId id="393" r:id="rId26"/>
    <p:sldId id="420" r:id="rId27"/>
    <p:sldId id="437" r:id="rId28"/>
    <p:sldId id="421" r:id="rId29"/>
    <p:sldId id="408" r:id="rId30"/>
    <p:sldId id="438" r:id="rId31"/>
    <p:sldId id="372" r:id="rId32"/>
  </p:sldIdLst>
  <p:sldSz cx="9144000" cy="6858000" type="screen4x3"/>
  <p:notesSz cx="9144000" cy="6858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515151"/>
    <a:srgbClr val="9DC3E6"/>
    <a:srgbClr val="2E75B6"/>
    <a:srgbClr val="244699"/>
    <a:srgbClr val="FC571F"/>
    <a:srgbClr val="A33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6438" autoAdjust="0"/>
  </p:normalViewPr>
  <p:slideViewPr>
    <p:cSldViewPr snapToGrid="0">
      <p:cViewPr varScale="1">
        <p:scale>
          <a:sx n="82" d="100"/>
          <a:sy n="82" d="100"/>
        </p:scale>
        <p:origin x="1492" y="48"/>
      </p:cViewPr>
      <p:guideLst/>
    </p:cSldViewPr>
  </p:slideViewPr>
  <p:outlineViewPr>
    <p:cViewPr>
      <p:scale>
        <a:sx n="33" d="100"/>
        <a:sy n="33" d="100"/>
      </p:scale>
      <p:origin x="0" y="-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20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E2F66-24E6-5B46-AFF0-57D8C2B512D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4DC65-D1A2-2643-A4F8-ECAA8A932F4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BAD9-C28C-4D46-9EB2-8218D0C73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46D1C-AB14-4AA7-8677-DC6A0BEBE1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上课笔记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注入：操作很简单，工作成本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很低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介绍计算机病毒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等内容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46D1C-AB14-4AA7-8677-DC6A0BEBE1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8494" y="387275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>
            <a:lvl1pPr algn="ctr">
              <a:defRPr sz="15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91EF-25D3-4581-A0B3-1D09E919A2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6987-9A3C-4379-A899-E03898EBC6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hyperlink" Target="http://***.***.***/showarticle?id=1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www.somesite.com/subpage/userinput&amp;parm1=(808)555-1212&amp;parm2=2004jan0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07977"/>
            <a:ext cx="9144000" cy="457208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0" y="2675145"/>
            <a:ext cx="9144000" cy="932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2066398" y="2562500"/>
            <a:ext cx="6611011" cy="108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700" b="1" dirty="0">
                <a:solidFill>
                  <a:schemeClr val="bg1"/>
                </a:solidFill>
              </a:rPr>
              <a:t>Information Systems Security</a:t>
            </a:r>
            <a:endParaRPr lang="en-US" altLang="zh-CN" sz="2700" b="1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zh-CN" sz="2700" b="1" dirty="0">
                <a:solidFill>
                  <a:schemeClr val="bg1"/>
                </a:solidFill>
              </a:rPr>
              <a:t>(</a:t>
            </a:r>
            <a:r>
              <a:rPr lang="zh-CN" altLang="en-US" sz="2700" b="1" dirty="0">
                <a:solidFill>
                  <a:schemeClr val="bg1"/>
                </a:solidFill>
              </a:rPr>
              <a:t>信息系统安全</a:t>
            </a:r>
            <a:r>
              <a:rPr lang="en-US" altLang="zh-CN" sz="2700" b="1" dirty="0">
                <a:solidFill>
                  <a:schemeClr val="bg1"/>
                </a:solidFill>
              </a:rPr>
              <a:t>)</a:t>
            </a:r>
            <a:endParaRPr lang="en-US" altLang="zh-CN" sz="27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89204" y="2570168"/>
            <a:ext cx="243000" cy="2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8600204" y="2381168"/>
            <a:ext cx="189000" cy="1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610144" y="3186610"/>
            <a:ext cx="416718" cy="367109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9" y="2508106"/>
            <a:ext cx="1755908" cy="177060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66398" y="3668655"/>
            <a:ext cx="67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第二章   程序安全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1891" y="4416392"/>
            <a:ext cx="1559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+mn-ea"/>
              </a:rPr>
              <a:t>主讲：韩伟力</a:t>
            </a:r>
            <a:endParaRPr lang="en-US" altLang="zh-CN" sz="15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7287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SQL</a:t>
            </a:r>
            <a:r>
              <a:rPr lang="zh-CN" altLang="en-US" sz="2400" b="1" dirty="0"/>
              <a:t>注入的简单例子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4784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50070" y="844707"/>
            <a:ext cx="7897093" cy="25444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攻击的基本原理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342900">
              <a:lnSpc>
                <a:spcPct val="150000"/>
              </a:lnSpc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发生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注入攻击的问题就是出在“</a:t>
            </a:r>
            <a:r>
              <a:rPr lang="en-US" altLang="zh-CN" sz="18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- -”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上面，事实上，在用户名为“</a:t>
            </a:r>
            <a:r>
              <a:rPr lang="en-GB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weili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'- -”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GB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cmd.ExecuteScalar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执行的结果相当于执行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Select count(*) from users where </a:t>
            </a:r>
            <a:r>
              <a:rPr lang="en-GB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userid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= '</a:t>
            </a:r>
            <a:r>
              <a:rPr lang="en-GB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weili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'"</a:t>
            </a:r>
            <a:r>
              <a:rPr lang="zh-CN" altLang="en-GB" sz="1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而后面的语句内容被“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- -”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注释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掉了。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342900">
              <a:lnSpc>
                <a:spcPct val="150000"/>
              </a:lnSpc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由于数据库内存在“</a:t>
            </a:r>
            <a:r>
              <a:rPr lang="en-GB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weili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这个帐户，</a:t>
            </a:r>
            <a:r>
              <a:rPr lang="en-GB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cmd.ExecuteScalar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的执行结果就为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，因而系统将“</a:t>
            </a:r>
            <a:r>
              <a:rPr lang="en-GB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weili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'- -”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作为合法用户，将其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加入到</a:t>
            </a:r>
            <a:r>
              <a:rPr lang="en-GB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session</a:t>
            </a:r>
            <a:r>
              <a:rPr lang="zh-CN" altLang="en-GB" sz="1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并跳转到</a:t>
            </a:r>
            <a:r>
              <a:rPr lang="en-GB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index.aspx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页面。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58591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通过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注入实现</a:t>
            </a:r>
            <a:r>
              <a:rPr lang="en-US" altLang="zh-CN" sz="2400" b="1" dirty="0"/>
              <a:t>DoS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55997" y="633561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47712" y="1280349"/>
            <a:ext cx="7353300" cy="33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如果将用户名输入修改为“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weili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‘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shutdown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-”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当按下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Submit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按钮后发现数据库系统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停止了服务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，这就是典型的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拒绝服务攻击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同样地，攻击者可以使用同一方式进行其他的数据库操作。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87170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修改</a:t>
            </a:r>
            <a:r>
              <a:rPr lang="en-US" altLang="zh-CN" sz="2400" b="1" dirty="0"/>
              <a:t>URL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62140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88708" y="4808626"/>
            <a:ext cx="6908004" cy="33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>
                <a:hlinkClick r:id="rId1"/>
              </a:rPr>
              <a:t>http://***.***.***/showarticle?id=12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u="sng" dirty="0">
                <a:hlinkClick r:id="rId1"/>
              </a:rPr>
              <a:t>http://***.***.***/showarticle?id=12</a:t>
            </a:r>
            <a:r>
              <a:rPr lang="en-US" altLang="zh-CN" sz="2000" u="sng" dirty="0"/>
              <a:t> </a:t>
            </a:r>
            <a:r>
              <a:rPr lang="en-US" altLang="zh-CN" sz="2000" u="sng" dirty="0">
                <a:solidFill>
                  <a:srgbClr val="FF0000"/>
                </a:solidFill>
                <a:highlight>
                  <a:srgbClr val="FFFF00"/>
                </a:highlight>
              </a:rPr>
              <a:t>or 1=1</a:t>
            </a:r>
            <a:endParaRPr lang="en-US" altLang="zh-CN" sz="2000" u="sng" dirty="0">
              <a:highlight>
                <a:srgbClr val="FFFF00"/>
              </a:highlight>
            </a:endParaRPr>
          </a:p>
          <a:p>
            <a:pPr>
              <a:lnSpc>
                <a:spcPct val="125000"/>
              </a:lnSpc>
            </a:pPr>
            <a:r>
              <a:rPr lang="en-US" altLang="en-US" sz="2000" u="sng" dirty="0"/>
              <a:t>http://</a:t>
            </a:r>
            <a:r>
              <a:rPr lang="en-US" altLang="en-US" sz="2000" u="sng" dirty="0" err="1"/>
              <a:t>www.fudan.edu.cn</a:t>
            </a:r>
            <a:r>
              <a:rPr lang="en-US" altLang="en-US" sz="2000" u="sng" dirty="0"/>
              <a:t>/</a:t>
            </a:r>
            <a:r>
              <a:rPr lang="en-US" altLang="en-US" sz="2000" u="sng" dirty="0" err="1"/>
              <a:t>fudannews</a:t>
            </a:r>
            <a:r>
              <a:rPr lang="en-US" altLang="en-US" sz="2000" u="sng" dirty="0"/>
              <a:t>/</a:t>
            </a:r>
            <a:r>
              <a:rPr lang="en-US" altLang="en-US" sz="2000" u="sng" dirty="0" err="1"/>
              <a:t>news_content.php?channel</a:t>
            </a:r>
            <a:r>
              <a:rPr lang="en-US" altLang="en-US" sz="2000" u="sng" dirty="0"/>
              <a:t>=1&amp;id=7923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783255"/>
            <a:ext cx="5027718" cy="392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87170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存储过程和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注入攻击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62140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8646" y="1244762"/>
            <a:ext cx="7609609" cy="33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highlight>
                  <a:srgbClr val="00FFFF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存储过程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GB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Stored Procedure</a:t>
            </a:r>
            <a:r>
              <a:rPr lang="zh-CN" altLang="en-GB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是一组为了完成特定功能的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语句集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，存储在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存储过程可以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有效减少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注入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的发生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但是，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不能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通过存储过程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彻底消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灭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注入的发生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72879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存储过程和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注入攻击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47849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0923" y="922827"/>
            <a:ext cx="8101013" cy="4104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create Procedure </a:t>
            </a:r>
            <a:r>
              <a:rPr lang="en-US" altLang="zh-CN" sz="2400" dirty="0" err="1"/>
              <a:t>proc_SQLEject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@Password char(64),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@</a:t>
            </a:r>
            <a:r>
              <a:rPr lang="en-US" altLang="zh-CN" sz="2400" dirty="0" err="1"/>
              <a:t>UserID</a:t>
            </a:r>
            <a:r>
              <a:rPr lang="en-US" altLang="zh-CN" sz="2400" dirty="0"/>
              <a:t>	char(64)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as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SELECT count(*) FROM users WHERE 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UserID</a:t>
            </a:r>
            <a:r>
              <a:rPr lang="en-US" altLang="zh-CN" sz="2400" dirty="0"/>
              <a:t> = @</a:t>
            </a:r>
            <a:r>
              <a:rPr lang="en-US" altLang="zh-CN" sz="2400" dirty="0" err="1"/>
              <a:t>UserID</a:t>
            </a:r>
            <a:r>
              <a:rPr lang="en-US" altLang="zh-CN" sz="2400" dirty="0"/>
              <a:t> AND Passwd = @Password;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if @@</a:t>
            </a:r>
            <a:r>
              <a:rPr lang="en-US" altLang="zh-CN" sz="2400" dirty="0" err="1"/>
              <a:t>RowCount</a:t>
            </a:r>
            <a:r>
              <a:rPr lang="en-US" altLang="zh-CN" sz="2400" dirty="0"/>
              <a:t> = 0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begin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	return 0;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end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else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begin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	return 1;</a:t>
            </a:r>
            <a:endParaRPr lang="en-US" altLang="zh-CN" sz="2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/>
              <a:t>	end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72882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存储过程和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注入攻击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47852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17081" y="1043615"/>
            <a:ext cx="7906930" cy="3750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/>
              <a:t>conn.Open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SqlCommand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cmd</a:t>
            </a:r>
            <a:r>
              <a:rPr lang="en-US" altLang="zh-CN" sz="2400" b="1" dirty="0">
                <a:solidFill>
                  <a:srgbClr val="FF0000"/>
                </a:solidFill>
              </a:rPr>
              <a:t> = new </a:t>
            </a:r>
            <a:r>
              <a:rPr lang="en-US" altLang="zh-CN" sz="2400" b="1" dirty="0" err="1">
                <a:solidFill>
                  <a:srgbClr val="FF0000"/>
                </a:solidFill>
              </a:rPr>
              <a:t>SqlCommand</a:t>
            </a:r>
            <a:r>
              <a:rPr lang="en-US" altLang="zh-CN" sz="2400" b="1" dirty="0">
                <a:solidFill>
                  <a:srgbClr val="FF0000"/>
                </a:solidFill>
              </a:rPr>
              <a:t>(@"exec </a:t>
            </a:r>
            <a:r>
              <a:rPr lang="en-US" altLang="zh-CN" sz="2400" b="1" dirty="0" err="1">
                <a:solidFill>
                  <a:srgbClr val="FF0000"/>
                </a:solidFill>
              </a:rPr>
              <a:t>proc_SQLEject</a:t>
            </a:r>
            <a:r>
              <a:rPr lang="en-US" altLang="zh-CN" sz="2400" b="1" dirty="0">
                <a:solidFill>
                  <a:srgbClr val="FF0000"/>
                </a:solidFill>
              </a:rPr>
              <a:t> '"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+</a:t>
            </a:r>
            <a:r>
              <a:rPr lang="en-US" altLang="zh-CN" sz="2400" b="1" dirty="0" err="1">
                <a:solidFill>
                  <a:srgbClr val="FF0000"/>
                </a:solidFill>
              </a:rPr>
              <a:t>BasicMethods.HashPassword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txtPassword.Text</a:t>
            </a:r>
            <a:r>
              <a:rPr lang="en-US" altLang="zh-CN" sz="2400" b="1" dirty="0">
                <a:solidFill>
                  <a:srgbClr val="FF0000"/>
                </a:solidFill>
              </a:rPr>
              <a:t>)+"', '"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	+</a:t>
            </a:r>
            <a:r>
              <a:rPr lang="en-US" altLang="zh-CN" sz="2400" b="1" dirty="0" err="1">
                <a:solidFill>
                  <a:srgbClr val="FF0000"/>
                </a:solidFill>
              </a:rPr>
              <a:t>txtUserID.Text</a:t>
            </a:r>
            <a:r>
              <a:rPr lang="en-US" altLang="zh-CN" sz="2400" b="1" dirty="0">
                <a:solidFill>
                  <a:srgbClr val="FF0000"/>
                </a:solidFill>
              </a:rPr>
              <a:t>+"'", conn);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int count = (int) </a:t>
            </a:r>
            <a:r>
              <a:rPr lang="en-US" altLang="zh-CN" sz="2400" dirty="0" err="1"/>
              <a:t>cmd.ExecuteScalar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if (0 &gt;= count)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ErrMsg.Text</a:t>
            </a:r>
            <a:r>
              <a:rPr lang="en-US" altLang="zh-CN" sz="2400" dirty="0"/>
              <a:t> = "</a:t>
            </a:r>
            <a:r>
              <a:rPr lang="en-US" altLang="zh-CN" sz="2400" dirty="0" err="1"/>
              <a:t>Userid</a:t>
            </a:r>
            <a:r>
              <a:rPr lang="en-US" altLang="zh-CN" sz="2400" dirty="0"/>
              <a:t> and password is invalid!";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else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Session.Add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UserID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txtUserID.Text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Response.Redirect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index.aspx</a:t>
            </a:r>
            <a:r>
              <a:rPr lang="en-US" altLang="zh-CN" sz="2400" dirty="0"/>
              <a:t>");</a:t>
            </a:r>
            <a:endParaRPr lang="en-US" altLang="zh-CN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201460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存储过程和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注入攻击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76430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4861" y="765659"/>
            <a:ext cx="8177645" cy="11108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UserID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输入框中键入：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weili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' insert into users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userid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gender, email, status) values ('weili2', 'm', '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sdd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', 1) --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91" y="2700584"/>
            <a:ext cx="4011217" cy="374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30012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最具有破坏力的存储过程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04982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1471" y="618649"/>
            <a:ext cx="7519555" cy="3696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/>
              <a:t>create procedure </a:t>
            </a:r>
            <a:r>
              <a:rPr lang="en-US" altLang="zh-CN" sz="2400" dirty="0" err="1"/>
              <a:t>sp_MySProc</a:t>
            </a:r>
            <a:r>
              <a:rPr lang="en-US" altLang="zh-CN" sz="2400" dirty="0"/>
              <a:t> @input varchar(128)</a:t>
            </a:r>
            <a:endParaRPr lang="en-US" altLang="zh-CN" sz="24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/>
              <a:t>as</a:t>
            </a:r>
            <a:endParaRPr lang="en-US" altLang="zh-CN" sz="24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/>
              <a:t>	exec(@input)</a:t>
            </a:r>
            <a:endParaRPr lang="en-US" altLang="zh-CN" sz="2400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/>
              <a:t>	go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44306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正确的代码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19276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42949" y="922827"/>
            <a:ext cx="8101013" cy="40505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Regex r = new Regex(@"^[a-z,0-9]{4,16}$", </a:t>
            </a:r>
            <a:r>
              <a:rPr lang="en-US" altLang="zh-CN" sz="1800" dirty="0" err="1"/>
              <a:t>RegexOptions.IgnoreCase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if (</a:t>
            </a:r>
            <a:r>
              <a:rPr lang="en-US" altLang="zh-CN" sz="1800" dirty="0" err="1"/>
              <a:t>r.Match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txtUserID.Text</a:t>
            </a:r>
            <a:r>
              <a:rPr lang="en-US" altLang="zh-CN" sz="1800" dirty="0"/>
              <a:t>).Success)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string str = "</a:t>
            </a:r>
            <a:r>
              <a:rPr lang="en-US" altLang="zh-CN" sz="1800" dirty="0" err="1"/>
              <a:t>proc_SQLEject</a:t>
            </a:r>
            <a:r>
              <a:rPr lang="en-US" altLang="zh-CN" sz="1800" dirty="0"/>
              <a:t>";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cmd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SqlCommand</a:t>
            </a:r>
            <a:r>
              <a:rPr lang="en-US" altLang="zh-CN" sz="1800" dirty="0"/>
              <a:t>(str, conn);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</a:t>
            </a:r>
            <a:r>
              <a:rPr lang="fr-FR" altLang="zh-CN" sz="1800" dirty="0" err="1"/>
              <a:t>cmd.CommandType</a:t>
            </a:r>
            <a:r>
              <a:rPr lang="fr-FR" altLang="zh-CN" sz="1800" dirty="0"/>
              <a:t> = </a:t>
            </a:r>
            <a:r>
              <a:rPr lang="fr-FR" altLang="zh-CN" sz="1800" dirty="0" err="1"/>
              <a:t>CommandType.StoredProcedure</a:t>
            </a:r>
            <a:r>
              <a:rPr lang="fr-FR" altLang="zh-CN" sz="1800" dirty="0"/>
              <a:t>;</a:t>
            </a:r>
            <a:endParaRPr lang="fr-FR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zh-CN" sz="1800" dirty="0"/>
              <a:t>	</a:t>
            </a:r>
            <a:r>
              <a:rPr lang="fr-FR" altLang="zh-CN" sz="1800" dirty="0" err="1"/>
              <a:t>cmd.Parameters.Add</a:t>
            </a:r>
            <a:r>
              <a:rPr lang="fr-FR" altLang="zh-CN" sz="1800" dirty="0"/>
              <a:t>("@</a:t>
            </a:r>
            <a:r>
              <a:rPr lang="fr-FR" altLang="zh-CN" sz="1800" dirty="0" err="1"/>
              <a:t>Password</a:t>
            </a:r>
            <a:r>
              <a:rPr lang="fr-FR" altLang="zh-CN" sz="1800" dirty="0"/>
              <a:t>",</a:t>
            </a:r>
            <a:endParaRPr lang="fr-FR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zh-CN" sz="1800" dirty="0"/>
              <a:t>		</a:t>
            </a:r>
            <a:r>
              <a:rPr lang="fr-FR" altLang="zh-CN" sz="1800" dirty="0" err="1"/>
              <a:t>BasicMethods.HashPassword</a:t>
            </a:r>
            <a:r>
              <a:rPr lang="fr-FR" altLang="zh-CN" sz="1800" dirty="0"/>
              <a:t>(</a:t>
            </a:r>
            <a:r>
              <a:rPr lang="fr-FR" altLang="zh-CN" sz="1800" dirty="0" err="1"/>
              <a:t>txtPassword.Text</a:t>
            </a:r>
            <a:r>
              <a:rPr lang="fr-FR" altLang="zh-CN" sz="1800" dirty="0"/>
              <a:t>)); </a:t>
            </a:r>
            <a:endParaRPr lang="fr-FR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zh-CN" sz="1800" dirty="0"/>
              <a:t>	</a:t>
            </a:r>
            <a:r>
              <a:rPr lang="fr-FR" altLang="zh-CN" sz="1800" dirty="0" err="1"/>
              <a:t>cmd.Parameters.Add</a:t>
            </a:r>
            <a:r>
              <a:rPr lang="fr-FR" altLang="zh-CN" sz="1800" dirty="0"/>
              <a:t>("@</a:t>
            </a:r>
            <a:r>
              <a:rPr lang="fr-FR" altLang="zh-CN" sz="1800" dirty="0" err="1"/>
              <a:t>UserID</a:t>
            </a:r>
            <a:r>
              <a:rPr lang="fr-FR" altLang="zh-CN" sz="1800" dirty="0"/>
              <a:t>", </a:t>
            </a:r>
            <a:r>
              <a:rPr lang="fr-FR" altLang="zh-CN" sz="1800" dirty="0" err="1"/>
              <a:t>txtUserID.Text</a:t>
            </a:r>
            <a:r>
              <a:rPr lang="fr-FR" altLang="zh-CN" sz="1800" dirty="0"/>
              <a:t>);</a:t>
            </a:r>
            <a:endParaRPr lang="fr-FR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zh-CN" sz="1800" dirty="0"/>
              <a:t>	</a:t>
            </a:r>
            <a:r>
              <a:rPr lang="en-US" altLang="zh-CN" sz="1800" dirty="0" err="1"/>
              <a:t>conn.Open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int count = (int) </a:t>
            </a:r>
            <a:r>
              <a:rPr lang="en-US" altLang="zh-CN" sz="1800" dirty="0" err="1"/>
              <a:t>cmd.ExecuteScalar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if (0 &gt;= count)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ErrMsg.Text</a:t>
            </a:r>
            <a:r>
              <a:rPr lang="en-US" altLang="zh-CN" sz="1800" dirty="0"/>
              <a:t> = "</a:t>
            </a:r>
            <a:r>
              <a:rPr lang="en-US" altLang="zh-CN" sz="1800" dirty="0" err="1"/>
              <a:t>Userid</a:t>
            </a:r>
            <a:r>
              <a:rPr lang="en-US" altLang="zh-CN" sz="1800" dirty="0"/>
              <a:t> and password is invalid!";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else 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	{…}</a:t>
            </a:r>
            <a:endParaRPr lang="en-US" altLang="zh-CN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58594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正确的代码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33564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71562" y="1450211"/>
            <a:ext cx="6172200" cy="33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/>
              <a:t>internal static string </a:t>
            </a:r>
            <a:r>
              <a:rPr lang="en-US" altLang="zh-CN" sz="2000" dirty="0" err="1"/>
              <a:t>ConnectionString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	get{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		return (string)</a:t>
            </a:r>
            <a:r>
              <a:rPr lang="en-US" altLang="zh-CN" sz="2000" dirty="0" err="1"/>
              <a:t>Registry.LocalMachine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				.</a:t>
            </a:r>
            <a:r>
              <a:rPr lang="en-US" altLang="zh-CN" sz="2000" dirty="0" err="1"/>
              <a:t>OpenSubKey</a:t>
            </a:r>
            <a:r>
              <a:rPr lang="en-US" altLang="zh-CN" sz="2000" dirty="0"/>
              <a:t>(@"SOFTWARE\Client\")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				.</a:t>
            </a:r>
            <a:r>
              <a:rPr lang="en-US" altLang="zh-CN" sz="2000" dirty="0" err="1"/>
              <a:t>GetValue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ConnectionString</a:t>
            </a:r>
            <a:r>
              <a:rPr lang="en-US" altLang="zh-CN" sz="2000" dirty="0"/>
              <a:t>");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}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201455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不完全的验证 </a:t>
            </a:r>
            <a:endParaRPr lang="zh-CN" altLang="en-US" sz="2400" b="1" dirty="0">
              <a:highlight>
                <a:srgbClr val="FF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14079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2514" y="922827"/>
            <a:ext cx="7752116" cy="252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注入攻击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缺少检查的结果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假设所有的输入都是攻击者发出来的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130018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FF"/>
                </a:highlight>
              </a:rPr>
              <a:t>防御</a:t>
            </a:r>
            <a:r>
              <a:rPr lang="en-US" altLang="zh-CN" sz="2400" b="1" dirty="0">
                <a:highlight>
                  <a:srgbClr val="00FFFF"/>
                </a:highlight>
              </a:rPr>
              <a:t>SQL</a:t>
            </a:r>
            <a:r>
              <a:rPr lang="zh-CN" altLang="en-US" sz="2400" b="1" dirty="0">
                <a:highlight>
                  <a:srgbClr val="00FFFF"/>
                </a:highlight>
              </a:rPr>
              <a:t>注入的有效方案－</a:t>
            </a:r>
            <a:r>
              <a:rPr lang="zh-CN" altLang="en-US" sz="1600" b="1" dirty="0">
                <a:highlight>
                  <a:srgbClr val="00FFFF"/>
                </a:highlight>
              </a:rPr>
              <a:t>程序员的视角</a:t>
            </a:r>
            <a:r>
              <a:rPr lang="zh-CN" altLang="en-US" sz="2800" b="1" dirty="0">
                <a:highlight>
                  <a:srgbClr val="00FFFF"/>
                </a:highlight>
              </a:rPr>
              <a:t> </a:t>
            </a:r>
            <a:endParaRPr lang="zh-CN" altLang="en-US" sz="2800" b="1" dirty="0">
              <a:highlight>
                <a:srgbClr val="00FFFF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0070" y="653238"/>
            <a:ext cx="8170719" cy="3805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不得使用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来连接数据。而是使用个替代的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最小特权用户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进行连接；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不能在程序中直接生成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。而是使用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参数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进行创建；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永远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不允许使用空口令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来连接数据库；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代码严格地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限制合法的输入形式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，比如用户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只能为字符串和数字的混合；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数据库连接字符串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应当存放在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注册表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中，而不是在代码中，同样也不要放在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Web Config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文件中；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代码尽量使用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存储过程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来实现对数据库的操作，目的是在如果代码被破坏，也可以尽量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隐藏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应用程序逻辑；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发生错误以后，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攻击者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除了知道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“发生错误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”以外，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得不到任何信息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不管代码是否失败，总是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关闭对数据库的连接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15727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00"/>
                </a:highlight>
              </a:rPr>
              <a:t>缺少检查的结果 </a:t>
            </a:r>
            <a:endParaRPr lang="zh-CN" altLang="en-US" sz="2400" b="1" dirty="0">
              <a:highlight>
                <a:srgbClr val="00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590697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7421" y="1092136"/>
            <a:ext cx="8413173" cy="3696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对输入缺少检查会造成十分严重的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系统漏洞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（详见书本的例子）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hlinkClick r:id="rId1"/>
              </a:rPr>
              <a:t>http://www.somesite.com/subpage/userinput&amp;parm1=(808)555-1212&amp;parm2=2004jan01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http://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www.things.com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/order/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final&amp;PustID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=101&amp;part=555A&amp;qy=20&amp;price=10&amp;ship=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boat&amp;shipcost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=5&amp;total=205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highlight>
                  <a:srgbClr val="00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假设所有的输入都是攻击者发出来的</a:t>
            </a:r>
            <a:r>
              <a:rPr lang="zh-CN" altLang="en-US" sz="240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highlight>
                <a:srgbClr val="FFFF00"/>
              </a:highligh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3152" y="2730915"/>
            <a:ext cx="6254905" cy="36196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0070" y="172882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防御你的程序免受输入攻击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47852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8845" y="1103710"/>
            <a:ext cx="7006937" cy="3805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进行任何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从有害输入的操作端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输入验证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要达到这个目标，应该当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遵循以下策略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为应用程序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定义信任边界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标识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外界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输入的检查点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58594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检查时刻和运行时刻 </a:t>
            </a:r>
            <a:r>
              <a:rPr lang="en-US" altLang="zh-CN" sz="2400" b="1" dirty="0">
                <a:highlight>
                  <a:srgbClr val="FFFF00"/>
                </a:highlight>
              </a:rPr>
              <a:t>(TOCTOU)</a:t>
            </a:r>
            <a:endParaRPr lang="en-US" altLang="zh-CN" sz="2400" b="1" dirty="0">
              <a:highlight>
                <a:srgbClr val="FF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33564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4114" y="1208485"/>
            <a:ext cx="8006952" cy="33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UNIX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中的程序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passwd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用做修改口令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，通常是用户自己的口令。工作步骤如下所示：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步骤一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：打开并读取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口令文件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000" u="sng" dirty="0">
                <a:latin typeface="Arial" panose="020B0604020202020204" pitchFamily="34" charset="0"/>
                <a:ea typeface="宋体" panose="02010600030101010101" pitchFamily="2" charset="-122"/>
              </a:rPr>
              <a:t>获取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运行程序用户的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步骤二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：在口令文件的</a:t>
            </a:r>
            <a:r>
              <a:rPr lang="zh-CN" altLang="en-US" sz="2000" u="sng" dirty="0">
                <a:latin typeface="Arial" panose="020B0604020202020204" pitchFamily="34" charset="0"/>
                <a:ea typeface="宋体" panose="02010600030101010101" pitchFamily="2" charset="-122"/>
              </a:rPr>
              <a:t>同一个目录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中，建立并打开名为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ptmp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的临时文件；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步骤三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：打开口令文件，将未经改变的内容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复制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ptmp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中，同时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修改后的信息；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1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步骤四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关掉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口令文件和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ptmp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，然后将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ptmp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改名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为口令文件。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ighlight>
                  <a:srgbClr val="00FF00"/>
                </a:highlight>
              </a:rPr>
              <a:t>TOCTOU</a:t>
            </a:r>
            <a:r>
              <a:rPr lang="zh-CN" altLang="en-US" sz="2400" b="1" dirty="0">
                <a:highlight>
                  <a:srgbClr val="00FF00"/>
                </a:highlight>
              </a:rPr>
              <a:t>攻击</a:t>
            </a:r>
            <a:endParaRPr lang="zh-CN" altLang="en-US" sz="2400" b="1" dirty="0">
              <a:highlight>
                <a:srgbClr val="00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4259" y="708105"/>
            <a:ext cx="8238247" cy="3750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步骤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：命令打开并读取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口令文件</a:t>
            </a:r>
            <a:r>
              <a:rPr lang="en-US" altLang="zh-CN" sz="1600" u="sng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link/.</a:t>
            </a:r>
            <a:r>
              <a:rPr lang="en-US" altLang="zh-CN" sz="1600" u="sng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rhosts</a:t>
            </a:r>
            <a:r>
              <a:rPr lang="en-US" altLang="zh-CN" sz="1600" u="sng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(attack-</a:t>
            </a:r>
            <a:r>
              <a:rPr lang="en-US" altLang="zh-CN" sz="1600" u="sng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</a:t>
            </a:r>
            <a:r>
              <a:rPr lang="en-US" altLang="zh-CN" sz="1600" u="sng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1600" u="sng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pwd</a:t>
            </a:r>
            <a:r>
              <a:rPr lang="en-US" altLang="zh-CN" sz="1600" u="sng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/.</a:t>
            </a:r>
            <a:r>
              <a:rPr lang="en-US" altLang="zh-CN" sz="1600" u="sng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rhosts</a:t>
            </a:r>
            <a:r>
              <a:rPr lang="en-US" altLang="zh-CN" sz="1600" u="sng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，获得运行程序的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用户条目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。在步骤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之前，需要迅速的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link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指向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target-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，这里有个</a:t>
            </a:r>
            <a:r>
              <a:rPr lang="zh-CN" altLang="en-US" sz="1600" u="sng" dirty="0">
                <a:latin typeface="Arial" panose="020B0604020202020204" pitchFamily="34" charset="0"/>
                <a:ea typeface="宋体" panose="02010600030101010101" pitchFamily="2" charset="-122"/>
              </a:rPr>
              <a:t>时间窗口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，你需要把握，有可能需要</a:t>
            </a:r>
            <a:r>
              <a:rPr lang="zh-CN" altLang="en-US" sz="1600" u="sng" dirty="0">
                <a:latin typeface="Arial" panose="020B0604020202020204" pitchFamily="34" charset="0"/>
                <a:ea typeface="宋体" panose="02010600030101010101" pitchFamily="2" charset="-122"/>
              </a:rPr>
              <a:t>尝试多次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才能完成；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步骤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：在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口令文件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link/.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rhosts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(target-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dir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/.</a:t>
            </a:r>
            <a:r>
              <a:rPr lang="en-US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rhosts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同一个目录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下，</a:t>
            </a:r>
            <a:r>
              <a:rPr lang="zh-CN" altLang="en-US" sz="1600" u="sng" dirty="0">
                <a:latin typeface="Arial" panose="020B0604020202020204" pitchFamily="34" charset="0"/>
                <a:ea typeface="宋体" panose="02010600030101010101" pitchFamily="2" charset="-122"/>
              </a:rPr>
              <a:t>创建并打开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ptmp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。在进入步骤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之前，把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link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指向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attack-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pwd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4" r="-48"/>
          <a:stretch>
            <a:fillRect/>
          </a:stretch>
        </p:blipFill>
        <p:spPr>
          <a:xfrm>
            <a:off x="1381125" y="1814830"/>
            <a:ext cx="6675120" cy="20421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r="179"/>
          <a:stretch>
            <a:fillRect/>
          </a:stretch>
        </p:blipFill>
        <p:spPr>
          <a:xfrm>
            <a:off x="1381125" y="4618355"/>
            <a:ext cx="6906260" cy="213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TOCTOU</a:t>
            </a:r>
            <a:r>
              <a:rPr lang="zh-CN" altLang="en-US" sz="2400" b="1" dirty="0"/>
              <a:t>攻击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8910" y="591820"/>
            <a:ext cx="8930005" cy="3750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步骤</a:t>
            </a:r>
            <a:r>
              <a:rPr lang="en-GB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GB" sz="16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打开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口令文件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link/.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rhosts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(attack-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dir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pwd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/.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rhosts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GB" sz="16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同时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修改后的信息。注意，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</a:t>
            </a:r>
            <a:r>
              <a:rPr lang="en-GB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ptmp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还没有关闭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，因此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不需要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link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指向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target-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dir</a:t>
            </a:r>
            <a:r>
              <a:rPr lang="zh-CN" altLang="en-GB" sz="16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就可以将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attack-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dir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pwd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/.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rhosts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内容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复制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ptmp</a:t>
            </a:r>
            <a:r>
              <a:rPr lang="zh-CN" altLang="en-GB" sz="16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并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修改后的内容；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步骤</a:t>
            </a:r>
            <a:r>
              <a:rPr lang="en-GB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GB" sz="16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命令结束前，系统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关闭口令文件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，并将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ptmp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命名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为同目录下的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rhosts</a:t>
            </a:r>
            <a:r>
              <a:rPr lang="zh-CN" altLang="en-GB" sz="16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这样，在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target-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dir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中写入了一个新的文件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GB" altLang="zh-CN" sz="1600" dirty="0" err="1">
                <a:latin typeface="Arial" panose="020B0604020202020204" pitchFamily="34" charset="0"/>
                <a:ea typeface="宋体" panose="02010600030101010101" pitchFamily="2" charset="-122"/>
              </a:rPr>
              <a:t>rhosts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，可以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不需要用口令就可以登录目标帐户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，同时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成为</a:t>
            </a:r>
            <a:r>
              <a:rPr lang="en-GB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target-</a:t>
            </a:r>
            <a:r>
              <a:rPr lang="en-GB" altLang="zh-CN" sz="16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的拥有者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。只要选择一个正确的目标，我们就可以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控制整个系统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。前面提到的</a:t>
            </a:r>
            <a:r>
              <a:rPr lang="en-GB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Mallory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就是在干这件事情。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" r="-217"/>
          <a:stretch>
            <a:fillRect/>
          </a:stretch>
        </p:blipFill>
        <p:spPr>
          <a:xfrm>
            <a:off x="1659890" y="1744345"/>
            <a:ext cx="6336030" cy="18853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8"/>
          <a:stretch>
            <a:fillRect/>
          </a:stretch>
        </p:blipFill>
        <p:spPr>
          <a:xfrm>
            <a:off x="1525270" y="4842510"/>
            <a:ext cx="6360160" cy="1910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44303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00"/>
                </a:highlight>
              </a:rPr>
              <a:t>抵御</a:t>
            </a:r>
            <a:r>
              <a:rPr lang="en-US" altLang="zh-CN" sz="2400" b="1" dirty="0">
                <a:highlight>
                  <a:srgbClr val="00FF00"/>
                </a:highlight>
              </a:rPr>
              <a:t>TOCTOU</a:t>
            </a:r>
            <a:r>
              <a:rPr lang="zh-CN" altLang="en-US" sz="2400" b="1" dirty="0">
                <a:highlight>
                  <a:srgbClr val="00FF00"/>
                </a:highlight>
              </a:rPr>
              <a:t>攻击</a:t>
            </a:r>
            <a:endParaRPr lang="zh-CN" altLang="en-US" sz="2400" b="1" dirty="0">
              <a:highlight>
                <a:srgbClr val="00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19273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7421" y="922827"/>
            <a:ext cx="8110878" cy="3696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打开文件前调用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lstat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保存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。注意，如果不进行其他的检查，还是有可能出现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竞争状态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执行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open()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open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返回的文件描述符使用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fstat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，保存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比较两个结构中的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三个域是否一致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st_mode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st_ino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st_dev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。如果比较通过了，我们就知道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lstat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检查是最终打开的文件。另外注意，我们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没有使用符号链接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3001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ighlight>
                  <a:srgbClr val="00FF00"/>
                </a:highlight>
              </a:rPr>
              <a:t>Web</a:t>
            </a:r>
            <a:r>
              <a:rPr lang="zh-CN" altLang="en-US" sz="2400" b="1" dirty="0">
                <a:highlight>
                  <a:srgbClr val="00FF00"/>
                </a:highlight>
              </a:rPr>
              <a:t>应用及其</a:t>
            </a:r>
            <a:r>
              <a:rPr lang="en-US" altLang="zh-CN" sz="2400" b="1" dirty="0">
                <a:highlight>
                  <a:srgbClr val="00FF00"/>
                </a:highlight>
              </a:rPr>
              <a:t>TOCTOU</a:t>
            </a:r>
            <a:r>
              <a:rPr lang="zh-CN" altLang="en-US" sz="2400" b="1" dirty="0">
                <a:highlight>
                  <a:srgbClr val="00FF00"/>
                </a:highlight>
              </a:rPr>
              <a:t>问题</a:t>
            </a:r>
            <a:endParaRPr lang="zh-CN" altLang="en-US" sz="2400" b="1" dirty="0">
              <a:highlight>
                <a:srgbClr val="00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0498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3137" y="1083370"/>
            <a:ext cx="8486401" cy="460926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0070" y="215743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</a:rPr>
              <a:t>漏洞的混合</a:t>
            </a:r>
            <a:r>
              <a:rPr lang="zh-CN" altLang="en-US" sz="2400" b="1" dirty="0"/>
              <a:t> 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98845" y="628367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8979" y="1018411"/>
            <a:ext cx="7990609" cy="4779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每个应用程序都是一个十分复杂的系统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一般都会存在或多或少的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缓冲区溢出漏洞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会存在一些其它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未完全检查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的漏洞；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系统字体"/>
              <a:buChar char="—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也会存在一些由于多用户、多进程、多线程造成的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TOCTOU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攻击者可以在不同的攻击阶段利用不同的漏洞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521494" y="2886544"/>
            <a:ext cx="8101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</a:rPr>
              <a:t>感谢聆听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07222" y="172882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ighlight>
                  <a:srgbClr val="00FF00"/>
                </a:highlight>
              </a:rPr>
              <a:t>SQL</a:t>
            </a:r>
            <a:r>
              <a:rPr lang="zh-CN" altLang="en-US" sz="2400" b="1" dirty="0">
                <a:highlight>
                  <a:srgbClr val="00FF00"/>
                </a:highlight>
              </a:rPr>
              <a:t>注入攻击</a:t>
            </a:r>
            <a:endParaRPr lang="zh-CN" altLang="en-US" sz="2400" b="1" dirty="0">
              <a:highlight>
                <a:srgbClr val="00FF00"/>
              </a:highlight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55997" y="647852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7222" y="902679"/>
            <a:ext cx="8110878" cy="520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应用层攻击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7530" lvl="1" indent="-21463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很难防御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的攻击行为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7530" lvl="1" indent="-21463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普通的安全产品（如入侵检测系统和防火墙）等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无法自动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lang="en-GB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注入攻击行为的检测和防御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7530" lvl="1" indent="-21463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需要编写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安全的数据库操作模块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75" indent="-2571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攻击者可以通过某些手段，在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应用操作界面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（如用户名所在输入框）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直接操作数据库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，以获取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对敏感数据的非法访问许可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144304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SQL</a:t>
            </a:r>
            <a:r>
              <a:rPr lang="zh-CN" altLang="en-US" sz="2400" b="1" dirty="0"/>
              <a:t>注入的简单例子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19274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8645" y="798675"/>
            <a:ext cx="7850979" cy="4436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设计并创建数据库表格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create table Users(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inner_id</a:t>
            </a:r>
            <a:r>
              <a:rPr lang="en-US" altLang="zh-CN" sz="2000" dirty="0"/>
              <a:t>	int	not null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	unique	identity(1, 1),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FF0000"/>
                </a:solidFill>
              </a:rPr>
              <a:t>userid</a:t>
            </a:r>
            <a:r>
              <a:rPr lang="en-US" altLang="zh-CN" sz="2000" dirty="0">
                <a:solidFill>
                  <a:srgbClr val="FF0000"/>
                </a:solidFill>
              </a:rPr>
              <a:t>		char (64)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	primary key,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passwd		varchar (64),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username	varchar (128),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gender		varchar (1)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	not null,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email		varchar (64)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	not null,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status int	not null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		default 0</a:t>
            </a:r>
            <a:endParaRPr lang="en-US" altLang="zh-CN" sz="2000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sz="2000" dirty="0"/>
              <a:t>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72879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SQL</a:t>
            </a:r>
            <a:r>
              <a:rPr lang="zh-CN" altLang="en-US" sz="2400" b="1" dirty="0"/>
              <a:t>注入的简单例子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47849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4358" y="826025"/>
            <a:ext cx="6172200" cy="4945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应用操作界面：用户登录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0" y="1435881"/>
            <a:ext cx="5451579" cy="484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8646" y="20145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SQL</a:t>
            </a:r>
            <a:r>
              <a:rPr lang="zh-CN" altLang="en-US" sz="2400" b="1" dirty="0"/>
              <a:t>注入的简单例子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421" y="67642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5788" y="804035"/>
            <a:ext cx="8266728" cy="4436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private void 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submit_Click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(object sender, 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System.EventArgs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e)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{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SqlConnection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conn = new 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SqlConnection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BasicMethods.connectString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try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{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conn.Open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SqlCommand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cmd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 = new 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SqlCommand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(@"Select count(*) "  +" from users where 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userid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='" </a:t>
            </a:r>
            <a:endParaRPr lang="en-US" altLang="zh-CN" sz="1600" b="1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			+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txtUserID.Text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+"' and passwd = '“</a:t>
            </a:r>
            <a:endParaRPr lang="en-US" altLang="zh-CN" sz="1600" b="1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			+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BasicMethods.HashPassword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txtPassword.Text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) </a:t>
            </a:r>
            <a:endParaRPr lang="en-US" altLang="zh-CN" sz="1600" b="1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			+"'", conn);</a:t>
            </a:r>
            <a:endParaRPr lang="en-US" altLang="zh-CN" sz="1600" b="1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		int count = (int) </a:t>
            </a:r>
            <a:r>
              <a:rPr lang="en-US" altLang="zh-CN" sz="1600" b="1" dirty="0" err="1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cmd.ExecuteScalar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();</a:t>
            </a:r>
            <a:endParaRPr lang="en-US" altLang="zh-CN" sz="1600" b="1" dirty="0">
              <a:solidFill>
                <a:srgbClr val="FF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if (0 &gt;= count)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	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ErrMsg.Text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= "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Userid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and password is invalid!";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else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{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	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Session.Add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("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UserID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", 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txtUserID.Text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	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Response.Redirect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("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index.aspx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");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}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}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catch(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SqlException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ex)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{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Session.Add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("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ErrMsg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", 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ex.Message.ToString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());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Response.Redirect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("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ErrorPage.aspx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");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}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finally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{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	</a:t>
            </a:r>
            <a:r>
              <a:rPr lang="en-US" altLang="zh-CN" sz="1400" b="1" dirty="0" err="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conn.Close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	}</a:t>
            </a:r>
            <a:endParaRPr lang="en-US" altLang="zh-CN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600075" lvl="1" indent="-257175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} </a:t>
            </a:r>
            <a:endParaRPr lang="zh-CN" altLang="en-US" sz="1400" b="1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None/>
            </a:pP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58588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SQL</a:t>
            </a:r>
            <a:r>
              <a:rPr lang="zh-CN" altLang="en-US" sz="2400" b="1" dirty="0"/>
              <a:t>注入的简单例子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33558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3133" y="859848"/>
            <a:ext cx="6172200" cy="4529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b="1" dirty="0"/>
              <a:t>initial SQL</a:t>
            </a:r>
            <a:r>
              <a:rPr lang="zh-CN" altLang="en-US" sz="2000" b="1" dirty="0"/>
              <a:t>注入的</a:t>
            </a:r>
            <a:r>
              <a:rPr lang="en-US" altLang="zh-CN" sz="2000" b="1" dirty="0"/>
              <a:t>data </a:t>
            </a:r>
            <a:endParaRPr lang="en-US" altLang="zh-CN" sz="20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24135" y="1570551"/>
            <a:ext cx="7581457" cy="4104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r>
              <a:rPr lang="en-US" altLang="zh-CN" sz="2000" dirty="0"/>
              <a:t>insert into Users (</a:t>
            </a:r>
            <a:r>
              <a:rPr lang="en-US" altLang="zh-CN" sz="2000" dirty="0" err="1"/>
              <a:t>userid</a:t>
            </a:r>
            <a:r>
              <a:rPr lang="en-US" altLang="zh-CN" sz="2000" dirty="0"/>
              <a:t>, passwd, username, gender, email, status)</a:t>
            </a:r>
            <a:endParaRPr lang="de-DE" altLang="zh-CN" sz="20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de-DE" altLang="zh-CN" sz="2000" dirty="0" err="1"/>
              <a:t>values</a:t>
            </a:r>
            <a:endParaRPr lang="de-DE" altLang="zh-CN" sz="2000" dirty="0"/>
          </a:p>
          <a:p>
            <a:pPr algn="ctr">
              <a:lnSpc>
                <a:spcPct val="150000"/>
              </a:lnSpc>
              <a:buFontTx/>
              <a:buNone/>
            </a:pPr>
            <a:r>
              <a:rPr lang="de-DE" altLang="zh-CN" sz="2000" dirty="0"/>
              <a:t>('</a:t>
            </a:r>
            <a:r>
              <a:rPr lang="de-DE" altLang="zh-CN" sz="2000" dirty="0" err="1"/>
              <a:t>weili</a:t>
            </a:r>
            <a:r>
              <a:rPr lang="de-DE" altLang="zh-CN" sz="2000" dirty="0"/>
              <a:t>', '</a:t>
            </a:r>
            <a:r>
              <a:rPr lang="de-DE" altLang="zh-CN" sz="2000" dirty="0" err="1"/>
              <a:t>weili</a:t>
            </a:r>
            <a:r>
              <a:rPr lang="de-DE" altLang="zh-CN" sz="2000" dirty="0"/>
              <a:t>', '</a:t>
            </a:r>
            <a:r>
              <a:rPr lang="de-DE" altLang="zh-CN" sz="2000" dirty="0" err="1"/>
              <a:t>han</a:t>
            </a:r>
            <a:r>
              <a:rPr lang="de-DE" altLang="zh-CN" sz="2000" dirty="0"/>
              <a:t> </a:t>
            </a:r>
            <a:r>
              <a:rPr lang="de-DE" altLang="zh-CN" sz="2000" dirty="0" err="1"/>
              <a:t>weili</a:t>
            </a:r>
            <a:r>
              <a:rPr lang="de-DE" altLang="zh-CN" sz="2000" dirty="0"/>
              <a:t>', 'M', '</a:t>
            </a:r>
            <a:r>
              <a:rPr lang="de-DE" altLang="zh-CN" sz="2000" dirty="0" err="1"/>
              <a:t>wlhan@fudan.edu.cn</a:t>
            </a:r>
            <a:r>
              <a:rPr lang="de-DE" altLang="zh-CN" sz="2000" dirty="0"/>
              <a:t>', 0)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87170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SQL</a:t>
            </a:r>
            <a:r>
              <a:rPr lang="zh-CN" altLang="en-US" sz="2400" b="1" dirty="0"/>
              <a:t>注入的简单例子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62140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8475" y="955831"/>
            <a:ext cx="6172200" cy="4945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应用操作界面：跳过检查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25" y="1869064"/>
            <a:ext cx="7452949" cy="260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10617" y="49038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这是怎么做到的呢？</a:t>
            </a:r>
            <a:endParaRPr kumimoji="1"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358" y="187167"/>
            <a:ext cx="810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SQL</a:t>
            </a:r>
            <a:r>
              <a:rPr lang="zh-CN" altLang="en-US" sz="2400" b="1" dirty="0"/>
              <a:t>注入的简单例子</a:t>
            </a:r>
            <a:endParaRPr lang="zh-CN" altLang="en-US" sz="24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5661329"/>
            <a:ext cx="1042988" cy="273844"/>
          </a:xfrm>
          <a:prstGeom prst="rect">
            <a:avLst/>
          </a:prstGeom>
        </p:spPr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3133" y="662137"/>
            <a:ext cx="811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6129" y="918980"/>
            <a:ext cx="8172234" cy="701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攻击的基本原理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通过调试器查看一下程序在执行</a:t>
            </a:r>
            <a:r>
              <a:rPr lang="en-GB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cmd.ExecuteScalar</a:t>
            </a:r>
            <a:r>
              <a:rPr lang="en-GB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语句时实际起作用的</a:t>
            </a:r>
            <a:r>
              <a:rPr lang="en-GB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5" y="2632318"/>
            <a:ext cx="7793474" cy="3415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WRiN2EzOTIwNTFkMWRjYjlhM2M2MjEwMTAzOTAyMTAifQ=="/>
  <p:tag name="KSO_WPP_MARK_KEY" val="17d6fdba-b547-4489-8ce9-7ef8a1d15c05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5122</Words>
  <Application>WPS 演示</Application>
  <PresentationFormat>全屏显示(4:3)</PresentationFormat>
  <Paragraphs>320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</vt:lpstr>
      <vt:lpstr>华文中宋</vt:lpstr>
      <vt:lpstr>Calibri</vt:lpstr>
      <vt:lpstr>等线</vt:lpstr>
      <vt:lpstr>Arial Unicode MS</vt:lpstr>
      <vt:lpstr>等线 Light</vt:lpstr>
      <vt:lpstr>Calibri Light</vt:lpstr>
      <vt:lpstr>系统字体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Zeus</dc:title>
  <dc:creator>jliang</dc:creator>
  <cp:lastModifiedBy>陈艾利</cp:lastModifiedBy>
  <cp:revision>541</cp:revision>
  <dcterms:created xsi:type="dcterms:W3CDTF">2018-11-09T02:46:00Z</dcterms:created>
  <dcterms:modified xsi:type="dcterms:W3CDTF">2023-01-03T09:43:16Z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E8E42733AF2845A28D6B58BE6C21638C</vt:lpwstr>
  </property>
  <property fmtid="{D5CDD505-2E9C-101B-9397-08002B2CF9AE}" pid="3" name="KSOProductBuildVer">
    <vt:lpwstr>2052-11.1.0.12980</vt:lpwstr>
  </property>
</Properties>
</file>