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handoutMasterIdLst>
    <p:handoutMasterId r:id="rId35"/>
  </p:handoutMasterIdLst>
  <p:sldIdLst>
    <p:sldId id="317" r:id="rId2"/>
    <p:sldId id="420" r:id="rId3"/>
    <p:sldId id="449" r:id="rId4"/>
    <p:sldId id="419" r:id="rId5"/>
    <p:sldId id="390" r:id="rId6"/>
    <p:sldId id="404" r:id="rId7"/>
    <p:sldId id="422" r:id="rId8"/>
    <p:sldId id="429" r:id="rId9"/>
    <p:sldId id="423" r:id="rId10"/>
    <p:sldId id="425" r:id="rId11"/>
    <p:sldId id="430" r:id="rId12"/>
    <p:sldId id="426" r:id="rId13"/>
    <p:sldId id="434" r:id="rId14"/>
    <p:sldId id="431" r:id="rId15"/>
    <p:sldId id="432" r:id="rId16"/>
    <p:sldId id="428" r:id="rId17"/>
    <p:sldId id="421" r:id="rId18"/>
    <p:sldId id="448" r:id="rId19"/>
    <p:sldId id="435" r:id="rId20"/>
    <p:sldId id="424" r:id="rId21"/>
    <p:sldId id="436" r:id="rId22"/>
    <p:sldId id="403" r:id="rId23"/>
    <p:sldId id="440" r:id="rId24"/>
    <p:sldId id="391" r:id="rId25"/>
    <p:sldId id="437" r:id="rId26"/>
    <p:sldId id="442" r:id="rId27"/>
    <p:sldId id="443" r:id="rId28"/>
    <p:sldId id="444" r:id="rId29"/>
    <p:sldId id="445" r:id="rId30"/>
    <p:sldId id="446" r:id="rId31"/>
    <p:sldId id="447" r:id="rId32"/>
    <p:sldId id="372" r:id="rId33"/>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B9BD5"/>
    <a:srgbClr val="515151"/>
    <a:srgbClr val="9DC3E6"/>
    <a:srgbClr val="2E75B6"/>
    <a:srgbClr val="244699"/>
    <a:srgbClr val="FC571F"/>
    <a:srgbClr val="A33B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922" autoAdjust="0"/>
    <p:restoredTop sz="90523" autoAdjust="0"/>
  </p:normalViewPr>
  <p:slideViewPr>
    <p:cSldViewPr snapToGrid="0">
      <p:cViewPr varScale="1">
        <p:scale>
          <a:sx n="86" d="100"/>
          <a:sy n="86" d="100"/>
        </p:scale>
        <p:origin x="660"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11" d="100"/>
          <a:sy n="111" d="100"/>
        </p:scale>
        <p:origin x="1960"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03E2F66-24E6-5B46-AFF0-57D8C2B512DC}" type="datetimeFigureOut">
              <a:rPr kumimoji="1" lang="zh-CN" altLang="en-US" smtClean="0"/>
              <a:t>2022/9/20</a:t>
            </a:fld>
            <a:endParaRPr kumimoji="1"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3264DC65-D1A2-2643-A4F8-ECAA8A932F48}" type="slidenum">
              <a:rPr kumimoji="1" lang="zh-CN" altLang="en-US" smtClean="0"/>
              <a:t>‹#›</a:t>
            </a:fld>
            <a:endParaRPr kumimoji="1" lang="zh-CN" altLang="en-US"/>
          </a:p>
        </p:txBody>
      </p:sp>
    </p:spTree>
    <p:extLst>
      <p:ext uri="{BB962C8B-B14F-4D97-AF65-F5344CB8AC3E}">
        <p14:creationId xmlns:p14="http://schemas.microsoft.com/office/powerpoint/2010/main" val="146133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A7CBAD9-C28C-4D46-9EB2-8218D0C73740}" type="datetimeFigureOut">
              <a:rPr lang="zh-CN" altLang="en-US" smtClean="0"/>
              <a:t>2022/9/20</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8446D1C-AB14-4AA7-8677-DC6A0BEBE1AF}" type="slidenum">
              <a:rPr lang="zh-CN" altLang="en-US" smtClean="0"/>
              <a:t>‹#›</a:t>
            </a:fld>
            <a:endParaRPr lang="zh-CN" altLang="en-US"/>
          </a:p>
        </p:txBody>
      </p:sp>
    </p:spTree>
    <p:extLst>
      <p:ext uri="{BB962C8B-B14F-4D97-AF65-F5344CB8AC3E}">
        <p14:creationId xmlns:p14="http://schemas.microsoft.com/office/powerpoint/2010/main" val="188978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a:t>
            </a:fld>
            <a:endParaRPr lang="zh-CN" altLang="en-US"/>
          </a:p>
        </p:txBody>
      </p:sp>
    </p:spTree>
    <p:extLst>
      <p:ext uri="{BB962C8B-B14F-4D97-AF65-F5344CB8AC3E}">
        <p14:creationId xmlns:p14="http://schemas.microsoft.com/office/powerpoint/2010/main" val="3275809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10</a:t>
            </a:fld>
            <a:endParaRPr lang="zh-CN" altLang="en-US"/>
          </a:p>
        </p:txBody>
      </p:sp>
    </p:spTree>
    <p:extLst>
      <p:ext uri="{BB962C8B-B14F-4D97-AF65-F5344CB8AC3E}">
        <p14:creationId xmlns:p14="http://schemas.microsoft.com/office/powerpoint/2010/main" val="65906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1703047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12</a:t>
            </a:fld>
            <a:endParaRPr lang="zh-CN" altLang="en-US"/>
          </a:p>
        </p:txBody>
      </p:sp>
    </p:spTree>
    <p:extLst>
      <p:ext uri="{BB962C8B-B14F-4D97-AF65-F5344CB8AC3E}">
        <p14:creationId xmlns:p14="http://schemas.microsoft.com/office/powerpoint/2010/main" val="228386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13</a:t>
            </a:fld>
            <a:endParaRPr lang="zh-CN" altLang="en-US"/>
          </a:p>
        </p:txBody>
      </p:sp>
    </p:spTree>
    <p:extLst>
      <p:ext uri="{BB962C8B-B14F-4D97-AF65-F5344CB8AC3E}">
        <p14:creationId xmlns:p14="http://schemas.microsoft.com/office/powerpoint/2010/main" val="3385345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14</a:t>
            </a:fld>
            <a:endParaRPr lang="zh-CN" altLang="en-US"/>
          </a:p>
        </p:txBody>
      </p:sp>
    </p:spTree>
    <p:extLst>
      <p:ext uri="{BB962C8B-B14F-4D97-AF65-F5344CB8AC3E}">
        <p14:creationId xmlns:p14="http://schemas.microsoft.com/office/powerpoint/2010/main" val="1203094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15</a:t>
            </a:fld>
            <a:endParaRPr lang="zh-CN" altLang="en-US"/>
          </a:p>
        </p:txBody>
      </p:sp>
    </p:spTree>
    <p:extLst>
      <p:ext uri="{BB962C8B-B14F-4D97-AF65-F5344CB8AC3E}">
        <p14:creationId xmlns:p14="http://schemas.microsoft.com/office/powerpoint/2010/main" val="590429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16</a:t>
            </a:fld>
            <a:endParaRPr lang="zh-CN" altLang="en-US"/>
          </a:p>
        </p:txBody>
      </p:sp>
    </p:spTree>
    <p:extLst>
      <p:ext uri="{BB962C8B-B14F-4D97-AF65-F5344CB8AC3E}">
        <p14:creationId xmlns:p14="http://schemas.microsoft.com/office/powerpoint/2010/main" val="2759787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17</a:t>
            </a:fld>
            <a:endParaRPr lang="zh-CN" altLang="en-US"/>
          </a:p>
        </p:txBody>
      </p:sp>
    </p:spTree>
    <p:extLst>
      <p:ext uri="{BB962C8B-B14F-4D97-AF65-F5344CB8AC3E}">
        <p14:creationId xmlns:p14="http://schemas.microsoft.com/office/powerpoint/2010/main" val="3300371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18</a:t>
            </a:fld>
            <a:endParaRPr lang="zh-CN" altLang="en-US"/>
          </a:p>
        </p:txBody>
      </p:sp>
    </p:spTree>
    <p:extLst>
      <p:ext uri="{BB962C8B-B14F-4D97-AF65-F5344CB8AC3E}">
        <p14:creationId xmlns:p14="http://schemas.microsoft.com/office/powerpoint/2010/main" val="3337598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19</a:t>
            </a:fld>
            <a:endParaRPr lang="zh-CN" altLang="en-US"/>
          </a:p>
        </p:txBody>
      </p:sp>
    </p:spTree>
    <p:extLst>
      <p:ext uri="{BB962C8B-B14F-4D97-AF65-F5344CB8AC3E}">
        <p14:creationId xmlns:p14="http://schemas.microsoft.com/office/powerpoint/2010/main" val="52859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SimSun" panose="02010600030101010101" pitchFamily="2" charset="-122"/>
                <a:ea typeface="SimSun" panose="02010600030101010101" pitchFamily="2" charset="-122"/>
              </a:rPr>
              <a:t>这两个事件在密码学史上具有里程碑意义。</a:t>
            </a: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a:t>
            </a:fld>
            <a:endParaRPr lang="zh-CN" altLang="en-US"/>
          </a:p>
        </p:txBody>
      </p:sp>
    </p:spTree>
    <p:extLst>
      <p:ext uri="{BB962C8B-B14F-4D97-AF65-F5344CB8AC3E}">
        <p14:creationId xmlns:p14="http://schemas.microsoft.com/office/powerpoint/2010/main" val="3444973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20</a:t>
            </a:fld>
            <a:endParaRPr lang="zh-CN" altLang="en-US"/>
          </a:p>
        </p:txBody>
      </p:sp>
    </p:spTree>
    <p:extLst>
      <p:ext uri="{BB962C8B-B14F-4D97-AF65-F5344CB8AC3E}">
        <p14:creationId xmlns:p14="http://schemas.microsoft.com/office/powerpoint/2010/main" val="667494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初始置换矩阵</a:t>
            </a:r>
            <a:r>
              <a:rPr lang="en" altLang="zh-CN" sz="1200" b="0" kern="1200" dirty="0">
                <a:solidFill>
                  <a:schemeClr val="tx1"/>
                </a:solidFill>
                <a:effectLst/>
                <a:latin typeface="+mn-lt"/>
                <a:ea typeface="+mn-ea"/>
                <a:cs typeface="+mn-cs"/>
              </a:rPr>
              <a:t>IP</a:t>
            </a:r>
            <a:r>
              <a:rPr lang="zh-CN" altLang="en-US" sz="1200" b="0" kern="1200" dirty="0">
                <a:solidFill>
                  <a:schemeClr val="tx1"/>
                </a:solidFill>
                <a:effectLst/>
                <a:latin typeface="+mn-lt"/>
                <a:ea typeface="+mn-ea"/>
                <a:cs typeface="+mn-cs"/>
              </a:rPr>
              <a:t>和初始逆置换矩阵</a:t>
            </a:r>
            <a:r>
              <a:rPr lang="en" altLang="zh-CN" sz="1200" b="0" kern="1200" dirty="0">
                <a:solidFill>
                  <a:schemeClr val="tx1"/>
                </a:solidFill>
                <a:effectLst/>
                <a:latin typeface="+mn-lt"/>
                <a:ea typeface="+mn-ea"/>
                <a:cs typeface="+mn-cs"/>
              </a:rPr>
              <a:t>IP</a:t>
            </a:r>
            <a:r>
              <a:rPr lang="en" altLang="zh-CN" sz="1200" b="0" kern="1200" baseline="30000" dirty="0">
                <a:solidFill>
                  <a:schemeClr val="tx1"/>
                </a:solidFill>
                <a:effectLst/>
                <a:latin typeface="+mn-lt"/>
                <a:ea typeface="+mn-ea"/>
                <a:cs typeface="+mn-cs"/>
              </a:rPr>
              <a:t>-1</a:t>
            </a:r>
            <a:r>
              <a:rPr lang="zh-CN" altLang="en-US" sz="1200" b="0" kern="1200" dirty="0">
                <a:solidFill>
                  <a:schemeClr val="tx1"/>
                </a:solidFill>
                <a:effectLst/>
                <a:latin typeface="+mn-lt"/>
                <a:ea typeface="+mn-ea"/>
                <a:cs typeface="+mn-cs"/>
              </a:rPr>
              <a:t>对于</a:t>
            </a:r>
            <a:r>
              <a:rPr lang="en" altLang="zh-CN" sz="1200" b="0" kern="1200" dirty="0">
                <a:solidFill>
                  <a:schemeClr val="tx1"/>
                </a:solidFill>
                <a:effectLst/>
                <a:latin typeface="+mn-lt"/>
                <a:ea typeface="+mn-ea"/>
                <a:cs typeface="+mn-cs"/>
              </a:rPr>
              <a:t>DES</a:t>
            </a:r>
            <a:r>
              <a:rPr lang="zh-CN" altLang="en-US" sz="1200" b="0" kern="1200" dirty="0">
                <a:solidFill>
                  <a:schemeClr val="tx1"/>
                </a:solidFill>
                <a:effectLst/>
                <a:latin typeface="+mn-lt"/>
                <a:ea typeface="+mn-ea"/>
                <a:cs typeface="+mn-cs"/>
              </a:rPr>
              <a:t>算法加密的安全性并无帮助，它们的作用是打乱输入数据</a:t>
            </a:r>
            <a:r>
              <a:rPr lang="en" altLang="zh-CN" sz="1200" b="0" kern="1200" dirty="0">
                <a:solidFill>
                  <a:schemeClr val="tx1"/>
                </a:solidFill>
                <a:effectLst/>
                <a:latin typeface="+mn-lt"/>
                <a:ea typeface="+mn-ea"/>
                <a:cs typeface="+mn-cs"/>
              </a:rPr>
              <a:t>x</a:t>
            </a:r>
            <a:r>
              <a:rPr lang="zh-CN" altLang="en-US" sz="1200" b="0" kern="1200" dirty="0">
                <a:solidFill>
                  <a:schemeClr val="tx1"/>
                </a:solidFill>
                <a:effectLst/>
                <a:latin typeface="+mn-lt"/>
                <a:ea typeface="+mn-ea"/>
                <a:cs typeface="+mn-cs"/>
              </a:rPr>
              <a:t>的原始顺序，得到乱序的</a:t>
            </a:r>
            <a:r>
              <a:rPr lang="en-US" altLang="zh-CN" sz="1200" b="0" kern="1200" dirty="0">
                <a:solidFill>
                  <a:schemeClr val="tx1"/>
                </a:solidFill>
                <a:effectLst/>
                <a:latin typeface="+mn-lt"/>
                <a:ea typeface="+mn-ea"/>
                <a:cs typeface="+mn-cs"/>
              </a:rPr>
              <a:t>64</a:t>
            </a:r>
            <a:r>
              <a:rPr lang="en" altLang="zh-CN" sz="1200" b="0" kern="1200" dirty="0">
                <a:solidFill>
                  <a:schemeClr val="tx1"/>
                </a:solidFill>
                <a:effectLst/>
                <a:latin typeface="+mn-lt"/>
                <a:ea typeface="+mn-ea"/>
                <a:cs typeface="+mn-cs"/>
              </a:rPr>
              <a:t>bits</a:t>
            </a:r>
            <a:r>
              <a:rPr lang="zh-CN" altLang="en-US" sz="1200" b="0" kern="1200" dirty="0">
                <a:solidFill>
                  <a:schemeClr val="tx1"/>
                </a:solidFill>
                <a:effectLst/>
                <a:latin typeface="+mn-lt"/>
                <a:ea typeface="+mn-ea"/>
                <a:cs typeface="+mn-cs"/>
              </a:rPr>
              <a:t>明文分组。</a:t>
            </a: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21</a:t>
            </a:fld>
            <a:endParaRPr lang="zh-CN" altLang="en-US"/>
          </a:p>
        </p:txBody>
      </p:sp>
    </p:spTree>
    <p:extLst>
      <p:ext uri="{BB962C8B-B14F-4D97-AF65-F5344CB8AC3E}">
        <p14:creationId xmlns:p14="http://schemas.microsoft.com/office/powerpoint/2010/main" val="2066579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22</a:t>
            </a:fld>
            <a:endParaRPr lang="zh-CN" altLang="en-US"/>
          </a:p>
        </p:txBody>
      </p:sp>
    </p:spTree>
    <p:extLst>
      <p:ext uri="{BB962C8B-B14F-4D97-AF65-F5344CB8AC3E}">
        <p14:creationId xmlns:p14="http://schemas.microsoft.com/office/powerpoint/2010/main" val="21228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23</a:t>
            </a:fld>
            <a:endParaRPr lang="zh-CN" altLang="en-US"/>
          </a:p>
        </p:txBody>
      </p:sp>
    </p:spTree>
    <p:extLst>
      <p:ext uri="{BB962C8B-B14F-4D97-AF65-F5344CB8AC3E}">
        <p14:creationId xmlns:p14="http://schemas.microsoft.com/office/powerpoint/2010/main" val="390299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24</a:t>
            </a:fld>
            <a:endParaRPr lang="zh-CN" altLang="en-US"/>
          </a:p>
        </p:txBody>
      </p:sp>
    </p:spTree>
    <p:extLst>
      <p:ext uri="{BB962C8B-B14F-4D97-AF65-F5344CB8AC3E}">
        <p14:creationId xmlns:p14="http://schemas.microsoft.com/office/powerpoint/2010/main" val="407243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25</a:t>
            </a:fld>
            <a:endParaRPr lang="zh-CN" altLang="en-US"/>
          </a:p>
        </p:txBody>
      </p:sp>
    </p:spTree>
    <p:extLst>
      <p:ext uri="{BB962C8B-B14F-4D97-AF65-F5344CB8AC3E}">
        <p14:creationId xmlns:p14="http://schemas.microsoft.com/office/powerpoint/2010/main" val="4185525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26</a:t>
            </a:fld>
            <a:endParaRPr lang="zh-CN" altLang="en-US"/>
          </a:p>
        </p:txBody>
      </p:sp>
    </p:spTree>
    <p:extLst>
      <p:ext uri="{BB962C8B-B14F-4D97-AF65-F5344CB8AC3E}">
        <p14:creationId xmlns:p14="http://schemas.microsoft.com/office/powerpoint/2010/main" val="2365920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27</a:t>
            </a:fld>
            <a:endParaRPr lang="zh-CN" altLang="en-US"/>
          </a:p>
        </p:txBody>
      </p:sp>
    </p:spTree>
    <p:extLst>
      <p:ext uri="{BB962C8B-B14F-4D97-AF65-F5344CB8AC3E}">
        <p14:creationId xmlns:p14="http://schemas.microsoft.com/office/powerpoint/2010/main" val="3483521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solidFill>
                  <a:schemeClr val="accent2"/>
                </a:solidFill>
                <a:latin typeface="Tahoma" panose="020B0604030504040204" pitchFamily="34" charset="0"/>
              </a:rPr>
              <a:t>E.Biham</a:t>
            </a:r>
            <a:r>
              <a:rPr lang="en-US" altLang="zh-CN" dirty="0">
                <a:solidFill>
                  <a:schemeClr val="accent2"/>
                </a:solidFill>
                <a:latin typeface="Tahoma" panose="020B0604030504040204" pitchFamily="34" charset="0"/>
              </a:rPr>
              <a:t>, </a:t>
            </a:r>
            <a:r>
              <a:rPr lang="en-US" altLang="zh-CN" dirty="0" err="1">
                <a:solidFill>
                  <a:schemeClr val="accent2"/>
                </a:solidFill>
                <a:latin typeface="Tahoma" panose="020B0604030504040204" pitchFamily="34" charset="0"/>
              </a:rPr>
              <a:t>A.Shamir</a:t>
            </a:r>
            <a:r>
              <a:rPr lang="en-US" altLang="zh-CN" dirty="0">
                <a:solidFill>
                  <a:schemeClr val="accent2"/>
                </a:solidFill>
                <a:latin typeface="Tahoma" panose="020B0604030504040204" pitchFamily="34" charset="0"/>
              </a:rPr>
              <a:t>. Differential Cryptanalysis of  DES-like </a:t>
            </a:r>
            <a:r>
              <a:rPr lang="en-US" altLang="zh-CN" dirty="0" err="1">
                <a:solidFill>
                  <a:schemeClr val="accent2"/>
                </a:solidFill>
                <a:latin typeface="Tahoma" panose="020B0604030504040204" pitchFamily="34" charset="0"/>
              </a:rPr>
              <a:t>Cryptosystems.The</a:t>
            </a:r>
            <a:r>
              <a:rPr lang="en-US" altLang="zh-CN" dirty="0">
                <a:solidFill>
                  <a:schemeClr val="accent2"/>
                </a:solidFill>
                <a:latin typeface="Tahoma" panose="020B0604030504040204" pitchFamily="34" charset="0"/>
              </a:rPr>
              <a:t> Weizmann Institute of Science Department of </a:t>
            </a:r>
            <a:r>
              <a:rPr lang="en-US" altLang="zh-CN" dirty="0" err="1">
                <a:solidFill>
                  <a:schemeClr val="accent2"/>
                </a:solidFill>
                <a:latin typeface="Tahoma" panose="020B0604030504040204" pitchFamily="34" charset="0"/>
              </a:rPr>
              <a:t>Aplied</a:t>
            </a:r>
            <a:r>
              <a:rPr lang="en-US" altLang="zh-CN" dirty="0">
                <a:solidFill>
                  <a:schemeClr val="accent2"/>
                </a:solidFill>
                <a:latin typeface="Tahoma" panose="020B0604030504040204" pitchFamily="34" charset="0"/>
              </a:rPr>
              <a:t> Mathematics, June, 1999</a:t>
            </a: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28</a:t>
            </a:fld>
            <a:endParaRPr lang="zh-CN" altLang="en-US"/>
          </a:p>
        </p:txBody>
      </p:sp>
    </p:spTree>
    <p:extLst>
      <p:ext uri="{BB962C8B-B14F-4D97-AF65-F5344CB8AC3E}">
        <p14:creationId xmlns:p14="http://schemas.microsoft.com/office/powerpoint/2010/main" val="2990546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r>
              <a:rPr lang="en-US" altLang="zh-CN" dirty="0" err="1">
                <a:solidFill>
                  <a:schemeClr val="accent2"/>
                </a:solidFill>
                <a:latin typeface="Tahoma" panose="020B0604030504040204" pitchFamily="34" charset="0"/>
              </a:rPr>
              <a:t>Matsui,M</a:t>
            </a:r>
            <a:r>
              <a:rPr lang="en-US" altLang="zh-CN" dirty="0">
                <a:solidFill>
                  <a:schemeClr val="accent2"/>
                </a:solidFill>
                <a:latin typeface="Tahoma" panose="020B0604030504040204" pitchFamily="34" charset="0"/>
              </a:rPr>
              <a:t>. Linear Cryptanalysis Method for DES Cipher. Proceedings of EuroCrypt’93, 1993.</a:t>
            </a:r>
            <a:endParaRPr lang="zh-CN" altLang="en-US" dirty="0">
              <a:solidFill>
                <a:schemeClr val="accent2"/>
              </a:solidFill>
              <a:latin typeface="Tahoma" panose="020B0604030504040204" pitchFamily="34" charset="0"/>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29</a:t>
            </a:fld>
            <a:endParaRPr lang="zh-CN" altLang="en-US"/>
          </a:p>
        </p:txBody>
      </p:sp>
    </p:spTree>
    <p:extLst>
      <p:ext uri="{BB962C8B-B14F-4D97-AF65-F5344CB8AC3E}">
        <p14:creationId xmlns:p14="http://schemas.microsoft.com/office/powerpoint/2010/main" val="2385478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r>
              <a:rPr lang="zh-CN" altLang="en-US" dirty="0"/>
              <a:t>右图：安装 </a:t>
            </a:r>
            <a:r>
              <a:rPr lang="en" altLang="zh-CN" dirty="0"/>
              <a:t>S/MIME </a:t>
            </a:r>
            <a:r>
              <a:rPr lang="zh-CN" altLang="en-US" dirty="0"/>
              <a:t>在</a:t>
            </a:r>
            <a:r>
              <a:rPr lang="en" altLang="zh-CN" dirty="0"/>
              <a:t>Windows 10</a:t>
            </a:r>
            <a:r>
              <a:rPr lang="zh-CN" altLang="en-US" dirty="0"/>
              <a:t>上使用</a:t>
            </a:r>
            <a:r>
              <a:rPr lang="en" altLang="zh-CN" dirty="0"/>
              <a:t>Outlook</a:t>
            </a:r>
            <a:r>
              <a:rPr lang="zh-CN" altLang="en-US" dirty="0"/>
              <a:t>进行证书和发送安全电子邮件</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选择电子邮件安全性。选择 电子邮件安全 从左侧菜单中 信任中心 窗口。</a:t>
            </a:r>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31239121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zh-CN" altLang="en-US" dirty="0">
              <a:solidFill>
                <a:schemeClr val="accent2"/>
              </a:solidFill>
              <a:latin typeface="Tahoma" panose="020B0604030504040204" pitchFamily="34" charset="0"/>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30</a:t>
            </a:fld>
            <a:endParaRPr lang="zh-CN" altLang="en-US"/>
          </a:p>
        </p:txBody>
      </p:sp>
    </p:spTree>
    <p:extLst>
      <p:ext uri="{BB962C8B-B14F-4D97-AF65-F5344CB8AC3E}">
        <p14:creationId xmlns:p14="http://schemas.microsoft.com/office/powerpoint/2010/main" val="35331071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r>
              <a:rPr lang="zh-CN" altLang="en-US" dirty="0"/>
              <a:t>右图：安装 </a:t>
            </a:r>
            <a:r>
              <a:rPr lang="en" altLang="zh-CN" dirty="0"/>
              <a:t>S/MIME </a:t>
            </a:r>
            <a:r>
              <a:rPr lang="zh-CN" altLang="en-US" dirty="0"/>
              <a:t>在</a:t>
            </a:r>
            <a:r>
              <a:rPr lang="en" altLang="zh-CN" dirty="0"/>
              <a:t>Windows 10</a:t>
            </a:r>
            <a:r>
              <a:rPr lang="zh-CN" altLang="en-US" dirty="0"/>
              <a:t>上使用</a:t>
            </a:r>
            <a:r>
              <a:rPr lang="en" altLang="zh-CN" dirty="0"/>
              <a:t>Outlook</a:t>
            </a:r>
            <a:r>
              <a:rPr lang="zh-CN" altLang="en-US" dirty="0"/>
              <a:t>进行证书和发送安全电子邮件</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选择电子邮件安全性。选择 电子邮件安全 从左侧菜单中 信任中心 窗口。</a:t>
            </a:r>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31</a:t>
            </a:fld>
            <a:endParaRPr lang="zh-CN" altLang="en-US"/>
          </a:p>
        </p:txBody>
      </p:sp>
    </p:spTree>
    <p:extLst>
      <p:ext uri="{BB962C8B-B14F-4D97-AF65-F5344CB8AC3E}">
        <p14:creationId xmlns:p14="http://schemas.microsoft.com/office/powerpoint/2010/main" val="26964696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38446D1C-AB14-4AA7-8677-DC6A0BEBE1AF}" type="slidenum">
              <a:rPr lang="zh-CN" altLang="en-US" smtClean="0"/>
              <a:t>32</a:t>
            </a:fld>
            <a:endParaRPr lang="zh-CN" altLang="en-US"/>
          </a:p>
        </p:txBody>
      </p:sp>
    </p:spTree>
    <p:extLst>
      <p:ext uri="{BB962C8B-B14F-4D97-AF65-F5344CB8AC3E}">
        <p14:creationId xmlns:p14="http://schemas.microsoft.com/office/powerpoint/2010/main" val="1400656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1696353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pPr eaLnBrk="1" hangingPunct="1"/>
            <a:r>
              <a:rPr lang="zh-CN" altLang="en-US" dirty="0">
                <a:latin typeface="Arial" panose="020B0604020202020204" pitchFamily="34" charset="0"/>
                <a:ea typeface="+mn-ea"/>
              </a:rPr>
              <a:t>对称加密主要用于数据的机密性，还附带用于数据的完整性。通信双方再计算机中使用共享的单一密码。必须保证共享密钥的安全性才能保证加密文件的机密性</a:t>
            </a:r>
          </a:p>
          <a:p>
            <a:pPr eaLnBrk="1" hangingPunct="1"/>
            <a:r>
              <a:rPr lang="zh-CN" altLang="en-US" dirty="0">
                <a:latin typeface="Arial" panose="020B0604020202020204" pitchFamily="34" charset="0"/>
                <a:ea typeface="+mn-ea"/>
              </a:rPr>
              <a:t>在对称加密中，同一个密钥用于加密和解密</a:t>
            </a: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275270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1586649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4105320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561277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2684489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F28791EF-25D3-4581-A0B3-1D09E919A25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11812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F28791EF-25D3-4581-A0B3-1D09E919A25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215849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F28791EF-25D3-4581-A0B3-1D09E919A25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3356530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278494" y="387275"/>
            <a:ext cx="243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89494" y="135275"/>
            <a:ext cx="189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灯片编号占位符 15"/>
          <p:cNvSpPr>
            <a:spLocks noGrp="1"/>
          </p:cNvSpPr>
          <p:nvPr>
            <p:ph type="sldNum" sz="quarter" idx="12"/>
          </p:nvPr>
        </p:nvSpPr>
        <p:spPr>
          <a:xfrm>
            <a:off x="8101012" y="6405439"/>
            <a:ext cx="1042988" cy="365125"/>
          </a:xfrm>
        </p:spPr>
        <p:txBody>
          <a:bodyPr/>
          <a:lstStyle>
            <a:lvl1pPr algn="ctr">
              <a:defRPr sz="15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330898459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pos="329">
          <p15:clr>
            <a:srgbClr val="FBAE40"/>
          </p15:clr>
        </p15:guide>
        <p15:guide id="4" pos="5432">
          <p15:clr>
            <a:srgbClr val="FBAE40"/>
          </p15:clr>
        </p15:guide>
        <p15:guide id="5" orient="horz" pos="346">
          <p15:clr>
            <a:srgbClr val="FBAE40"/>
          </p15:clr>
        </p15:guide>
        <p15:guide id="6"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F28791EF-25D3-4581-A0B3-1D09E919A25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2746170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F28791EF-25D3-4581-A0B3-1D09E919A25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1759095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F28791EF-25D3-4581-A0B3-1D09E919A25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324863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6"/>
          <p:cNvSpPr>
            <a:spLocks noGrp="1"/>
          </p:cNvSpPr>
          <p:nvPr>
            <p:ph type="dt" sz="half" idx="10"/>
          </p:nvPr>
        </p:nvSpPr>
        <p:spPr/>
        <p:txBody>
          <a:bodyPr/>
          <a:lstStyle/>
          <a:p>
            <a:fld id="{F28791EF-25D3-4581-A0B3-1D09E919A25C}" type="datetimeFigureOut">
              <a:rPr lang="zh-CN" altLang="en-US" smtClean="0"/>
              <a:t>2022/9/20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342726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8791EF-25D3-4581-A0B3-1D09E919A25C}" type="datetimeFigureOut">
              <a:rPr lang="zh-CN" altLang="en-US" smtClean="0"/>
              <a:t>2022/9/20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230878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791EF-25D3-4581-A0B3-1D09E919A25C}" type="datetimeFigureOut">
              <a:rPr lang="zh-CN" altLang="en-US" smtClean="0"/>
              <a:t>2022/9/20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343738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F28791EF-25D3-4581-A0B3-1D09E919A25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4243479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F28791EF-25D3-4581-A0B3-1D09E919A25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246983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791EF-25D3-4581-A0B3-1D09E919A25C}" type="datetimeFigureOut">
              <a:rPr lang="zh-CN" altLang="en-US" smtClean="0"/>
              <a:t>2022/9/20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36859860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07977"/>
            <a:ext cx="9144000" cy="45720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0" y="2675145"/>
            <a:ext cx="9144000" cy="932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文本框 10"/>
          <p:cNvSpPr txBox="1"/>
          <p:nvPr/>
        </p:nvSpPr>
        <p:spPr>
          <a:xfrm>
            <a:off x="2066398" y="2562500"/>
            <a:ext cx="6611011" cy="1085875"/>
          </a:xfrm>
          <a:prstGeom prst="rect">
            <a:avLst/>
          </a:prstGeom>
          <a:noFill/>
        </p:spPr>
        <p:txBody>
          <a:bodyPr wrap="square" rtlCol="0">
            <a:spAutoFit/>
          </a:bodyPr>
          <a:lstStyle/>
          <a:p>
            <a:pPr algn="ctr">
              <a:lnSpc>
                <a:spcPct val="125000"/>
              </a:lnSpc>
            </a:pPr>
            <a:r>
              <a:rPr lang="en-US" altLang="zh-CN" sz="2700" b="1" dirty="0">
                <a:solidFill>
                  <a:schemeClr val="bg1"/>
                </a:solidFill>
              </a:rPr>
              <a:t>Information Systems Security</a:t>
            </a:r>
          </a:p>
          <a:p>
            <a:pPr algn="ctr">
              <a:lnSpc>
                <a:spcPct val="125000"/>
              </a:lnSpc>
            </a:pPr>
            <a:r>
              <a:rPr lang="en-US" altLang="zh-CN" sz="2700" b="1" dirty="0">
                <a:solidFill>
                  <a:schemeClr val="bg1"/>
                </a:solidFill>
              </a:rPr>
              <a:t>(</a:t>
            </a:r>
            <a:r>
              <a:rPr lang="zh-CN" altLang="en-US" sz="2700" b="1" dirty="0">
                <a:solidFill>
                  <a:schemeClr val="bg1"/>
                </a:solidFill>
              </a:rPr>
              <a:t>信息系统安全</a:t>
            </a:r>
            <a:r>
              <a:rPr lang="en-US" altLang="zh-CN" sz="2700" b="1" dirty="0">
                <a:solidFill>
                  <a:schemeClr val="bg1"/>
                </a:solidFill>
              </a:rPr>
              <a:t>)</a:t>
            </a:r>
          </a:p>
        </p:txBody>
      </p:sp>
      <p:sp>
        <p:nvSpPr>
          <p:cNvPr id="15" name="矩形 14"/>
          <p:cNvSpPr/>
          <p:nvPr/>
        </p:nvSpPr>
        <p:spPr>
          <a:xfrm>
            <a:off x="8789204" y="2570168"/>
            <a:ext cx="243000" cy="2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8600204" y="2381168"/>
            <a:ext cx="189000" cy="189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Freeform 5"/>
          <p:cNvSpPr>
            <a:spLocks noEditPoints="1"/>
          </p:cNvSpPr>
          <p:nvPr/>
        </p:nvSpPr>
        <p:spPr bwMode="auto">
          <a:xfrm>
            <a:off x="8610144" y="3186610"/>
            <a:ext cx="416718" cy="367109"/>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49" y="2508106"/>
            <a:ext cx="1755908" cy="1770601"/>
          </a:xfrm>
          <a:prstGeom prst="rect">
            <a:avLst/>
          </a:prstGeom>
        </p:spPr>
      </p:pic>
      <p:sp>
        <p:nvSpPr>
          <p:cNvPr id="12" name="文本框 11"/>
          <p:cNvSpPr txBox="1"/>
          <p:nvPr/>
        </p:nvSpPr>
        <p:spPr>
          <a:xfrm>
            <a:off x="2066398" y="3668655"/>
            <a:ext cx="6722806" cy="369332"/>
          </a:xfrm>
          <a:prstGeom prst="rect">
            <a:avLst/>
          </a:prstGeom>
          <a:noFill/>
        </p:spPr>
        <p:txBody>
          <a:bodyPr wrap="square" rtlCol="0">
            <a:spAutoFit/>
          </a:bodyPr>
          <a:lstStyle/>
          <a:p>
            <a:pPr algn="ctr"/>
            <a:r>
              <a:rPr lang="zh-CN" altLang="en-US" b="1" dirty="0">
                <a:solidFill>
                  <a:schemeClr val="bg1"/>
                </a:solidFill>
              </a:rPr>
              <a:t>第四章   密码学</a:t>
            </a:r>
          </a:p>
        </p:txBody>
      </p:sp>
      <p:sp>
        <p:nvSpPr>
          <p:cNvPr id="13" name="文本框 12"/>
          <p:cNvSpPr txBox="1"/>
          <p:nvPr/>
        </p:nvSpPr>
        <p:spPr>
          <a:xfrm>
            <a:off x="6441891" y="4416392"/>
            <a:ext cx="1559923" cy="323165"/>
          </a:xfrm>
          <a:prstGeom prst="rect">
            <a:avLst/>
          </a:prstGeom>
          <a:noFill/>
        </p:spPr>
        <p:txBody>
          <a:bodyPr wrap="square" rtlCol="0">
            <a:spAutoFit/>
          </a:bodyPr>
          <a:lstStyle/>
          <a:p>
            <a:r>
              <a:rPr lang="zh-CN" altLang="en-US" sz="1500" dirty="0">
                <a:latin typeface="+mn-ea"/>
              </a:rPr>
              <a:t>主讲：韩伟力</a:t>
            </a:r>
            <a:endParaRPr lang="en-US" altLang="zh-CN" sz="1500" dirty="0">
              <a:latin typeface="+mn-ea"/>
            </a:endParaRPr>
          </a:p>
        </p:txBody>
      </p:sp>
    </p:spTree>
    <p:extLst>
      <p:ext uri="{BB962C8B-B14F-4D97-AF65-F5344CB8AC3E}">
        <p14:creationId xmlns:p14="http://schemas.microsoft.com/office/powerpoint/2010/main" val="4094101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分组密码的常见结构</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10</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4F49606-D702-3D47-8F9D-14442FD4C8DB}"/>
              </a:ext>
            </a:extLst>
          </p:cNvPr>
          <p:cNvSpPr txBox="1"/>
          <p:nvPr/>
        </p:nvSpPr>
        <p:spPr>
          <a:xfrm>
            <a:off x="377252" y="840783"/>
            <a:ext cx="8309911" cy="4902111"/>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kumimoji="1" lang="en" altLang="zh-CN" sz="2400" dirty="0">
                <a:latin typeface="Arial" panose="020B0604020202020204" pitchFamily="34" charset="0"/>
                <a:ea typeface="宋体" panose="02010600030101010101" pitchFamily="2" charset="-122"/>
              </a:rPr>
              <a:t>S</a:t>
            </a:r>
            <a:r>
              <a:rPr kumimoji="1" lang="zh-CN" altLang="en-US" sz="2400" dirty="0">
                <a:latin typeface="Arial" panose="020B0604020202020204" pitchFamily="34" charset="0"/>
                <a:ea typeface="宋体" panose="02010600030101010101" pitchFamily="2" charset="-122"/>
              </a:rPr>
              <a:t>盒设计：分组密码的非线性水平通常主要依赖轮函数中替代网络的非线性</a:t>
            </a:r>
            <a:endParaRPr kumimoji="1" lang="en-US" altLang="zh-CN" sz="2400" dirty="0">
              <a:latin typeface="Arial" panose="020B0604020202020204" pitchFamily="34" charset="0"/>
              <a:ea typeface="宋体" panose="02010600030101010101" pitchFamily="2" charset="-122"/>
            </a:endParaRPr>
          </a:p>
          <a:p>
            <a:pPr marL="800100" lvl="1" indent="-342900">
              <a:lnSpc>
                <a:spcPct val="200000"/>
              </a:lnSpc>
              <a:buFont typeface="系统字体"/>
              <a:buChar char="—"/>
            </a:pPr>
            <a:r>
              <a:rPr kumimoji="1" lang="zh-CN" altLang="en-US" sz="2200" dirty="0">
                <a:latin typeface="Arial" panose="020B0604020202020204" pitchFamily="34" charset="0"/>
                <a:ea typeface="宋体" panose="02010600030101010101" pitchFamily="2" charset="-122"/>
              </a:rPr>
              <a:t>在密码设计时，设计</a:t>
            </a:r>
            <a:r>
              <a:rPr kumimoji="1" lang="en" altLang="zh-CN" sz="2200" dirty="0">
                <a:latin typeface="Arial" panose="020B0604020202020204" pitchFamily="34" charset="0"/>
                <a:ea typeface="宋体" panose="02010600030101010101" pitchFamily="2" charset="-122"/>
              </a:rPr>
              <a:t>r</a:t>
            </a:r>
            <a:r>
              <a:rPr kumimoji="1" lang="zh-CN" altLang="en-US" sz="2200" dirty="0">
                <a:latin typeface="Arial" panose="020B0604020202020204" pitchFamily="34" charset="0"/>
                <a:ea typeface="宋体" panose="02010600030101010101" pitchFamily="2" charset="-122"/>
              </a:rPr>
              <a:t>个较小的子替代网络，称为替代盒</a:t>
            </a:r>
            <a:r>
              <a:rPr kumimoji="1" lang="en-US" altLang="zh-CN" sz="2200" dirty="0">
                <a:latin typeface="Arial" panose="020B0604020202020204" pitchFamily="34" charset="0"/>
                <a:ea typeface="宋体" panose="02010600030101010101" pitchFamily="2" charset="-122"/>
              </a:rPr>
              <a:t>(</a:t>
            </a:r>
            <a:r>
              <a:rPr kumimoji="1" lang="en" altLang="zh-CN" sz="2200" dirty="0">
                <a:latin typeface="Arial" panose="020B0604020202020204" pitchFamily="34" charset="0"/>
                <a:ea typeface="宋体" panose="02010600030101010101" pitchFamily="2" charset="-122"/>
              </a:rPr>
              <a:t>Substitution Box)</a:t>
            </a:r>
            <a:r>
              <a:rPr kumimoji="1" lang="zh-CN" altLang="en" sz="2200" dirty="0">
                <a:latin typeface="Arial" panose="020B0604020202020204" pitchFamily="34" charset="0"/>
                <a:ea typeface="宋体" panose="02010600030101010101" pitchFamily="2" charset="-122"/>
              </a:rPr>
              <a:t>，</a:t>
            </a:r>
            <a:r>
              <a:rPr kumimoji="1" lang="zh-CN" altLang="en-US" sz="2200" dirty="0">
                <a:latin typeface="Arial" panose="020B0604020202020204" pitchFamily="34" charset="0"/>
                <a:ea typeface="宋体" panose="02010600030101010101" pitchFamily="2" charset="-122"/>
              </a:rPr>
              <a:t>简称</a:t>
            </a:r>
            <a:r>
              <a:rPr kumimoji="1" lang="en" altLang="zh-CN" sz="2200" dirty="0">
                <a:latin typeface="Arial" panose="020B0604020202020204" pitchFamily="34" charset="0"/>
                <a:ea typeface="宋体" panose="02010600030101010101" pitchFamily="2" charset="-122"/>
              </a:rPr>
              <a:t>S</a:t>
            </a:r>
            <a:r>
              <a:rPr kumimoji="1" lang="zh-CN" altLang="en-US" sz="2200" dirty="0">
                <a:latin typeface="Arial" panose="020B0604020202020204" pitchFamily="34" charset="0"/>
                <a:ea typeface="宋体" panose="02010600030101010101" pitchFamily="2" charset="-122"/>
              </a:rPr>
              <a:t>盒</a:t>
            </a:r>
            <a:endParaRPr kumimoji="1" lang="en-US" altLang="zh-CN" sz="2200" dirty="0">
              <a:latin typeface="Arial" panose="020B0604020202020204" pitchFamily="34" charset="0"/>
              <a:ea typeface="宋体" panose="02010600030101010101" pitchFamily="2" charset="-122"/>
            </a:endParaRPr>
          </a:p>
          <a:p>
            <a:pPr marL="800100" lvl="1" indent="-342900">
              <a:lnSpc>
                <a:spcPct val="200000"/>
              </a:lnSpc>
              <a:buFont typeface="系统字体"/>
              <a:buChar char="—"/>
            </a:pPr>
            <a:r>
              <a:rPr kumimoji="1" lang="en" altLang="zh-CN" sz="2200" dirty="0">
                <a:latin typeface="Arial" panose="020B0604020202020204" pitchFamily="34" charset="0"/>
                <a:ea typeface="宋体" panose="02010600030101010101" pitchFamily="2" charset="-122"/>
              </a:rPr>
              <a:t>S</a:t>
            </a:r>
            <a:r>
              <a:rPr kumimoji="1" lang="zh-CN" altLang="en-US" sz="2200" dirty="0">
                <a:latin typeface="Arial" panose="020B0604020202020204" pitchFamily="34" charset="0"/>
                <a:ea typeface="宋体" panose="02010600030101010101" pitchFamily="2" charset="-122"/>
              </a:rPr>
              <a:t>盒的强度和运行速度在很大程度上决定了分组密码的强度和运行速度</a:t>
            </a:r>
            <a:endParaRPr kumimoji="1" lang="en-US" altLang="zh-CN" sz="2200" dirty="0">
              <a:latin typeface="Arial" panose="020B0604020202020204" pitchFamily="34" charset="0"/>
              <a:ea typeface="宋体" panose="02010600030101010101" pitchFamily="2" charset="-122"/>
            </a:endParaRPr>
          </a:p>
          <a:p>
            <a:pPr>
              <a:lnSpc>
                <a:spcPct val="200000"/>
              </a:lnSpc>
            </a:pPr>
            <a:endParaRPr kumimoji="1" lang="zh-CN" altLang="en-US" sz="24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1761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anim calcmode="lin" valueType="num">
                                      <p:cBhvr>
                                        <p:cTn id="1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50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anim calcmode="lin" valueType="num">
                                      <p:cBhvr>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分组密码的常见结构</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11</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4F49606-D702-3D47-8F9D-14442FD4C8DB}"/>
              </a:ext>
            </a:extLst>
          </p:cNvPr>
          <p:cNvSpPr txBox="1"/>
          <p:nvPr/>
        </p:nvSpPr>
        <p:spPr>
          <a:xfrm>
            <a:off x="377252" y="840783"/>
            <a:ext cx="8309911" cy="390183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按照分组密码的不同算法结构，可分为两类</a:t>
            </a:r>
            <a:endParaRPr kumimoji="1" lang="en-US" altLang="zh-CN" sz="2400" dirty="0">
              <a:latin typeface="Arial" panose="020B0604020202020204" pitchFamily="34" charset="0"/>
              <a:ea typeface="宋体" panose="02010600030101010101" pitchFamily="2" charset="-122"/>
            </a:endParaRPr>
          </a:p>
          <a:p>
            <a:pPr marL="800100" lvl="1" indent="-342900">
              <a:lnSpc>
                <a:spcPct val="150000"/>
              </a:lnSpc>
              <a:buFont typeface="系统字体"/>
              <a:buChar char="—"/>
            </a:pPr>
            <a:r>
              <a:rPr kumimoji="1" lang="en" altLang="zh-CN" sz="2400" dirty="0">
                <a:latin typeface="Arial" panose="020B0604020202020204" pitchFamily="34" charset="0"/>
                <a:ea typeface="宋体" panose="02010600030101010101" pitchFamily="2" charset="-122"/>
              </a:rPr>
              <a:t>Feistel</a:t>
            </a:r>
            <a:r>
              <a:rPr kumimoji="1" lang="zh-CN" altLang="en-US" sz="2400" dirty="0">
                <a:latin typeface="Arial" panose="020B0604020202020204" pitchFamily="34" charset="0"/>
                <a:ea typeface="宋体" panose="02010600030101010101" pitchFamily="2" charset="-122"/>
              </a:rPr>
              <a:t>结构</a:t>
            </a:r>
            <a:endParaRPr kumimoji="1" lang="en-US" altLang="zh-CN" sz="2400" dirty="0">
              <a:latin typeface="Arial" panose="020B0604020202020204" pitchFamily="34" charset="0"/>
              <a:ea typeface="宋体" panose="02010600030101010101" pitchFamily="2" charset="-122"/>
            </a:endParaRPr>
          </a:p>
          <a:p>
            <a:pPr marL="800100" lvl="1" indent="-342900">
              <a:lnSpc>
                <a:spcPct val="150000"/>
              </a:lnSpc>
              <a:buFont typeface="系统字体"/>
              <a:buChar char="—"/>
            </a:pPr>
            <a:r>
              <a:rPr kumimoji="1" lang="en" altLang="zh-CN" sz="2400" dirty="0">
                <a:latin typeface="Arial" panose="020B0604020202020204" pitchFamily="34" charset="0"/>
                <a:ea typeface="宋体" panose="02010600030101010101" pitchFamily="2" charset="-122"/>
              </a:rPr>
              <a:t>SPN</a:t>
            </a:r>
            <a:r>
              <a:rPr kumimoji="1" lang="zh-CN" altLang="en-US" sz="2400" dirty="0">
                <a:latin typeface="Arial" panose="020B0604020202020204" pitchFamily="34" charset="0"/>
                <a:ea typeface="宋体" panose="02010600030101010101" pitchFamily="2" charset="-122"/>
              </a:rPr>
              <a:t>结构</a:t>
            </a:r>
            <a:endParaRPr kumimoji="1" lang="en-US" altLang="zh-CN"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都是基于代换</a:t>
            </a:r>
            <a:r>
              <a:rPr kumimoji="1" lang="en-US" altLang="zh-CN" sz="2400" dirty="0">
                <a:latin typeface="Arial" panose="020B0604020202020204" pitchFamily="34" charset="0"/>
                <a:ea typeface="宋体" panose="02010600030101010101" pitchFamily="2" charset="-122"/>
              </a:rPr>
              <a:t>(</a:t>
            </a:r>
            <a:r>
              <a:rPr kumimoji="1" lang="en" altLang="zh-CN" sz="2400" dirty="0">
                <a:latin typeface="Arial" panose="020B0604020202020204" pitchFamily="34" charset="0"/>
                <a:ea typeface="宋体" panose="02010600030101010101" pitchFamily="2" charset="-122"/>
              </a:rPr>
              <a:t>S</a:t>
            </a:r>
            <a:r>
              <a:rPr kumimoji="1" lang="zh-CN" altLang="en-US" sz="2400" dirty="0">
                <a:latin typeface="Arial" panose="020B0604020202020204" pitchFamily="34" charset="0"/>
                <a:ea typeface="宋体" panose="02010600030101010101" pitchFamily="2" charset="-122"/>
              </a:rPr>
              <a:t>盒</a:t>
            </a:r>
            <a:r>
              <a:rPr kumimoji="1" lang="en-US" altLang="zh-CN" sz="2400" dirty="0">
                <a:latin typeface="Arial" panose="020B0604020202020204" pitchFamily="34" charset="0"/>
                <a:ea typeface="宋体" panose="02010600030101010101" pitchFamily="2" charset="-122"/>
              </a:rPr>
              <a:t>)</a:t>
            </a:r>
            <a:r>
              <a:rPr kumimoji="1" lang="zh-CN" altLang="en-US" sz="2400" dirty="0">
                <a:latin typeface="Arial" panose="020B0604020202020204" pitchFamily="34" charset="0"/>
                <a:ea typeface="宋体" panose="02010600030101010101" pitchFamily="2" charset="-122"/>
              </a:rPr>
              <a:t>与置换</a:t>
            </a:r>
            <a:r>
              <a:rPr kumimoji="1" lang="en-US" altLang="zh-CN" sz="2400" dirty="0">
                <a:latin typeface="Arial" panose="020B0604020202020204" pitchFamily="34" charset="0"/>
                <a:ea typeface="宋体" panose="02010600030101010101" pitchFamily="2" charset="-122"/>
              </a:rPr>
              <a:t>(</a:t>
            </a:r>
            <a:r>
              <a:rPr kumimoji="1" lang="en" altLang="zh-CN" sz="2400" dirty="0">
                <a:latin typeface="Arial" panose="020B0604020202020204" pitchFamily="34" charset="0"/>
                <a:ea typeface="宋体" panose="02010600030101010101" pitchFamily="2" charset="-122"/>
              </a:rPr>
              <a:t>P</a:t>
            </a:r>
            <a:r>
              <a:rPr kumimoji="1" lang="zh-CN" altLang="en-US" sz="2400" dirty="0">
                <a:latin typeface="Arial" panose="020B0604020202020204" pitchFamily="34" charset="0"/>
                <a:ea typeface="宋体" panose="02010600030101010101" pitchFamily="2" charset="-122"/>
              </a:rPr>
              <a:t>盒</a:t>
            </a:r>
            <a:r>
              <a:rPr kumimoji="1" lang="en-US" altLang="zh-CN" sz="2400" dirty="0">
                <a:latin typeface="Arial" panose="020B0604020202020204" pitchFamily="34" charset="0"/>
                <a:ea typeface="宋体" panose="02010600030101010101" pitchFamily="2" charset="-122"/>
              </a:rPr>
              <a:t>)</a:t>
            </a:r>
            <a:r>
              <a:rPr kumimoji="1" lang="zh-CN" altLang="en-US" sz="2400" dirty="0">
                <a:latin typeface="Arial" panose="020B0604020202020204" pitchFamily="34" charset="0"/>
                <a:ea typeface="宋体" panose="02010600030101010101" pitchFamily="2" charset="-122"/>
              </a:rPr>
              <a:t>组合设计的网络</a:t>
            </a:r>
          </a:p>
          <a:p>
            <a:pPr marL="342900" indent="-342900">
              <a:lnSpc>
                <a:spcPct val="150000"/>
              </a:lnSpc>
              <a:buFont typeface="Arial" panose="020B0604020202020204" pitchFamily="34" charset="0"/>
              <a:buChar char="•"/>
            </a:pPr>
            <a:endParaRPr kumimoji="1" lang="zh-CN" altLang="en-US"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endParaRPr kumimoji="1" lang="en-US" altLang="zh-CN"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endParaRPr kumimoji="1" lang="zh-CN" altLang="en-US" sz="2400" dirty="0">
              <a:latin typeface="Arial" panose="020B0604020202020204" pitchFamily="34" charset="0"/>
              <a:ea typeface="宋体" panose="02010600030101010101" pitchFamily="2" charset="-122"/>
            </a:endParaRPr>
          </a:p>
        </p:txBody>
      </p:sp>
      <p:pic>
        <p:nvPicPr>
          <p:cNvPr id="6" name="Picture 3">
            <a:extLst>
              <a:ext uri="{FF2B5EF4-FFF2-40B4-BE49-F238E27FC236}">
                <a16:creationId xmlns:a16="http://schemas.microsoft.com/office/drawing/2014/main" id="{66206FE9-36A6-4043-BD70-8C44F2C4E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65102" y="3272830"/>
            <a:ext cx="6013796" cy="3286271"/>
          </a:xfrm>
          <a:prstGeom prst="rect">
            <a:avLst/>
          </a:prstGeom>
        </p:spPr>
      </p:pic>
    </p:spTree>
    <p:extLst>
      <p:ext uri="{BB962C8B-B14F-4D97-AF65-F5344CB8AC3E}">
        <p14:creationId xmlns:p14="http://schemas.microsoft.com/office/powerpoint/2010/main" val="171532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anim calcmode="lin" valueType="num">
                                      <p:cBhvr>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anim calcmode="lin" valueType="num">
                                      <p:cBhvr>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50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anim calcmode="lin" valueType="num">
                                      <p:cBhvr>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5" dur="500" fill="hold"/>
                                        <p:tgtEl>
                                          <p:spTgt spid="5">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5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 altLang="zh-CN" sz="2400" b="1" dirty="0">
                <a:latin typeface="微软雅黑" panose="020B0503020204020204" pitchFamily="34" charset="-122"/>
              </a:rPr>
              <a:t>Feistel</a:t>
            </a:r>
            <a:r>
              <a:rPr lang="zh-CN" altLang="en-US" sz="2400" b="1" dirty="0">
                <a:latin typeface="微软雅黑" panose="020B0503020204020204" pitchFamily="34" charset="-122"/>
              </a:rPr>
              <a:t>结构</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569845" y="819892"/>
            <a:ext cx="7945042" cy="5560561"/>
          </a:xfrm>
          <a:prstGeom prst="rect">
            <a:avLst/>
          </a:prstGeom>
          <a:noFill/>
        </p:spPr>
        <p:txBody>
          <a:bodyPr wrap="square" rtlCol="0">
            <a:spAutoFit/>
          </a:bodyPr>
          <a:lstStyle/>
          <a:p>
            <a:pPr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典型的迭代密码，由</a:t>
            </a:r>
            <a:r>
              <a:rPr kumimoji="1" lang="en" altLang="zh-CN" sz="2400" dirty="0">
                <a:latin typeface="Arial" panose="020B0604020202020204" pitchFamily="34" charset="0"/>
                <a:ea typeface="宋体" panose="02010600030101010101" pitchFamily="2" charset="-122"/>
              </a:rPr>
              <a:t>IBM</a:t>
            </a:r>
            <a:r>
              <a:rPr kumimoji="1" lang="zh-CN" altLang="en-US" sz="2400" dirty="0">
                <a:latin typeface="Arial" panose="020B0604020202020204" pitchFamily="34" charset="0"/>
                <a:ea typeface="宋体" panose="02010600030101010101" pitchFamily="2" charset="-122"/>
              </a:rPr>
              <a:t>的</a:t>
            </a:r>
            <a:r>
              <a:rPr kumimoji="1" lang="en" altLang="zh-CN" sz="2400" dirty="0">
                <a:latin typeface="Arial" panose="020B0604020202020204" pitchFamily="34" charset="0"/>
                <a:ea typeface="宋体" panose="02010600030101010101" pitchFamily="2" charset="-122"/>
              </a:rPr>
              <a:t>Feistel</a:t>
            </a:r>
            <a:r>
              <a:rPr kumimoji="1" lang="zh-CN" altLang="en-US" sz="2400" dirty="0">
                <a:latin typeface="Arial" panose="020B0604020202020204" pitchFamily="34" charset="0"/>
                <a:ea typeface="宋体" panose="02010600030101010101" pitchFamily="2" charset="-122"/>
              </a:rPr>
              <a:t>于</a:t>
            </a:r>
            <a:r>
              <a:rPr kumimoji="1" lang="en-US" altLang="zh-CN" sz="2400" dirty="0">
                <a:latin typeface="Arial" panose="020B0604020202020204" pitchFamily="34" charset="0"/>
                <a:ea typeface="宋体" panose="02010600030101010101" pitchFamily="2" charset="-122"/>
              </a:rPr>
              <a:t>1973</a:t>
            </a:r>
            <a:r>
              <a:rPr kumimoji="1" lang="zh-CN" altLang="en-US" sz="2400" dirty="0">
                <a:latin typeface="Arial" panose="020B0604020202020204" pitchFamily="34" charset="0"/>
                <a:ea typeface="宋体" panose="02010600030101010101" pitchFamily="2" charset="-122"/>
              </a:rPr>
              <a:t>年提出</a:t>
            </a:r>
            <a:endParaRPr kumimoji="1" lang="en" altLang="zh-CN" sz="2400" dirty="0">
              <a:latin typeface="Arial" panose="020B0604020202020204" pitchFamily="34" charset="0"/>
              <a:ea typeface="宋体" panose="02010600030101010101" pitchFamily="2" charset="-122"/>
            </a:endParaRPr>
          </a:p>
          <a:p>
            <a:pPr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解密与加密过程一致，只是子密钥的使用顺序正好相反</a:t>
            </a:r>
            <a:endParaRPr kumimoji="1" lang="en-US" altLang="zh-CN" sz="2400" dirty="0">
              <a:latin typeface="Arial" panose="020B0604020202020204" pitchFamily="34" charset="0"/>
              <a:ea typeface="宋体" panose="02010600030101010101" pitchFamily="2" charset="-122"/>
            </a:endParaRPr>
          </a:p>
          <a:p>
            <a:pPr indent="-342900">
              <a:lnSpc>
                <a:spcPct val="150000"/>
              </a:lnSpc>
              <a:buFont typeface="Arial" panose="020B0604020202020204" pitchFamily="34" charset="0"/>
              <a:buChar char="•"/>
            </a:pPr>
            <a:endParaRPr kumimoji="1" lang="en-US" altLang="zh-CN" sz="2400" dirty="0">
              <a:latin typeface="Arial" panose="020B0604020202020204" pitchFamily="34" charset="0"/>
              <a:ea typeface="宋体" panose="02010600030101010101" pitchFamily="2" charset="-122"/>
            </a:endParaRPr>
          </a:p>
          <a:p>
            <a:pPr indent="-342900">
              <a:lnSpc>
                <a:spcPct val="150000"/>
              </a:lnSpc>
              <a:buFont typeface="Arial" panose="020B0604020202020204" pitchFamily="34" charset="0"/>
              <a:buChar char="•"/>
            </a:pPr>
            <a:endParaRPr kumimoji="1" lang="en-US" altLang="zh-CN" sz="2400" dirty="0">
              <a:latin typeface="Arial" panose="020B0604020202020204" pitchFamily="34" charset="0"/>
              <a:ea typeface="宋体" panose="02010600030101010101" pitchFamily="2" charset="-122"/>
            </a:endParaRPr>
          </a:p>
          <a:p>
            <a:pPr indent="-342900">
              <a:lnSpc>
                <a:spcPct val="150000"/>
              </a:lnSpc>
              <a:buFont typeface="Arial" panose="020B0604020202020204" pitchFamily="34" charset="0"/>
              <a:buChar char="•"/>
            </a:pPr>
            <a:endParaRPr kumimoji="1" lang="en-US" altLang="zh-CN" sz="2400" dirty="0">
              <a:latin typeface="Arial" panose="020B0604020202020204" pitchFamily="34" charset="0"/>
              <a:ea typeface="宋体" panose="02010600030101010101" pitchFamily="2" charset="-122"/>
            </a:endParaRPr>
          </a:p>
          <a:p>
            <a:pPr indent="-342900">
              <a:lnSpc>
                <a:spcPct val="150000"/>
              </a:lnSpc>
              <a:buFont typeface="Arial" panose="020B0604020202020204" pitchFamily="34" charset="0"/>
              <a:buChar char="•"/>
            </a:pPr>
            <a:endParaRPr kumimoji="1" lang="en-US" altLang="zh-CN" sz="2400" dirty="0">
              <a:latin typeface="Arial" panose="020B0604020202020204" pitchFamily="34" charset="0"/>
              <a:ea typeface="宋体" panose="02010600030101010101" pitchFamily="2" charset="-122"/>
            </a:endParaRPr>
          </a:p>
          <a:p>
            <a:pPr indent="-342900">
              <a:lnSpc>
                <a:spcPct val="150000"/>
              </a:lnSpc>
              <a:buFont typeface="Arial" panose="020B0604020202020204" pitchFamily="34" charset="0"/>
              <a:buChar char="•"/>
            </a:pPr>
            <a:endParaRPr kumimoji="1" lang="en-US" altLang="zh-CN" sz="2400" dirty="0">
              <a:latin typeface="Arial" panose="020B0604020202020204" pitchFamily="34" charset="0"/>
              <a:ea typeface="宋体" panose="02010600030101010101" pitchFamily="2" charset="-122"/>
            </a:endParaRPr>
          </a:p>
          <a:p>
            <a:pPr>
              <a:lnSpc>
                <a:spcPct val="150000"/>
              </a:lnSpc>
            </a:pPr>
            <a:endParaRPr kumimoji="1" lang="en-US" altLang="zh-CN" sz="2400" dirty="0">
              <a:latin typeface="Arial" panose="020B0604020202020204" pitchFamily="34" charset="0"/>
              <a:ea typeface="宋体" panose="02010600030101010101" pitchFamily="2" charset="-122"/>
            </a:endParaRPr>
          </a:p>
          <a:p>
            <a:pPr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代表算法有</a:t>
            </a:r>
            <a:r>
              <a:rPr kumimoji="1" lang="en" altLang="zh-CN" sz="2400" dirty="0">
                <a:latin typeface="Arial" panose="020B0604020202020204" pitchFamily="34" charset="0"/>
                <a:ea typeface="宋体" panose="02010600030101010101" pitchFamily="2" charset="-122"/>
              </a:rPr>
              <a:t>DES</a:t>
            </a:r>
            <a:r>
              <a:rPr kumimoji="1" lang="zh-CN" altLang="en-US" sz="2400" dirty="0">
                <a:latin typeface="Arial" panose="020B0604020202020204" pitchFamily="34" charset="0"/>
                <a:ea typeface="宋体" panose="02010600030101010101" pitchFamily="2" charset="-122"/>
              </a:rPr>
              <a:t>算法、</a:t>
            </a:r>
            <a:r>
              <a:rPr kumimoji="1" lang="en" altLang="zh-CN" sz="2400" dirty="0">
                <a:latin typeface="Arial" panose="020B0604020202020204" pitchFamily="34" charset="0"/>
                <a:ea typeface="宋体" panose="02010600030101010101" pitchFamily="2" charset="-122"/>
              </a:rPr>
              <a:t>ISO/IEC</a:t>
            </a:r>
            <a:r>
              <a:rPr kumimoji="1" lang="zh-CN" altLang="en-US" sz="2400" dirty="0">
                <a:latin typeface="Arial" panose="020B0604020202020204" pitchFamily="34" charset="0"/>
                <a:ea typeface="宋体" panose="02010600030101010101" pitchFamily="2" charset="-122"/>
              </a:rPr>
              <a:t>国际标准算法</a:t>
            </a:r>
            <a:r>
              <a:rPr kumimoji="1" lang="en" altLang="zh-CN" sz="2400" dirty="0">
                <a:latin typeface="Arial" panose="020B0604020202020204" pitchFamily="34" charset="0"/>
                <a:ea typeface="宋体" panose="02010600030101010101" pitchFamily="2" charset="-122"/>
              </a:rPr>
              <a:t>Camellia</a:t>
            </a:r>
            <a:r>
              <a:rPr kumimoji="1" lang="zh-CN" altLang="en" sz="2400" dirty="0">
                <a:latin typeface="Arial" panose="020B0604020202020204" pitchFamily="34" charset="0"/>
                <a:ea typeface="宋体" panose="02010600030101010101" pitchFamily="2" charset="-122"/>
              </a:rPr>
              <a:t>、</a:t>
            </a:r>
            <a:r>
              <a:rPr kumimoji="1" lang="en" altLang="zh-CN" sz="2400" dirty="0">
                <a:latin typeface="Arial" panose="020B0604020202020204" pitchFamily="34" charset="0"/>
                <a:ea typeface="宋体" panose="02010600030101010101" pitchFamily="2" charset="-122"/>
              </a:rPr>
              <a:t>Blowfish</a:t>
            </a:r>
            <a:r>
              <a:rPr kumimoji="1" lang="zh-CN" altLang="en-US" sz="2400" dirty="0">
                <a:latin typeface="Arial" panose="020B0604020202020204" pitchFamily="34" charset="0"/>
                <a:ea typeface="宋体" panose="02010600030101010101" pitchFamily="2" charset="-122"/>
              </a:rPr>
              <a:t>以及我国的商业分组密码标准</a:t>
            </a:r>
            <a:r>
              <a:rPr kumimoji="1" lang="en" altLang="zh-CN" sz="2400" dirty="0">
                <a:latin typeface="Arial" panose="020B0604020202020204" pitchFamily="34" charset="0"/>
                <a:ea typeface="宋体" panose="02010600030101010101" pitchFamily="2" charset="-122"/>
              </a:rPr>
              <a:t>SM4</a:t>
            </a:r>
            <a:r>
              <a:rPr kumimoji="1" lang="zh-CN" altLang="en-US" sz="2400" dirty="0">
                <a:latin typeface="Arial" panose="020B0604020202020204" pitchFamily="34" charset="0"/>
                <a:ea typeface="宋体" panose="02010600030101010101" pitchFamily="2" charset="-122"/>
              </a:rPr>
              <a:t>等</a:t>
            </a:r>
          </a:p>
        </p:txBody>
      </p:sp>
      <p:pic>
        <p:nvPicPr>
          <p:cNvPr id="7" name="图片 6" descr="形状&#10;&#10;中度可信度描述已自动生成">
            <a:extLst>
              <a:ext uri="{FF2B5EF4-FFF2-40B4-BE49-F238E27FC236}">
                <a16:creationId xmlns:a16="http://schemas.microsoft.com/office/drawing/2014/main" id="{AFED6F16-91B7-544B-A462-D1B742A68E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6006" y="2154026"/>
            <a:ext cx="5651500" cy="2921000"/>
          </a:xfrm>
          <a:prstGeom prst="rect">
            <a:avLst/>
          </a:prstGeom>
        </p:spPr>
      </p:pic>
    </p:spTree>
    <p:extLst>
      <p:ext uri="{BB962C8B-B14F-4D97-AF65-F5344CB8AC3E}">
        <p14:creationId xmlns:p14="http://schemas.microsoft.com/office/powerpoint/2010/main" val="39727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anim calcmode="lin" valueType="num">
                                      <p:cBhvr>
                                        <p:cTn id="19" dur="500" fill="hold"/>
                                        <p:tgtEl>
                                          <p:spTgt spid="7"/>
                                        </p:tgtEl>
                                        <p:attrNameLst>
                                          <p:attrName>ppt_x</p:attrName>
                                        </p:attrNameLst>
                                      </p:cBhvr>
                                      <p:tavLst>
                                        <p:tav tm="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50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anim calcmode="lin" valueType="num">
                                      <p:cBhvr>
                                        <p:cTn id="2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 altLang="zh-CN" sz="2400" b="1" dirty="0">
                <a:latin typeface="微软雅黑" panose="020B0503020204020204" pitchFamily="34" charset="-122"/>
              </a:rPr>
              <a:t>Feistel</a:t>
            </a:r>
            <a:r>
              <a:rPr lang="zh-CN" altLang="en-US" sz="2400" b="1" dirty="0">
                <a:latin typeface="微软雅黑" panose="020B0503020204020204" pitchFamily="34" charset="-122"/>
              </a:rPr>
              <a:t>单轮的加解密</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569845" y="819892"/>
            <a:ext cx="7945042" cy="1128579"/>
          </a:xfrm>
          <a:prstGeom prst="rect">
            <a:avLst/>
          </a:prstGeom>
          <a:noFill/>
        </p:spPr>
        <p:txBody>
          <a:bodyPr wrap="square" rtlCol="0">
            <a:spAutoFit/>
          </a:bodyPr>
          <a:lstStyle/>
          <a:p>
            <a:pPr>
              <a:lnSpc>
                <a:spcPct val="150000"/>
              </a:lnSpc>
            </a:pPr>
            <a:r>
              <a:rPr kumimoji="1" lang="zh-CN" altLang="en-US" sz="2400" dirty="0">
                <a:latin typeface="Arial" panose="020B0604020202020204" pitchFamily="34" charset="0"/>
                <a:ea typeface="宋体" panose="02010600030101010101" pitchFamily="2" charset="-122"/>
              </a:rPr>
              <a:t>       </a:t>
            </a:r>
            <a:r>
              <a:rPr kumimoji="1" lang="en" altLang="zh-CN" sz="2400" dirty="0">
                <a:latin typeface="Arial" panose="020B0604020202020204" pitchFamily="34" charset="0"/>
                <a:ea typeface="宋体" panose="02010600030101010101" pitchFamily="2" charset="-122"/>
              </a:rPr>
              <a:t>Feistel</a:t>
            </a:r>
            <a:r>
              <a:rPr kumimoji="1" lang="zh-CN" altLang="en-US" sz="2400" dirty="0">
                <a:latin typeface="Arial" panose="020B0604020202020204" pitchFamily="34" charset="0"/>
                <a:ea typeface="宋体" panose="02010600030101010101" pitchFamily="2" charset="-122"/>
              </a:rPr>
              <a:t>结构中间的轮运算和最后一轮有区别，最后一轮运算不需要置换，是为了使加密和解密的编程完全一致。</a:t>
            </a:r>
          </a:p>
        </p:txBody>
      </p:sp>
      <p:pic>
        <p:nvPicPr>
          <p:cNvPr id="13" name="图片 12">
            <a:extLst>
              <a:ext uri="{FF2B5EF4-FFF2-40B4-BE49-F238E27FC236}">
                <a16:creationId xmlns:a16="http://schemas.microsoft.com/office/drawing/2014/main" id="{347C43F5-2A85-481A-B4F4-8EC20ADEC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384" y="2350692"/>
            <a:ext cx="3639627" cy="3603048"/>
          </a:xfrm>
          <a:prstGeom prst="rect">
            <a:avLst/>
          </a:prstGeom>
        </p:spPr>
      </p:pic>
      <p:pic>
        <p:nvPicPr>
          <p:cNvPr id="15" name="图片 14">
            <a:extLst>
              <a:ext uri="{FF2B5EF4-FFF2-40B4-BE49-F238E27FC236}">
                <a16:creationId xmlns:a16="http://schemas.microsoft.com/office/drawing/2014/main" id="{DECA4C5E-32C4-4AD4-8F1E-187B3AF14A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1356" y="2350692"/>
            <a:ext cx="3633531" cy="3603048"/>
          </a:xfrm>
          <a:prstGeom prst="rect">
            <a:avLst/>
          </a:prstGeom>
        </p:spPr>
      </p:pic>
    </p:spTree>
    <p:extLst>
      <p:ext uri="{BB962C8B-B14F-4D97-AF65-F5344CB8AC3E}">
        <p14:creationId xmlns:p14="http://schemas.microsoft.com/office/powerpoint/2010/main" val="342211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 altLang="zh-CN" sz="2400" b="1" dirty="0">
                <a:latin typeface="微软雅黑" panose="020B0503020204020204" pitchFamily="34" charset="-122"/>
              </a:rPr>
              <a:t>Feistel</a:t>
            </a:r>
            <a:r>
              <a:rPr lang="zh-CN" altLang="en-US" sz="2400" b="1" dirty="0">
                <a:latin typeface="微软雅黑" panose="020B0503020204020204" pitchFamily="34" charset="-122"/>
              </a:rPr>
              <a:t>的参数特性</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553187" y="763704"/>
            <a:ext cx="7945042" cy="5145063"/>
          </a:xfrm>
          <a:prstGeom prst="rect">
            <a:avLst/>
          </a:prstGeom>
          <a:noFill/>
        </p:spPr>
        <p:txBody>
          <a:bodyPr wrap="square" rtlCol="0">
            <a:spAutoFit/>
          </a:bodyPr>
          <a:lstStyle/>
          <a:p>
            <a:pPr indent="-342900">
              <a:lnSpc>
                <a:spcPct val="20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分组大小：分组越大则安全性越高，但加密速度相对越慢，最为普遍使用的分组大小是</a:t>
            </a:r>
            <a:r>
              <a:rPr kumimoji="1" lang="en-US" altLang="zh-CN" sz="2400" dirty="0">
                <a:latin typeface="Arial" panose="020B0604020202020204" pitchFamily="34" charset="0"/>
                <a:ea typeface="宋体" panose="02010600030101010101" pitchFamily="2" charset="-122"/>
              </a:rPr>
              <a:t>64</a:t>
            </a:r>
            <a:r>
              <a:rPr kumimoji="1" lang="en" altLang="zh-CN" sz="2400" dirty="0">
                <a:latin typeface="Arial" panose="020B0604020202020204" pitchFamily="34" charset="0"/>
                <a:ea typeface="宋体" panose="02010600030101010101" pitchFamily="2" charset="-122"/>
              </a:rPr>
              <a:t>bits</a:t>
            </a:r>
            <a:endParaRPr kumimoji="1" lang="zh-CN" altLang="en" sz="2400" dirty="0">
              <a:latin typeface="Arial" panose="020B0604020202020204" pitchFamily="34" charset="0"/>
              <a:ea typeface="宋体" panose="02010600030101010101" pitchFamily="2" charset="-122"/>
            </a:endParaRPr>
          </a:p>
          <a:p>
            <a:pPr indent="-342900">
              <a:lnSpc>
                <a:spcPct val="20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密钥大小：密钥越长则安全性越高，但加密速度相对越慢，通常使用</a:t>
            </a:r>
            <a:r>
              <a:rPr kumimoji="1" lang="en-US" altLang="zh-CN" sz="2400" dirty="0">
                <a:latin typeface="Arial" panose="020B0604020202020204" pitchFamily="34" charset="0"/>
                <a:ea typeface="宋体" panose="02010600030101010101" pitchFamily="2" charset="-122"/>
              </a:rPr>
              <a:t>128</a:t>
            </a:r>
            <a:r>
              <a:rPr kumimoji="1" lang="en" altLang="zh-CN" sz="2400" dirty="0">
                <a:latin typeface="Arial" panose="020B0604020202020204" pitchFamily="34" charset="0"/>
                <a:ea typeface="宋体" panose="02010600030101010101" pitchFamily="2" charset="-122"/>
              </a:rPr>
              <a:t>bits</a:t>
            </a:r>
            <a:r>
              <a:rPr kumimoji="1" lang="zh-CN" altLang="en-US" sz="2400" dirty="0">
                <a:latin typeface="Arial" panose="020B0604020202020204" pitchFamily="34" charset="0"/>
                <a:ea typeface="宋体" panose="02010600030101010101" pitchFamily="2" charset="-122"/>
              </a:rPr>
              <a:t>的密钥长度</a:t>
            </a:r>
          </a:p>
          <a:p>
            <a:pPr indent="-342900">
              <a:lnSpc>
                <a:spcPct val="20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轮数：轮数越多安全性越高，一般为</a:t>
            </a:r>
            <a:r>
              <a:rPr kumimoji="1" lang="en-US" altLang="zh-CN" sz="2400" dirty="0">
                <a:latin typeface="Arial" panose="020B0604020202020204" pitchFamily="34" charset="0"/>
                <a:ea typeface="宋体" panose="02010600030101010101" pitchFamily="2" charset="-122"/>
              </a:rPr>
              <a:t>16</a:t>
            </a:r>
          </a:p>
          <a:p>
            <a:pPr indent="-342900">
              <a:lnSpc>
                <a:spcPct val="20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子密钥产生算法：算法越复杂破译难度越高</a:t>
            </a:r>
          </a:p>
          <a:p>
            <a:pPr indent="-342900">
              <a:lnSpc>
                <a:spcPct val="20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轮函数：复杂性越高则破译难度越高</a:t>
            </a:r>
          </a:p>
        </p:txBody>
      </p:sp>
    </p:spTree>
    <p:extLst>
      <p:ext uri="{BB962C8B-B14F-4D97-AF65-F5344CB8AC3E}">
        <p14:creationId xmlns:p14="http://schemas.microsoft.com/office/powerpoint/2010/main" val="56906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50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anim calcmode="lin" valueType="num">
                                      <p:cBhvr>
                                        <p:cTn id="2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50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anim calcmode="lin" valueType="num">
                                      <p:cBhvr>
                                        <p:cTn id="2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50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500"/>
                                        <p:tgtEl>
                                          <p:spTgt spid="2">
                                            <p:txEl>
                                              <p:pRg st="4" end="4"/>
                                            </p:txEl>
                                          </p:spTgt>
                                        </p:tgtEl>
                                      </p:cBhvr>
                                    </p:animEffect>
                                    <p:anim calcmode="lin" valueType="num">
                                      <p:cBhvr>
                                        <p:cTn id="32"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US" altLang="zh-CN" sz="2400" b="1" dirty="0">
                <a:latin typeface="微软雅黑" panose="020B0503020204020204" pitchFamily="34" charset="-122"/>
              </a:rPr>
              <a:t>SPN</a:t>
            </a:r>
            <a:r>
              <a:rPr lang="zh-CN" altLang="en-US" sz="2400" b="1" dirty="0">
                <a:latin typeface="微软雅黑" panose="020B0503020204020204" pitchFamily="34" charset="-122"/>
              </a:rPr>
              <a:t>结构</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569845" y="819892"/>
            <a:ext cx="7945042" cy="5560561"/>
          </a:xfrm>
          <a:prstGeom prst="rect">
            <a:avLst/>
          </a:prstGeom>
          <a:noFill/>
        </p:spPr>
        <p:txBody>
          <a:bodyPr wrap="square" rtlCol="0">
            <a:spAutoFit/>
          </a:bodyPr>
          <a:lstStyle/>
          <a:p>
            <a:pPr indent="-342900">
              <a:lnSpc>
                <a:spcPct val="150000"/>
              </a:lnSpc>
              <a:buFont typeface="Arial" panose="020B0604020202020204" pitchFamily="34" charset="0"/>
              <a:buChar char="•"/>
            </a:pPr>
            <a:r>
              <a:rPr kumimoji="1" lang="zh-CN" altLang="en" sz="2400" dirty="0">
                <a:latin typeface="Arial" panose="020B0604020202020204" pitchFamily="34" charset="0"/>
                <a:ea typeface="宋体" panose="02010600030101010101" pitchFamily="2" charset="-122"/>
              </a:rPr>
              <a:t>与</a:t>
            </a:r>
            <a:r>
              <a:rPr kumimoji="1" lang="en" altLang="zh-CN" sz="2400" dirty="0">
                <a:latin typeface="Arial" panose="020B0604020202020204" pitchFamily="34" charset="0"/>
                <a:ea typeface="宋体" panose="02010600030101010101" pitchFamily="2" charset="-122"/>
              </a:rPr>
              <a:t>Feistel</a:t>
            </a:r>
            <a:r>
              <a:rPr kumimoji="1" lang="zh-CN" altLang="en-US" sz="2400" dirty="0">
                <a:latin typeface="Arial" panose="020B0604020202020204" pitchFamily="34" charset="0"/>
                <a:ea typeface="宋体" panose="02010600030101010101" pitchFamily="2" charset="-122"/>
              </a:rPr>
              <a:t>结构相比，</a:t>
            </a:r>
            <a:r>
              <a:rPr kumimoji="1" lang="en" altLang="zh-CN" sz="2400" dirty="0">
                <a:latin typeface="Arial" panose="020B0604020202020204" pitchFamily="34" charset="0"/>
                <a:ea typeface="宋体" panose="02010600030101010101" pitchFamily="2" charset="-122"/>
              </a:rPr>
              <a:t> SPN</a:t>
            </a:r>
            <a:r>
              <a:rPr kumimoji="1" lang="zh-CN" altLang="en-US" sz="2400" dirty="0">
                <a:latin typeface="Arial" panose="020B0604020202020204" pitchFamily="34" charset="0"/>
                <a:ea typeface="宋体" panose="02010600030101010101" pitchFamily="2" charset="-122"/>
              </a:rPr>
              <a:t>结构可以得到更快速的扩散，但是</a:t>
            </a:r>
            <a:r>
              <a:rPr kumimoji="1" lang="en" altLang="zh-CN" sz="2400" dirty="0">
                <a:latin typeface="Arial" panose="020B0604020202020204" pitchFamily="34" charset="0"/>
                <a:ea typeface="宋体" panose="02010600030101010101" pitchFamily="2" charset="-122"/>
              </a:rPr>
              <a:t>SPN</a:t>
            </a:r>
            <a:r>
              <a:rPr kumimoji="1" lang="zh-CN" altLang="en-US" sz="2400" dirty="0">
                <a:latin typeface="Arial" panose="020B0604020202020204" pitchFamily="34" charset="0"/>
                <a:ea typeface="宋体" panose="02010600030101010101" pitchFamily="2" charset="-122"/>
              </a:rPr>
              <a:t>密码的加解密通常不相似</a:t>
            </a:r>
            <a:endParaRPr kumimoji="1" lang="en-US" altLang="zh-CN" sz="2400" dirty="0">
              <a:latin typeface="Arial" panose="020B0604020202020204" pitchFamily="34" charset="0"/>
              <a:ea typeface="宋体" panose="02010600030101010101" pitchFamily="2" charset="-122"/>
            </a:endParaRPr>
          </a:p>
          <a:p>
            <a:pPr indent="-342900">
              <a:lnSpc>
                <a:spcPct val="150000"/>
              </a:lnSpc>
              <a:buFont typeface="Arial" panose="020B0604020202020204" pitchFamily="34" charset="0"/>
              <a:buChar char="•"/>
            </a:pPr>
            <a:endParaRPr kumimoji="1" lang="en-US" altLang="zh-CN" sz="2400" dirty="0">
              <a:latin typeface="Arial" panose="020B0604020202020204" pitchFamily="34" charset="0"/>
              <a:ea typeface="宋体" panose="02010600030101010101" pitchFamily="2" charset="-122"/>
            </a:endParaRPr>
          </a:p>
          <a:p>
            <a:pPr indent="-342900">
              <a:lnSpc>
                <a:spcPct val="150000"/>
              </a:lnSpc>
              <a:buFont typeface="Arial" panose="020B0604020202020204" pitchFamily="34" charset="0"/>
              <a:buChar char="•"/>
            </a:pPr>
            <a:endParaRPr kumimoji="1" lang="en-US" altLang="zh-CN" sz="2400" dirty="0">
              <a:latin typeface="Arial" panose="020B0604020202020204" pitchFamily="34" charset="0"/>
              <a:ea typeface="宋体" panose="02010600030101010101" pitchFamily="2" charset="-122"/>
            </a:endParaRPr>
          </a:p>
          <a:p>
            <a:pPr indent="-342900">
              <a:lnSpc>
                <a:spcPct val="150000"/>
              </a:lnSpc>
              <a:buFont typeface="Arial" panose="020B0604020202020204" pitchFamily="34" charset="0"/>
              <a:buChar char="•"/>
            </a:pPr>
            <a:endParaRPr kumimoji="1" lang="en-US" altLang="zh-CN" sz="2400" dirty="0">
              <a:latin typeface="Arial" panose="020B0604020202020204" pitchFamily="34" charset="0"/>
              <a:ea typeface="宋体" panose="02010600030101010101" pitchFamily="2" charset="-122"/>
            </a:endParaRPr>
          </a:p>
          <a:p>
            <a:pPr indent="-342900">
              <a:lnSpc>
                <a:spcPct val="150000"/>
              </a:lnSpc>
              <a:buFont typeface="Arial" panose="020B0604020202020204" pitchFamily="34" charset="0"/>
              <a:buChar char="•"/>
            </a:pPr>
            <a:endParaRPr kumimoji="1" lang="en-US" altLang="zh-CN" sz="2400" dirty="0">
              <a:latin typeface="Arial" panose="020B0604020202020204" pitchFamily="34" charset="0"/>
              <a:ea typeface="宋体" panose="02010600030101010101" pitchFamily="2" charset="-122"/>
            </a:endParaRPr>
          </a:p>
          <a:p>
            <a:pPr>
              <a:lnSpc>
                <a:spcPct val="150000"/>
              </a:lnSpc>
            </a:pPr>
            <a:endParaRPr kumimoji="1" lang="en-US" altLang="zh-CN" sz="2400" dirty="0">
              <a:latin typeface="Arial" panose="020B0604020202020204" pitchFamily="34" charset="0"/>
              <a:ea typeface="宋体" panose="02010600030101010101" pitchFamily="2" charset="-122"/>
            </a:endParaRPr>
          </a:p>
          <a:p>
            <a:pPr>
              <a:lnSpc>
                <a:spcPct val="150000"/>
              </a:lnSpc>
            </a:pPr>
            <a:endParaRPr kumimoji="1" lang="en-US" altLang="zh-CN" sz="2400" dirty="0">
              <a:latin typeface="Arial" panose="020B0604020202020204" pitchFamily="34" charset="0"/>
              <a:ea typeface="宋体" panose="02010600030101010101" pitchFamily="2" charset="-122"/>
            </a:endParaRPr>
          </a:p>
          <a:p>
            <a:pPr indent="-342900">
              <a:lnSpc>
                <a:spcPct val="150000"/>
              </a:lnSpc>
              <a:buFont typeface="Arial" panose="020B0604020202020204" pitchFamily="34" charset="0"/>
              <a:buChar char="•"/>
            </a:pPr>
            <a:r>
              <a:rPr kumimoji="1" lang="en" altLang="zh-CN" sz="2400" dirty="0">
                <a:latin typeface="Arial" panose="020B0604020202020204" pitchFamily="34" charset="0"/>
                <a:ea typeface="宋体" panose="02010600030101010101" pitchFamily="2" charset="-122"/>
              </a:rPr>
              <a:t>S</a:t>
            </a:r>
            <a:r>
              <a:rPr kumimoji="1" lang="zh-CN" altLang="en" sz="2400" dirty="0">
                <a:latin typeface="Arial" panose="020B0604020202020204" pitchFamily="34" charset="0"/>
                <a:ea typeface="宋体" panose="02010600030101010101" pitchFamily="2" charset="-122"/>
              </a:rPr>
              <a:t>盒</a:t>
            </a:r>
            <a:r>
              <a:rPr kumimoji="1" lang="zh-CN" altLang="en-US" sz="2400" dirty="0">
                <a:latin typeface="Arial" panose="020B0604020202020204" pitchFamily="34" charset="0"/>
                <a:ea typeface="宋体" panose="02010600030101010101" pitchFamily="2" charset="-122"/>
              </a:rPr>
              <a:t>的变换起到混淆的作用，</a:t>
            </a:r>
            <a:r>
              <a:rPr kumimoji="1" lang="en" altLang="zh-CN" sz="2400" dirty="0">
                <a:latin typeface="Arial" panose="020B0604020202020204" pitchFamily="34" charset="0"/>
                <a:ea typeface="宋体" panose="02010600030101010101" pitchFamily="2" charset="-122"/>
              </a:rPr>
              <a:t>P</a:t>
            </a:r>
            <a:r>
              <a:rPr kumimoji="1" lang="zh-CN" altLang="en-US" sz="2400" dirty="0">
                <a:latin typeface="Arial" panose="020B0604020202020204" pitchFamily="34" charset="0"/>
                <a:ea typeface="宋体" panose="02010600030101010101" pitchFamily="2" charset="-122"/>
              </a:rPr>
              <a:t>盒的变换起到扩散的作用</a:t>
            </a:r>
            <a:endParaRPr kumimoji="1" lang="en-US" altLang="zh-CN" sz="2400" dirty="0">
              <a:latin typeface="Arial" panose="020B0604020202020204" pitchFamily="34" charset="0"/>
              <a:ea typeface="宋体" panose="02010600030101010101" pitchFamily="2" charset="-122"/>
            </a:endParaRPr>
          </a:p>
          <a:p>
            <a:pPr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代表算法包括</a:t>
            </a:r>
            <a:r>
              <a:rPr kumimoji="1" lang="en" altLang="zh-CN" sz="2400" dirty="0">
                <a:latin typeface="Arial" panose="020B0604020202020204" pitchFamily="34" charset="0"/>
                <a:ea typeface="宋体" panose="02010600030101010101" pitchFamily="2" charset="-122"/>
              </a:rPr>
              <a:t>AES</a:t>
            </a:r>
            <a:r>
              <a:rPr kumimoji="1" lang="zh-CN" altLang="en" sz="2400" dirty="0">
                <a:latin typeface="Arial" panose="020B0604020202020204" pitchFamily="34" charset="0"/>
                <a:ea typeface="宋体" panose="02010600030101010101" pitchFamily="2" charset="-122"/>
              </a:rPr>
              <a:t>、</a:t>
            </a:r>
            <a:r>
              <a:rPr kumimoji="1" lang="en" altLang="zh-CN" sz="2400" dirty="0">
                <a:latin typeface="Arial" panose="020B0604020202020204" pitchFamily="34" charset="0"/>
                <a:ea typeface="宋体" panose="02010600030101010101" pitchFamily="2" charset="-122"/>
              </a:rPr>
              <a:t>Serpent</a:t>
            </a:r>
            <a:r>
              <a:rPr kumimoji="1" lang="zh-CN" altLang="en" sz="2400" dirty="0">
                <a:latin typeface="Arial" panose="020B0604020202020204" pitchFamily="34" charset="0"/>
                <a:ea typeface="宋体" panose="02010600030101010101" pitchFamily="2" charset="-122"/>
              </a:rPr>
              <a:t>、</a:t>
            </a:r>
            <a:r>
              <a:rPr kumimoji="1" lang="zh-CN" altLang="en-US" sz="2400" dirty="0">
                <a:latin typeface="Arial" panose="020B0604020202020204" pitchFamily="34" charset="0"/>
                <a:ea typeface="宋体" panose="02010600030101010101" pitchFamily="2" charset="-122"/>
              </a:rPr>
              <a:t>韩国加密标准</a:t>
            </a:r>
            <a:r>
              <a:rPr kumimoji="1" lang="en" altLang="zh-CN" sz="2400" dirty="0">
                <a:latin typeface="Arial" panose="020B0604020202020204" pitchFamily="34" charset="0"/>
                <a:ea typeface="宋体" panose="02010600030101010101" pitchFamily="2" charset="-122"/>
              </a:rPr>
              <a:t>ARIA</a:t>
            </a:r>
            <a:r>
              <a:rPr kumimoji="1" lang="zh-CN" altLang="en-US" sz="2400" dirty="0">
                <a:latin typeface="Arial" panose="020B0604020202020204" pitchFamily="34" charset="0"/>
                <a:ea typeface="宋体" panose="02010600030101010101" pitchFamily="2" charset="-122"/>
              </a:rPr>
              <a:t>等 </a:t>
            </a:r>
          </a:p>
        </p:txBody>
      </p:sp>
      <p:pic>
        <p:nvPicPr>
          <p:cNvPr id="8" name="Picture 3">
            <a:extLst>
              <a:ext uri="{FF2B5EF4-FFF2-40B4-BE49-F238E27FC236}">
                <a16:creationId xmlns:a16="http://schemas.microsoft.com/office/drawing/2014/main" id="{17A72392-280E-F141-B2D0-EACE882E735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2427653" y="2030336"/>
            <a:ext cx="4503234" cy="3159901"/>
          </a:xfrm>
          <a:prstGeom prst="rect">
            <a:avLst/>
          </a:prstGeom>
        </p:spPr>
      </p:pic>
    </p:spTree>
    <p:extLst>
      <p:ext uri="{BB962C8B-B14F-4D97-AF65-F5344CB8AC3E}">
        <p14:creationId xmlns:p14="http://schemas.microsoft.com/office/powerpoint/2010/main" val="348769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50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fade">
                                      <p:cBhvr>
                                        <p:cTn id="18" dur="500"/>
                                        <p:tgtEl>
                                          <p:spTgt spid="2">
                                            <p:txEl>
                                              <p:pRg st="7" end="7"/>
                                            </p:txEl>
                                          </p:spTgt>
                                        </p:tgtEl>
                                      </p:cBhvr>
                                    </p:animEffect>
                                    <p:anim calcmode="lin" valueType="num">
                                      <p:cBhvr>
                                        <p:cTn id="1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0" dur="5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50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anim calcmode="lin" valueType="num">
                                      <p:cBhvr>
                                        <p:cTn id="2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 altLang="zh-CN" sz="2400" b="1" dirty="0">
                <a:latin typeface="微软雅黑" panose="020B0503020204020204" pitchFamily="34" charset="-122"/>
              </a:rPr>
              <a:t>SPN</a:t>
            </a:r>
            <a:r>
              <a:rPr lang="zh-CN" altLang="en-US" sz="2400" b="1" dirty="0">
                <a:latin typeface="微软雅黑" panose="020B0503020204020204" pitchFamily="34" charset="-122"/>
              </a:rPr>
              <a:t>的雪崩效应</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16</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3">
            <a:extLst>
              <a:ext uri="{FF2B5EF4-FFF2-40B4-BE49-F238E27FC236}">
                <a16:creationId xmlns:a16="http://schemas.microsoft.com/office/drawing/2014/main" id="{98039166-46F3-314E-BE5B-3C5F31C76BB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1253044" y="1417637"/>
            <a:ext cx="6637912" cy="4022725"/>
          </a:xfrm>
          <a:prstGeom prst="rect">
            <a:avLst/>
          </a:prstGeom>
        </p:spPr>
      </p:pic>
    </p:spTree>
    <p:extLst>
      <p:ext uri="{BB962C8B-B14F-4D97-AF65-F5344CB8AC3E}">
        <p14:creationId xmlns:p14="http://schemas.microsoft.com/office/powerpoint/2010/main" val="97743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优秀</a:t>
            </a:r>
            <a:r>
              <a:rPr lang="en-US" altLang="zh-CN" sz="2400" b="1" dirty="0">
                <a:latin typeface="微软雅黑" panose="020B0503020204020204" pitchFamily="34" charset="-122"/>
              </a:rPr>
              <a:t>SPN</a:t>
            </a:r>
            <a:r>
              <a:rPr lang="zh-CN" altLang="en-US" sz="2400" b="1" dirty="0">
                <a:latin typeface="微软雅黑" panose="020B0503020204020204" pitchFamily="34" charset="-122"/>
              </a:rPr>
              <a:t>的特点</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17</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4F49606-D702-3D47-8F9D-14442FD4C8DB}"/>
              </a:ext>
            </a:extLst>
          </p:cNvPr>
          <p:cNvSpPr txBox="1"/>
          <p:nvPr/>
        </p:nvSpPr>
        <p:spPr>
          <a:xfrm>
            <a:off x="470269" y="944507"/>
            <a:ext cx="8309911" cy="254011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kumimoji="1" lang="zh-CN" altLang="en-US" sz="2800" dirty="0">
                <a:latin typeface="Arial" panose="020B0604020202020204" pitchFamily="34" charset="0"/>
                <a:ea typeface="宋体" panose="02010600030101010101" pitchFamily="2" charset="-122"/>
              </a:rPr>
              <a:t>加密器要求足够的宽</a:t>
            </a:r>
          </a:p>
          <a:p>
            <a:pPr marL="342900" indent="-342900">
              <a:lnSpc>
                <a:spcPct val="200000"/>
              </a:lnSpc>
              <a:buFont typeface="Arial" panose="020B0604020202020204" pitchFamily="34" charset="0"/>
              <a:buChar char="•"/>
            </a:pPr>
            <a:r>
              <a:rPr kumimoji="1" lang="zh-CN" altLang="en-US" sz="2800" dirty="0">
                <a:latin typeface="Arial" panose="020B0604020202020204" pitchFamily="34" charset="0"/>
                <a:ea typeface="宋体" panose="02010600030101010101" pitchFamily="2" charset="-122"/>
              </a:rPr>
              <a:t>加密器要求足够的轮数</a:t>
            </a:r>
          </a:p>
          <a:p>
            <a:pPr marL="342900" indent="-342900">
              <a:lnSpc>
                <a:spcPct val="200000"/>
              </a:lnSpc>
              <a:buFont typeface="Arial" panose="020B0604020202020204" pitchFamily="34" charset="0"/>
              <a:buChar char="•"/>
            </a:pPr>
            <a:r>
              <a:rPr kumimoji="1" lang="en" altLang="zh-CN" sz="2800" dirty="0">
                <a:latin typeface="Arial" panose="020B0604020202020204" pitchFamily="34" charset="0"/>
                <a:ea typeface="宋体" panose="02010600030101010101" pitchFamily="2" charset="-122"/>
              </a:rPr>
              <a:t>S</a:t>
            </a:r>
            <a:r>
              <a:rPr kumimoji="1" lang="zh-CN" altLang="en-US" sz="2800" dirty="0">
                <a:latin typeface="Arial" panose="020B0604020202020204" pitchFamily="34" charset="0"/>
                <a:ea typeface="宋体" panose="02010600030101010101" pitchFamily="2" charset="-122"/>
              </a:rPr>
              <a:t>盒的选择要合适</a:t>
            </a:r>
          </a:p>
        </p:txBody>
      </p:sp>
    </p:spTree>
    <p:extLst>
      <p:ext uri="{BB962C8B-B14F-4D97-AF65-F5344CB8AC3E}">
        <p14:creationId xmlns:p14="http://schemas.microsoft.com/office/powerpoint/2010/main" val="396157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anim calcmode="lin" valueType="num">
                                      <p:cBhvr>
                                        <p:cTn id="1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50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anim calcmode="lin" valueType="num">
                                      <p:cBhvr>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47348" y="2069034"/>
            <a:ext cx="581352" cy="338554"/>
          </a:xfrm>
          <a:prstGeom prst="rect">
            <a:avLst/>
          </a:prstGeom>
        </p:spPr>
        <p:txBody>
          <a:bodyPr wrap="square">
            <a:spAutoFit/>
          </a:bodyPr>
          <a:lstStyle/>
          <a:p>
            <a:pPr defTabSz="685800">
              <a:defRPr/>
            </a:pPr>
            <a:r>
              <a:rPr lang="en-US" altLang="zh-CN" sz="100" kern="0" dirty="0">
                <a:solidFill>
                  <a:sysClr val="window" lastClr="FFFFFF"/>
                </a:solidFill>
              </a:rPr>
              <a:t>PPT</a:t>
            </a:r>
            <a:r>
              <a:rPr lang="zh-CN" altLang="en-US" sz="100" kern="0" dirty="0">
                <a:solidFill>
                  <a:sysClr val="window" lastClr="FFFFFF"/>
                </a:solidFill>
              </a:rPr>
              <a:t>模板下载：</a:t>
            </a:r>
            <a:r>
              <a:rPr lang="en-US" altLang="zh-CN" sz="100" kern="0" dirty="0">
                <a:solidFill>
                  <a:sysClr val="window" lastClr="FFFFFF"/>
                </a:solidFill>
              </a:rPr>
              <a:t>www.1ppt.com/moban/     </a:t>
            </a:r>
            <a:r>
              <a:rPr lang="zh-CN" altLang="en-US" sz="100" kern="0" dirty="0">
                <a:solidFill>
                  <a:sysClr val="window" lastClr="FFFFFF"/>
                </a:solidFill>
              </a:rPr>
              <a:t>行业</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www.1ppt.com/hangye/ </a:t>
            </a:r>
          </a:p>
          <a:p>
            <a:pPr defTabSz="685800">
              <a:defRPr/>
            </a:pPr>
            <a:r>
              <a:rPr lang="zh-CN" altLang="en-US" sz="100" kern="0" dirty="0">
                <a:solidFill>
                  <a:sysClr val="window" lastClr="FFFFFF"/>
                </a:solidFill>
              </a:rPr>
              <a:t>节日</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www.1ppt.com/jieri/           PPT</a:t>
            </a:r>
            <a:r>
              <a:rPr lang="zh-CN" altLang="en-US" sz="100" kern="0" dirty="0">
                <a:solidFill>
                  <a:sysClr val="window" lastClr="FFFFFF"/>
                </a:solidFill>
              </a:rPr>
              <a:t>素材下载：</a:t>
            </a:r>
            <a:r>
              <a:rPr lang="en-US" altLang="zh-CN" sz="100" kern="0" dirty="0">
                <a:solidFill>
                  <a:sysClr val="window" lastClr="FFFFFF"/>
                </a:solidFill>
              </a:rPr>
              <a:t>www.1ppt.com/sucai/</a:t>
            </a:r>
          </a:p>
          <a:p>
            <a:pPr defTabSz="685800">
              <a:defRPr/>
            </a:pPr>
            <a:r>
              <a:rPr lang="en-US" altLang="zh-CN" sz="100" kern="0" dirty="0">
                <a:solidFill>
                  <a:sysClr val="window" lastClr="FFFFFF"/>
                </a:solidFill>
              </a:rPr>
              <a:t>PPT</a:t>
            </a:r>
            <a:r>
              <a:rPr lang="zh-CN" altLang="en-US" sz="100" kern="0" dirty="0">
                <a:solidFill>
                  <a:sysClr val="window" lastClr="FFFFFF"/>
                </a:solidFill>
              </a:rPr>
              <a:t>背景图片：</a:t>
            </a:r>
            <a:r>
              <a:rPr lang="en-US" altLang="zh-CN" sz="100" kern="0" dirty="0">
                <a:solidFill>
                  <a:sysClr val="window" lastClr="FFFFFF"/>
                </a:solidFill>
              </a:rPr>
              <a:t>www.1ppt.com/beijing/      PPT</a:t>
            </a:r>
            <a:r>
              <a:rPr lang="zh-CN" altLang="en-US" sz="100" kern="0" dirty="0">
                <a:solidFill>
                  <a:sysClr val="window" lastClr="FFFFFF"/>
                </a:solidFill>
              </a:rPr>
              <a:t>图表下载：</a:t>
            </a:r>
            <a:r>
              <a:rPr lang="en-US" altLang="zh-CN" sz="100" kern="0" dirty="0">
                <a:solidFill>
                  <a:sysClr val="window" lastClr="FFFFFF"/>
                </a:solidFill>
              </a:rPr>
              <a:t>www.1ppt.com/tubiao/      </a:t>
            </a:r>
          </a:p>
          <a:p>
            <a:pPr defTabSz="685800">
              <a:defRPr/>
            </a:pPr>
            <a:r>
              <a:rPr lang="zh-CN" altLang="en-US" sz="100" kern="0" dirty="0">
                <a:solidFill>
                  <a:sysClr val="window" lastClr="FFFFFF"/>
                </a:solidFill>
              </a:rPr>
              <a:t>优秀</a:t>
            </a:r>
            <a:r>
              <a:rPr lang="en-US" altLang="zh-CN" sz="100" kern="0" dirty="0">
                <a:solidFill>
                  <a:sysClr val="window" lastClr="FFFFFF"/>
                </a:solidFill>
              </a:rPr>
              <a:t>PPT</a:t>
            </a:r>
            <a:r>
              <a:rPr lang="zh-CN" altLang="en-US" sz="100" kern="0" dirty="0">
                <a:solidFill>
                  <a:sysClr val="window" lastClr="FFFFFF"/>
                </a:solidFill>
              </a:rPr>
              <a:t>下载：</a:t>
            </a:r>
            <a:r>
              <a:rPr lang="en-US" altLang="zh-CN" sz="100" kern="0" dirty="0">
                <a:solidFill>
                  <a:sysClr val="window" lastClr="FFFFFF"/>
                </a:solidFill>
              </a:rPr>
              <a:t>www.1ppt.com/xiazai/        PPT</a:t>
            </a:r>
            <a:r>
              <a:rPr lang="zh-CN" altLang="en-US" sz="100" kern="0" dirty="0">
                <a:solidFill>
                  <a:sysClr val="window" lastClr="FFFFFF"/>
                </a:solidFill>
              </a:rPr>
              <a:t>教程： </a:t>
            </a:r>
            <a:r>
              <a:rPr lang="en-US" altLang="zh-CN" sz="100" kern="0" dirty="0">
                <a:solidFill>
                  <a:sysClr val="window" lastClr="FFFFFF"/>
                </a:solidFill>
              </a:rPr>
              <a:t>www.1ppt.com/powerpoint/      </a:t>
            </a:r>
          </a:p>
          <a:p>
            <a:pPr defTabSz="685800">
              <a:defRPr/>
            </a:pPr>
            <a:r>
              <a:rPr lang="en-US" altLang="zh-CN" sz="100" kern="0" dirty="0">
                <a:solidFill>
                  <a:sysClr val="window" lastClr="FFFFFF"/>
                </a:solidFill>
              </a:rPr>
              <a:t>Word</a:t>
            </a:r>
            <a:r>
              <a:rPr lang="zh-CN" altLang="en-US" sz="100" kern="0" dirty="0">
                <a:solidFill>
                  <a:sysClr val="window" lastClr="FFFFFF"/>
                </a:solidFill>
              </a:rPr>
              <a:t>教程： </a:t>
            </a:r>
            <a:r>
              <a:rPr lang="en-US" altLang="zh-CN" sz="100" kern="0" dirty="0">
                <a:solidFill>
                  <a:sysClr val="window" lastClr="FFFFFF"/>
                </a:solidFill>
              </a:rPr>
              <a:t>www.1ppt.com/word/              Excel</a:t>
            </a:r>
            <a:r>
              <a:rPr lang="zh-CN" altLang="en-US" sz="100" kern="0" dirty="0">
                <a:solidFill>
                  <a:sysClr val="window" lastClr="FFFFFF"/>
                </a:solidFill>
              </a:rPr>
              <a:t>教程：</a:t>
            </a:r>
            <a:r>
              <a:rPr lang="en-US" altLang="zh-CN" sz="100" kern="0" dirty="0">
                <a:solidFill>
                  <a:sysClr val="window" lastClr="FFFFFF"/>
                </a:solidFill>
              </a:rPr>
              <a:t>www.1ppt.com/excel/  </a:t>
            </a:r>
          </a:p>
          <a:p>
            <a:pPr defTabSz="685800">
              <a:defRPr/>
            </a:pPr>
            <a:r>
              <a:rPr lang="zh-CN" altLang="en-US" sz="100" kern="0" dirty="0">
                <a:solidFill>
                  <a:sysClr val="window" lastClr="FFFFFF"/>
                </a:solidFill>
              </a:rPr>
              <a:t>资料下载：</a:t>
            </a:r>
            <a:r>
              <a:rPr lang="en-US" altLang="zh-CN" sz="100" kern="0" dirty="0">
                <a:solidFill>
                  <a:sysClr val="window" lastClr="FFFFFF"/>
                </a:solidFill>
              </a:rPr>
              <a:t>www.1ppt.com/ziliao/                PPT</a:t>
            </a:r>
            <a:r>
              <a:rPr lang="zh-CN" altLang="en-US" sz="100" kern="0" dirty="0">
                <a:solidFill>
                  <a:sysClr val="window" lastClr="FFFFFF"/>
                </a:solidFill>
              </a:rPr>
              <a:t>课件下载：</a:t>
            </a:r>
            <a:r>
              <a:rPr lang="en-US" altLang="zh-CN" sz="100" kern="0" dirty="0">
                <a:solidFill>
                  <a:sysClr val="window" lastClr="FFFFFF"/>
                </a:solidFill>
              </a:rPr>
              <a:t>www.1ppt.com/kejian/ </a:t>
            </a:r>
          </a:p>
          <a:p>
            <a:pPr defTabSz="685800">
              <a:defRPr/>
            </a:pPr>
            <a:r>
              <a:rPr lang="zh-CN" altLang="en-US" sz="100" kern="0" dirty="0">
                <a:solidFill>
                  <a:sysClr val="window" lastClr="FFFFFF"/>
                </a:solidFill>
              </a:rPr>
              <a:t>范文下载：</a:t>
            </a:r>
            <a:r>
              <a:rPr lang="en-US" altLang="zh-CN" sz="100" kern="0" dirty="0">
                <a:solidFill>
                  <a:sysClr val="window" lastClr="FFFFFF"/>
                </a:solidFill>
              </a:rPr>
              <a:t>www.1ppt.com/fanwen/             </a:t>
            </a:r>
            <a:r>
              <a:rPr lang="zh-CN" altLang="en-US" sz="100" kern="0" dirty="0">
                <a:solidFill>
                  <a:sysClr val="window" lastClr="FFFFFF"/>
                </a:solidFill>
              </a:rPr>
              <a:t>试卷下载：</a:t>
            </a:r>
            <a:r>
              <a:rPr lang="en-US" altLang="zh-CN" sz="100" kern="0" dirty="0">
                <a:solidFill>
                  <a:sysClr val="window" lastClr="FFFFFF"/>
                </a:solidFill>
              </a:rPr>
              <a:t>www.1ppt.com/shiti/  </a:t>
            </a:r>
          </a:p>
          <a:p>
            <a:pPr defTabSz="685800">
              <a:defRPr/>
            </a:pPr>
            <a:r>
              <a:rPr lang="zh-CN" altLang="en-US" sz="100" kern="0" dirty="0">
                <a:solidFill>
                  <a:sysClr val="window" lastClr="FFFFFF"/>
                </a:solidFill>
              </a:rPr>
              <a:t>教案下载：</a:t>
            </a:r>
            <a:r>
              <a:rPr lang="en-US" altLang="zh-CN" sz="100" kern="0" dirty="0">
                <a:solidFill>
                  <a:sysClr val="window" lastClr="FFFFFF"/>
                </a:solidFill>
              </a:rPr>
              <a:t>www.1ppt.com/jiaoan/        PPT</a:t>
            </a:r>
            <a:r>
              <a:rPr lang="zh-CN" altLang="en-US" sz="100" kern="0" dirty="0">
                <a:solidFill>
                  <a:sysClr val="window" lastClr="FFFFFF"/>
                </a:solidFill>
              </a:rPr>
              <a:t>论坛：</a:t>
            </a:r>
            <a:r>
              <a:rPr lang="en-US" altLang="zh-CN" sz="100" kern="0" dirty="0">
                <a:solidFill>
                  <a:sysClr val="window" lastClr="FFFFFF"/>
                </a:solidFill>
              </a:rPr>
              <a:t>www.1ppt.cn</a:t>
            </a:r>
          </a:p>
          <a:p>
            <a:pPr defTabSz="685800">
              <a:defRPr/>
            </a:pPr>
            <a:r>
              <a:rPr lang="en-US" altLang="zh-CN" sz="100" kern="0" dirty="0">
                <a:solidFill>
                  <a:sysClr val="window" lastClr="FFFFFF"/>
                </a:solidFill>
              </a:rPr>
              <a:t> </a:t>
            </a:r>
            <a:endParaRPr lang="zh-CN" altLang="en-US" sz="100" kern="0" dirty="0">
              <a:solidFill>
                <a:sysClr val="window" lastClr="FFFFFF"/>
              </a:solidFill>
            </a:endParaRPr>
          </a:p>
        </p:txBody>
      </p:sp>
      <p:sp>
        <p:nvSpPr>
          <p:cNvPr id="9" name="文本框 8"/>
          <p:cNvSpPr txBox="1"/>
          <p:nvPr/>
        </p:nvSpPr>
        <p:spPr>
          <a:xfrm>
            <a:off x="1513589" y="2094931"/>
            <a:ext cx="5878286" cy="2862322"/>
          </a:xfrm>
          <a:prstGeom prst="rect">
            <a:avLst/>
          </a:prstGeom>
          <a:noFill/>
          <a:ln>
            <a:noFill/>
          </a:ln>
        </p:spPr>
        <p:txBody>
          <a:bodyPr wrap="square" rtlCol="0">
            <a:spAutoFit/>
          </a:bodyPr>
          <a:lstStyle/>
          <a:p>
            <a:pPr algn="ctr"/>
            <a:r>
              <a:rPr lang="en-US" altLang="zh-CN" sz="6000" b="1" dirty="0">
                <a:solidFill>
                  <a:schemeClr val="tx1">
                    <a:lumMod val="50000"/>
                    <a:lumOff val="50000"/>
                    <a:alpha val="23000"/>
                  </a:schemeClr>
                </a:solidFill>
                <a:latin typeface="微软雅黑" panose="020B0503020204020204" pitchFamily="34" charset="-122"/>
                <a:ea typeface="微软雅黑" panose="020B0503020204020204" pitchFamily="34" charset="-122"/>
              </a:rPr>
              <a:t>DES</a:t>
            </a:r>
          </a:p>
          <a:p>
            <a:pPr algn="ctr"/>
            <a:endParaRPr lang="en-US" altLang="zh-CN" sz="60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r>
              <a:rPr lang="en-US" altLang="zh-CN" sz="6000" b="1" dirty="0">
                <a:solidFill>
                  <a:schemeClr val="tx1">
                    <a:lumMod val="50000"/>
                    <a:lumOff val="50000"/>
                    <a:alpha val="23000"/>
                  </a:schemeClr>
                </a:solidFill>
                <a:latin typeface="微软雅黑" panose="020B0503020204020204" pitchFamily="34" charset="-122"/>
                <a:ea typeface="微软雅黑" panose="020B0503020204020204" pitchFamily="34" charset="-122"/>
              </a:rPr>
              <a:t>Algorithm</a:t>
            </a:r>
          </a:p>
        </p:txBody>
      </p:sp>
      <p:sp>
        <p:nvSpPr>
          <p:cNvPr id="50" name="矩形 49"/>
          <p:cNvSpPr/>
          <p:nvPr/>
        </p:nvSpPr>
        <p:spPr>
          <a:xfrm>
            <a:off x="0" y="0"/>
            <a:ext cx="24122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矩形 50"/>
          <p:cNvSpPr/>
          <p:nvPr/>
        </p:nvSpPr>
        <p:spPr>
          <a:xfrm>
            <a:off x="6731794" y="0"/>
            <a:ext cx="24122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 name="组合 2"/>
          <p:cNvGrpSpPr/>
          <p:nvPr/>
        </p:nvGrpSpPr>
        <p:grpSpPr>
          <a:xfrm>
            <a:off x="2286000" y="2930677"/>
            <a:ext cx="4592878" cy="1101572"/>
            <a:chOff x="4853824" y="1124584"/>
            <a:chExt cx="5978526" cy="2416902"/>
          </a:xfrm>
        </p:grpSpPr>
        <p:sp>
          <p:nvSpPr>
            <p:cNvPr id="47" name="文本框 46"/>
            <p:cNvSpPr txBox="1"/>
            <p:nvPr/>
          </p:nvSpPr>
          <p:spPr>
            <a:xfrm>
              <a:off x="4853824" y="1241468"/>
              <a:ext cx="5978526" cy="2025831"/>
            </a:xfrm>
            <a:prstGeom prst="rect">
              <a:avLst/>
            </a:prstGeom>
            <a:noFill/>
            <a:ln>
              <a:noFill/>
            </a:ln>
          </p:spPr>
          <p:txBody>
            <a:bodyPr wrap="square" rtlCol="0">
              <a:spAutoFit/>
            </a:bodyPr>
            <a:lstStyle/>
            <a:p>
              <a:pPr algn="ctr"/>
              <a:r>
                <a:rPr lang="en-US" altLang="zh-CN" sz="5400" b="1" dirty="0">
                  <a:solidFill>
                    <a:schemeClr val="accent1"/>
                  </a:solidFill>
                  <a:latin typeface="微软雅黑" panose="020B0503020204020204" pitchFamily="34" charset="-122"/>
                  <a:ea typeface="微软雅黑" panose="020B0503020204020204" pitchFamily="34" charset="-122"/>
                </a:rPr>
                <a:t>DES</a:t>
              </a:r>
              <a:r>
                <a:rPr lang="zh-CN" altLang="en-US" sz="5400" b="1" dirty="0">
                  <a:solidFill>
                    <a:schemeClr val="accent1"/>
                  </a:solidFill>
                  <a:latin typeface="微软雅黑" panose="020B0503020204020204" pitchFamily="34" charset="-122"/>
                  <a:ea typeface="微软雅黑" panose="020B0503020204020204" pitchFamily="34" charset="-122"/>
                </a:rPr>
                <a:t>算法</a:t>
              </a:r>
              <a:endParaRPr lang="en-US" altLang="zh-CN" sz="54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5073762" y="1124584"/>
              <a:ext cx="5538651"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6881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US" altLang="zh-CN" sz="2400" b="1" dirty="0">
                <a:latin typeface="微软雅黑" panose="020B0503020204020204" pitchFamily="34" charset="-122"/>
              </a:rPr>
              <a:t>DES</a:t>
            </a:r>
            <a:r>
              <a:rPr lang="zh-CN" altLang="en-US" sz="2400" b="1" dirty="0">
                <a:latin typeface="微软雅黑" panose="020B0503020204020204" pitchFamily="34" charset="-122"/>
              </a:rPr>
              <a:t>数据加密标准的历史</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19</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4F49606-D702-3D47-8F9D-14442FD4C8DB}"/>
              </a:ext>
            </a:extLst>
          </p:cNvPr>
          <p:cNvSpPr txBox="1"/>
          <p:nvPr/>
        </p:nvSpPr>
        <p:spPr>
          <a:xfrm>
            <a:off x="377252" y="840783"/>
            <a:ext cx="8309911" cy="440966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kumimoji="1" lang="en-US" altLang="zh-CN" sz="2400" dirty="0">
                <a:latin typeface="Arial" panose="020B0604020202020204" pitchFamily="34" charset="0"/>
                <a:ea typeface="宋体" panose="02010600030101010101" pitchFamily="2" charset="-122"/>
              </a:rPr>
              <a:t>1971</a:t>
            </a:r>
            <a:r>
              <a:rPr kumimoji="1" lang="zh-CN" altLang="en-US" sz="2400" dirty="0">
                <a:latin typeface="Arial" panose="020B0604020202020204" pitchFamily="34" charset="0"/>
                <a:ea typeface="宋体" panose="02010600030101010101" pitchFamily="2" charset="-122"/>
              </a:rPr>
              <a:t>年，</a:t>
            </a:r>
            <a:r>
              <a:rPr kumimoji="1" lang="en-US" altLang="zh-CN" sz="2400" dirty="0">
                <a:latin typeface="Arial" panose="020B0604020202020204" pitchFamily="34" charset="0"/>
                <a:ea typeface="宋体" panose="02010600030101010101" pitchFamily="2" charset="-122"/>
              </a:rPr>
              <a:t>IBM</a:t>
            </a:r>
            <a:r>
              <a:rPr kumimoji="1" lang="zh-CN" altLang="en-US" sz="2400" dirty="0">
                <a:latin typeface="Arial" panose="020B0604020202020204" pitchFamily="34" charset="0"/>
                <a:ea typeface="宋体" panose="02010600030101010101" pitchFamily="2" charset="-122"/>
              </a:rPr>
              <a:t>由</a:t>
            </a:r>
            <a:r>
              <a:rPr kumimoji="1" lang="en-US" altLang="zh-CN" sz="2400" dirty="0">
                <a:latin typeface="Arial" panose="020B0604020202020204" pitchFamily="34" charset="0"/>
                <a:ea typeface="宋体" panose="02010600030101010101" pitchFamily="2" charset="-122"/>
              </a:rPr>
              <a:t>Horst Feistel</a:t>
            </a:r>
            <a:r>
              <a:rPr kumimoji="1" lang="zh-CN" altLang="en-US" sz="2400" dirty="0">
                <a:latin typeface="Arial" panose="020B0604020202020204" pitchFamily="34" charset="0"/>
                <a:ea typeface="宋体" panose="02010600030101010101" pitchFamily="2" charset="-122"/>
              </a:rPr>
              <a:t>领导的密码研究项目组研究出</a:t>
            </a:r>
            <a:r>
              <a:rPr kumimoji="1" lang="en-US" altLang="zh-CN" sz="2400" dirty="0">
                <a:latin typeface="Arial" panose="020B0604020202020204" pitchFamily="34" charset="0"/>
                <a:ea typeface="宋体" panose="02010600030101010101" pitchFamily="2" charset="-122"/>
              </a:rPr>
              <a:t>LUCIFER</a:t>
            </a:r>
            <a:r>
              <a:rPr kumimoji="1" lang="zh-CN" altLang="en-US" sz="2400" dirty="0">
                <a:latin typeface="Arial" panose="020B0604020202020204" pitchFamily="34" charset="0"/>
                <a:ea typeface="宋体" panose="02010600030101010101" pitchFamily="2" charset="-122"/>
              </a:rPr>
              <a:t>算法，并应用于商业领域</a:t>
            </a:r>
          </a:p>
          <a:p>
            <a:pPr marL="342900" indent="-342900">
              <a:lnSpc>
                <a:spcPct val="20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  </a:t>
            </a:r>
            <a:r>
              <a:rPr kumimoji="1" lang="en-US" altLang="zh-CN" sz="2400" dirty="0">
                <a:latin typeface="Arial" panose="020B0604020202020204" pitchFamily="34" charset="0"/>
                <a:ea typeface="宋体" panose="02010600030101010101" pitchFamily="2" charset="-122"/>
              </a:rPr>
              <a:t>1973</a:t>
            </a:r>
            <a:r>
              <a:rPr kumimoji="1" lang="zh-CN" altLang="en-US" sz="2400" dirty="0">
                <a:latin typeface="Arial" panose="020B0604020202020204" pitchFamily="34" charset="0"/>
                <a:ea typeface="宋体" panose="02010600030101010101" pitchFamily="2" charset="-122"/>
              </a:rPr>
              <a:t>年，美国标准局征求标准，</a:t>
            </a:r>
            <a:r>
              <a:rPr kumimoji="1" lang="en-US" altLang="zh-CN" sz="2400" dirty="0">
                <a:latin typeface="Arial" panose="020B0604020202020204" pitchFamily="34" charset="0"/>
                <a:ea typeface="宋体" panose="02010600030101010101" pitchFamily="2" charset="-122"/>
              </a:rPr>
              <a:t>IBM</a:t>
            </a:r>
            <a:r>
              <a:rPr kumimoji="1" lang="zh-CN" altLang="en-US" sz="2400" dirty="0">
                <a:latin typeface="Arial" panose="020B0604020202020204" pitchFamily="34" charset="0"/>
                <a:ea typeface="宋体" panose="02010600030101010101" pitchFamily="2" charset="-122"/>
              </a:rPr>
              <a:t>提交结果</a:t>
            </a:r>
          </a:p>
          <a:p>
            <a:pPr marL="342900" indent="-342900">
              <a:lnSpc>
                <a:spcPct val="20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  </a:t>
            </a:r>
            <a:r>
              <a:rPr kumimoji="1" lang="en-US" altLang="zh-CN" sz="2400" dirty="0">
                <a:latin typeface="Arial" panose="020B0604020202020204" pitchFamily="34" charset="0"/>
                <a:ea typeface="宋体" panose="02010600030101010101" pitchFamily="2" charset="-122"/>
              </a:rPr>
              <a:t>1977</a:t>
            </a:r>
            <a:r>
              <a:rPr kumimoji="1" lang="zh-CN" altLang="en-US" sz="2400" dirty="0">
                <a:latin typeface="Arial" panose="020B0604020202020204" pitchFamily="34" charset="0"/>
                <a:ea typeface="宋体" panose="02010600030101010101" pitchFamily="2" charset="-122"/>
              </a:rPr>
              <a:t>年，被选为数据加密标准</a:t>
            </a:r>
          </a:p>
          <a:p>
            <a:pPr marL="342900" indent="-342900">
              <a:lnSpc>
                <a:spcPct val="20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  </a:t>
            </a:r>
            <a:r>
              <a:rPr kumimoji="1" lang="en-US" altLang="zh-CN" sz="2400" dirty="0">
                <a:latin typeface="Arial" panose="020B0604020202020204" pitchFamily="34" charset="0"/>
                <a:ea typeface="宋体" panose="02010600030101010101" pitchFamily="2" charset="-122"/>
              </a:rPr>
              <a:t>1994</a:t>
            </a:r>
            <a:r>
              <a:rPr kumimoji="1" lang="zh-CN" altLang="en-US" sz="2400" dirty="0">
                <a:latin typeface="Arial" panose="020B0604020202020204" pitchFamily="34" charset="0"/>
                <a:ea typeface="宋体" panose="02010600030101010101" pitchFamily="2" charset="-122"/>
              </a:rPr>
              <a:t>年，美国决定</a:t>
            </a:r>
            <a:r>
              <a:rPr kumimoji="1" lang="en-US" altLang="zh-CN" sz="2400" dirty="0">
                <a:latin typeface="Arial" panose="020B0604020202020204" pitchFamily="34" charset="0"/>
                <a:ea typeface="宋体" panose="02010600030101010101" pitchFamily="2" charset="-122"/>
              </a:rPr>
              <a:t>98</a:t>
            </a:r>
            <a:r>
              <a:rPr kumimoji="1" lang="zh-CN" altLang="en-US" sz="2400" dirty="0">
                <a:latin typeface="Arial" panose="020B0604020202020204" pitchFamily="34" charset="0"/>
                <a:ea typeface="宋体" panose="02010600030101010101" pitchFamily="2" charset="-122"/>
              </a:rPr>
              <a:t>年</a:t>
            </a:r>
            <a:r>
              <a:rPr kumimoji="1" lang="en-US" altLang="zh-CN" sz="2400" dirty="0">
                <a:latin typeface="Arial" panose="020B0604020202020204" pitchFamily="34" charset="0"/>
                <a:ea typeface="宋体" panose="02010600030101010101" pitchFamily="2" charset="-122"/>
              </a:rPr>
              <a:t>12</a:t>
            </a:r>
            <a:r>
              <a:rPr kumimoji="1" lang="zh-CN" altLang="en-US" sz="2400" dirty="0">
                <a:latin typeface="Arial" panose="020B0604020202020204" pitchFamily="34" charset="0"/>
                <a:ea typeface="宋体" panose="02010600030101010101" pitchFamily="2" charset="-122"/>
              </a:rPr>
              <a:t>月以后不再使用</a:t>
            </a:r>
            <a:r>
              <a:rPr kumimoji="1" lang="en-US" altLang="zh-CN" sz="2400" dirty="0">
                <a:latin typeface="Arial" panose="020B0604020202020204" pitchFamily="34" charset="0"/>
                <a:ea typeface="宋体" panose="02010600030101010101" pitchFamily="2" charset="-122"/>
              </a:rPr>
              <a:t>DES</a:t>
            </a:r>
            <a:r>
              <a:rPr kumimoji="1" lang="zh-CN" altLang="en-US" sz="2400" dirty="0">
                <a:latin typeface="Arial" panose="020B0604020202020204" pitchFamily="34" charset="0"/>
                <a:ea typeface="宋体" panose="02010600030101010101" pitchFamily="2" charset="-122"/>
              </a:rPr>
              <a:t>算法</a:t>
            </a:r>
          </a:p>
          <a:p>
            <a:pPr marL="342900" indent="-342900">
              <a:lnSpc>
                <a:spcPct val="200000"/>
              </a:lnSpc>
              <a:buFont typeface="Arial" panose="020B0604020202020204" pitchFamily="34" charset="0"/>
              <a:buChar char="•"/>
            </a:pPr>
            <a:endParaRPr kumimoji="1" lang="zh-CN" altLang="en-US" sz="24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9807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anim calcmode="lin" valueType="num">
                                      <p:cBhvr>
                                        <p:cTn id="1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50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anim calcmode="lin" valueType="num">
                                      <p:cBhvr>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50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anim calcmode="lin" valueType="num">
                                      <p:cBhvr>
                                        <p:cTn id="2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2633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现代密码学</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2</a:t>
            </a:fld>
            <a:endParaRPr lang="zh-CN" altLang="en-US" dirty="0"/>
          </a:p>
        </p:txBody>
      </p:sp>
      <p:cxnSp>
        <p:nvCxnSpPr>
          <p:cNvPr id="3" name="直接连接符 2"/>
          <p:cNvCxnSpPr/>
          <p:nvPr/>
        </p:nvCxnSpPr>
        <p:spPr>
          <a:xfrm>
            <a:off x="470269" y="67282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3670386-E4C3-AA45-8598-1DDCC9BD0044}"/>
              </a:ext>
            </a:extLst>
          </p:cNvPr>
          <p:cNvSpPr txBox="1"/>
          <p:nvPr/>
        </p:nvSpPr>
        <p:spPr>
          <a:xfrm>
            <a:off x="470269" y="931254"/>
            <a:ext cx="7925503" cy="2914259"/>
          </a:xfrm>
          <a:prstGeom prst="rect">
            <a:avLst/>
          </a:prstGeom>
          <a:noFill/>
        </p:spPr>
        <p:txBody>
          <a:bodyPr wrap="square" rtlCol="0">
            <a:spAutoFit/>
          </a:bodyPr>
          <a:lstStyle/>
          <a:p>
            <a:pPr>
              <a:lnSpc>
                <a:spcPct val="200000"/>
              </a:lnSpc>
            </a:pPr>
            <a:r>
              <a:rPr lang="zh-CN" altLang="en-US" sz="2400" dirty="0">
                <a:latin typeface="SimSun" panose="02010600030101010101" pitchFamily="2" charset="-122"/>
                <a:ea typeface="SimSun" panose="02010600030101010101" pitchFamily="2" charset="-122"/>
              </a:rPr>
              <a:t>形成于</a:t>
            </a:r>
            <a:r>
              <a:rPr lang="en-US" altLang="zh-CN" sz="2400" dirty="0">
                <a:latin typeface="SimSun" panose="02010600030101010101" pitchFamily="2" charset="-122"/>
                <a:ea typeface="SimSun" panose="02010600030101010101" pitchFamily="2" charset="-122"/>
              </a:rPr>
              <a:t>20</a:t>
            </a:r>
            <a:r>
              <a:rPr lang="zh-CN" altLang="en-US" sz="2400" dirty="0">
                <a:latin typeface="SimSun" panose="02010600030101010101" pitchFamily="2" charset="-122"/>
                <a:ea typeface="SimSun" panose="02010600030101010101" pitchFamily="2" charset="-122"/>
              </a:rPr>
              <a:t>世纪</a:t>
            </a:r>
            <a:r>
              <a:rPr lang="en-US" altLang="zh-CN" sz="2400" dirty="0">
                <a:latin typeface="SimSun" panose="02010600030101010101" pitchFamily="2" charset="-122"/>
                <a:ea typeface="SimSun" panose="02010600030101010101" pitchFamily="2" charset="-122"/>
              </a:rPr>
              <a:t>70</a:t>
            </a:r>
            <a:r>
              <a:rPr lang="zh-CN" altLang="en-US" sz="2400" dirty="0">
                <a:latin typeface="SimSun" panose="02010600030101010101" pitchFamily="2" charset="-122"/>
                <a:ea typeface="SimSun" panose="02010600030101010101" pitchFamily="2" charset="-122"/>
              </a:rPr>
              <a:t>年代的现代密码学具有两个重要标志：</a:t>
            </a:r>
            <a:endParaRPr lang="en-US" altLang="zh-CN" sz="2400" dirty="0">
              <a:latin typeface="SimSun" panose="02010600030101010101" pitchFamily="2" charset="-122"/>
              <a:ea typeface="SimSun" panose="02010600030101010101" pitchFamily="2" charset="-122"/>
            </a:endParaRPr>
          </a:p>
          <a:p>
            <a:pPr marL="914400" lvl="1" indent="-457200">
              <a:lnSpc>
                <a:spcPct val="20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由美国制定并批准公布的公用数据加密标准（</a:t>
            </a:r>
            <a:r>
              <a:rPr lang="en" altLang="zh-CN" sz="2400" dirty="0">
                <a:latin typeface="SimSun" panose="02010600030101010101" pitchFamily="2" charset="-122"/>
                <a:ea typeface="SimSun" panose="02010600030101010101" pitchFamily="2" charset="-122"/>
              </a:rPr>
              <a:t>Data Encryption Standard</a:t>
            </a:r>
            <a:r>
              <a:rPr lang="zh-CN" altLang="en" sz="2400" dirty="0">
                <a:latin typeface="SimSun" panose="02010600030101010101" pitchFamily="2" charset="-122"/>
                <a:ea typeface="SimSun" panose="02010600030101010101" pitchFamily="2" charset="-122"/>
              </a:rPr>
              <a:t>，</a:t>
            </a:r>
            <a:r>
              <a:rPr lang="en" altLang="zh-CN" sz="2400" dirty="0">
                <a:latin typeface="SimSun" panose="02010600030101010101" pitchFamily="2" charset="-122"/>
                <a:ea typeface="SimSun" panose="02010600030101010101" pitchFamily="2" charset="-122"/>
              </a:rPr>
              <a:t>DES</a:t>
            </a:r>
            <a:r>
              <a:rPr lang="zh-CN" altLang="en" sz="2400" dirty="0">
                <a:latin typeface="SimSun" panose="02010600030101010101" pitchFamily="2" charset="-122"/>
                <a:ea typeface="SimSun" panose="02010600030101010101" pitchFamily="2" charset="-122"/>
              </a:rPr>
              <a:t>）</a:t>
            </a:r>
            <a:r>
              <a:rPr lang="zh-CN" altLang="en-US" sz="2400" dirty="0">
                <a:latin typeface="SimSun" panose="02010600030101010101" pitchFamily="2" charset="-122"/>
                <a:ea typeface="SimSun" panose="02010600030101010101" pitchFamily="2" charset="-122"/>
              </a:rPr>
              <a:t>；</a:t>
            </a:r>
            <a:endParaRPr lang="en-US" altLang="zh-CN" sz="2400" dirty="0">
              <a:latin typeface="SimSun" panose="02010600030101010101" pitchFamily="2" charset="-122"/>
              <a:ea typeface="SimSun" panose="02010600030101010101" pitchFamily="2" charset="-122"/>
            </a:endParaRPr>
          </a:p>
          <a:p>
            <a:pPr marL="914400" lvl="1" indent="-457200">
              <a:lnSpc>
                <a:spcPct val="20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公钥密码体制的诞生。</a:t>
            </a:r>
            <a:endParaRPr lang="en-US" altLang="zh-CN" sz="2400" dirty="0">
              <a:latin typeface="SimSun" panose="02010600030101010101" pitchFamily="2" charset="-122"/>
              <a:ea typeface="SimSun" panose="02010600030101010101" pitchFamily="2" charset="-122"/>
            </a:endParaRPr>
          </a:p>
        </p:txBody>
      </p:sp>
      <p:pic>
        <p:nvPicPr>
          <p:cNvPr id="1026" name="Picture 2" descr="密码学-YXQ_Blog">
            <a:extLst>
              <a:ext uri="{FF2B5EF4-FFF2-40B4-BE49-F238E27FC236}">
                <a16:creationId xmlns:a16="http://schemas.microsoft.com/office/drawing/2014/main" id="{53D710A5-1B78-1C4E-8F55-769E4AEA27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1256" y="3845513"/>
            <a:ext cx="3204516" cy="2149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50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anim calcmode="lin" valueType="num">
                                      <p:cBhvr>
                                        <p:cTn id="8"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1">
                                            <p:txEl>
                                              <p:pRg st="1" end="1"/>
                                            </p:txEl>
                                          </p:spTgt>
                                        </p:tgtEl>
                                        <p:attrNameLst>
                                          <p:attrName>style.visibility</p:attrName>
                                        </p:attrNameLst>
                                      </p:cBhvr>
                                      <p:to>
                                        <p:strVal val="visible"/>
                                      </p:to>
                                    </p:set>
                                    <p:animEffect transition="in" filter="fade">
                                      <p:cBhvr>
                                        <p:cTn id="13" dur="500"/>
                                        <p:tgtEl>
                                          <p:spTgt spid="21">
                                            <p:txEl>
                                              <p:pRg st="1" end="1"/>
                                            </p:txEl>
                                          </p:spTgt>
                                        </p:tgtEl>
                                      </p:cBhvr>
                                    </p:animEffect>
                                    <p:anim calcmode="lin" valueType="num">
                                      <p:cBhvr>
                                        <p:cTn id="14"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500"/>
                                  </p:stCondLst>
                                  <p:childTnLst>
                                    <p:set>
                                      <p:cBhvr>
                                        <p:cTn id="18" dur="1" fill="hold">
                                          <p:stCondLst>
                                            <p:cond delay="0"/>
                                          </p:stCondLst>
                                        </p:cTn>
                                        <p:tgtEl>
                                          <p:spTgt spid="21">
                                            <p:txEl>
                                              <p:pRg st="2" end="2"/>
                                            </p:txEl>
                                          </p:spTgt>
                                        </p:tgtEl>
                                        <p:attrNameLst>
                                          <p:attrName>style.visibility</p:attrName>
                                        </p:attrNameLst>
                                      </p:cBhvr>
                                      <p:to>
                                        <p:strVal val="visible"/>
                                      </p:to>
                                    </p:set>
                                    <p:animEffect transition="in" filter="fade">
                                      <p:cBhvr>
                                        <p:cTn id="19" dur="500"/>
                                        <p:tgtEl>
                                          <p:spTgt spid="21">
                                            <p:txEl>
                                              <p:pRg st="2" end="2"/>
                                            </p:txEl>
                                          </p:spTgt>
                                        </p:tgtEl>
                                      </p:cBhvr>
                                    </p:animEffect>
                                    <p:anim calcmode="lin" valueType="num">
                                      <p:cBhvr>
                                        <p:cTn id="20"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50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500"/>
                                        <p:tgtEl>
                                          <p:spTgt spid="1026"/>
                                        </p:tgtEl>
                                      </p:cBhvr>
                                    </p:animEffect>
                                    <p:anim calcmode="lin" valueType="num">
                                      <p:cBhvr>
                                        <p:cTn id="25" dur="500" fill="hold"/>
                                        <p:tgtEl>
                                          <p:spTgt spid="1026"/>
                                        </p:tgtEl>
                                        <p:attrNameLst>
                                          <p:attrName>ppt_x</p:attrName>
                                        </p:attrNameLst>
                                      </p:cBhvr>
                                      <p:tavLst>
                                        <p:tav tm="0">
                                          <p:val>
                                            <p:strVal val="#ppt_x"/>
                                          </p:val>
                                        </p:tav>
                                        <p:tav tm="100000">
                                          <p:val>
                                            <p:strVal val="#ppt_x"/>
                                          </p:val>
                                        </p:tav>
                                      </p:tavLst>
                                    </p:anim>
                                    <p:anim calcmode="lin" valueType="num">
                                      <p:cBhvr>
                                        <p:cTn id="26" dur="5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US" altLang="zh-CN" sz="2400" b="1" dirty="0">
                <a:latin typeface="微软雅黑" panose="020B0503020204020204" pitchFamily="34" charset="-122"/>
              </a:rPr>
              <a:t>DES</a:t>
            </a:r>
            <a:r>
              <a:rPr lang="zh-CN" altLang="en-US" sz="2400" b="1" dirty="0">
                <a:latin typeface="微软雅黑" panose="020B0503020204020204" pitchFamily="34" charset="-122"/>
              </a:rPr>
              <a:t>数据加密标准</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20</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4F49606-D702-3D47-8F9D-14442FD4C8DB}"/>
              </a:ext>
            </a:extLst>
          </p:cNvPr>
          <p:cNvSpPr txBox="1"/>
          <p:nvPr/>
        </p:nvSpPr>
        <p:spPr>
          <a:xfrm>
            <a:off x="377252" y="907043"/>
            <a:ext cx="8309911" cy="366773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kumimoji="1" lang="en-US" altLang="zh-CN" sz="2400" dirty="0">
                <a:latin typeface="Arial" panose="020B0604020202020204" pitchFamily="34" charset="0"/>
                <a:ea typeface="宋体" panose="02010600030101010101" pitchFamily="2" charset="-122"/>
              </a:rPr>
              <a:t>DES</a:t>
            </a:r>
            <a:r>
              <a:rPr kumimoji="1" lang="zh-CN" altLang="en-US" sz="2400" dirty="0">
                <a:latin typeface="Arial" panose="020B0604020202020204" pitchFamily="34" charset="0"/>
                <a:ea typeface="宋体" panose="02010600030101010101" pitchFamily="2" charset="-122"/>
              </a:rPr>
              <a:t>是一种明文分组为</a:t>
            </a:r>
            <a:r>
              <a:rPr kumimoji="1" lang="en-US" altLang="zh-CN" sz="2400" dirty="0">
                <a:latin typeface="Arial" panose="020B0604020202020204" pitchFamily="34" charset="0"/>
                <a:ea typeface="宋体" panose="02010600030101010101" pitchFamily="2" charset="-122"/>
              </a:rPr>
              <a:t>64</a:t>
            </a:r>
            <a:r>
              <a:rPr kumimoji="1" lang="zh-CN" altLang="en-US" sz="2400" dirty="0">
                <a:latin typeface="Arial" panose="020B0604020202020204" pitchFamily="34" charset="0"/>
                <a:ea typeface="宋体" panose="02010600030101010101" pitchFamily="2" charset="-122"/>
              </a:rPr>
              <a:t>比特，有效密钥</a:t>
            </a:r>
            <a:r>
              <a:rPr kumimoji="1" lang="en-US" altLang="zh-CN" sz="2400" dirty="0">
                <a:latin typeface="Arial" panose="020B0604020202020204" pitchFamily="34" charset="0"/>
                <a:ea typeface="宋体" panose="02010600030101010101" pitchFamily="2" charset="-122"/>
              </a:rPr>
              <a:t>56</a:t>
            </a:r>
            <a:r>
              <a:rPr kumimoji="1" lang="zh-CN" altLang="en-US" sz="2400" dirty="0">
                <a:latin typeface="Arial" panose="020B0604020202020204" pitchFamily="34" charset="0"/>
                <a:ea typeface="宋体" panose="02010600030101010101" pitchFamily="2" charset="-122"/>
              </a:rPr>
              <a:t>比特，输出密文</a:t>
            </a:r>
            <a:r>
              <a:rPr kumimoji="1" lang="en-US" altLang="zh-CN" sz="2400" dirty="0">
                <a:latin typeface="Arial" panose="020B0604020202020204" pitchFamily="34" charset="0"/>
                <a:ea typeface="宋体" panose="02010600030101010101" pitchFamily="2" charset="-122"/>
              </a:rPr>
              <a:t>64</a:t>
            </a:r>
            <a:r>
              <a:rPr kumimoji="1" lang="zh-CN" altLang="en-US" sz="2400" dirty="0">
                <a:latin typeface="Arial" panose="020B0604020202020204" pitchFamily="34" charset="0"/>
                <a:ea typeface="宋体" panose="02010600030101010101" pitchFamily="2" charset="-122"/>
              </a:rPr>
              <a:t>比特的，具有</a:t>
            </a:r>
            <a:r>
              <a:rPr kumimoji="1" lang="en-US" altLang="zh-CN" sz="2400" dirty="0">
                <a:latin typeface="Arial" panose="020B0604020202020204" pitchFamily="34" charset="0"/>
                <a:ea typeface="宋体" panose="02010600030101010101" pitchFamily="2" charset="-122"/>
              </a:rPr>
              <a:t>16</a:t>
            </a:r>
            <a:r>
              <a:rPr kumimoji="1" lang="zh-CN" altLang="en-US" sz="2400" dirty="0">
                <a:latin typeface="Arial" panose="020B0604020202020204" pitchFamily="34" charset="0"/>
                <a:ea typeface="宋体" panose="02010600030101010101" pitchFamily="2" charset="-122"/>
              </a:rPr>
              <a:t>轮迭代的分组对称密码算法</a:t>
            </a:r>
            <a:endParaRPr kumimoji="1" lang="en-US" altLang="zh-CN" sz="2400" dirty="0">
              <a:latin typeface="Arial" panose="020B0604020202020204" pitchFamily="34" charset="0"/>
              <a:ea typeface="宋体" panose="02010600030101010101" pitchFamily="2" charset="-122"/>
            </a:endParaRPr>
          </a:p>
          <a:p>
            <a:pPr marL="342900" indent="-342900">
              <a:lnSpc>
                <a:spcPct val="200000"/>
              </a:lnSpc>
              <a:buFont typeface="Arial" panose="020B0604020202020204" pitchFamily="34" charset="0"/>
              <a:buChar char="•"/>
            </a:pPr>
            <a:r>
              <a:rPr kumimoji="1" lang="en-US" altLang="zh-CN" sz="2400" dirty="0">
                <a:latin typeface="Arial" panose="020B0604020202020204" pitchFamily="34" charset="0"/>
                <a:ea typeface="宋体" panose="02010600030101010101" pitchFamily="2" charset="-122"/>
              </a:rPr>
              <a:t>DES</a:t>
            </a:r>
            <a:r>
              <a:rPr kumimoji="1" lang="zh-CN" altLang="en-US" sz="2400" dirty="0">
                <a:latin typeface="Arial" panose="020B0604020202020204" pitchFamily="34" charset="0"/>
                <a:ea typeface="宋体" panose="02010600030101010101" pitchFamily="2" charset="-122"/>
              </a:rPr>
              <a:t>由初始置换，</a:t>
            </a:r>
            <a:r>
              <a:rPr kumimoji="1" lang="en-US" altLang="zh-CN" sz="2400" dirty="0">
                <a:latin typeface="Arial" panose="020B0604020202020204" pitchFamily="34" charset="0"/>
                <a:ea typeface="宋体" panose="02010600030101010101" pitchFamily="2" charset="-122"/>
              </a:rPr>
              <a:t>16</a:t>
            </a:r>
            <a:r>
              <a:rPr kumimoji="1" lang="zh-CN" altLang="en-US" sz="2400" dirty="0">
                <a:latin typeface="Arial" panose="020B0604020202020204" pitchFamily="34" charset="0"/>
                <a:ea typeface="宋体" panose="02010600030101010101" pitchFamily="2" charset="-122"/>
              </a:rPr>
              <a:t>轮迭代，初始逆置换组成</a:t>
            </a:r>
          </a:p>
          <a:p>
            <a:pPr marL="342900" indent="-342900">
              <a:lnSpc>
                <a:spcPct val="200000"/>
              </a:lnSpc>
              <a:buFont typeface="Arial" panose="020B0604020202020204" pitchFamily="34" charset="0"/>
              <a:buChar char="•"/>
            </a:pPr>
            <a:r>
              <a:rPr kumimoji="1" lang="en-US" altLang="zh-CN" sz="2400" dirty="0">
                <a:latin typeface="Arial" panose="020B0604020202020204" pitchFamily="34" charset="0"/>
                <a:ea typeface="宋体" panose="02010600030101010101" pitchFamily="2" charset="-122"/>
              </a:rPr>
              <a:t>DES</a:t>
            </a:r>
            <a:r>
              <a:rPr kumimoji="1" lang="zh-CN" altLang="en-US" sz="2400" dirty="0">
                <a:latin typeface="Arial" panose="020B0604020202020204" pitchFamily="34" charset="0"/>
                <a:ea typeface="宋体" panose="02010600030101010101" pitchFamily="2" charset="-122"/>
              </a:rPr>
              <a:t>的解密算法与加密算法相同，只是解密子密钥与加密子密钥的使用顺序刚好相反</a:t>
            </a:r>
          </a:p>
        </p:txBody>
      </p:sp>
    </p:spTree>
    <p:extLst>
      <p:ext uri="{BB962C8B-B14F-4D97-AF65-F5344CB8AC3E}">
        <p14:creationId xmlns:p14="http://schemas.microsoft.com/office/powerpoint/2010/main" val="96358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anim calcmode="lin" valueType="num">
                                      <p:cBhvr>
                                        <p:cTn id="1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50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anim calcmode="lin" valueType="num">
                                      <p:cBhvr>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US" altLang="zh-CN" sz="2400" b="1" dirty="0">
                <a:latin typeface="微软雅黑" panose="020B0503020204020204" pitchFamily="34" charset="-122"/>
              </a:rPr>
              <a:t>DES</a:t>
            </a:r>
            <a:r>
              <a:rPr lang="zh-CN" altLang="en-US" sz="2400" b="1" dirty="0">
                <a:latin typeface="微软雅黑" panose="020B0503020204020204" pitchFamily="34" charset="-122"/>
              </a:rPr>
              <a:t>算法的加密过程</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21</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Object 4">
            <a:extLst>
              <a:ext uri="{FF2B5EF4-FFF2-40B4-BE49-F238E27FC236}">
                <a16:creationId xmlns:a16="http://schemas.microsoft.com/office/drawing/2014/main" id="{14BBE2C0-25D1-CA4C-BFA7-04F21A60589E}"/>
              </a:ext>
            </a:extLst>
          </p:cNvPr>
          <p:cNvGraphicFramePr>
            <a:graphicFrameLocks noChangeAspect="1"/>
          </p:cNvGraphicFramePr>
          <p:nvPr>
            <p:extLst>
              <p:ext uri="{D42A27DB-BD31-4B8C-83A1-F6EECF244321}">
                <p14:modId xmlns:p14="http://schemas.microsoft.com/office/powerpoint/2010/main" val="3797230281"/>
              </p:ext>
            </p:extLst>
          </p:nvPr>
        </p:nvGraphicFramePr>
        <p:xfrm>
          <a:off x="4861896" y="126205"/>
          <a:ext cx="4073382" cy="6665534"/>
        </p:xfrm>
        <a:graphic>
          <a:graphicData uri="http://schemas.openxmlformats.org/presentationml/2006/ole">
            <mc:AlternateContent xmlns:mc="http://schemas.openxmlformats.org/markup-compatibility/2006">
              <mc:Choice xmlns:v="urn:schemas-microsoft-com:vml" Requires="v">
                <p:oleObj spid="_x0000_s22573" name="图片" r:id="rId4" imgW="3009900" imgH="5842000" progId="Word.Picture.8">
                  <p:embed/>
                </p:oleObj>
              </mc:Choice>
              <mc:Fallback>
                <p:oleObj name="图片" r:id="rId4" imgW="3009900" imgH="5842000" progId="Word.Picture.8">
                  <p:embed/>
                  <p:pic>
                    <p:nvPicPr>
                      <p:cNvPr id="217092" name="Object 4">
                        <a:extLst>
                          <a:ext uri="{FF2B5EF4-FFF2-40B4-BE49-F238E27FC236}">
                            <a16:creationId xmlns:a16="http://schemas.microsoft.com/office/drawing/2014/main" id="{8B71A409-F802-844D-A682-99676D14C2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3761"/>
                      <a:stretch>
                        <a:fillRect/>
                      </a:stretch>
                    </p:blipFill>
                    <p:spPr bwMode="auto">
                      <a:xfrm>
                        <a:off x="4861896" y="126205"/>
                        <a:ext cx="4073382" cy="6665534"/>
                      </a:xfrm>
                      <a:prstGeom prst="rect">
                        <a:avLst/>
                      </a:prstGeom>
                      <a:solidFill>
                        <a:schemeClr val="bg1"/>
                      </a:solidFill>
                    </p:spPr>
                  </p:pic>
                </p:oleObj>
              </mc:Fallback>
            </mc:AlternateContent>
          </a:graphicData>
        </a:graphic>
      </p:graphicFrame>
      <p:sp>
        <p:nvSpPr>
          <p:cNvPr id="7" name="文本框 6">
            <a:extLst>
              <a:ext uri="{FF2B5EF4-FFF2-40B4-BE49-F238E27FC236}">
                <a16:creationId xmlns:a16="http://schemas.microsoft.com/office/drawing/2014/main" id="{B246A84F-2B6F-EF42-BAF1-0C52A78BBE2D}"/>
              </a:ext>
            </a:extLst>
          </p:cNvPr>
          <p:cNvSpPr txBox="1"/>
          <p:nvPr/>
        </p:nvSpPr>
        <p:spPr>
          <a:xfrm>
            <a:off x="377252" y="907043"/>
            <a:ext cx="8309911" cy="4314066"/>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步骤一：进行初始置换</a:t>
            </a:r>
            <a:endParaRPr kumimoji="1" lang="en-US" altLang="zh-CN" sz="2400" dirty="0">
              <a:latin typeface="Arial" panose="020B0604020202020204" pitchFamily="34" charset="0"/>
              <a:ea typeface="宋体" panose="02010600030101010101" pitchFamily="2" charset="-122"/>
            </a:endParaRPr>
          </a:p>
          <a:p>
            <a:pPr marL="342900" indent="-342900">
              <a:lnSpc>
                <a:spcPct val="30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步骤二：划分矩阵</a:t>
            </a:r>
            <a:r>
              <a:rPr kumimoji="1" lang="en-US" altLang="zh-CN" sz="2400" dirty="0">
                <a:latin typeface="Arial" panose="020B0604020202020204" pitchFamily="34" charset="0"/>
                <a:ea typeface="宋体" panose="02010600030101010101" pitchFamily="2" charset="-122"/>
              </a:rPr>
              <a:t>L</a:t>
            </a:r>
            <a:r>
              <a:rPr kumimoji="1" lang="en-US" altLang="zh-CN" sz="2400" baseline="-25000" dirty="0">
                <a:latin typeface="Arial" panose="020B0604020202020204" pitchFamily="34" charset="0"/>
                <a:ea typeface="宋体" panose="02010600030101010101" pitchFamily="2" charset="-122"/>
              </a:rPr>
              <a:t>0</a:t>
            </a:r>
            <a:r>
              <a:rPr kumimoji="1" lang="zh-CN" altLang="en-US" sz="2400" dirty="0">
                <a:latin typeface="Arial" panose="020B0604020202020204" pitchFamily="34" charset="0"/>
                <a:ea typeface="宋体" panose="02010600030101010101" pitchFamily="2" charset="-122"/>
              </a:rPr>
              <a:t>和</a:t>
            </a:r>
            <a:r>
              <a:rPr kumimoji="1" lang="en-US" altLang="zh-CN" sz="2400" dirty="0">
                <a:latin typeface="Arial" panose="020B0604020202020204" pitchFamily="34" charset="0"/>
                <a:ea typeface="宋体" panose="02010600030101010101" pitchFamily="2" charset="-122"/>
              </a:rPr>
              <a:t>R</a:t>
            </a:r>
            <a:r>
              <a:rPr kumimoji="1" lang="en-US" altLang="zh-CN" sz="2400" baseline="-25000" dirty="0">
                <a:latin typeface="Arial" panose="020B0604020202020204" pitchFamily="34" charset="0"/>
                <a:ea typeface="宋体" panose="02010600030101010101" pitchFamily="2" charset="-122"/>
              </a:rPr>
              <a:t>0</a:t>
            </a:r>
          </a:p>
          <a:p>
            <a:pPr marL="342900" indent="-342900">
              <a:lnSpc>
                <a:spcPct val="30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步骤三：</a:t>
            </a:r>
            <a:r>
              <a:rPr kumimoji="1" lang="en-US" altLang="zh-CN" sz="2400" dirty="0">
                <a:latin typeface="Arial" panose="020B0604020202020204" pitchFamily="34" charset="0"/>
                <a:ea typeface="宋体" panose="02010600030101010101" pitchFamily="2" charset="-122"/>
              </a:rPr>
              <a:t>16</a:t>
            </a:r>
            <a:r>
              <a:rPr kumimoji="1" lang="zh-CN" altLang="en-US" sz="2400" dirty="0">
                <a:latin typeface="Arial" panose="020B0604020202020204" pitchFamily="34" charset="0"/>
                <a:ea typeface="宋体" panose="02010600030101010101" pitchFamily="2" charset="-122"/>
              </a:rPr>
              <a:t>轮函数迭代</a:t>
            </a:r>
            <a:endParaRPr kumimoji="1" lang="en-US" altLang="zh-CN" sz="2400" dirty="0">
              <a:latin typeface="Arial" panose="020B0604020202020204" pitchFamily="34" charset="0"/>
              <a:ea typeface="宋体" panose="02010600030101010101" pitchFamily="2" charset="-122"/>
            </a:endParaRPr>
          </a:p>
          <a:p>
            <a:pPr marL="342900" indent="-342900">
              <a:lnSpc>
                <a:spcPct val="30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步骤四：进行逆置换</a:t>
            </a:r>
          </a:p>
        </p:txBody>
      </p:sp>
    </p:spTree>
    <p:extLst>
      <p:ext uri="{BB962C8B-B14F-4D97-AF65-F5344CB8AC3E}">
        <p14:creationId xmlns:p14="http://schemas.microsoft.com/office/powerpoint/2010/main" val="110747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anim calcmode="lin" valueType="num">
                                      <p:cBhvr>
                                        <p:cTn id="14"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50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500"/>
                                        <p:tgtEl>
                                          <p:spTgt spid="7">
                                            <p:txEl>
                                              <p:pRg st="2" end="2"/>
                                            </p:txEl>
                                          </p:spTgt>
                                        </p:tgtEl>
                                      </p:cBhvr>
                                    </p:animEffect>
                                    <p:anim calcmode="lin" valueType="num">
                                      <p:cBhvr>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50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anim calcmode="lin" valueType="num">
                                      <p:cBhvr>
                                        <p:cTn id="2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89226"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轮函数</a:t>
            </a:r>
            <a:r>
              <a:rPr lang="en" altLang="zh-CN" sz="2400" b="1" dirty="0">
                <a:latin typeface="微软雅黑" panose="020B0503020204020204" pitchFamily="34" charset="-122"/>
              </a:rPr>
              <a:t>F</a:t>
            </a:r>
            <a:r>
              <a:rPr lang="zh-CN" altLang="en-US" sz="2400" b="1" dirty="0">
                <a:latin typeface="微软雅黑" panose="020B0503020204020204" pitchFamily="34" charset="-122"/>
              </a:rPr>
              <a:t>的实现</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22</a:t>
            </a:fld>
            <a:endParaRPr lang="zh-CN" altLang="en-US" dirty="0"/>
          </a:p>
        </p:txBody>
      </p:sp>
      <p:cxnSp>
        <p:nvCxnSpPr>
          <p:cNvPr id="3" name="直接连接符 2"/>
          <p:cNvCxnSpPr/>
          <p:nvPr/>
        </p:nvCxnSpPr>
        <p:spPr>
          <a:xfrm>
            <a:off x="538001" y="667436"/>
            <a:ext cx="8110878"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4">
            <a:extLst>
              <a:ext uri="{FF2B5EF4-FFF2-40B4-BE49-F238E27FC236}">
                <a16:creationId xmlns:a16="http://schemas.microsoft.com/office/drawing/2014/main" id="{B279951A-BEEE-094A-9941-B10A607B1B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755374" y="855889"/>
            <a:ext cx="7633252" cy="5544909"/>
          </a:xfrm>
          <a:prstGeom prst="rect">
            <a:avLst/>
          </a:prstGeom>
        </p:spPr>
      </p:pic>
    </p:spTree>
    <p:extLst>
      <p:ext uri="{BB962C8B-B14F-4D97-AF65-F5344CB8AC3E}">
        <p14:creationId xmlns:p14="http://schemas.microsoft.com/office/powerpoint/2010/main" val="3925460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89226" y="192466"/>
            <a:ext cx="8101013" cy="461665"/>
          </a:xfrm>
          <a:prstGeom prst="rect">
            <a:avLst/>
          </a:prstGeom>
          <a:noFill/>
        </p:spPr>
        <p:txBody>
          <a:bodyPr wrap="square" rtlCol="0">
            <a:spAutoFit/>
          </a:bodyPr>
          <a:lstStyle/>
          <a:p>
            <a:r>
              <a:rPr lang="en-US" altLang="zh-CN" sz="2400" b="1" dirty="0">
                <a:latin typeface="微软雅黑" panose="020B0503020204020204" pitchFamily="34" charset="-122"/>
              </a:rPr>
              <a:t>S</a:t>
            </a:r>
            <a:r>
              <a:rPr lang="zh-CN" altLang="en-US" sz="2400" b="1" dirty="0">
                <a:latin typeface="微软雅黑" panose="020B0503020204020204" pitchFamily="34" charset="-122"/>
              </a:rPr>
              <a:t>盒</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23</a:t>
            </a:fld>
            <a:endParaRPr lang="zh-CN" altLang="en-US" dirty="0"/>
          </a:p>
        </p:txBody>
      </p:sp>
      <p:cxnSp>
        <p:nvCxnSpPr>
          <p:cNvPr id="3" name="直接连接符 2"/>
          <p:cNvCxnSpPr/>
          <p:nvPr/>
        </p:nvCxnSpPr>
        <p:spPr>
          <a:xfrm>
            <a:off x="538001"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DA15C00E-16C7-734D-A3B8-FD11AA911023}"/>
              </a:ext>
            </a:extLst>
          </p:cNvPr>
          <p:cNvSpPr txBox="1"/>
          <p:nvPr/>
        </p:nvSpPr>
        <p:spPr>
          <a:xfrm>
            <a:off x="278296" y="856568"/>
            <a:ext cx="8468139" cy="955903"/>
          </a:xfrm>
          <a:prstGeom prst="rect">
            <a:avLst/>
          </a:prstGeom>
          <a:noFill/>
        </p:spPr>
        <p:txBody>
          <a:bodyPr wrap="square" rtlCol="0">
            <a:spAutoFit/>
          </a:bodyPr>
          <a:lstStyle/>
          <a:p>
            <a:pPr algn="just">
              <a:lnSpc>
                <a:spcPct val="150000"/>
              </a:lnSpc>
            </a:pPr>
            <a:r>
              <a:rPr kumimoji="1" lang="zh-CN" altLang="en-US" sz="2000" dirty="0">
                <a:latin typeface="Arial" panose="020B0604020202020204" pitchFamily="34" charset="0"/>
                <a:ea typeface="宋体" panose="02010600030101010101" pitchFamily="2" charset="-122"/>
              </a:rPr>
              <a:t>     </a:t>
            </a:r>
            <a:r>
              <a:rPr kumimoji="1" lang="en-US" altLang="zh-CN" sz="2000" dirty="0">
                <a:latin typeface="Arial" panose="020B0604020202020204" pitchFamily="34" charset="0"/>
                <a:ea typeface="宋体" panose="02010600030101010101" pitchFamily="2" charset="-122"/>
              </a:rPr>
              <a:t>S</a:t>
            </a:r>
            <a:r>
              <a:rPr kumimoji="1" lang="zh-CN" altLang="en-US" sz="2000" dirty="0">
                <a:latin typeface="Arial" panose="020B0604020202020204" pitchFamily="34" charset="0"/>
                <a:ea typeface="宋体" panose="02010600030101010101" pitchFamily="2" charset="-122"/>
              </a:rPr>
              <a:t>盒由</a:t>
            </a:r>
            <a:r>
              <a:rPr kumimoji="1" lang="en-US" altLang="zh-CN" sz="2000" dirty="0">
                <a:latin typeface="Arial" panose="020B0604020202020204" pitchFamily="34" charset="0"/>
                <a:ea typeface="宋体" panose="02010600030101010101" pitchFamily="2" charset="-122"/>
              </a:rPr>
              <a:t>8</a:t>
            </a:r>
            <a:r>
              <a:rPr kumimoji="1" lang="zh-CN" altLang="en-US" sz="2000" dirty="0">
                <a:latin typeface="Arial" panose="020B0604020202020204" pitchFamily="34" charset="0"/>
                <a:ea typeface="宋体" panose="02010600030101010101" pitchFamily="2" charset="-122"/>
              </a:rPr>
              <a:t>个</a:t>
            </a:r>
            <a:r>
              <a:rPr kumimoji="1" lang="en-US" altLang="zh-CN" sz="2000" dirty="0" err="1">
                <a:latin typeface="Arial" panose="020B0604020202020204" pitchFamily="34" charset="0"/>
                <a:ea typeface="宋体" panose="02010600030101010101" pitchFamily="2" charset="-122"/>
              </a:rPr>
              <a:t>s</a:t>
            </a:r>
            <a:r>
              <a:rPr kumimoji="1" lang="en-US" altLang="zh-CN" baseline="-25000" dirty="0" err="1">
                <a:latin typeface="Arial" panose="020B0604020202020204" pitchFamily="34" charset="0"/>
                <a:ea typeface="宋体" panose="02010600030101010101" pitchFamily="2" charset="-122"/>
              </a:rPr>
              <a:t>i</a:t>
            </a:r>
            <a:r>
              <a:rPr kumimoji="1" lang="zh-CN" altLang="en-US" sz="2000" dirty="0">
                <a:latin typeface="Arial" panose="020B0604020202020204" pitchFamily="34" charset="0"/>
                <a:ea typeface="宋体" panose="02010600030101010101" pitchFamily="2" charset="-122"/>
              </a:rPr>
              <a:t>函数构成，函数为</a:t>
            </a:r>
            <a:r>
              <a:rPr kumimoji="1" lang="en-US" altLang="zh-CN" sz="2000" dirty="0">
                <a:latin typeface="Arial" panose="020B0604020202020204" pitchFamily="34" charset="0"/>
                <a:ea typeface="宋体" panose="02010600030101010101" pitchFamily="2" charset="-122"/>
              </a:rPr>
              <a:t>6</a:t>
            </a:r>
            <a:r>
              <a:rPr kumimoji="1" lang="zh-CN" altLang="en-US" sz="2000" dirty="0">
                <a:latin typeface="Arial" panose="020B0604020202020204" pitchFamily="34" charset="0"/>
                <a:ea typeface="宋体" panose="02010600030101010101" pitchFamily="2" charset="-122"/>
              </a:rPr>
              <a:t>比特输入，</a:t>
            </a:r>
            <a:r>
              <a:rPr kumimoji="1" lang="en-US" altLang="zh-CN" sz="2000" dirty="0">
                <a:latin typeface="Arial" panose="020B0604020202020204" pitchFamily="34" charset="0"/>
                <a:ea typeface="宋体" panose="02010600030101010101" pitchFamily="2" charset="-122"/>
              </a:rPr>
              <a:t>4</a:t>
            </a:r>
            <a:r>
              <a:rPr kumimoji="1" lang="zh-CN" altLang="en-US" sz="2000" dirty="0">
                <a:latin typeface="Arial" panose="020B0604020202020204" pitchFamily="34" charset="0"/>
                <a:ea typeface="宋体" panose="02010600030101010101" pitchFamily="2" charset="-122"/>
              </a:rPr>
              <a:t>比特输出。</a:t>
            </a:r>
            <a:r>
              <a:rPr kumimoji="1" lang="en-US" altLang="zh-CN" sz="2000" dirty="0" err="1">
                <a:latin typeface="Arial" panose="020B0604020202020204" pitchFamily="34" charset="0"/>
                <a:ea typeface="宋体" panose="02010600030101010101" pitchFamily="2" charset="-122"/>
              </a:rPr>
              <a:t>s</a:t>
            </a:r>
            <a:r>
              <a:rPr kumimoji="1" lang="en-US" altLang="zh-CN" sz="2000" baseline="-25000" dirty="0" err="1">
                <a:latin typeface="Arial" panose="020B0604020202020204" pitchFamily="34" charset="0"/>
                <a:ea typeface="宋体" panose="02010600030101010101" pitchFamily="2" charset="-122"/>
              </a:rPr>
              <a:t>i</a:t>
            </a:r>
            <a:r>
              <a:rPr kumimoji="1" lang="en-US" altLang="zh-CN" sz="2000" dirty="0">
                <a:latin typeface="Arial" panose="020B0604020202020204" pitchFamily="34" charset="0"/>
                <a:ea typeface="宋体" panose="02010600030101010101" pitchFamily="2" charset="-122"/>
              </a:rPr>
              <a:t>(h</a:t>
            </a:r>
            <a:r>
              <a:rPr kumimoji="1" lang="en-US" altLang="zh-CN" sz="2000" baseline="-25000" dirty="0">
                <a:latin typeface="Arial" panose="020B0604020202020204" pitchFamily="34" charset="0"/>
                <a:ea typeface="宋体" panose="02010600030101010101" pitchFamily="2" charset="-122"/>
              </a:rPr>
              <a:t>1</a:t>
            </a:r>
            <a:r>
              <a:rPr kumimoji="1" lang="en-US" altLang="zh-CN" sz="2000" dirty="0">
                <a:latin typeface="Arial" panose="020B0604020202020204" pitchFamily="34" charset="0"/>
                <a:ea typeface="宋体" panose="02010600030101010101" pitchFamily="2" charset="-122"/>
              </a:rPr>
              <a:t>h</a:t>
            </a:r>
            <a:r>
              <a:rPr kumimoji="1" lang="en-US" altLang="zh-CN" sz="2000" baseline="-25000" dirty="0">
                <a:latin typeface="Arial" panose="020B0604020202020204" pitchFamily="34" charset="0"/>
                <a:ea typeface="宋体" panose="02010600030101010101" pitchFamily="2" charset="-122"/>
              </a:rPr>
              <a:t>2</a:t>
            </a:r>
            <a:r>
              <a:rPr kumimoji="1" lang="en-US" altLang="zh-CN" sz="2000" dirty="0">
                <a:latin typeface="Arial" panose="020B0604020202020204" pitchFamily="34" charset="0"/>
                <a:ea typeface="宋体" panose="02010600030101010101" pitchFamily="2" charset="-122"/>
              </a:rPr>
              <a:t>h</a:t>
            </a:r>
            <a:r>
              <a:rPr kumimoji="1" lang="en-US" altLang="zh-CN" sz="2000" baseline="-25000" dirty="0">
                <a:latin typeface="Arial" panose="020B0604020202020204" pitchFamily="34" charset="0"/>
                <a:ea typeface="宋体" panose="02010600030101010101" pitchFamily="2" charset="-122"/>
              </a:rPr>
              <a:t>3</a:t>
            </a:r>
            <a:r>
              <a:rPr kumimoji="1" lang="en-US" altLang="zh-CN" sz="2000" dirty="0">
                <a:latin typeface="Arial" panose="020B0604020202020204" pitchFamily="34" charset="0"/>
                <a:ea typeface="宋体" panose="02010600030101010101" pitchFamily="2" charset="-122"/>
              </a:rPr>
              <a:t>h</a:t>
            </a:r>
            <a:r>
              <a:rPr kumimoji="1" lang="en-US" altLang="zh-CN" sz="2000" baseline="-25000" dirty="0">
                <a:latin typeface="Arial" panose="020B0604020202020204" pitchFamily="34" charset="0"/>
                <a:ea typeface="宋体" panose="02010600030101010101" pitchFamily="2" charset="-122"/>
              </a:rPr>
              <a:t>4</a:t>
            </a:r>
            <a:r>
              <a:rPr kumimoji="1" lang="en-US" altLang="zh-CN" sz="2000" dirty="0">
                <a:latin typeface="Arial" panose="020B0604020202020204" pitchFamily="34" charset="0"/>
                <a:ea typeface="宋体" panose="02010600030101010101" pitchFamily="2" charset="-122"/>
              </a:rPr>
              <a:t>h</a:t>
            </a:r>
            <a:r>
              <a:rPr kumimoji="1" lang="en-US" altLang="zh-CN" sz="2000" baseline="-25000" dirty="0">
                <a:latin typeface="Arial" panose="020B0604020202020204" pitchFamily="34" charset="0"/>
                <a:ea typeface="宋体" panose="02010600030101010101" pitchFamily="2" charset="-122"/>
              </a:rPr>
              <a:t>5</a:t>
            </a:r>
            <a:r>
              <a:rPr kumimoji="1" lang="en-US" altLang="zh-CN" sz="2000" dirty="0">
                <a:latin typeface="Arial" panose="020B0604020202020204" pitchFamily="34" charset="0"/>
                <a:ea typeface="宋体" panose="02010600030101010101" pitchFamily="2" charset="-122"/>
              </a:rPr>
              <a:t>h</a:t>
            </a:r>
            <a:r>
              <a:rPr kumimoji="1" lang="en-US" altLang="zh-CN" sz="2000" baseline="-25000" dirty="0">
                <a:latin typeface="Arial" panose="020B0604020202020204" pitchFamily="34" charset="0"/>
                <a:ea typeface="宋体" panose="02010600030101010101" pitchFamily="2" charset="-122"/>
              </a:rPr>
              <a:t>6</a:t>
            </a:r>
            <a:r>
              <a:rPr kumimoji="1" lang="en-US" altLang="zh-CN" sz="2000" dirty="0">
                <a:latin typeface="Arial" panose="020B0604020202020204" pitchFamily="34" charset="0"/>
                <a:ea typeface="宋体" panose="02010600030101010101" pitchFamily="2" charset="-122"/>
              </a:rPr>
              <a:t>)</a:t>
            </a:r>
            <a:r>
              <a:rPr kumimoji="1" lang="zh-CN" altLang="en-US" sz="2000" dirty="0">
                <a:latin typeface="Arial" panose="020B0604020202020204" pitchFamily="34" charset="0"/>
                <a:ea typeface="宋体" panose="02010600030101010101" pitchFamily="2" charset="-122"/>
              </a:rPr>
              <a:t>值就是</a:t>
            </a:r>
            <a:r>
              <a:rPr kumimoji="1" lang="en-US" altLang="zh-CN" sz="2000" dirty="0" err="1">
                <a:latin typeface="Arial" panose="020B0604020202020204" pitchFamily="34" charset="0"/>
                <a:ea typeface="宋体" panose="02010600030101010101" pitchFamily="2" charset="-122"/>
              </a:rPr>
              <a:t>s</a:t>
            </a:r>
            <a:r>
              <a:rPr kumimoji="1" lang="en-US" altLang="zh-CN" sz="2000" baseline="-25000" dirty="0" err="1">
                <a:latin typeface="Arial" panose="020B0604020202020204" pitchFamily="34" charset="0"/>
                <a:ea typeface="宋体" panose="02010600030101010101" pitchFamily="2" charset="-122"/>
              </a:rPr>
              <a:t>i</a:t>
            </a:r>
            <a:r>
              <a:rPr kumimoji="1" lang="zh-CN" altLang="en-US" sz="2000" dirty="0">
                <a:latin typeface="Arial" panose="020B0604020202020204" pitchFamily="34" charset="0"/>
                <a:ea typeface="宋体" panose="02010600030101010101" pitchFamily="2" charset="-122"/>
              </a:rPr>
              <a:t>对应表中</a:t>
            </a:r>
            <a:r>
              <a:rPr kumimoji="1" lang="en-US" altLang="zh-CN" sz="2000" dirty="0">
                <a:latin typeface="Arial" panose="020B0604020202020204" pitchFamily="34" charset="0"/>
                <a:ea typeface="宋体" panose="02010600030101010101" pitchFamily="2" charset="-122"/>
              </a:rPr>
              <a:t>(h</a:t>
            </a:r>
            <a:r>
              <a:rPr kumimoji="1" lang="en-US" altLang="zh-CN" sz="2000" baseline="-25000" dirty="0">
                <a:latin typeface="Arial" panose="020B0604020202020204" pitchFamily="34" charset="0"/>
                <a:ea typeface="宋体" panose="02010600030101010101" pitchFamily="2" charset="-122"/>
              </a:rPr>
              <a:t>1</a:t>
            </a:r>
            <a:r>
              <a:rPr kumimoji="1" lang="en-US" altLang="zh-CN" sz="2000" dirty="0">
                <a:latin typeface="Arial" panose="020B0604020202020204" pitchFamily="34" charset="0"/>
                <a:ea typeface="宋体" panose="02010600030101010101" pitchFamily="2" charset="-122"/>
              </a:rPr>
              <a:t>h</a:t>
            </a:r>
            <a:r>
              <a:rPr kumimoji="1" lang="en-US" altLang="zh-CN" sz="2000" baseline="-25000" dirty="0">
                <a:latin typeface="Arial" panose="020B0604020202020204" pitchFamily="34" charset="0"/>
                <a:ea typeface="宋体" panose="02010600030101010101" pitchFamily="2" charset="-122"/>
              </a:rPr>
              <a:t>6</a:t>
            </a:r>
            <a:r>
              <a:rPr kumimoji="1" lang="en-US" altLang="zh-CN" sz="2000" dirty="0">
                <a:latin typeface="Arial" panose="020B0604020202020204" pitchFamily="34" charset="0"/>
                <a:ea typeface="宋体" panose="02010600030101010101" pitchFamily="2" charset="-122"/>
              </a:rPr>
              <a:t>)</a:t>
            </a:r>
            <a:r>
              <a:rPr kumimoji="1" lang="en-US" altLang="zh-CN" sz="2000" baseline="-25000" dirty="0">
                <a:latin typeface="Arial" panose="020B0604020202020204" pitchFamily="34" charset="0"/>
                <a:ea typeface="宋体" panose="02010600030101010101" pitchFamily="2" charset="-122"/>
              </a:rPr>
              <a:t>2</a:t>
            </a:r>
            <a:r>
              <a:rPr kumimoji="1" lang="zh-CN" altLang="en-US" sz="2000" dirty="0">
                <a:latin typeface="Arial" panose="020B0604020202020204" pitchFamily="34" charset="0"/>
                <a:ea typeface="宋体" panose="02010600030101010101" pitchFamily="2" charset="-122"/>
              </a:rPr>
              <a:t>行和</a:t>
            </a:r>
            <a:r>
              <a:rPr kumimoji="1" lang="en-US" altLang="zh-CN" sz="2000" dirty="0">
                <a:latin typeface="Arial" panose="020B0604020202020204" pitchFamily="34" charset="0"/>
                <a:ea typeface="宋体" panose="02010600030101010101" pitchFamily="2" charset="-122"/>
              </a:rPr>
              <a:t>(h</a:t>
            </a:r>
            <a:r>
              <a:rPr kumimoji="1" lang="en-US" altLang="zh-CN" sz="2000" baseline="-25000" dirty="0">
                <a:latin typeface="Arial" panose="020B0604020202020204" pitchFamily="34" charset="0"/>
                <a:ea typeface="宋体" panose="02010600030101010101" pitchFamily="2" charset="-122"/>
              </a:rPr>
              <a:t>2</a:t>
            </a:r>
            <a:r>
              <a:rPr kumimoji="1" lang="en-US" altLang="zh-CN" sz="2000" dirty="0">
                <a:latin typeface="Arial" panose="020B0604020202020204" pitchFamily="34" charset="0"/>
                <a:ea typeface="宋体" panose="02010600030101010101" pitchFamily="2" charset="-122"/>
              </a:rPr>
              <a:t>h</a:t>
            </a:r>
            <a:r>
              <a:rPr kumimoji="1" lang="en-US" altLang="zh-CN" sz="2000" baseline="-25000" dirty="0">
                <a:latin typeface="Arial" panose="020B0604020202020204" pitchFamily="34" charset="0"/>
                <a:ea typeface="宋体" panose="02010600030101010101" pitchFamily="2" charset="-122"/>
              </a:rPr>
              <a:t>3</a:t>
            </a:r>
            <a:r>
              <a:rPr kumimoji="1" lang="en-US" altLang="zh-CN" sz="2000" dirty="0">
                <a:latin typeface="Arial" panose="020B0604020202020204" pitchFamily="34" charset="0"/>
                <a:ea typeface="宋体" panose="02010600030101010101" pitchFamily="2" charset="-122"/>
              </a:rPr>
              <a:t>h</a:t>
            </a:r>
            <a:r>
              <a:rPr kumimoji="1" lang="en-US" altLang="zh-CN" sz="2000" baseline="-25000" dirty="0">
                <a:latin typeface="Arial" panose="020B0604020202020204" pitchFamily="34" charset="0"/>
                <a:ea typeface="宋体" panose="02010600030101010101" pitchFamily="2" charset="-122"/>
              </a:rPr>
              <a:t>4</a:t>
            </a:r>
            <a:r>
              <a:rPr kumimoji="1" lang="en-US" altLang="zh-CN" sz="2000" dirty="0">
                <a:latin typeface="Arial" panose="020B0604020202020204" pitchFamily="34" charset="0"/>
                <a:ea typeface="宋体" panose="02010600030101010101" pitchFamily="2" charset="-122"/>
              </a:rPr>
              <a:t>h</a:t>
            </a:r>
            <a:r>
              <a:rPr kumimoji="1" lang="en-US" altLang="zh-CN" sz="2000" baseline="-25000" dirty="0">
                <a:latin typeface="Arial" panose="020B0604020202020204" pitchFamily="34" charset="0"/>
                <a:ea typeface="宋体" panose="02010600030101010101" pitchFamily="2" charset="-122"/>
              </a:rPr>
              <a:t>5</a:t>
            </a:r>
            <a:r>
              <a:rPr kumimoji="1" lang="en-US" altLang="zh-CN" sz="2000" dirty="0">
                <a:latin typeface="Arial" panose="020B0604020202020204" pitchFamily="34" charset="0"/>
                <a:ea typeface="宋体" panose="02010600030101010101" pitchFamily="2" charset="-122"/>
              </a:rPr>
              <a:t>)</a:t>
            </a:r>
            <a:r>
              <a:rPr kumimoji="1" lang="en-US" altLang="zh-CN" sz="2000" baseline="-25000" dirty="0">
                <a:latin typeface="Arial" panose="020B0604020202020204" pitchFamily="34" charset="0"/>
                <a:ea typeface="宋体" panose="02010600030101010101" pitchFamily="2" charset="-122"/>
              </a:rPr>
              <a:t>2</a:t>
            </a:r>
            <a:r>
              <a:rPr kumimoji="1" lang="zh-CN" altLang="en-US" sz="2000" dirty="0">
                <a:latin typeface="Arial" panose="020B0604020202020204" pitchFamily="34" charset="0"/>
                <a:ea typeface="宋体" panose="02010600030101010101" pitchFamily="2" charset="-122"/>
              </a:rPr>
              <a:t>列的值。 </a:t>
            </a:r>
          </a:p>
        </p:txBody>
      </p:sp>
      <p:sp>
        <p:nvSpPr>
          <p:cNvPr id="5" name="矩形 4">
            <a:extLst>
              <a:ext uri="{FF2B5EF4-FFF2-40B4-BE49-F238E27FC236}">
                <a16:creationId xmlns:a16="http://schemas.microsoft.com/office/drawing/2014/main" id="{3B8678D8-489F-F44F-A746-646FDD3C7200}"/>
              </a:ext>
            </a:extLst>
          </p:cNvPr>
          <p:cNvSpPr/>
          <p:nvPr/>
        </p:nvSpPr>
        <p:spPr>
          <a:xfrm>
            <a:off x="589225" y="5360126"/>
            <a:ext cx="8059653" cy="869533"/>
          </a:xfrm>
          <a:prstGeom prst="rect">
            <a:avLst/>
          </a:prstGeom>
        </p:spPr>
        <p:txBody>
          <a:bodyPr wrap="square">
            <a:spAutoFit/>
          </a:bodyPr>
          <a:lstStyle/>
          <a:p>
            <a:pPr>
              <a:lnSpc>
                <a:spcPct val="150000"/>
              </a:lnSpc>
            </a:pPr>
            <a:r>
              <a:rPr kumimoji="1" lang="zh-CN" altLang="en-US" dirty="0">
                <a:latin typeface="KaiTi" panose="02010609060101010101" pitchFamily="49" charset="-122"/>
                <a:ea typeface="KaiTi" panose="02010609060101010101" pitchFamily="49" charset="-122"/>
              </a:rPr>
              <a:t>例：如果</a:t>
            </a:r>
            <a:r>
              <a:rPr kumimoji="1" lang="en-US" altLang="zh-CN" dirty="0">
                <a:latin typeface="KaiTi" panose="02010609060101010101" pitchFamily="49" charset="-122"/>
                <a:ea typeface="KaiTi" panose="02010609060101010101" pitchFamily="49" charset="-122"/>
              </a:rPr>
              <a:t>S1</a:t>
            </a:r>
            <a:r>
              <a:rPr kumimoji="1" lang="zh-CN" altLang="en-US" dirty="0">
                <a:latin typeface="KaiTi" panose="02010609060101010101" pitchFamily="49" charset="-122"/>
                <a:ea typeface="KaiTi" panose="02010609060101010101" pitchFamily="49" charset="-122"/>
              </a:rPr>
              <a:t>的输入为(011001)</a:t>
            </a:r>
            <a:r>
              <a:rPr kumimoji="1" lang="zh-CN" altLang="en-US" baseline="-25000" dirty="0">
                <a:latin typeface="KaiTi" panose="02010609060101010101" pitchFamily="49" charset="-122"/>
                <a:ea typeface="KaiTi" panose="02010609060101010101" pitchFamily="49" charset="-122"/>
              </a:rPr>
              <a:t>2</a:t>
            </a:r>
            <a:r>
              <a:rPr kumimoji="1" lang="zh-CN" altLang="en-US" dirty="0">
                <a:latin typeface="KaiTi" panose="02010609060101010101" pitchFamily="49" charset="-122"/>
                <a:ea typeface="KaiTi" panose="02010609060101010101" pitchFamily="49" charset="-122"/>
              </a:rPr>
              <a:t>，则首末位为0、1，即行为(01)</a:t>
            </a:r>
            <a:r>
              <a:rPr kumimoji="1" lang="zh-CN" altLang="en-US" baseline="-25000" dirty="0">
                <a:latin typeface="KaiTi" panose="02010609060101010101" pitchFamily="49" charset="-122"/>
                <a:ea typeface="KaiTi" panose="02010609060101010101" pitchFamily="49" charset="-122"/>
              </a:rPr>
              <a:t>2</a:t>
            </a:r>
            <a:r>
              <a:rPr kumimoji="1" lang="zh-CN" altLang="en-US" dirty="0">
                <a:latin typeface="KaiTi" panose="02010609060101010101" pitchFamily="49" charset="-122"/>
                <a:ea typeface="KaiTi" panose="02010609060101010101" pitchFamily="49" charset="-122"/>
              </a:rPr>
              <a:t>=1，中间四位为(1100)</a:t>
            </a:r>
            <a:r>
              <a:rPr kumimoji="1" lang="zh-CN" altLang="en-US" baseline="-25000" dirty="0">
                <a:latin typeface="KaiTi" panose="02010609060101010101" pitchFamily="49" charset="-122"/>
                <a:ea typeface="KaiTi" panose="02010609060101010101" pitchFamily="49" charset="-122"/>
              </a:rPr>
              <a:t>2</a:t>
            </a:r>
            <a:r>
              <a:rPr kumimoji="1" lang="zh-CN" altLang="en-US" dirty="0">
                <a:latin typeface="KaiTi" panose="02010609060101010101" pitchFamily="49" charset="-122"/>
                <a:ea typeface="KaiTi" panose="02010609060101010101" pitchFamily="49" charset="-122"/>
              </a:rPr>
              <a:t>=12，则输出为9=(1001)</a:t>
            </a:r>
            <a:r>
              <a:rPr kumimoji="1" lang="zh-CN" altLang="en-US" baseline="-25000" dirty="0">
                <a:latin typeface="KaiTi" panose="02010609060101010101" pitchFamily="49" charset="-122"/>
                <a:ea typeface="KaiTi" panose="02010609060101010101" pitchFamily="49" charset="-122"/>
              </a:rPr>
              <a:t>2</a:t>
            </a:r>
          </a:p>
        </p:txBody>
      </p:sp>
      <p:pic>
        <p:nvPicPr>
          <p:cNvPr id="7" name="图片 6">
            <a:extLst>
              <a:ext uri="{FF2B5EF4-FFF2-40B4-BE49-F238E27FC236}">
                <a16:creationId xmlns:a16="http://schemas.microsoft.com/office/drawing/2014/main" id="{0E6B0E72-E132-415C-B110-3832A9AA0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239" y="1879270"/>
            <a:ext cx="6584251" cy="3414056"/>
          </a:xfrm>
          <a:prstGeom prst="rect">
            <a:avLst/>
          </a:prstGeom>
        </p:spPr>
      </p:pic>
    </p:spTree>
    <p:extLst>
      <p:ext uri="{BB962C8B-B14F-4D97-AF65-F5344CB8AC3E}">
        <p14:creationId xmlns:p14="http://schemas.microsoft.com/office/powerpoint/2010/main" val="57193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5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8427" y="226334"/>
            <a:ext cx="8101013" cy="461665"/>
          </a:xfrm>
          <a:prstGeom prst="rect">
            <a:avLst/>
          </a:prstGeom>
          <a:noFill/>
        </p:spPr>
        <p:txBody>
          <a:bodyPr wrap="square" rtlCol="0">
            <a:spAutoFit/>
          </a:bodyPr>
          <a:lstStyle/>
          <a:p>
            <a:r>
              <a:rPr lang="zh-CN" altLang="en-US" sz="2400" b="1" dirty="0"/>
              <a:t>子密钥的生成</a:t>
            </a:r>
            <a:endParaRPr lang="zh-CN" altLang="en-US" sz="2400" b="1" dirty="0">
              <a:latin typeface="微软雅黑" panose="020B0503020204020204" pitchFamily="34" charset="-122"/>
            </a:endParaRP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24</a:t>
            </a:fld>
            <a:endParaRPr lang="zh-CN" altLang="en-US" dirty="0"/>
          </a:p>
        </p:txBody>
      </p:sp>
      <p:cxnSp>
        <p:nvCxnSpPr>
          <p:cNvPr id="3" name="直接连接符 2"/>
          <p:cNvCxnSpPr/>
          <p:nvPr/>
        </p:nvCxnSpPr>
        <p:spPr>
          <a:xfrm>
            <a:off x="487202" y="701304"/>
            <a:ext cx="8110878"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4EA48CB5-EF2F-654F-B8BA-4EF0AF115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591" y="518609"/>
            <a:ext cx="8026400" cy="6026941"/>
          </a:xfrm>
          <a:prstGeom prst="rect">
            <a:avLst/>
          </a:prstGeom>
        </p:spPr>
      </p:pic>
    </p:spTree>
    <p:extLst>
      <p:ext uri="{BB962C8B-B14F-4D97-AF65-F5344CB8AC3E}">
        <p14:creationId xmlns:p14="http://schemas.microsoft.com/office/powerpoint/2010/main" val="4002860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8427" y="226334"/>
            <a:ext cx="8101013" cy="461665"/>
          </a:xfrm>
          <a:prstGeom prst="rect">
            <a:avLst/>
          </a:prstGeom>
          <a:noFill/>
        </p:spPr>
        <p:txBody>
          <a:bodyPr wrap="square" rtlCol="0">
            <a:spAutoFit/>
          </a:bodyPr>
          <a:lstStyle/>
          <a:p>
            <a:r>
              <a:rPr lang="en-US" altLang="zh-CN" sz="2400" b="1" dirty="0"/>
              <a:t>DES</a:t>
            </a:r>
            <a:r>
              <a:rPr lang="zh-CN" altLang="en-US" sz="2400" b="1" dirty="0"/>
              <a:t>算法的安全分析</a:t>
            </a:r>
            <a:endParaRPr lang="zh-CN" altLang="en-US" sz="2400" b="1" dirty="0">
              <a:latin typeface="微软雅黑" panose="020B0503020204020204" pitchFamily="34" charset="-122"/>
            </a:endParaRP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25</a:t>
            </a:fld>
            <a:endParaRPr lang="zh-CN" altLang="en-US" dirty="0"/>
          </a:p>
        </p:txBody>
      </p:sp>
      <p:cxnSp>
        <p:nvCxnSpPr>
          <p:cNvPr id="3" name="直接连接符 2"/>
          <p:cNvCxnSpPr/>
          <p:nvPr/>
        </p:nvCxnSpPr>
        <p:spPr>
          <a:xfrm>
            <a:off x="487202" y="701304"/>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5D8B9C7-A3A6-2344-8EBB-6779033728EC}"/>
              </a:ext>
            </a:extLst>
          </p:cNvPr>
          <p:cNvSpPr txBox="1"/>
          <p:nvPr/>
        </p:nvSpPr>
        <p:spPr>
          <a:xfrm>
            <a:off x="396000" y="813247"/>
            <a:ext cx="8363687" cy="52687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zh-CN" sz="2400" dirty="0">
                <a:latin typeface="SimSun" panose="02010600030101010101" pitchFamily="2" charset="-122"/>
                <a:ea typeface="SimSun" panose="02010600030101010101" pitchFamily="2" charset="-122"/>
              </a:rPr>
              <a:t>S</a:t>
            </a:r>
            <a:r>
              <a:rPr lang="zh-CN" altLang="en-US" sz="2400" dirty="0">
                <a:latin typeface="SimSun" panose="02010600030101010101" pitchFamily="2" charset="-122"/>
                <a:ea typeface="SimSun" panose="02010600030101010101" pitchFamily="2" charset="-122"/>
              </a:rPr>
              <a:t>盒的设计准则</a:t>
            </a:r>
          </a:p>
          <a:p>
            <a:pPr marL="800100" lvl="1" indent="-342900">
              <a:lnSpc>
                <a:spcPct val="150000"/>
              </a:lnSpc>
              <a:buFont typeface="系统字体"/>
              <a:buChar char="—"/>
            </a:pPr>
            <a:r>
              <a:rPr lang="zh-CN" altLang="en-US" sz="2200" dirty="0">
                <a:latin typeface="SimSun" panose="02010600030101010101" pitchFamily="2" charset="-122"/>
                <a:ea typeface="SimSun" panose="02010600030101010101" pitchFamily="2" charset="-122"/>
              </a:rPr>
              <a:t>对任意</a:t>
            </a:r>
            <a:r>
              <a:rPr lang="en" altLang="zh-CN" sz="2200" dirty="0">
                <a:latin typeface="SimSun" panose="02010600030101010101" pitchFamily="2" charset="-122"/>
                <a:ea typeface="SimSun" panose="02010600030101010101" pitchFamily="2" charset="-122"/>
              </a:rPr>
              <a:t>S</a:t>
            </a:r>
            <a:r>
              <a:rPr lang="zh-CN" altLang="en-US" sz="2200" dirty="0">
                <a:latin typeface="SimSun" panose="02010600030101010101" pitchFamily="2" charset="-122"/>
                <a:ea typeface="SimSun" panose="02010600030101010101" pitchFamily="2" charset="-122"/>
              </a:rPr>
              <a:t>盒，没有任何线性方程式等价于</a:t>
            </a:r>
            <a:r>
              <a:rPr lang="en" altLang="zh-CN" sz="2200" dirty="0">
                <a:latin typeface="SimSun" panose="02010600030101010101" pitchFamily="2" charset="-122"/>
                <a:ea typeface="SimSun" panose="02010600030101010101" pitchFamily="2" charset="-122"/>
              </a:rPr>
              <a:t>S</a:t>
            </a:r>
            <a:r>
              <a:rPr lang="zh-CN" altLang="en-US" sz="2200" dirty="0">
                <a:latin typeface="SimSun" panose="02010600030101010101" pitchFamily="2" charset="-122"/>
                <a:ea typeface="SimSun" panose="02010600030101010101" pitchFamily="2" charset="-122"/>
              </a:rPr>
              <a:t>盒的输入输出关系</a:t>
            </a:r>
            <a:endParaRPr lang="en-US" altLang="zh-CN" sz="2200" dirty="0">
              <a:latin typeface="SimSun" panose="02010600030101010101" pitchFamily="2" charset="-122"/>
              <a:ea typeface="SimSun" panose="02010600030101010101" pitchFamily="2" charset="-122"/>
            </a:endParaRPr>
          </a:p>
          <a:p>
            <a:pPr marL="800100" lvl="1" indent="-342900">
              <a:lnSpc>
                <a:spcPct val="150000"/>
              </a:lnSpc>
              <a:buFont typeface="系统字体"/>
              <a:buChar char="—"/>
            </a:pPr>
            <a:r>
              <a:rPr lang="zh-CN" altLang="en-US" sz="2200" dirty="0">
                <a:latin typeface="SimSun" panose="02010600030101010101" pitchFamily="2" charset="-122"/>
                <a:ea typeface="SimSun" panose="02010600030101010101" pitchFamily="2" charset="-122"/>
              </a:rPr>
              <a:t>改变</a:t>
            </a:r>
            <a:r>
              <a:rPr lang="en" altLang="zh-CN" sz="2200" dirty="0">
                <a:latin typeface="SimSun" panose="02010600030101010101" pitchFamily="2" charset="-122"/>
                <a:ea typeface="SimSun" panose="02010600030101010101" pitchFamily="2" charset="-122"/>
              </a:rPr>
              <a:t>S</a:t>
            </a:r>
            <a:r>
              <a:rPr lang="zh-CN" altLang="en-US" sz="2200" dirty="0">
                <a:latin typeface="SimSun" panose="02010600030101010101" pitchFamily="2" charset="-122"/>
                <a:ea typeface="SimSun" panose="02010600030101010101" pitchFamily="2" charset="-122"/>
              </a:rPr>
              <a:t>盒的任何一位的输入，至少有两个以上的输出位会产生变化</a:t>
            </a:r>
          </a:p>
          <a:p>
            <a:pPr marL="800100" lvl="1" indent="-342900">
              <a:lnSpc>
                <a:spcPct val="150000"/>
              </a:lnSpc>
              <a:buFont typeface="系统字体"/>
              <a:buChar char="—"/>
            </a:pPr>
            <a:r>
              <a:rPr lang="zh-CN" altLang="en-US" sz="2200" dirty="0">
                <a:latin typeface="SimSun" panose="02010600030101010101" pitchFamily="2" charset="-122"/>
                <a:ea typeface="SimSun" panose="02010600030101010101" pitchFamily="2" charset="-122"/>
              </a:rPr>
              <a:t>当固定某一个位的输入时，希望</a:t>
            </a:r>
            <a:r>
              <a:rPr lang="en" altLang="zh-CN" sz="2200" dirty="0">
                <a:latin typeface="SimSun" panose="02010600030101010101" pitchFamily="2" charset="-122"/>
                <a:ea typeface="SimSun" panose="02010600030101010101" pitchFamily="2" charset="-122"/>
              </a:rPr>
              <a:t>S</a:t>
            </a:r>
            <a:r>
              <a:rPr lang="zh-CN" altLang="en-US" sz="2200" dirty="0">
                <a:latin typeface="SimSun" panose="02010600030101010101" pitchFamily="2" charset="-122"/>
                <a:ea typeface="SimSun" panose="02010600030101010101" pitchFamily="2" charset="-122"/>
              </a:rPr>
              <a:t>盒</a:t>
            </a:r>
            <a:r>
              <a:rPr lang="en-US" altLang="zh-CN" sz="2200" dirty="0">
                <a:latin typeface="SimSun" panose="02010600030101010101" pitchFamily="2" charset="-122"/>
                <a:ea typeface="SimSun" panose="02010600030101010101" pitchFamily="2" charset="-122"/>
              </a:rPr>
              <a:t>4</a:t>
            </a:r>
            <a:r>
              <a:rPr lang="zh-CN" altLang="en-US" sz="2200" dirty="0">
                <a:latin typeface="SimSun" panose="02010600030101010101" pitchFamily="2" charset="-122"/>
                <a:ea typeface="SimSun" panose="02010600030101010101" pitchFamily="2" charset="-122"/>
              </a:rPr>
              <a:t>个输出位之间，</a:t>
            </a:r>
            <a:r>
              <a:rPr lang="en-US" altLang="zh-CN" sz="2200" dirty="0">
                <a:latin typeface="SimSun" panose="02010600030101010101" pitchFamily="2" charset="-122"/>
                <a:ea typeface="SimSun" panose="02010600030101010101" pitchFamily="2" charset="-122"/>
              </a:rPr>
              <a:t>0</a:t>
            </a:r>
            <a:r>
              <a:rPr lang="zh-CN" altLang="en-US" sz="2200" dirty="0">
                <a:latin typeface="SimSun" panose="02010600030101010101" pitchFamily="2" charset="-122"/>
                <a:ea typeface="SimSun" panose="02010600030101010101" pitchFamily="2" charset="-122"/>
              </a:rPr>
              <a:t>和</a:t>
            </a:r>
            <a:r>
              <a:rPr lang="en-US" altLang="zh-CN" sz="2200" dirty="0">
                <a:latin typeface="SimSun" panose="02010600030101010101" pitchFamily="2" charset="-122"/>
                <a:ea typeface="SimSun" panose="02010600030101010101" pitchFamily="2" charset="-122"/>
              </a:rPr>
              <a:t>1</a:t>
            </a:r>
            <a:r>
              <a:rPr lang="zh-CN" altLang="en-US" sz="2200" dirty="0">
                <a:latin typeface="SimSun" panose="02010600030101010101" pitchFamily="2" charset="-122"/>
                <a:ea typeface="SimSun" panose="02010600030101010101" pitchFamily="2" charset="-122"/>
              </a:rPr>
              <a:t>个数差越少越好</a:t>
            </a:r>
          </a:p>
          <a:p>
            <a:pPr marL="800100" lvl="1" indent="-342900">
              <a:lnSpc>
                <a:spcPct val="150000"/>
              </a:lnSpc>
              <a:buFont typeface="系统字体"/>
              <a:buChar char="—"/>
            </a:pPr>
            <a:r>
              <a:rPr lang="en" altLang="zh-CN" sz="2200" dirty="0">
                <a:latin typeface="SimSun" panose="02010600030101010101" pitchFamily="2" charset="-122"/>
                <a:ea typeface="SimSun" panose="02010600030101010101" pitchFamily="2" charset="-122"/>
              </a:rPr>
              <a:t>S</a:t>
            </a:r>
            <a:r>
              <a:rPr lang="zh-CN" altLang="en-US" sz="2200" dirty="0">
                <a:latin typeface="SimSun" panose="02010600030101010101" pitchFamily="2" charset="-122"/>
                <a:ea typeface="SimSun" panose="02010600030101010101" pitchFamily="2" charset="-122"/>
              </a:rPr>
              <a:t>盒的设计准则还没有完全公开</a:t>
            </a:r>
          </a:p>
          <a:p>
            <a:pPr marL="285750" indent="-285750">
              <a:lnSpc>
                <a:spcPct val="150000"/>
              </a:lnSpc>
              <a:buFont typeface="Arial" panose="020B0604020202020204" pitchFamily="34" charset="0"/>
              <a:buChar char="•"/>
            </a:pPr>
            <a:r>
              <a:rPr lang="en-US" altLang="zh-CN" sz="2400" dirty="0">
                <a:latin typeface="SimSun" panose="02010600030101010101" pitchFamily="2" charset="-122"/>
                <a:ea typeface="SimSun" panose="02010600030101010101" pitchFamily="2" charset="-122"/>
              </a:rPr>
              <a:t>56</a:t>
            </a:r>
            <a:r>
              <a:rPr lang="zh-CN" altLang="en-US" sz="2400" dirty="0">
                <a:latin typeface="SimSun" panose="02010600030101010101" pitchFamily="2" charset="-122"/>
                <a:ea typeface="SimSun" panose="02010600030101010101" pitchFamily="2" charset="-122"/>
              </a:rPr>
              <a:t>位有效密钥太短，这是最致命的缺陷</a:t>
            </a:r>
          </a:p>
          <a:p>
            <a:pPr marL="285750" indent="-285750">
              <a:lnSpc>
                <a:spcPct val="1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弱密钥和半弱密钥</a:t>
            </a:r>
          </a:p>
          <a:p>
            <a:pPr marL="285750" indent="-285750">
              <a:lnSpc>
                <a:spcPct val="1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代数结构存在互补对称性</a:t>
            </a:r>
          </a:p>
        </p:txBody>
      </p:sp>
    </p:spTree>
    <p:extLst>
      <p:ext uri="{BB962C8B-B14F-4D97-AF65-F5344CB8AC3E}">
        <p14:creationId xmlns:p14="http://schemas.microsoft.com/office/powerpoint/2010/main" val="341113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anim calcmode="lin" valueType="num">
                                      <p:cBhvr>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anim calcmode="lin" valueType="num">
                                      <p:cBhvr>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50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anim calcmode="lin" valueType="num">
                                      <p:cBhvr>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anim calcmode="lin" valueType="num">
                                      <p:cBhvr>
                                        <p:cTn id="28"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50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fade">
                                      <p:cBhvr>
                                        <p:cTn id="33" dur="500"/>
                                        <p:tgtEl>
                                          <p:spTgt spid="2">
                                            <p:txEl>
                                              <p:pRg st="5" end="5"/>
                                            </p:txEl>
                                          </p:spTgt>
                                        </p:tgtEl>
                                      </p:cBhvr>
                                    </p:animEffect>
                                    <p:anim calcmode="lin" valueType="num">
                                      <p:cBhvr>
                                        <p:cTn id="34"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5" dur="5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nodeType="afterEffect">
                                  <p:stCondLst>
                                    <p:cond delay="50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fade">
                                      <p:cBhvr>
                                        <p:cTn id="39" dur="500"/>
                                        <p:tgtEl>
                                          <p:spTgt spid="2">
                                            <p:txEl>
                                              <p:pRg st="6" end="6"/>
                                            </p:txEl>
                                          </p:spTgt>
                                        </p:tgtEl>
                                      </p:cBhvr>
                                    </p:animEffect>
                                    <p:anim calcmode="lin" valueType="num">
                                      <p:cBhvr>
                                        <p:cTn id="40"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42" presetClass="entr" presetSubtype="0" fill="hold" nodeType="afterEffect">
                                  <p:stCondLst>
                                    <p:cond delay="50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fade">
                                      <p:cBhvr>
                                        <p:cTn id="45" dur="500"/>
                                        <p:tgtEl>
                                          <p:spTgt spid="2">
                                            <p:txEl>
                                              <p:pRg st="7" end="7"/>
                                            </p:txEl>
                                          </p:spTgt>
                                        </p:tgtEl>
                                      </p:cBhvr>
                                    </p:animEffect>
                                    <p:anim calcmode="lin" valueType="num">
                                      <p:cBhvr>
                                        <p:cTn id="46"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7" dur="5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8427" y="226334"/>
            <a:ext cx="8101013" cy="461665"/>
          </a:xfrm>
          <a:prstGeom prst="rect">
            <a:avLst/>
          </a:prstGeom>
          <a:noFill/>
        </p:spPr>
        <p:txBody>
          <a:bodyPr wrap="square" rtlCol="0">
            <a:spAutoFit/>
          </a:bodyPr>
          <a:lstStyle/>
          <a:p>
            <a:r>
              <a:rPr lang="zh-CN" altLang="en-US" sz="2400" b="1" dirty="0"/>
              <a:t>弱密钥</a:t>
            </a:r>
            <a:endParaRPr lang="zh-CN" altLang="en-US" sz="2400" b="1" dirty="0">
              <a:latin typeface="微软雅黑" panose="020B0503020204020204" pitchFamily="34" charset="-122"/>
            </a:endParaRP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26</a:t>
            </a:fld>
            <a:endParaRPr lang="zh-CN" altLang="en-US" dirty="0"/>
          </a:p>
        </p:txBody>
      </p:sp>
      <p:cxnSp>
        <p:nvCxnSpPr>
          <p:cNvPr id="3" name="直接连接符 2"/>
          <p:cNvCxnSpPr/>
          <p:nvPr/>
        </p:nvCxnSpPr>
        <p:spPr>
          <a:xfrm>
            <a:off x="487202" y="701304"/>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5D8B9C7-A3A6-2344-8EBB-6779033728EC}"/>
              </a:ext>
            </a:extLst>
          </p:cNvPr>
          <p:cNvSpPr txBox="1"/>
          <p:nvPr/>
        </p:nvSpPr>
        <p:spPr>
          <a:xfrm>
            <a:off x="396000" y="813247"/>
            <a:ext cx="8363687" cy="38837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如果由给定的主密钥</a:t>
            </a:r>
            <a:r>
              <a:rPr lang="en" altLang="zh-CN" sz="2400" dirty="0">
                <a:latin typeface="SimSun" panose="02010600030101010101" pitchFamily="2" charset="-122"/>
                <a:ea typeface="SimSun" panose="02010600030101010101" pitchFamily="2" charset="-122"/>
              </a:rPr>
              <a:t>K</a:t>
            </a:r>
            <a:r>
              <a:rPr lang="zh-CN" altLang="en-US" sz="2400" dirty="0">
                <a:latin typeface="SimSun" panose="02010600030101010101" pitchFamily="2" charset="-122"/>
                <a:ea typeface="SimSun" panose="02010600030101010101" pitchFamily="2" charset="-122"/>
              </a:rPr>
              <a:t>所产生的子密钥</a:t>
            </a:r>
            <a:r>
              <a:rPr lang="en" altLang="zh-CN" sz="2400" dirty="0">
                <a:latin typeface="SimSun" panose="02010600030101010101" pitchFamily="2" charset="-122"/>
                <a:ea typeface="SimSun" panose="02010600030101010101" pitchFamily="2" charset="-122"/>
              </a:rPr>
              <a:t>k</a:t>
            </a:r>
            <a:r>
              <a:rPr lang="en" altLang="zh-CN" sz="2400" baseline="-25000" dirty="0">
                <a:latin typeface="SimSun" panose="02010600030101010101" pitchFamily="2" charset="-122"/>
                <a:ea typeface="SimSun" panose="02010600030101010101" pitchFamily="2" charset="-122"/>
              </a:rPr>
              <a:t>1</a:t>
            </a:r>
            <a:r>
              <a:rPr lang="en" altLang="zh-CN" sz="2400" dirty="0">
                <a:latin typeface="SimSun" panose="02010600030101010101" pitchFamily="2" charset="-122"/>
                <a:ea typeface="SimSun" panose="02010600030101010101" pitchFamily="2" charset="-122"/>
              </a:rPr>
              <a:t>=k</a:t>
            </a:r>
            <a:r>
              <a:rPr lang="en" altLang="zh-CN" sz="2400" baseline="-25000" dirty="0">
                <a:latin typeface="SimSun" panose="02010600030101010101" pitchFamily="2" charset="-122"/>
                <a:ea typeface="SimSun" panose="02010600030101010101" pitchFamily="2" charset="-122"/>
              </a:rPr>
              <a:t>2</a:t>
            </a:r>
            <a:r>
              <a:rPr lang="en" altLang="zh-CN" sz="2400" dirty="0">
                <a:latin typeface="SimSun" panose="02010600030101010101" pitchFamily="2" charset="-122"/>
                <a:ea typeface="SimSun" panose="02010600030101010101" pitchFamily="2" charset="-122"/>
              </a:rPr>
              <a:t>=</a:t>
            </a:r>
            <a:r>
              <a:rPr lang="en-US" altLang="zh-CN" sz="2400" dirty="0">
                <a:latin typeface="SimSun" panose="02010600030101010101" pitchFamily="2" charset="-122"/>
                <a:ea typeface="SimSun" panose="02010600030101010101" pitchFamily="2" charset="-122"/>
              </a:rPr>
              <a:t>…</a:t>
            </a:r>
            <a:r>
              <a:rPr lang="en" altLang="zh-CN" sz="2400" dirty="0">
                <a:latin typeface="SimSun" panose="02010600030101010101" pitchFamily="2" charset="-122"/>
                <a:ea typeface="SimSun" panose="02010600030101010101" pitchFamily="2" charset="-122"/>
              </a:rPr>
              <a:t>=k</a:t>
            </a:r>
            <a:r>
              <a:rPr lang="en" altLang="zh-CN" sz="2400" baseline="-25000" dirty="0">
                <a:latin typeface="SimSun" panose="02010600030101010101" pitchFamily="2" charset="-122"/>
                <a:ea typeface="SimSun" panose="02010600030101010101" pitchFamily="2" charset="-122"/>
              </a:rPr>
              <a:t>16</a:t>
            </a:r>
            <a:r>
              <a:rPr lang="zh-CN" altLang="en" sz="2400" dirty="0">
                <a:latin typeface="SimSun" panose="02010600030101010101" pitchFamily="2" charset="-122"/>
                <a:ea typeface="SimSun" panose="02010600030101010101" pitchFamily="2" charset="-122"/>
              </a:rPr>
              <a:t>，</a:t>
            </a:r>
            <a:r>
              <a:rPr lang="zh-CN" altLang="en-US" sz="2400" dirty="0">
                <a:latin typeface="SimSun" panose="02010600030101010101" pitchFamily="2" charset="-122"/>
                <a:ea typeface="SimSun" panose="02010600030101010101" pitchFamily="2" charset="-122"/>
              </a:rPr>
              <a:t>则称</a:t>
            </a:r>
            <a:r>
              <a:rPr lang="en" altLang="zh-CN" sz="2400" dirty="0">
                <a:latin typeface="SimSun" panose="02010600030101010101" pitchFamily="2" charset="-122"/>
                <a:ea typeface="SimSun" panose="02010600030101010101" pitchFamily="2" charset="-122"/>
              </a:rPr>
              <a:t>K</a:t>
            </a:r>
            <a:r>
              <a:rPr lang="zh-CN" altLang="en-US" sz="2400" dirty="0">
                <a:latin typeface="SimSun" panose="02010600030101010101" pitchFamily="2" charset="-122"/>
                <a:ea typeface="SimSun" panose="02010600030101010101" pitchFamily="2" charset="-122"/>
              </a:rPr>
              <a:t>为弱密钥</a:t>
            </a:r>
            <a:endParaRPr lang="en-US" altLang="zh-CN" sz="2400" dirty="0">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对任意</a:t>
            </a:r>
            <a:r>
              <a:rPr lang="en-US" altLang="zh-CN" sz="2400" dirty="0">
                <a:latin typeface="SimSun" panose="02010600030101010101" pitchFamily="2" charset="-122"/>
                <a:ea typeface="SimSun" panose="02010600030101010101" pitchFamily="2" charset="-122"/>
              </a:rPr>
              <a:t>64</a:t>
            </a:r>
            <a:r>
              <a:rPr lang="en" altLang="zh-CN" sz="2400" dirty="0">
                <a:latin typeface="SimSun" panose="02010600030101010101" pitchFamily="2" charset="-122"/>
                <a:ea typeface="SimSun" panose="02010600030101010101" pitchFamily="2" charset="-122"/>
              </a:rPr>
              <a:t>bits</a:t>
            </a:r>
            <a:r>
              <a:rPr lang="zh-CN" altLang="en-US" sz="2400" dirty="0">
                <a:latin typeface="SimSun" panose="02010600030101010101" pitchFamily="2" charset="-122"/>
                <a:ea typeface="SimSun" panose="02010600030101010101" pitchFamily="2" charset="-122"/>
              </a:rPr>
              <a:t>的信息，弱密钥</a:t>
            </a:r>
            <a:r>
              <a:rPr lang="en-US" altLang="zh-CN" sz="2400" dirty="0">
                <a:latin typeface="SimSun" panose="02010600030101010101" pitchFamily="2" charset="-122"/>
                <a:ea typeface="SimSun" panose="02010600030101010101" pitchFamily="2" charset="-122"/>
              </a:rPr>
              <a:t>K</a:t>
            </a:r>
            <a:r>
              <a:rPr lang="zh-CN" altLang="en-US" sz="2400" dirty="0">
                <a:latin typeface="SimSun" panose="02010600030101010101" pitchFamily="2" charset="-122"/>
                <a:ea typeface="SimSun" panose="02010600030101010101" pitchFamily="2" charset="-122"/>
              </a:rPr>
              <a:t>则有：</a:t>
            </a:r>
            <a:endParaRPr lang="en-US" altLang="zh-CN" sz="2400" dirty="0">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endParaRPr lang="zh-CN" altLang="en" sz="2400" dirty="0">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弱密钥的构造由子密钥产生器中寄存器</a:t>
            </a:r>
            <a:r>
              <a:rPr lang="en" altLang="zh-CN" sz="2400" dirty="0">
                <a:latin typeface="SimSun" panose="02010600030101010101" pitchFamily="2" charset="-122"/>
                <a:ea typeface="SimSun" panose="02010600030101010101" pitchFamily="2" charset="-122"/>
              </a:rPr>
              <a:t>C</a:t>
            </a:r>
            <a:r>
              <a:rPr lang="zh-CN" altLang="en-US" sz="2400" dirty="0">
                <a:latin typeface="SimSun" panose="02010600030101010101" pitchFamily="2" charset="-122"/>
                <a:ea typeface="SimSun" panose="02010600030101010101" pitchFamily="2" charset="-122"/>
              </a:rPr>
              <a:t>和</a:t>
            </a:r>
            <a:r>
              <a:rPr lang="en" altLang="zh-CN" sz="2400" dirty="0">
                <a:latin typeface="SimSun" panose="02010600030101010101" pitchFamily="2" charset="-122"/>
                <a:ea typeface="SimSun" panose="02010600030101010101" pitchFamily="2" charset="-122"/>
              </a:rPr>
              <a:t>D</a:t>
            </a:r>
            <a:r>
              <a:rPr lang="zh-CN" altLang="en-US" sz="2400" dirty="0">
                <a:latin typeface="SimSun" panose="02010600030101010101" pitchFamily="2" charset="-122"/>
                <a:ea typeface="SimSun" panose="02010600030101010101" pitchFamily="2" charset="-122"/>
              </a:rPr>
              <a:t>中存储数字在循环移位情况下出现重复，包括以下四种：</a:t>
            </a:r>
            <a:endParaRPr lang="en-US" altLang="zh-CN" sz="2400" dirty="0">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endParaRPr lang="zh-CN" altLang="en-US" sz="2400" dirty="0">
              <a:latin typeface="SimSun" panose="02010600030101010101" pitchFamily="2" charset="-122"/>
              <a:ea typeface="SimSun" panose="02010600030101010101" pitchFamily="2" charset="-122"/>
            </a:endParaRPr>
          </a:p>
        </p:txBody>
      </p:sp>
      <p:pic>
        <p:nvPicPr>
          <p:cNvPr id="5" name="图片 4">
            <a:extLst>
              <a:ext uri="{FF2B5EF4-FFF2-40B4-BE49-F238E27FC236}">
                <a16:creationId xmlns:a16="http://schemas.microsoft.com/office/drawing/2014/main" id="{8A21277F-45BB-F44E-9739-6FB3B31B3D7B}"/>
              </a:ext>
            </a:extLst>
          </p:cNvPr>
          <p:cNvPicPr>
            <a:picLocks noChangeAspect="1"/>
          </p:cNvPicPr>
          <p:nvPr/>
        </p:nvPicPr>
        <p:blipFill>
          <a:blip r:embed="rId3"/>
          <a:stretch>
            <a:fillRect/>
          </a:stretch>
        </p:blipFill>
        <p:spPr>
          <a:xfrm>
            <a:off x="2070099" y="2582846"/>
            <a:ext cx="1899455" cy="412146"/>
          </a:xfrm>
          <a:prstGeom prst="rect">
            <a:avLst/>
          </a:prstGeom>
        </p:spPr>
      </p:pic>
      <p:pic>
        <p:nvPicPr>
          <p:cNvPr id="6" name="图片 5">
            <a:extLst>
              <a:ext uri="{FF2B5EF4-FFF2-40B4-BE49-F238E27FC236}">
                <a16:creationId xmlns:a16="http://schemas.microsoft.com/office/drawing/2014/main" id="{8913A1B1-FE4A-0346-8375-B0D202C8C170}"/>
              </a:ext>
            </a:extLst>
          </p:cNvPr>
          <p:cNvPicPr>
            <a:picLocks noChangeAspect="1"/>
          </p:cNvPicPr>
          <p:nvPr/>
        </p:nvPicPr>
        <p:blipFill>
          <a:blip r:embed="rId4"/>
          <a:stretch>
            <a:fillRect/>
          </a:stretch>
        </p:blipFill>
        <p:spPr>
          <a:xfrm>
            <a:off x="4615436" y="2595822"/>
            <a:ext cx="1778579" cy="385918"/>
          </a:xfrm>
          <a:prstGeom prst="rect">
            <a:avLst/>
          </a:prstGeom>
        </p:spPr>
      </p:pic>
      <p:pic>
        <p:nvPicPr>
          <p:cNvPr id="7" name="图片 6">
            <a:extLst>
              <a:ext uri="{FF2B5EF4-FFF2-40B4-BE49-F238E27FC236}">
                <a16:creationId xmlns:a16="http://schemas.microsoft.com/office/drawing/2014/main" id="{2D09703E-AF74-734F-984E-A53711392E7E}"/>
              </a:ext>
            </a:extLst>
          </p:cNvPr>
          <p:cNvPicPr>
            <a:picLocks noChangeAspect="1"/>
          </p:cNvPicPr>
          <p:nvPr/>
        </p:nvPicPr>
        <p:blipFill>
          <a:blip r:embed="rId5"/>
          <a:stretch>
            <a:fillRect/>
          </a:stretch>
        </p:blipFill>
        <p:spPr>
          <a:xfrm>
            <a:off x="2770991" y="4289728"/>
            <a:ext cx="3894852" cy="1507685"/>
          </a:xfrm>
          <a:prstGeom prst="rect">
            <a:avLst/>
          </a:prstGeom>
        </p:spPr>
      </p:pic>
    </p:spTree>
    <p:extLst>
      <p:ext uri="{BB962C8B-B14F-4D97-AF65-F5344CB8AC3E}">
        <p14:creationId xmlns:p14="http://schemas.microsoft.com/office/powerpoint/2010/main" val="110046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anim calcmode="lin" valueType="num">
                                      <p:cBhvr>
                                        <p:cTn id="24" dur="500" fill="hold"/>
                                        <p:tgtEl>
                                          <p:spTgt spid="6"/>
                                        </p:tgtEl>
                                        <p:attrNameLst>
                                          <p:attrName>ppt_x</p:attrName>
                                        </p:attrNameLst>
                                      </p:cBhvr>
                                      <p:tavLst>
                                        <p:tav tm="0">
                                          <p:val>
                                            <p:strVal val="#ppt_x"/>
                                          </p:val>
                                        </p:tav>
                                        <p:tav tm="100000">
                                          <p:val>
                                            <p:strVal val="#ppt_x"/>
                                          </p:val>
                                        </p:tav>
                                      </p:tavLst>
                                    </p:anim>
                                    <p:anim calcmode="lin" valueType="num">
                                      <p:cBhvr>
                                        <p:cTn id="25" dur="500" fill="hold"/>
                                        <p:tgtEl>
                                          <p:spTgt spid="6"/>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50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500"/>
                                        <p:tgtEl>
                                          <p:spTgt spid="2">
                                            <p:txEl>
                                              <p:pRg st="3" end="3"/>
                                            </p:txEl>
                                          </p:spTgt>
                                        </p:tgtEl>
                                      </p:cBhvr>
                                    </p:animEffect>
                                    <p:anim calcmode="lin" valueType="num">
                                      <p:cBhvr>
                                        <p:cTn id="3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2">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5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8427" y="226334"/>
            <a:ext cx="8101013" cy="461665"/>
          </a:xfrm>
          <a:prstGeom prst="rect">
            <a:avLst/>
          </a:prstGeom>
          <a:noFill/>
        </p:spPr>
        <p:txBody>
          <a:bodyPr wrap="square" rtlCol="0">
            <a:spAutoFit/>
          </a:bodyPr>
          <a:lstStyle/>
          <a:p>
            <a:r>
              <a:rPr lang="zh-CN" altLang="en-US" sz="2400" b="1" dirty="0"/>
              <a:t>其他弱密钥</a:t>
            </a:r>
            <a:endParaRPr lang="zh-CN" altLang="en-US" sz="2400" b="1" dirty="0">
              <a:latin typeface="微软雅黑" panose="020B0503020204020204" pitchFamily="34" charset="-122"/>
            </a:endParaRP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27</a:t>
            </a:fld>
            <a:endParaRPr lang="zh-CN" altLang="en-US" dirty="0"/>
          </a:p>
        </p:txBody>
      </p:sp>
      <p:cxnSp>
        <p:nvCxnSpPr>
          <p:cNvPr id="3" name="直接连接符 2"/>
          <p:cNvCxnSpPr/>
          <p:nvPr/>
        </p:nvCxnSpPr>
        <p:spPr>
          <a:xfrm>
            <a:off x="487202" y="701304"/>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5D8B9C7-A3A6-2344-8EBB-6779033728EC}"/>
              </a:ext>
            </a:extLst>
          </p:cNvPr>
          <p:cNvSpPr txBox="1"/>
          <p:nvPr/>
        </p:nvSpPr>
        <p:spPr>
          <a:xfrm>
            <a:off x="396000" y="813247"/>
            <a:ext cx="8363687" cy="55457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半弱密钥：给定的主密钥</a:t>
            </a:r>
            <a:r>
              <a:rPr lang="en" altLang="zh-CN" sz="2400" dirty="0">
                <a:latin typeface="SimSun" panose="02010600030101010101" pitchFamily="2" charset="-122"/>
                <a:ea typeface="SimSun" panose="02010600030101010101" pitchFamily="2" charset="-122"/>
              </a:rPr>
              <a:t>K</a:t>
            </a:r>
            <a:r>
              <a:rPr lang="zh-CN" altLang="en-US" sz="2400" dirty="0">
                <a:latin typeface="SimSun" panose="02010600030101010101" pitchFamily="2" charset="-122"/>
                <a:ea typeface="SimSun" panose="02010600030101010101" pitchFamily="2" charset="-122"/>
              </a:rPr>
              <a:t>所产生的子密钥只有两种形式，且每种都出现</a:t>
            </a:r>
            <a:r>
              <a:rPr lang="en-US" altLang="zh-CN" sz="2400" dirty="0">
                <a:latin typeface="SimSun" panose="02010600030101010101" pitchFamily="2" charset="-122"/>
                <a:ea typeface="SimSun" panose="02010600030101010101" pitchFamily="2" charset="-122"/>
              </a:rPr>
              <a:t>8</a:t>
            </a:r>
            <a:r>
              <a:rPr lang="zh-CN" altLang="en-US" sz="2400" dirty="0">
                <a:latin typeface="SimSun" panose="02010600030101010101" pitchFamily="2" charset="-122"/>
                <a:ea typeface="SimSun" panose="02010600030101010101" pitchFamily="2" charset="-122"/>
              </a:rPr>
              <a:t>次</a:t>
            </a:r>
            <a:endParaRPr lang="en-US" altLang="zh-CN" sz="2400" dirty="0">
              <a:latin typeface="SimSun" panose="02010600030101010101" pitchFamily="2" charset="-122"/>
              <a:ea typeface="SimSun" panose="02010600030101010101" pitchFamily="2" charset="-122"/>
            </a:endParaRPr>
          </a:p>
          <a:p>
            <a:pPr marL="800100" lvl="1" indent="-342900">
              <a:lnSpc>
                <a:spcPct val="150000"/>
              </a:lnSpc>
              <a:buFont typeface="系统字体"/>
              <a:buChar char="—"/>
            </a:pPr>
            <a:r>
              <a:rPr lang="zh-CN" altLang="en-US" sz="2400" dirty="0">
                <a:latin typeface="SimSun" panose="02010600030101010101" pitchFamily="2" charset="-122"/>
                <a:ea typeface="SimSun" panose="02010600030101010101" pitchFamily="2" charset="-122"/>
              </a:rPr>
              <a:t>成对出现</a:t>
            </a:r>
            <a:endParaRPr lang="en-US" altLang="zh-CN" sz="2400" dirty="0">
              <a:latin typeface="SimSun" panose="02010600030101010101" pitchFamily="2" charset="-122"/>
              <a:ea typeface="SimSun" panose="02010600030101010101" pitchFamily="2" charset="-122"/>
            </a:endParaRPr>
          </a:p>
          <a:p>
            <a:pPr marL="800100" lvl="1" indent="-342900">
              <a:lnSpc>
                <a:spcPct val="150000"/>
              </a:lnSpc>
              <a:buFont typeface="系统字体"/>
              <a:buChar char="—"/>
            </a:pPr>
            <a:r>
              <a:rPr lang="zh-CN" altLang="en-US" sz="2400" dirty="0">
                <a:latin typeface="SimSun" panose="02010600030101010101" pitchFamily="2" charset="-122"/>
                <a:ea typeface="SimSun" panose="02010600030101010101" pitchFamily="2" charset="-122"/>
              </a:rPr>
              <a:t>若</a:t>
            </a:r>
            <a:r>
              <a:rPr lang="en" altLang="zh-CN" sz="2400" dirty="0">
                <a:latin typeface="SimSun" panose="02010600030101010101" pitchFamily="2" charset="-122"/>
                <a:ea typeface="SimSun" panose="02010600030101010101" pitchFamily="2" charset="-122"/>
              </a:rPr>
              <a:t>k</a:t>
            </a:r>
            <a:r>
              <a:rPr lang="en" altLang="zh-CN" sz="2400" baseline="-25000" dirty="0">
                <a:latin typeface="SimSun" panose="02010600030101010101" pitchFamily="2" charset="-122"/>
                <a:ea typeface="SimSun" panose="02010600030101010101" pitchFamily="2" charset="-122"/>
              </a:rPr>
              <a:t>1</a:t>
            </a:r>
            <a:r>
              <a:rPr lang="zh-CN" altLang="en-US" sz="2400" dirty="0">
                <a:latin typeface="SimSun" panose="02010600030101010101" pitchFamily="2" charset="-122"/>
                <a:ea typeface="SimSun" panose="02010600030101010101" pitchFamily="2" charset="-122"/>
              </a:rPr>
              <a:t>和</a:t>
            </a:r>
            <a:r>
              <a:rPr lang="en" altLang="zh-CN" sz="2400" dirty="0">
                <a:latin typeface="SimSun" panose="02010600030101010101" pitchFamily="2" charset="-122"/>
                <a:ea typeface="SimSun" panose="02010600030101010101" pitchFamily="2" charset="-122"/>
              </a:rPr>
              <a:t>k</a:t>
            </a:r>
            <a:r>
              <a:rPr lang="en" altLang="zh-CN" sz="2400" baseline="-25000" dirty="0">
                <a:latin typeface="SimSun" panose="02010600030101010101" pitchFamily="2" charset="-122"/>
                <a:ea typeface="SimSun" panose="02010600030101010101" pitchFamily="2" charset="-122"/>
              </a:rPr>
              <a:t>2</a:t>
            </a:r>
            <a:r>
              <a:rPr lang="zh-CN" altLang="en-US" sz="2400" dirty="0">
                <a:latin typeface="SimSun" panose="02010600030101010101" pitchFamily="2" charset="-122"/>
                <a:ea typeface="SimSun" panose="02010600030101010101" pitchFamily="2" charset="-122"/>
              </a:rPr>
              <a:t>是一对互逆的半弱密钥，</a:t>
            </a:r>
            <a:r>
              <a:rPr lang="en" altLang="zh-CN" sz="2400" dirty="0">
                <a:latin typeface="SimSun" panose="02010600030101010101" pitchFamily="2" charset="-122"/>
                <a:ea typeface="SimSun" panose="02010600030101010101" pitchFamily="2" charset="-122"/>
              </a:rPr>
              <a:t>x</a:t>
            </a:r>
            <a:r>
              <a:rPr lang="zh-CN" altLang="en-US" sz="2400" dirty="0">
                <a:latin typeface="SimSun" panose="02010600030101010101" pitchFamily="2" charset="-122"/>
                <a:ea typeface="SimSun" panose="02010600030101010101" pitchFamily="2" charset="-122"/>
              </a:rPr>
              <a:t>为明文，则有</a:t>
            </a:r>
            <a:endParaRPr lang="en-US" altLang="zh-CN" sz="2400" dirty="0">
              <a:latin typeface="SimSun" panose="02010600030101010101" pitchFamily="2" charset="-122"/>
              <a:ea typeface="SimSun" panose="02010600030101010101" pitchFamily="2" charset="-122"/>
            </a:endParaRPr>
          </a:p>
          <a:p>
            <a:pPr marL="800100" lvl="1" indent="-342900">
              <a:lnSpc>
                <a:spcPct val="150000"/>
              </a:lnSpc>
              <a:buFont typeface="系统字体"/>
              <a:buChar char="—"/>
            </a:pPr>
            <a:endParaRPr lang="en-US" altLang="zh-CN" sz="2400" dirty="0">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四分之一弱密钥</a:t>
            </a:r>
            <a:endParaRPr lang="en-US" altLang="zh-CN" sz="2400" dirty="0">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弱密钥对</a:t>
            </a:r>
            <a:r>
              <a:rPr lang="en-US" altLang="zh-CN" sz="2400" dirty="0">
                <a:latin typeface="SimSun" panose="02010600030101010101" pitchFamily="2" charset="-122"/>
                <a:ea typeface="SimSun" panose="02010600030101010101" pitchFamily="2" charset="-122"/>
              </a:rPr>
              <a:t>DES</a:t>
            </a:r>
            <a:r>
              <a:rPr lang="zh-CN" altLang="en-US" sz="2400" dirty="0">
                <a:latin typeface="SimSun" panose="02010600030101010101" pitchFamily="2" charset="-122"/>
                <a:ea typeface="SimSun" panose="02010600030101010101" pitchFamily="2" charset="-122"/>
              </a:rPr>
              <a:t>的安全威胁不大：</a:t>
            </a:r>
            <a:endParaRPr lang="en-US" altLang="zh-CN" sz="2400" dirty="0">
              <a:latin typeface="SimSun" panose="02010600030101010101" pitchFamily="2" charset="-122"/>
              <a:ea typeface="SimSun" panose="02010600030101010101" pitchFamily="2" charset="-122"/>
            </a:endParaRPr>
          </a:p>
          <a:p>
            <a:pPr marL="800100" lvl="1" indent="-342900">
              <a:lnSpc>
                <a:spcPct val="150000"/>
              </a:lnSpc>
              <a:buFont typeface="系统字体"/>
              <a:buChar char="—"/>
            </a:pPr>
            <a:r>
              <a:rPr lang="zh-CN" altLang="en-US" sz="2400" dirty="0">
                <a:latin typeface="SimSun" panose="02010600030101010101" pitchFamily="2" charset="-122"/>
                <a:ea typeface="SimSun" panose="02010600030101010101" pitchFamily="2" charset="-122"/>
              </a:rPr>
              <a:t>弱密钥数量所占比例极小</a:t>
            </a:r>
            <a:endParaRPr lang="en-US" altLang="zh-CN" sz="2400" dirty="0">
              <a:latin typeface="SimSun" panose="02010600030101010101" pitchFamily="2" charset="-122"/>
              <a:ea typeface="SimSun" panose="02010600030101010101" pitchFamily="2" charset="-122"/>
            </a:endParaRPr>
          </a:p>
          <a:p>
            <a:pPr marL="800100" lvl="1" indent="-342900">
              <a:lnSpc>
                <a:spcPct val="150000"/>
              </a:lnSpc>
              <a:buFont typeface="系统字体"/>
              <a:buChar char="—"/>
            </a:pPr>
            <a:r>
              <a:rPr lang="zh-CN" altLang="en-US" sz="2400" dirty="0">
                <a:latin typeface="SimSun" panose="02010600030101010101" pitchFamily="2" charset="-122"/>
                <a:ea typeface="SimSun" panose="02010600030101010101" pitchFamily="2" charset="-122"/>
              </a:rPr>
              <a:t>弱密钥容易避开</a:t>
            </a:r>
            <a:endParaRPr lang="en-US" altLang="zh-CN" sz="2400" baseline="30000" dirty="0">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endParaRPr lang="zh-CN" altLang="en-US" sz="2400" dirty="0">
              <a:latin typeface="SimSun" panose="02010600030101010101" pitchFamily="2" charset="-122"/>
              <a:ea typeface="SimSun" panose="02010600030101010101" pitchFamily="2" charset="-122"/>
            </a:endParaRPr>
          </a:p>
        </p:txBody>
      </p:sp>
      <p:pic>
        <p:nvPicPr>
          <p:cNvPr id="8" name="图片 7">
            <a:extLst>
              <a:ext uri="{FF2B5EF4-FFF2-40B4-BE49-F238E27FC236}">
                <a16:creationId xmlns:a16="http://schemas.microsoft.com/office/drawing/2014/main" id="{106EDB6B-8384-1C42-9AA9-3C07FCD83F8F}"/>
              </a:ext>
            </a:extLst>
          </p:cNvPr>
          <p:cNvPicPr>
            <a:picLocks noChangeAspect="1"/>
          </p:cNvPicPr>
          <p:nvPr/>
        </p:nvPicPr>
        <p:blipFill>
          <a:blip r:embed="rId3"/>
          <a:stretch>
            <a:fillRect/>
          </a:stretch>
        </p:blipFill>
        <p:spPr>
          <a:xfrm>
            <a:off x="2837898" y="3147395"/>
            <a:ext cx="4411042" cy="374369"/>
          </a:xfrm>
          <a:prstGeom prst="rect">
            <a:avLst/>
          </a:prstGeom>
        </p:spPr>
      </p:pic>
    </p:spTree>
    <p:extLst>
      <p:ext uri="{BB962C8B-B14F-4D97-AF65-F5344CB8AC3E}">
        <p14:creationId xmlns:p14="http://schemas.microsoft.com/office/powerpoint/2010/main" val="62969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anim calcmode="lin" valueType="num">
                                      <p:cBhvr>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anim calcmode="lin" valueType="num">
                                      <p:cBhvr>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anim calcmode="lin" valueType="num">
                                      <p:cBhvr>
                                        <p:cTn id="23" dur="500" fill="hold"/>
                                        <p:tgtEl>
                                          <p:spTgt spid="8"/>
                                        </p:tgtEl>
                                        <p:attrNameLst>
                                          <p:attrName>ppt_x</p:attrName>
                                        </p:attrNameLst>
                                      </p:cBhvr>
                                      <p:tavLst>
                                        <p:tav tm="0">
                                          <p:val>
                                            <p:strVal val="#ppt_x"/>
                                          </p:val>
                                        </p:tav>
                                        <p:tav tm="100000">
                                          <p:val>
                                            <p:strVal val="#ppt_x"/>
                                          </p:val>
                                        </p:tav>
                                      </p:tavLst>
                                    </p:anim>
                                    <p:anim calcmode="lin" valueType="num">
                                      <p:cBhvr>
                                        <p:cTn id="24" dur="5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42" presetClass="entr" presetSubtype="0" fill="hold" nodeType="afterEffect">
                                  <p:stCondLst>
                                    <p:cond delay="50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500"/>
                                        <p:tgtEl>
                                          <p:spTgt spid="2">
                                            <p:txEl>
                                              <p:pRg st="4" end="4"/>
                                            </p:txEl>
                                          </p:spTgt>
                                        </p:tgtEl>
                                      </p:cBhvr>
                                    </p:animEffect>
                                    <p:anim calcmode="lin" valueType="num">
                                      <p:cBhvr>
                                        <p:cTn id="2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42" presetClass="entr" presetSubtype="0" fill="hold" nodeType="afterEffect">
                                  <p:stCondLst>
                                    <p:cond delay="50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500"/>
                                        <p:tgtEl>
                                          <p:spTgt spid="2">
                                            <p:txEl>
                                              <p:pRg st="5" end="5"/>
                                            </p:txEl>
                                          </p:spTgt>
                                        </p:tgtEl>
                                      </p:cBhvr>
                                    </p:animEffect>
                                    <p:anim calcmode="lin" valueType="num">
                                      <p:cBhvr>
                                        <p:cTn id="3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2">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50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fade">
                                      <p:cBhvr>
                                        <p:cTn id="39" dur="500"/>
                                        <p:tgtEl>
                                          <p:spTgt spid="2">
                                            <p:txEl>
                                              <p:pRg st="6" end="6"/>
                                            </p:txEl>
                                          </p:spTgt>
                                        </p:tgtEl>
                                      </p:cBhvr>
                                    </p:animEffect>
                                    <p:anim calcmode="lin" valueType="num">
                                      <p:cBhvr>
                                        <p:cTn id="40"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2">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500"/>
                                  </p:stCondLst>
                                  <p:childTnLst>
                                    <p:set>
                                      <p:cBhvr>
                                        <p:cTn id="43" dur="1" fill="hold">
                                          <p:stCondLst>
                                            <p:cond delay="0"/>
                                          </p:stCondLst>
                                        </p:cTn>
                                        <p:tgtEl>
                                          <p:spTgt spid="2">
                                            <p:txEl>
                                              <p:pRg st="7" end="7"/>
                                            </p:txEl>
                                          </p:spTgt>
                                        </p:tgtEl>
                                        <p:attrNameLst>
                                          <p:attrName>style.visibility</p:attrName>
                                        </p:attrNameLst>
                                      </p:cBhvr>
                                      <p:to>
                                        <p:strVal val="visible"/>
                                      </p:to>
                                    </p:set>
                                    <p:animEffect transition="in" filter="fade">
                                      <p:cBhvr>
                                        <p:cTn id="44" dur="500"/>
                                        <p:tgtEl>
                                          <p:spTgt spid="2">
                                            <p:txEl>
                                              <p:pRg st="7" end="7"/>
                                            </p:txEl>
                                          </p:spTgt>
                                        </p:tgtEl>
                                      </p:cBhvr>
                                    </p:animEffect>
                                    <p:anim calcmode="lin" valueType="num">
                                      <p:cBhvr>
                                        <p:cTn id="4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8427" y="226334"/>
            <a:ext cx="8101013" cy="461665"/>
          </a:xfrm>
          <a:prstGeom prst="rect">
            <a:avLst/>
          </a:prstGeom>
          <a:noFill/>
        </p:spPr>
        <p:txBody>
          <a:bodyPr wrap="square" rtlCol="0">
            <a:spAutoFit/>
          </a:bodyPr>
          <a:lstStyle/>
          <a:p>
            <a:r>
              <a:rPr lang="en-US" altLang="zh-CN" sz="2400" b="1" dirty="0"/>
              <a:t>DES</a:t>
            </a:r>
            <a:r>
              <a:rPr lang="zh-CN" altLang="en-US" sz="2400" b="1" dirty="0"/>
              <a:t>算法的安全分析：差分分析法</a:t>
            </a:r>
            <a:endParaRPr lang="zh-CN" altLang="en-US" sz="2400" b="1" dirty="0">
              <a:latin typeface="微软雅黑" panose="020B0503020204020204" pitchFamily="34" charset="-122"/>
            </a:endParaRP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28</a:t>
            </a:fld>
            <a:endParaRPr lang="zh-CN" altLang="en-US" dirty="0"/>
          </a:p>
        </p:txBody>
      </p:sp>
      <p:cxnSp>
        <p:nvCxnSpPr>
          <p:cNvPr id="3" name="直接连接符 2"/>
          <p:cNvCxnSpPr/>
          <p:nvPr/>
        </p:nvCxnSpPr>
        <p:spPr>
          <a:xfrm>
            <a:off x="487202" y="701304"/>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5D8B9C7-A3A6-2344-8EBB-6779033728EC}"/>
              </a:ext>
            </a:extLst>
          </p:cNvPr>
          <p:cNvSpPr txBox="1"/>
          <p:nvPr/>
        </p:nvSpPr>
        <p:spPr>
          <a:xfrm>
            <a:off x="487201" y="820744"/>
            <a:ext cx="7994189" cy="554574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一种选择明文攻击方法</a:t>
            </a:r>
            <a:endParaRPr lang="en-US" altLang="zh-CN" sz="24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在要攻击的迭代密码体系中找出某些高概率的明文差分和密文差分对，以此来推算出密钥</a:t>
            </a:r>
            <a:endParaRPr lang="en-US" altLang="zh-CN" sz="24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endParaRPr lang="en-US" altLang="zh-CN" sz="24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endParaRPr lang="en-US" altLang="zh-CN" sz="24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endParaRPr lang="en-US" altLang="zh-CN" sz="24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endParaRPr lang="en-US" altLang="zh-CN" sz="24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endParaRPr lang="en-US" altLang="zh-CN" sz="24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通常只具有理论上的意义：该攻击方法需要用</a:t>
            </a:r>
            <a:r>
              <a:rPr lang="en-US" altLang="zh-CN" sz="2400" dirty="0">
                <a:latin typeface="SimSun" panose="02010600030101010101" pitchFamily="2" charset="-122"/>
                <a:ea typeface="SimSun" panose="02010600030101010101" pitchFamily="2" charset="-122"/>
              </a:rPr>
              <a:t>2</a:t>
            </a:r>
            <a:r>
              <a:rPr lang="en-US" altLang="zh-CN" sz="2400" baseline="30000" dirty="0">
                <a:latin typeface="SimSun" panose="02010600030101010101" pitchFamily="2" charset="-122"/>
                <a:ea typeface="SimSun" panose="02010600030101010101" pitchFamily="2" charset="-122"/>
              </a:rPr>
              <a:t>47</a:t>
            </a:r>
            <a:r>
              <a:rPr lang="zh-CN" altLang="en-US" sz="2400" dirty="0">
                <a:latin typeface="SimSun" panose="02010600030101010101" pitchFamily="2" charset="-122"/>
                <a:ea typeface="SimSun" panose="02010600030101010101" pitchFamily="2" charset="-122"/>
              </a:rPr>
              <a:t>个选择明文和</a:t>
            </a:r>
            <a:r>
              <a:rPr lang="en-US" altLang="zh-CN" sz="2400" dirty="0">
                <a:latin typeface="SimSun" panose="02010600030101010101" pitchFamily="2" charset="-122"/>
                <a:ea typeface="SimSun" panose="02010600030101010101" pitchFamily="2" charset="-122"/>
              </a:rPr>
              <a:t>2</a:t>
            </a:r>
            <a:r>
              <a:rPr lang="en-US" altLang="zh-CN" sz="2400" baseline="30000" dirty="0">
                <a:latin typeface="SimSun" panose="02010600030101010101" pitchFamily="2" charset="-122"/>
                <a:ea typeface="SimSun" panose="02010600030101010101" pitchFamily="2" charset="-122"/>
              </a:rPr>
              <a:t>47</a:t>
            </a:r>
            <a:r>
              <a:rPr lang="zh-CN" altLang="en-US" sz="2400" dirty="0">
                <a:latin typeface="SimSun" panose="02010600030101010101" pitchFamily="2" charset="-122"/>
                <a:ea typeface="SimSun" panose="02010600030101010101" pitchFamily="2" charset="-122"/>
              </a:rPr>
              <a:t>次加密运算</a:t>
            </a:r>
          </a:p>
        </p:txBody>
      </p:sp>
      <p:pic>
        <p:nvPicPr>
          <p:cNvPr id="6" name="图片 5">
            <a:extLst>
              <a:ext uri="{FF2B5EF4-FFF2-40B4-BE49-F238E27FC236}">
                <a16:creationId xmlns:a16="http://schemas.microsoft.com/office/drawing/2014/main" id="{76748F19-9D6C-8044-B280-B820051F1A25}"/>
              </a:ext>
            </a:extLst>
          </p:cNvPr>
          <p:cNvPicPr>
            <a:picLocks noChangeAspect="1"/>
          </p:cNvPicPr>
          <p:nvPr/>
        </p:nvPicPr>
        <p:blipFill rotWithShape="1">
          <a:blip r:embed="rId3"/>
          <a:srcRect t="35015"/>
          <a:stretch/>
        </p:blipFill>
        <p:spPr>
          <a:xfrm>
            <a:off x="2461791" y="2652548"/>
            <a:ext cx="4177548" cy="2462768"/>
          </a:xfrm>
          <a:prstGeom prst="rect">
            <a:avLst/>
          </a:prstGeom>
        </p:spPr>
      </p:pic>
    </p:spTree>
    <p:extLst>
      <p:ext uri="{BB962C8B-B14F-4D97-AF65-F5344CB8AC3E}">
        <p14:creationId xmlns:p14="http://schemas.microsoft.com/office/powerpoint/2010/main" val="299045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anim calcmode="lin" valueType="num">
                                      <p:cBhvr>
                                        <p:cTn id="19" dur="500" fill="hold"/>
                                        <p:tgtEl>
                                          <p:spTgt spid="6"/>
                                        </p:tgtEl>
                                        <p:attrNameLst>
                                          <p:attrName>ppt_x</p:attrName>
                                        </p:attrNameLst>
                                      </p:cBhvr>
                                      <p:tavLst>
                                        <p:tav tm="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50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anim calcmode="lin" valueType="num">
                                      <p:cBhvr>
                                        <p:cTn id="2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8427" y="226334"/>
            <a:ext cx="8101013" cy="461665"/>
          </a:xfrm>
          <a:prstGeom prst="rect">
            <a:avLst/>
          </a:prstGeom>
          <a:noFill/>
        </p:spPr>
        <p:txBody>
          <a:bodyPr wrap="square" rtlCol="0">
            <a:spAutoFit/>
          </a:bodyPr>
          <a:lstStyle/>
          <a:p>
            <a:r>
              <a:rPr lang="en-US" altLang="zh-CN" sz="2400" b="1" dirty="0"/>
              <a:t>DES</a:t>
            </a:r>
            <a:r>
              <a:rPr lang="zh-CN" altLang="en-US" sz="2400" b="1" dirty="0"/>
              <a:t>算法的安全分析：线性分析</a:t>
            </a:r>
            <a:endParaRPr lang="zh-CN" altLang="en-US" sz="2400" b="1" dirty="0">
              <a:latin typeface="微软雅黑" panose="020B0503020204020204" pitchFamily="34" charset="-122"/>
            </a:endParaRP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29</a:t>
            </a:fld>
            <a:endParaRPr lang="zh-CN" altLang="en-US" dirty="0"/>
          </a:p>
        </p:txBody>
      </p:sp>
      <p:cxnSp>
        <p:nvCxnSpPr>
          <p:cNvPr id="3" name="直接连接符 2"/>
          <p:cNvCxnSpPr/>
          <p:nvPr/>
        </p:nvCxnSpPr>
        <p:spPr>
          <a:xfrm>
            <a:off x="487202" y="701304"/>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5D8B9C7-A3A6-2344-8EBB-6779033728EC}"/>
              </a:ext>
            </a:extLst>
          </p:cNvPr>
          <p:cNvSpPr txBox="1"/>
          <p:nvPr/>
        </p:nvSpPr>
        <p:spPr>
          <a:xfrm>
            <a:off x="487201" y="674972"/>
            <a:ext cx="7994189" cy="61069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200" dirty="0">
                <a:latin typeface="SimSun" panose="02010600030101010101" pitchFamily="2" charset="-122"/>
                <a:ea typeface="SimSun" panose="02010600030101010101" pitchFamily="2" charset="-122"/>
              </a:rPr>
              <a:t>一种已知明文攻击方法</a:t>
            </a:r>
            <a:endParaRPr lang="en-US" altLang="zh-CN" sz="22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r>
              <a:rPr lang="zh-CN" altLang="en-US" sz="2200" dirty="0">
                <a:latin typeface="SimSun" panose="02010600030101010101" pitchFamily="2" charset="-122"/>
                <a:ea typeface="SimSun" panose="02010600030101010101" pitchFamily="2" charset="-122"/>
              </a:rPr>
              <a:t>通过大量的“明文</a:t>
            </a:r>
            <a:r>
              <a:rPr lang="en-US" altLang="zh-CN" sz="2200" dirty="0">
                <a:latin typeface="SimSun" panose="02010600030101010101" pitchFamily="2" charset="-122"/>
                <a:ea typeface="SimSun" panose="02010600030101010101" pitchFamily="2" charset="-122"/>
              </a:rPr>
              <a:t>-</a:t>
            </a:r>
            <a:r>
              <a:rPr lang="zh-CN" altLang="en-US" sz="2200" dirty="0">
                <a:latin typeface="SimSun" panose="02010600030101010101" pitchFamily="2" charset="-122"/>
                <a:ea typeface="SimSun" panose="02010600030101010101" pitchFamily="2" charset="-122"/>
              </a:rPr>
              <a:t>密文”对，找出与密钥有关的线性方程，以确定密钥。对</a:t>
            </a:r>
            <a:r>
              <a:rPr lang="en" altLang="zh-CN" sz="2200" dirty="0">
                <a:latin typeface="SimSun" panose="02010600030101010101" pitchFamily="2" charset="-122"/>
                <a:ea typeface="SimSun" panose="02010600030101010101" pitchFamily="2" charset="-122"/>
              </a:rPr>
              <a:t>DES</a:t>
            </a:r>
            <a:r>
              <a:rPr lang="zh-CN" altLang="en-US" sz="2200" dirty="0">
                <a:latin typeface="SimSun" panose="02010600030101010101" pitchFamily="2" charset="-122"/>
                <a:ea typeface="SimSun" panose="02010600030101010101" pitchFamily="2" charset="-122"/>
              </a:rPr>
              <a:t>算法而言，该方法尝试逼近</a:t>
            </a:r>
            <a:r>
              <a:rPr lang="en" altLang="zh-CN" sz="2200" dirty="0">
                <a:latin typeface="SimSun" panose="02010600030101010101" pitchFamily="2" charset="-122"/>
                <a:ea typeface="SimSun" panose="02010600030101010101" pitchFamily="2" charset="-122"/>
              </a:rPr>
              <a:t>DES</a:t>
            </a:r>
            <a:r>
              <a:rPr lang="zh-CN" altLang="en-US" sz="2200" dirty="0">
                <a:latin typeface="SimSun" panose="02010600030101010101" pitchFamily="2" charset="-122"/>
                <a:ea typeface="SimSun" panose="02010600030101010101" pitchFamily="2" charset="-122"/>
              </a:rPr>
              <a:t>的非线性变换</a:t>
            </a:r>
            <a:r>
              <a:rPr lang="en" altLang="zh-CN" sz="2200" dirty="0">
                <a:latin typeface="SimSun" panose="02010600030101010101" pitchFamily="2" charset="-122"/>
                <a:ea typeface="SimSun" panose="02010600030101010101" pitchFamily="2" charset="-122"/>
              </a:rPr>
              <a:t>S</a:t>
            </a:r>
            <a:r>
              <a:rPr lang="zh-CN" altLang="en-US" sz="2200" dirty="0">
                <a:latin typeface="SimSun" panose="02010600030101010101" pitchFamily="2" charset="-122"/>
                <a:ea typeface="SimSun" panose="02010600030101010101" pitchFamily="2" charset="-122"/>
              </a:rPr>
              <a:t>盒运算的线性函数</a:t>
            </a:r>
            <a:endParaRPr lang="en-US" altLang="zh-CN" sz="22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endParaRPr lang="en-US" altLang="zh-CN" sz="22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endParaRPr lang="en-US" altLang="zh-CN" sz="22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endParaRPr lang="en-US" altLang="zh-CN" sz="22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endParaRPr lang="en-US" altLang="zh-CN" sz="22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endParaRPr lang="en-US" altLang="zh-CN" sz="22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endParaRPr lang="en-US" altLang="zh-CN" sz="22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r>
              <a:rPr lang="zh-CN" altLang="en-US" sz="2200" dirty="0">
                <a:latin typeface="SimSun" panose="02010600030101010101" pitchFamily="2" charset="-122"/>
                <a:ea typeface="SimSun" panose="02010600030101010101" pitchFamily="2" charset="-122"/>
              </a:rPr>
              <a:t>通常只具有理论上的意义：该攻击方法需要在</a:t>
            </a:r>
            <a:r>
              <a:rPr lang="en-US" altLang="zh-CN" sz="2200" dirty="0">
                <a:latin typeface="SimSun" panose="02010600030101010101" pitchFamily="2" charset="-122"/>
                <a:ea typeface="SimSun" panose="02010600030101010101" pitchFamily="2" charset="-122"/>
              </a:rPr>
              <a:t>2</a:t>
            </a:r>
            <a:r>
              <a:rPr lang="en-US" altLang="zh-CN" sz="2200" baseline="30000" dirty="0">
                <a:latin typeface="SimSun" panose="02010600030101010101" pitchFamily="2" charset="-122"/>
                <a:ea typeface="SimSun" panose="02010600030101010101" pitchFamily="2" charset="-122"/>
              </a:rPr>
              <a:t>43</a:t>
            </a:r>
            <a:r>
              <a:rPr lang="zh-CN" altLang="en-US" sz="2200" dirty="0">
                <a:latin typeface="SimSun" panose="02010600030101010101" pitchFamily="2" charset="-122"/>
                <a:ea typeface="SimSun" panose="02010600030101010101" pitchFamily="2" charset="-122"/>
              </a:rPr>
              <a:t>个已知明文的情况下破译</a:t>
            </a:r>
          </a:p>
        </p:txBody>
      </p:sp>
      <p:pic>
        <p:nvPicPr>
          <p:cNvPr id="5" name="图片 4">
            <a:extLst>
              <a:ext uri="{FF2B5EF4-FFF2-40B4-BE49-F238E27FC236}">
                <a16:creationId xmlns:a16="http://schemas.microsoft.com/office/drawing/2014/main" id="{0D283707-7F07-6543-B776-2ACAF04B9183}"/>
              </a:ext>
            </a:extLst>
          </p:cNvPr>
          <p:cNvPicPr>
            <a:picLocks noChangeAspect="1"/>
          </p:cNvPicPr>
          <p:nvPr/>
        </p:nvPicPr>
        <p:blipFill>
          <a:blip r:embed="rId3"/>
          <a:stretch>
            <a:fillRect/>
          </a:stretch>
        </p:blipFill>
        <p:spPr>
          <a:xfrm>
            <a:off x="2918051" y="2796210"/>
            <a:ext cx="3376732" cy="2836122"/>
          </a:xfrm>
          <a:prstGeom prst="rect">
            <a:avLst/>
          </a:prstGeom>
        </p:spPr>
      </p:pic>
    </p:spTree>
    <p:extLst>
      <p:ext uri="{BB962C8B-B14F-4D97-AF65-F5344CB8AC3E}">
        <p14:creationId xmlns:p14="http://schemas.microsoft.com/office/powerpoint/2010/main" val="287280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50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anim calcmode="lin" valueType="num">
                                      <p:cBhvr>
                                        <p:cTn id="2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8427" y="226334"/>
            <a:ext cx="8101013" cy="461665"/>
          </a:xfrm>
          <a:prstGeom prst="rect">
            <a:avLst/>
          </a:prstGeom>
          <a:noFill/>
        </p:spPr>
        <p:txBody>
          <a:bodyPr wrap="square" rtlCol="0">
            <a:spAutoFit/>
          </a:bodyPr>
          <a:lstStyle/>
          <a:p>
            <a:r>
              <a:rPr lang="zh-CN" altLang="en-US" sz="2400" b="1" dirty="0"/>
              <a:t>中国近现代密码的早期发展</a:t>
            </a:r>
            <a:endParaRPr lang="zh-CN" altLang="en-US" sz="2400" b="1" dirty="0">
              <a:latin typeface="微软雅黑" panose="020B0503020204020204" pitchFamily="34" charset="-122"/>
            </a:endParaRP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3</a:t>
            </a:fld>
            <a:endParaRPr lang="zh-CN" altLang="en-US" dirty="0"/>
          </a:p>
        </p:txBody>
      </p:sp>
      <p:cxnSp>
        <p:nvCxnSpPr>
          <p:cNvPr id="3" name="直接连接符 2"/>
          <p:cNvCxnSpPr/>
          <p:nvPr/>
        </p:nvCxnSpPr>
        <p:spPr>
          <a:xfrm>
            <a:off x="487202" y="701304"/>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EC7B5165-34D3-440F-B929-E77A0626EC59}"/>
              </a:ext>
            </a:extLst>
          </p:cNvPr>
          <p:cNvSpPr txBox="1"/>
          <p:nvPr/>
        </p:nvSpPr>
        <p:spPr>
          <a:xfrm>
            <a:off x="487201" y="820744"/>
            <a:ext cx="7994189" cy="554574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400" b="1" dirty="0">
                <a:latin typeface="SimSun" panose="02010600030101010101" pitchFamily="2" charset="-122"/>
                <a:ea typeface="SimSun" panose="02010600030101010101" pitchFamily="2" charset="-122"/>
              </a:rPr>
              <a:t>ZUC</a:t>
            </a:r>
            <a:r>
              <a:rPr lang="zh-CN" altLang="en-US" sz="2400" b="1" dirty="0">
                <a:latin typeface="SimSun" panose="02010600030101010101" pitchFamily="2" charset="-122"/>
                <a:ea typeface="SimSun" panose="02010600030101010101" pitchFamily="2" charset="-122"/>
              </a:rPr>
              <a:t>算法</a:t>
            </a:r>
            <a:r>
              <a:rPr lang="zh-CN" altLang="en-US" sz="2400" dirty="0">
                <a:latin typeface="SimSun" panose="02010600030101010101" pitchFamily="2" charset="-122"/>
                <a:ea typeface="SimSun" panose="02010600030101010101" pitchFamily="2" charset="-122"/>
              </a:rPr>
              <a:t>：</a:t>
            </a:r>
            <a:r>
              <a:rPr lang="en-US" altLang="zh-CN" sz="2400" dirty="0">
                <a:latin typeface="SimSun" panose="02010600030101010101" pitchFamily="2" charset="-122"/>
                <a:ea typeface="SimSun" panose="02010600030101010101" pitchFamily="2" charset="-122"/>
              </a:rPr>
              <a:t>ZUC</a:t>
            </a:r>
            <a:r>
              <a:rPr lang="zh-CN" altLang="en-US" sz="2400" dirty="0">
                <a:latin typeface="SimSun" panose="02010600030101010101" pitchFamily="2" charset="-122"/>
                <a:ea typeface="SimSun" panose="02010600030101010101" pitchFamily="2" charset="-122"/>
              </a:rPr>
              <a:t>算法</a:t>
            </a:r>
            <a:r>
              <a:rPr lang="en-US" altLang="zh-CN" sz="2400" dirty="0">
                <a:latin typeface="SimSun" panose="02010600030101010101" pitchFamily="2" charset="-122"/>
                <a:ea typeface="SimSun" panose="02010600030101010101" pitchFamily="2" charset="-122"/>
              </a:rPr>
              <a:t>,</a:t>
            </a:r>
            <a:r>
              <a:rPr lang="zh-CN" altLang="en-US" sz="2400" dirty="0">
                <a:latin typeface="SimSun" panose="02010600030101010101" pitchFamily="2" charset="-122"/>
                <a:ea typeface="SimSun" panose="02010600030101010101" pitchFamily="2" charset="-122"/>
              </a:rPr>
              <a:t>又称祖冲之算法</a:t>
            </a:r>
            <a:r>
              <a:rPr lang="en-US" altLang="zh-CN" sz="2400" dirty="0">
                <a:latin typeface="SimSun" panose="02010600030101010101" pitchFamily="2" charset="-122"/>
                <a:ea typeface="SimSun" panose="02010600030101010101" pitchFamily="2" charset="-122"/>
              </a:rPr>
              <a:t>,</a:t>
            </a:r>
            <a:r>
              <a:rPr lang="zh-CN" altLang="en-US" sz="2400" dirty="0">
                <a:latin typeface="SimSun" panose="02010600030101010101" pitchFamily="2" charset="-122"/>
                <a:ea typeface="SimSun" panose="02010600030101010101" pitchFamily="2" charset="-122"/>
              </a:rPr>
              <a:t>是</a:t>
            </a:r>
            <a:r>
              <a:rPr lang="en-US" altLang="zh-CN" sz="2400" dirty="0">
                <a:latin typeface="SimSun" panose="02010600030101010101" pitchFamily="2" charset="-122"/>
                <a:ea typeface="SimSun" panose="02010600030101010101" pitchFamily="2" charset="-122"/>
              </a:rPr>
              <a:t>3GPP</a:t>
            </a:r>
            <a:r>
              <a:rPr lang="zh-CN" altLang="en-US" sz="2400" dirty="0">
                <a:latin typeface="SimSun" panose="02010600030101010101" pitchFamily="2" charset="-122"/>
                <a:ea typeface="SimSun" panose="02010600030101010101" pitchFamily="2" charset="-122"/>
              </a:rPr>
              <a:t>机密性算法</a:t>
            </a:r>
            <a:r>
              <a:rPr lang="en-US" altLang="zh-CN" sz="2400" dirty="0">
                <a:latin typeface="SimSun" panose="02010600030101010101" pitchFamily="2" charset="-122"/>
                <a:ea typeface="SimSun" panose="02010600030101010101" pitchFamily="2" charset="-122"/>
              </a:rPr>
              <a:t>EEA3</a:t>
            </a:r>
            <a:r>
              <a:rPr lang="zh-CN" altLang="en-US" sz="2400" dirty="0">
                <a:latin typeface="SimSun" panose="02010600030101010101" pitchFamily="2" charset="-122"/>
                <a:ea typeface="SimSun" panose="02010600030101010101" pitchFamily="2" charset="-122"/>
              </a:rPr>
              <a:t>和完整性算法</a:t>
            </a:r>
            <a:r>
              <a:rPr lang="en-US" altLang="zh-CN" sz="2400" dirty="0">
                <a:latin typeface="SimSun" panose="02010600030101010101" pitchFamily="2" charset="-122"/>
                <a:ea typeface="SimSun" panose="02010600030101010101" pitchFamily="2" charset="-122"/>
              </a:rPr>
              <a:t>EIA3</a:t>
            </a:r>
            <a:r>
              <a:rPr lang="zh-CN" altLang="en-US" sz="2400" dirty="0">
                <a:latin typeface="SimSun" panose="02010600030101010101" pitchFamily="2" charset="-122"/>
                <a:ea typeface="SimSun" panose="02010600030101010101" pitchFamily="2" charset="-122"/>
              </a:rPr>
              <a:t>的核心</a:t>
            </a:r>
            <a:r>
              <a:rPr lang="en-US" altLang="zh-CN" sz="2400" dirty="0">
                <a:latin typeface="SimSun" panose="02010600030101010101" pitchFamily="2" charset="-122"/>
                <a:ea typeface="SimSun" panose="02010600030101010101" pitchFamily="2" charset="-122"/>
              </a:rPr>
              <a:t>,</a:t>
            </a:r>
            <a:r>
              <a:rPr lang="zh-CN" altLang="en-US" sz="2400" dirty="0">
                <a:latin typeface="SimSun" panose="02010600030101010101" pitchFamily="2" charset="-122"/>
                <a:ea typeface="SimSun" panose="02010600030101010101" pitchFamily="2" charset="-122"/>
              </a:rPr>
              <a:t>是由中国自主设计的加密算法，且是中国第一个成为国际密码标准的密码算法。</a:t>
            </a:r>
            <a:endParaRPr lang="en-US" altLang="zh-CN" sz="24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r>
              <a:rPr lang="en-US" altLang="zh-CN" sz="2400" b="1" dirty="0">
                <a:latin typeface="SimSun" panose="02010600030101010101" pitchFamily="2" charset="-122"/>
                <a:ea typeface="SimSun" panose="02010600030101010101" pitchFamily="2" charset="-122"/>
              </a:rPr>
              <a:t>SM2</a:t>
            </a:r>
            <a:r>
              <a:rPr lang="zh-CN" altLang="en-US" sz="2400" b="1" dirty="0">
                <a:latin typeface="SimSun" panose="02010600030101010101" pitchFamily="2" charset="-122"/>
                <a:ea typeface="SimSun" panose="02010600030101010101" pitchFamily="2" charset="-122"/>
              </a:rPr>
              <a:t>算法</a:t>
            </a:r>
            <a:r>
              <a:rPr lang="zh-CN" altLang="en-US" sz="2400" dirty="0">
                <a:latin typeface="SimSun" panose="02010600030101010101" pitchFamily="2" charset="-122"/>
                <a:ea typeface="SimSun" panose="02010600030101010101" pitchFamily="2" charset="-122"/>
              </a:rPr>
              <a:t>：</a:t>
            </a:r>
            <a:r>
              <a:rPr lang="en-US" altLang="zh-CN" sz="2400" dirty="0">
                <a:latin typeface="SimSun" panose="02010600030101010101" pitchFamily="2" charset="-122"/>
                <a:ea typeface="SimSun" panose="02010600030101010101" pitchFamily="2" charset="-122"/>
              </a:rPr>
              <a:t>SM2</a:t>
            </a:r>
            <a:r>
              <a:rPr lang="zh-CN" altLang="en-US" sz="2400" dirty="0">
                <a:latin typeface="SimSun" panose="02010600030101010101" pitchFamily="2" charset="-122"/>
                <a:ea typeface="SimSun" panose="02010600030101010101" pitchFamily="2" charset="-122"/>
              </a:rPr>
              <a:t>椭圆曲线公钥密码算法（非对称）</a:t>
            </a:r>
            <a:r>
              <a:rPr lang="en-US" altLang="zh-CN" sz="2400" dirty="0">
                <a:latin typeface="SimSun" panose="02010600030101010101" pitchFamily="2" charset="-122"/>
                <a:ea typeface="SimSun" panose="02010600030101010101" pitchFamily="2" charset="-122"/>
              </a:rPr>
              <a:t>,</a:t>
            </a:r>
            <a:r>
              <a:rPr lang="zh-CN" altLang="en-US" sz="2400" dirty="0">
                <a:latin typeface="SimSun" panose="02010600030101010101" pitchFamily="2" charset="-122"/>
                <a:ea typeface="SimSun" panose="02010600030101010101" pitchFamily="2" charset="-122"/>
              </a:rPr>
              <a:t>是国家密码管理局</a:t>
            </a:r>
            <a:r>
              <a:rPr lang="en-US" altLang="zh-CN" sz="2400" dirty="0">
                <a:latin typeface="SimSun" panose="02010600030101010101" pitchFamily="2" charset="-122"/>
                <a:ea typeface="SimSun" panose="02010600030101010101" pitchFamily="2" charset="-122"/>
              </a:rPr>
              <a:t>2010</a:t>
            </a:r>
            <a:r>
              <a:rPr lang="zh-CN" altLang="en-US" sz="2400" dirty="0">
                <a:latin typeface="SimSun" panose="02010600030101010101" pitchFamily="2" charset="-122"/>
                <a:ea typeface="SimSun" panose="02010600030101010101" pitchFamily="2" charset="-122"/>
              </a:rPr>
              <a:t>年</a:t>
            </a:r>
            <a:r>
              <a:rPr lang="en-US" altLang="zh-CN" sz="2400" dirty="0">
                <a:latin typeface="SimSun" panose="02010600030101010101" pitchFamily="2" charset="-122"/>
                <a:ea typeface="SimSun" panose="02010600030101010101" pitchFamily="2" charset="-122"/>
              </a:rPr>
              <a:t>12</a:t>
            </a:r>
            <a:r>
              <a:rPr lang="zh-CN" altLang="en-US" sz="2400" dirty="0">
                <a:latin typeface="SimSun" panose="02010600030101010101" pitchFamily="2" charset="-122"/>
                <a:ea typeface="SimSun" panose="02010600030101010101" pitchFamily="2" charset="-122"/>
              </a:rPr>
              <a:t>月发布的第</a:t>
            </a:r>
            <a:r>
              <a:rPr lang="en-US" altLang="zh-CN" sz="2400" dirty="0">
                <a:latin typeface="SimSun" panose="02010600030101010101" pitchFamily="2" charset="-122"/>
                <a:ea typeface="SimSun" panose="02010600030101010101" pitchFamily="2" charset="-122"/>
              </a:rPr>
              <a:t>21</a:t>
            </a:r>
            <a:r>
              <a:rPr lang="zh-CN" altLang="en-US" sz="2400" dirty="0">
                <a:latin typeface="SimSun" panose="02010600030101010101" pitchFamily="2" charset="-122"/>
                <a:ea typeface="SimSun" panose="02010600030101010101" pitchFamily="2" charset="-122"/>
              </a:rPr>
              <a:t>号公告中公布的密码行业标准。</a:t>
            </a:r>
            <a:endParaRPr lang="en-US" altLang="zh-CN" sz="24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r>
              <a:rPr lang="en-US" altLang="zh-CN" sz="2400" b="1" dirty="0">
                <a:latin typeface="SimSun" panose="02010600030101010101" pitchFamily="2" charset="-122"/>
                <a:ea typeface="SimSun" panose="02010600030101010101" pitchFamily="2" charset="-122"/>
              </a:rPr>
              <a:t>SM3</a:t>
            </a:r>
            <a:r>
              <a:rPr lang="zh-CN" altLang="en-US" sz="2400" b="1" dirty="0">
                <a:latin typeface="SimSun" panose="02010600030101010101" pitchFamily="2" charset="-122"/>
                <a:ea typeface="SimSun" panose="02010600030101010101" pitchFamily="2" charset="-122"/>
              </a:rPr>
              <a:t>算法</a:t>
            </a:r>
            <a:r>
              <a:rPr lang="zh-CN" altLang="en-US" sz="2400" dirty="0">
                <a:latin typeface="SimSun" panose="02010600030101010101" pitchFamily="2" charset="-122"/>
                <a:ea typeface="SimSun" panose="02010600030101010101" pitchFamily="2" charset="-122"/>
              </a:rPr>
              <a:t>：国家密码管理局</a:t>
            </a:r>
            <a:r>
              <a:rPr lang="en-US" altLang="zh-CN" sz="2400" dirty="0">
                <a:latin typeface="SimSun" panose="02010600030101010101" pitchFamily="2" charset="-122"/>
                <a:ea typeface="SimSun" panose="02010600030101010101" pitchFamily="2" charset="-122"/>
              </a:rPr>
              <a:t>2010</a:t>
            </a:r>
            <a:r>
              <a:rPr lang="zh-CN" altLang="en-US" sz="2400" dirty="0">
                <a:latin typeface="SimSun" panose="02010600030101010101" pitchFamily="2" charset="-122"/>
                <a:ea typeface="SimSun" panose="02010600030101010101" pitchFamily="2" charset="-122"/>
              </a:rPr>
              <a:t>年公布的中国商用密码杂凑算法标准。</a:t>
            </a:r>
            <a:endParaRPr lang="en-US" altLang="zh-CN" sz="24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r>
              <a:rPr lang="en-US" altLang="zh-CN" sz="2400" b="1" dirty="0">
                <a:latin typeface="SimSun" panose="02010600030101010101" pitchFamily="2" charset="-122"/>
                <a:ea typeface="SimSun" panose="02010600030101010101" pitchFamily="2" charset="-122"/>
              </a:rPr>
              <a:t>SM4</a:t>
            </a:r>
            <a:r>
              <a:rPr lang="zh-CN" altLang="en-US" sz="2400" b="1" dirty="0">
                <a:latin typeface="SimSun" panose="02010600030101010101" pitchFamily="2" charset="-122"/>
                <a:ea typeface="SimSun" panose="02010600030101010101" pitchFamily="2" charset="-122"/>
              </a:rPr>
              <a:t>算法</a:t>
            </a:r>
            <a:r>
              <a:rPr lang="zh-CN" altLang="en-US" sz="2400" dirty="0">
                <a:latin typeface="SimSun" panose="02010600030101010101" pitchFamily="2" charset="-122"/>
                <a:ea typeface="SimSun" panose="02010600030101010101" pitchFamily="2" charset="-122"/>
              </a:rPr>
              <a:t>：</a:t>
            </a:r>
            <a:r>
              <a:rPr lang="en-US" altLang="zh-CN" sz="2400" dirty="0">
                <a:latin typeface="SimSun" panose="02010600030101010101" pitchFamily="2" charset="-122"/>
                <a:ea typeface="SimSun" panose="02010600030101010101" pitchFamily="2" charset="-122"/>
              </a:rPr>
              <a:t>SM4</a:t>
            </a:r>
            <a:r>
              <a:rPr lang="zh-CN" altLang="en-US" sz="2400" dirty="0">
                <a:latin typeface="SimSun" panose="02010600030101010101" pitchFamily="2" charset="-122"/>
                <a:ea typeface="SimSun" panose="02010600030101010101" pitchFamily="2" charset="-122"/>
              </a:rPr>
              <a:t>分组密码算法（对称）</a:t>
            </a:r>
            <a:r>
              <a:rPr lang="en-US" altLang="zh-CN" sz="2400" dirty="0">
                <a:latin typeface="SimSun" panose="02010600030101010101" pitchFamily="2" charset="-122"/>
                <a:ea typeface="SimSun" panose="02010600030101010101" pitchFamily="2" charset="-122"/>
              </a:rPr>
              <a:t>,</a:t>
            </a:r>
            <a:r>
              <a:rPr lang="zh-CN" altLang="en-US" sz="2400" dirty="0">
                <a:latin typeface="SimSun" panose="02010600030101010101" pitchFamily="2" charset="-122"/>
                <a:ea typeface="SimSun" panose="02010600030101010101" pitchFamily="2" charset="-122"/>
              </a:rPr>
              <a:t>是国家密码管理局</a:t>
            </a:r>
            <a:r>
              <a:rPr lang="en-US" altLang="zh-CN" sz="2400" dirty="0">
                <a:latin typeface="SimSun" panose="02010600030101010101" pitchFamily="2" charset="-122"/>
                <a:ea typeface="SimSun" panose="02010600030101010101" pitchFamily="2" charset="-122"/>
              </a:rPr>
              <a:t>2012</a:t>
            </a:r>
            <a:r>
              <a:rPr lang="zh-CN" altLang="en-US" sz="2400" dirty="0">
                <a:latin typeface="SimSun" panose="02010600030101010101" pitchFamily="2" charset="-122"/>
                <a:ea typeface="SimSun" panose="02010600030101010101" pitchFamily="2" charset="-122"/>
              </a:rPr>
              <a:t>年</a:t>
            </a:r>
            <a:r>
              <a:rPr lang="en-US" altLang="zh-CN" sz="2400" dirty="0">
                <a:latin typeface="SimSun" panose="02010600030101010101" pitchFamily="2" charset="-122"/>
                <a:ea typeface="SimSun" panose="02010600030101010101" pitchFamily="2" charset="-122"/>
              </a:rPr>
              <a:t>3</a:t>
            </a:r>
            <a:r>
              <a:rPr lang="zh-CN" altLang="en-US" sz="2400" dirty="0">
                <a:latin typeface="SimSun" panose="02010600030101010101" pitchFamily="2" charset="-122"/>
                <a:ea typeface="SimSun" panose="02010600030101010101" pitchFamily="2" charset="-122"/>
              </a:rPr>
              <a:t>月发布的第</a:t>
            </a:r>
            <a:r>
              <a:rPr lang="en-US" altLang="zh-CN" sz="2400" dirty="0">
                <a:latin typeface="SimSun" panose="02010600030101010101" pitchFamily="2" charset="-122"/>
                <a:ea typeface="SimSun" panose="02010600030101010101" pitchFamily="2" charset="-122"/>
              </a:rPr>
              <a:t>23</a:t>
            </a:r>
            <a:r>
              <a:rPr lang="zh-CN" altLang="en-US" sz="2400" dirty="0">
                <a:latin typeface="SimSun" panose="02010600030101010101" pitchFamily="2" charset="-122"/>
                <a:ea typeface="SimSun" panose="02010600030101010101" pitchFamily="2" charset="-122"/>
              </a:rPr>
              <a:t>号公告中公布的密码行业标准。</a:t>
            </a:r>
            <a:endParaRPr lang="en-US" altLang="zh-CN" sz="24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22612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anim calcmode="lin" valueType="num">
                                      <p:cBhvr>
                                        <p:cTn id="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anim calcmode="lin" valueType="num">
                                      <p:cBhvr>
                                        <p:cTn id="14"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50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500"/>
                                        <p:tgtEl>
                                          <p:spTgt spid="8">
                                            <p:txEl>
                                              <p:pRg st="2" end="2"/>
                                            </p:txEl>
                                          </p:spTgt>
                                        </p:tgtEl>
                                      </p:cBhvr>
                                    </p:animEffect>
                                    <p:anim calcmode="lin" valueType="num">
                                      <p:cBhvr>
                                        <p:cTn id="20"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50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500"/>
                                        <p:tgtEl>
                                          <p:spTgt spid="8">
                                            <p:txEl>
                                              <p:pRg st="3" end="3"/>
                                            </p:txEl>
                                          </p:spTgt>
                                        </p:tgtEl>
                                      </p:cBhvr>
                                    </p:animEffect>
                                    <p:anim calcmode="lin" valueType="num">
                                      <p:cBhvr>
                                        <p:cTn id="26"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8427" y="226334"/>
            <a:ext cx="8101013" cy="461665"/>
          </a:xfrm>
          <a:prstGeom prst="rect">
            <a:avLst/>
          </a:prstGeom>
          <a:noFill/>
        </p:spPr>
        <p:txBody>
          <a:bodyPr wrap="square" rtlCol="0">
            <a:spAutoFit/>
          </a:bodyPr>
          <a:lstStyle/>
          <a:p>
            <a:r>
              <a:rPr lang="zh-CN" altLang="en-US" sz="2400" b="1" dirty="0"/>
              <a:t>三重</a:t>
            </a:r>
            <a:r>
              <a:rPr lang="en-US" altLang="zh-CN" sz="2400" b="1" dirty="0"/>
              <a:t>DES</a:t>
            </a:r>
            <a:r>
              <a:rPr lang="zh-CN" altLang="en-US" sz="2400" b="1" dirty="0"/>
              <a:t>算法</a:t>
            </a:r>
            <a:endParaRPr lang="zh-CN" altLang="en-US" sz="2400" b="1" dirty="0">
              <a:latin typeface="微软雅黑" panose="020B0503020204020204" pitchFamily="34" charset="-122"/>
            </a:endParaRP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30</a:t>
            </a:fld>
            <a:endParaRPr lang="zh-CN" altLang="en-US" dirty="0"/>
          </a:p>
        </p:txBody>
      </p:sp>
      <p:cxnSp>
        <p:nvCxnSpPr>
          <p:cNvPr id="3" name="直接连接符 2"/>
          <p:cNvCxnSpPr/>
          <p:nvPr/>
        </p:nvCxnSpPr>
        <p:spPr>
          <a:xfrm>
            <a:off x="487202" y="701304"/>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5D8B9C7-A3A6-2344-8EBB-6779033728EC}"/>
              </a:ext>
            </a:extLst>
          </p:cNvPr>
          <p:cNvSpPr txBox="1"/>
          <p:nvPr/>
        </p:nvSpPr>
        <p:spPr>
          <a:xfrm>
            <a:off x="487201" y="674972"/>
            <a:ext cx="7994189" cy="1028615"/>
          </a:xfrm>
          <a:prstGeom prst="rect">
            <a:avLst/>
          </a:prstGeom>
          <a:noFill/>
        </p:spPr>
        <p:txBody>
          <a:bodyPr wrap="square" rtlCol="0">
            <a:spAutoFit/>
          </a:bodyPr>
          <a:lstStyle/>
          <a:p>
            <a:pPr>
              <a:lnSpc>
                <a:spcPct val="150000"/>
              </a:lnSpc>
            </a:pPr>
            <a:r>
              <a:rPr lang="zh-CN" altLang="en-US" sz="2200" dirty="0">
                <a:latin typeface="SimSun" panose="02010600030101010101" pitchFamily="2" charset="-122"/>
                <a:ea typeface="SimSun" panose="02010600030101010101" pitchFamily="2" charset="-122"/>
              </a:rPr>
              <a:t>    为增强</a:t>
            </a:r>
            <a:r>
              <a:rPr lang="en" altLang="zh-CN" sz="2200" dirty="0">
                <a:latin typeface="SimSun" panose="02010600030101010101" pitchFamily="2" charset="-122"/>
                <a:ea typeface="SimSun" panose="02010600030101010101" pitchFamily="2" charset="-122"/>
              </a:rPr>
              <a:t>DES</a:t>
            </a:r>
            <a:r>
              <a:rPr lang="zh-CN" altLang="en-US" sz="2200" dirty="0">
                <a:latin typeface="SimSun" panose="02010600030101010101" pitchFamily="2" charset="-122"/>
                <a:ea typeface="SimSun" panose="02010600030101010101" pitchFamily="2" charset="-122"/>
              </a:rPr>
              <a:t>算法的安全性，人们提出三重</a:t>
            </a:r>
            <a:r>
              <a:rPr lang="en" altLang="zh-CN" sz="2200" dirty="0">
                <a:latin typeface="SimSun" panose="02010600030101010101" pitchFamily="2" charset="-122"/>
                <a:ea typeface="SimSun" panose="02010600030101010101" pitchFamily="2" charset="-122"/>
              </a:rPr>
              <a:t>DES</a:t>
            </a:r>
            <a:r>
              <a:rPr lang="zh-CN" altLang="en-US" sz="2200" dirty="0">
                <a:latin typeface="SimSun" panose="02010600030101010101" pitchFamily="2" charset="-122"/>
                <a:ea typeface="SimSun" panose="02010600030101010101" pitchFamily="2" charset="-122"/>
              </a:rPr>
              <a:t>的多重加密算法作为改进。 </a:t>
            </a:r>
          </a:p>
        </p:txBody>
      </p:sp>
      <p:sp>
        <p:nvSpPr>
          <p:cNvPr id="44" name="Text Box 6">
            <a:extLst>
              <a:ext uri="{FF2B5EF4-FFF2-40B4-BE49-F238E27FC236}">
                <a16:creationId xmlns:a16="http://schemas.microsoft.com/office/drawing/2014/main" id="{165956B0-B970-AE4E-9659-1045A3310DF9}"/>
              </a:ext>
            </a:extLst>
          </p:cNvPr>
          <p:cNvSpPr txBox="1">
            <a:spLocks noChangeArrowheads="1"/>
          </p:cNvSpPr>
          <p:nvPr/>
        </p:nvSpPr>
        <p:spPr bwMode="auto">
          <a:xfrm>
            <a:off x="2165513" y="2360218"/>
            <a:ext cx="5254690" cy="980594"/>
          </a:xfrm>
          <a:prstGeom prst="rect">
            <a:avLst/>
          </a:prstGeom>
          <a:solidFill>
            <a:srgbClr val="FFFFFF"/>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1" hangingPunct="1"/>
            <a:endParaRPr kumimoji="1" lang="zh-CN" altLang="en-US" sz="1600" b="1" baseline="-25000">
              <a:latin typeface="Tahoma" panose="020B0604030504040204" pitchFamily="34" charset="0"/>
              <a:ea typeface="黑体" panose="02010609060101010101" pitchFamily="49" charset="-122"/>
            </a:endParaRPr>
          </a:p>
        </p:txBody>
      </p:sp>
      <p:grpSp>
        <p:nvGrpSpPr>
          <p:cNvPr id="45" name="Group 7">
            <a:extLst>
              <a:ext uri="{FF2B5EF4-FFF2-40B4-BE49-F238E27FC236}">
                <a16:creationId xmlns:a16="http://schemas.microsoft.com/office/drawing/2014/main" id="{9BF1ACEA-6F76-5E42-91B5-12B7082E0811}"/>
              </a:ext>
            </a:extLst>
          </p:cNvPr>
          <p:cNvGrpSpPr>
            <a:grpSpLocks/>
          </p:cNvGrpSpPr>
          <p:nvPr/>
        </p:nvGrpSpPr>
        <p:grpSpPr bwMode="auto">
          <a:xfrm>
            <a:off x="4199587" y="2687083"/>
            <a:ext cx="1090489" cy="490297"/>
            <a:chOff x="5773" y="7813"/>
            <a:chExt cx="1158" cy="468"/>
          </a:xfrm>
        </p:grpSpPr>
        <p:sp>
          <p:nvSpPr>
            <p:cNvPr id="53" name="AutoShape 8">
              <a:extLst>
                <a:ext uri="{FF2B5EF4-FFF2-40B4-BE49-F238E27FC236}">
                  <a16:creationId xmlns:a16="http://schemas.microsoft.com/office/drawing/2014/main" id="{C6C60579-314E-A049-8DEA-9C791521E8A8}"/>
                </a:ext>
              </a:extLst>
            </p:cNvPr>
            <p:cNvSpPr>
              <a:spLocks noChangeArrowheads="1"/>
            </p:cNvSpPr>
            <p:nvPr/>
          </p:nvSpPr>
          <p:spPr bwMode="auto">
            <a:xfrm>
              <a:off x="5773" y="7813"/>
              <a:ext cx="1080" cy="468"/>
            </a:xfrm>
            <a:prstGeom prst="flowChartAlternateProcess">
              <a:avLst/>
            </a:prstGeom>
            <a:solidFill>
              <a:srgbClr val="FFFFFF"/>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 name="Text Box 9">
              <a:extLst>
                <a:ext uri="{FF2B5EF4-FFF2-40B4-BE49-F238E27FC236}">
                  <a16:creationId xmlns:a16="http://schemas.microsoft.com/office/drawing/2014/main" id="{CB93624F-D878-3741-A54E-4CC55E07E8D4}"/>
                </a:ext>
              </a:extLst>
            </p:cNvPr>
            <p:cNvSpPr txBox="1">
              <a:spLocks noChangeArrowheads="1"/>
            </p:cNvSpPr>
            <p:nvPr/>
          </p:nvSpPr>
          <p:spPr bwMode="auto">
            <a:xfrm>
              <a:off x="5773" y="7813"/>
              <a:ext cx="1158"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1" hangingPunct="1"/>
              <a:r>
                <a:rPr kumimoji="1" lang="en-US" altLang="zh-CN" sz="1600" b="1">
                  <a:latin typeface="Tahoma" panose="020B0604030504040204" pitchFamily="34" charset="0"/>
                  <a:ea typeface="黑体" panose="02010609060101010101" pitchFamily="49" charset="-122"/>
                </a:rPr>
                <a:t>DES</a:t>
              </a:r>
              <a:r>
                <a:rPr kumimoji="1" lang="zh-CN" altLang="en-US" sz="1600" b="1">
                  <a:latin typeface="Tahoma" panose="020B0604030504040204" pitchFamily="34" charset="0"/>
                  <a:ea typeface="黑体" panose="02010609060101010101" pitchFamily="49" charset="-122"/>
                </a:rPr>
                <a:t>解密</a:t>
              </a:r>
              <a:endParaRPr kumimoji="1" lang="zh-CN" altLang="en-US" sz="1600" b="1" baseline="-25000">
                <a:latin typeface="Tahoma" panose="020B0604030504040204" pitchFamily="34" charset="0"/>
                <a:ea typeface="黑体" panose="02010609060101010101" pitchFamily="49" charset="-122"/>
              </a:endParaRPr>
            </a:p>
          </p:txBody>
        </p:sp>
      </p:grpSp>
      <p:sp>
        <p:nvSpPr>
          <p:cNvPr id="46" name="AutoShape 10">
            <a:extLst>
              <a:ext uri="{FF2B5EF4-FFF2-40B4-BE49-F238E27FC236}">
                <a16:creationId xmlns:a16="http://schemas.microsoft.com/office/drawing/2014/main" id="{42A6455D-2252-5243-B7F9-D5B01E1C07D1}"/>
              </a:ext>
            </a:extLst>
          </p:cNvPr>
          <p:cNvSpPr>
            <a:spLocks noChangeArrowheads="1"/>
          </p:cNvSpPr>
          <p:nvPr/>
        </p:nvSpPr>
        <p:spPr bwMode="auto">
          <a:xfrm>
            <a:off x="2504525" y="2687083"/>
            <a:ext cx="1017037" cy="490297"/>
          </a:xfrm>
          <a:prstGeom prst="flowChartAlternateProcess">
            <a:avLst/>
          </a:prstGeom>
          <a:solidFill>
            <a:srgbClr val="FFFFFF"/>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 name="Text Box 11">
            <a:extLst>
              <a:ext uri="{FF2B5EF4-FFF2-40B4-BE49-F238E27FC236}">
                <a16:creationId xmlns:a16="http://schemas.microsoft.com/office/drawing/2014/main" id="{B7DEDFD3-17BB-BC47-8D26-E98D3767ED0B}"/>
              </a:ext>
            </a:extLst>
          </p:cNvPr>
          <p:cNvSpPr txBox="1">
            <a:spLocks noChangeArrowheads="1"/>
          </p:cNvSpPr>
          <p:nvPr/>
        </p:nvSpPr>
        <p:spPr bwMode="auto">
          <a:xfrm>
            <a:off x="2504525" y="2687083"/>
            <a:ext cx="1090489" cy="490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1" hangingPunct="1"/>
            <a:r>
              <a:rPr kumimoji="1" lang="en-US" altLang="zh-CN" sz="1600" b="1" dirty="0">
                <a:latin typeface="Tahoma" panose="020B0604030504040204" pitchFamily="34" charset="0"/>
                <a:ea typeface="黑体" panose="02010609060101010101" pitchFamily="49" charset="-122"/>
              </a:rPr>
              <a:t>DES</a:t>
            </a:r>
            <a:r>
              <a:rPr kumimoji="1" lang="zh-CN" altLang="en-US" sz="1600" b="1" dirty="0">
                <a:latin typeface="Tahoma" panose="020B0604030504040204" pitchFamily="34" charset="0"/>
                <a:ea typeface="黑体" panose="02010609060101010101" pitchFamily="49" charset="-122"/>
              </a:rPr>
              <a:t>加密</a:t>
            </a:r>
            <a:endParaRPr kumimoji="1" lang="zh-CN" altLang="en-US" sz="1600" b="1" baseline="-25000" dirty="0">
              <a:latin typeface="Tahoma" panose="020B0604030504040204" pitchFamily="34" charset="0"/>
              <a:ea typeface="黑体" panose="02010609060101010101" pitchFamily="49" charset="-122"/>
            </a:endParaRPr>
          </a:p>
        </p:txBody>
      </p:sp>
      <p:sp>
        <p:nvSpPr>
          <p:cNvPr id="48" name="Line 12">
            <a:extLst>
              <a:ext uri="{FF2B5EF4-FFF2-40B4-BE49-F238E27FC236}">
                <a16:creationId xmlns:a16="http://schemas.microsoft.com/office/drawing/2014/main" id="{AE861E95-F983-5E40-B1E9-112E81C59CEC}"/>
              </a:ext>
            </a:extLst>
          </p:cNvPr>
          <p:cNvSpPr>
            <a:spLocks noChangeShapeType="1"/>
          </p:cNvSpPr>
          <p:nvPr/>
        </p:nvSpPr>
        <p:spPr bwMode="auto">
          <a:xfrm flipV="1">
            <a:off x="3521562" y="2850515"/>
            <a:ext cx="678025"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Line 13">
            <a:extLst>
              <a:ext uri="{FF2B5EF4-FFF2-40B4-BE49-F238E27FC236}">
                <a16:creationId xmlns:a16="http://schemas.microsoft.com/office/drawing/2014/main" id="{11948F18-44C6-B548-A00E-2E7687F0350D}"/>
              </a:ext>
            </a:extLst>
          </p:cNvPr>
          <p:cNvSpPr>
            <a:spLocks noChangeShapeType="1"/>
          </p:cNvSpPr>
          <p:nvPr/>
        </p:nvSpPr>
        <p:spPr bwMode="auto">
          <a:xfrm flipV="1">
            <a:off x="5216623" y="2850515"/>
            <a:ext cx="678025"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50" name="Group 14">
            <a:extLst>
              <a:ext uri="{FF2B5EF4-FFF2-40B4-BE49-F238E27FC236}">
                <a16:creationId xmlns:a16="http://schemas.microsoft.com/office/drawing/2014/main" id="{A82B884D-15F5-0246-B521-B58006A312E4}"/>
              </a:ext>
            </a:extLst>
          </p:cNvPr>
          <p:cNvGrpSpPr>
            <a:grpSpLocks/>
          </p:cNvGrpSpPr>
          <p:nvPr/>
        </p:nvGrpSpPr>
        <p:grpSpPr bwMode="auto">
          <a:xfrm>
            <a:off x="5894648" y="2687083"/>
            <a:ext cx="1090489" cy="490297"/>
            <a:chOff x="5773" y="7813"/>
            <a:chExt cx="1158" cy="468"/>
          </a:xfrm>
        </p:grpSpPr>
        <p:sp>
          <p:nvSpPr>
            <p:cNvPr id="51" name="AutoShape 15">
              <a:extLst>
                <a:ext uri="{FF2B5EF4-FFF2-40B4-BE49-F238E27FC236}">
                  <a16:creationId xmlns:a16="http://schemas.microsoft.com/office/drawing/2014/main" id="{AD996A7A-B7DE-6E4B-8AF3-0900CCA5BBF2}"/>
                </a:ext>
              </a:extLst>
            </p:cNvPr>
            <p:cNvSpPr>
              <a:spLocks noChangeArrowheads="1"/>
            </p:cNvSpPr>
            <p:nvPr/>
          </p:nvSpPr>
          <p:spPr bwMode="auto">
            <a:xfrm>
              <a:off x="5773" y="7813"/>
              <a:ext cx="1080" cy="468"/>
            </a:xfrm>
            <a:prstGeom prst="flowChartAlternateProcess">
              <a:avLst/>
            </a:prstGeom>
            <a:solidFill>
              <a:srgbClr val="FFFFFF"/>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 name="Text Box 16">
              <a:extLst>
                <a:ext uri="{FF2B5EF4-FFF2-40B4-BE49-F238E27FC236}">
                  <a16:creationId xmlns:a16="http://schemas.microsoft.com/office/drawing/2014/main" id="{A05F362A-CD18-D24F-8378-D33154A38276}"/>
                </a:ext>
              </a:extLst>
            </p:cNvPr>
            <p:cNvSpPr txBox="1">
              <a:spLocks noChangeArrowheads="1"/>
            </p:cNvSpPr>
            <p:nvPr/>
          </p:nvSpPr>
          <p:spPr bwMode="auto">
            <a:xfrm>
              <a:off x="5773" y="7813"/>
              <a:ext cx="1158"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1" hangingPunct="1"/>
              <a:r>
                <a:rPr kumimoji="1" lang="en-US" altLang="zh-CN" sz="1600" b="1">
                  <a:latin typeface="Tahoma" panose="020B0604030504040204" pitchFamily="34" charset="0"/>
                  <a:ea typeface="黑体" panose="02010609060101010101" pitchFamily="49" charset="-122"/>
                </a:rPr>
                <a:t>DES</a:t>
              </a:r>
              <a:r>
                <a:rPr kumimoji="1" lang="zh-CN" altLang="en-US" sz="1600" b="1">
                  <a:latin typeface="Tahoma" panose="020B0604030504040204" pitchFamily="34" charset="0"/>
                  <a:ea typeface="黑体" panose="02010609060101010101" pitchFamily="49" charset="-122"/>
                </a:rPr>
                <a:t>加密</a:t>
              </a:r>
              <a:endParaRPr kumimoji="1" lang="zh-CN" altLang="en-US" sz="1600" b="1" baseline="-25000">
                <a:latin typeface="Tahoma" panose="020B0604030504040204" pitchFamily="34" charset="0"/>
                <a:ea typeface="黑体" panose="02010609060101010101" pitchFamily="49" charset="-122"/>
              </a:endParaRPr>
            </a:p>
          </p:txBody>
        </p:sp>
      </p:grpSp>
      <p:sp>
        <p:nvSpPr>
          <p:cNvPr id="9" name="Text Box 17">
            <a:extLst>
              <a:ext uri="{FF2B5EF4-FFF2-40B4-BE49-F238E27FC236}">
                <a16:creationId xmlns:a16="http://schemas.microsoft.com/office/drawing/2014/main" id="{BBEEC5BA-F9B2-1449-BC70-20F27B8EEAD4}"/>
              </a:ext>
            </a:extLst>
          </p:cNvPr>
          <p:cNvSpPr txBox="1">
            <a:spLocks noChangeArrowheads="1"/>
          </p:cNvSpPr>
          <p:nvPr/>
        </p:nvSpPr>
        <p:spPr bwMode="auto">
          <a:xfrm>
            <a:off x="2165513" y="4648270"/>
            <a:ext cx="5254690" cy="980594"/>
          </a:xfrm>
          <a:prstGeom prst="rect">
            <a:avLst/>
          </a:prstGeom>
          <a:solidFill>
            <a:srgbClr val="FFFFFF"/>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1" hangingPunct="1"/>
            <a:endParaRPr kumimoji="1" lang="zh-CN" altLang="en-US" sz="1600" b="1" baseline="-25000">
              <a:latin typeface="Tahoma" panose="020B0604030504040204" pitchFamily="34" charset="0"/>
              <a:ea typeface="黑体" panose="02010609060101010101" pitchFamily="49" charset="-122"/>
            </a:endParaRPr>
          </a:p>
        </p:txBody>
      </p:sp>
      <p:grpSp>
        <p:nvGrpSpPr>
          <p:cNvPr id="10" name="Group 18">
            <a:extLst>
              <a:ext uri="{FF2B5EF4-FFF2-40B4-BE49-F238E27FC236}">
                <a16:creationId xmlns:a16="http://schemas.microsoft.com/office/drawing/2014/main" id="{7517254A-E6D0-DE49-8657-AB4F2072E3EB}"/>
              </a:ext>
            </a:extLst>
          </p:cNvPr>
          <p:cNvGrpSpPr>
            <a:grpSpLocks/>
          </p:cNvGrpSpPr>
          <p:nvPr/>
        </p:nvGrpSpPr>
        <p:grpSpPr bwMode="auto">
          <a:xfrm>
            <a:off x="4199587" y="4975135"/>
            <a:ext cx="1090489" cy="490297"/>
            <a:chOff x="5773" y="7813"/>
            <a:chExt cx="1158" cy="468"/>
          </a:xfrm>
        </p:grpSpPr>
        <p:sp>
          <p:nvSpPr>
            <p:cNvPr id="42" name="AutoShape 19">
              <a:extLst>
                <a:ext uri="{FF2B5EF4-FFF2-40B4-BE49-F238E27FC236}">
                  <a16:creationId xmlns:a16="http://schemas.microsoft.com/office/drawing/2014/main" id="{503B2BD1-1B6B-DA43-B5A6-363DEFD48834}"/>
                </a:ext>
              </a:extLst>
            </p:cNvPr>
            <p:cNvSpPr>
              <a:spLocks noChangeArrowheads="1"/>
            </p:cNvSpPr>
            <p:nvPr/>
          </p:nvSpPr>
          <p:spPr bwMode="auto">
            <a:xfrm>
              <a:off x="5773" y="7813"/>
              <a:ext cx="1080" cy="468"/>
            </a:xfrm>
            <a:prstGeom prst="flowChartAlternateProcess">
              <a:avLst/>
            </a:prstGeom>
            <a:solidFill>
              <a:srgbClr val="FFFFFF"/>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 name="Text Box 20">
              <a:extLst>
                <a:ext uri="{FF2B5EF4-FFF2-40B4-BE49-F238E27FC236}">
                  <a16:creationId xmlns:a16="http://schemas.microsoft.com/office/drawing/2014/main" id="{121435D9-BB36-9846-ABD3-EE9E7ACFAE79}"/>
                </a:ext>
              </a:extLst>
            </p:cNvPr>
            <p:cNvSpPr txBox="1">
              <a:spLocks noChangeArrowheads="1"/>
            </p:cNvSpPr>
            <p:nvPr/>
          </p:nvSpPr>
          <p:spPr bwMode="auto">
            <a:xfrm>
              <a:off x="5773" y="7813"/>
              <a:ext cx="1158"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1" hangingPunct="1"/>
              <a:r>
                <a:rPr kumimoji="1" lang="en-US" altLang="zh-CN" sz="1600" b="1">
                  <a:latin typeface="Tahoma" panose="020B0604030504040204" pitchFamily="34" charset="0"/>
                  <a:ea typeface="黑体" panose="02010609060101010101" pitchFamily="49" charset="-122"/>
                </a:rPr>
                <a:t>DES</a:t>
              </a:r>
              <a:r>
                <a:rPr kumimoji="1" lang="zh-CN" altLang="en-US" sz="1600" b="1">
                  <a:latin typeface="Tahoma" panose="020B0604030504040204" pitchFamily="34" charset="0"/>
                  <a:ea typeface="黑体" panose="02010609060101010101" pitchFamily="49" charset="-122"/>
                </a:rPr>
                <a:t>加密</a:t>
              </a:r>
            </a:p>
          </p:txBody>
        </p:sp>
      </p:grpSp>
      <p:sp>
        <p:nvSpPr>
          <p:cNvPr id="12" name="AutoShape 21">
            <a:extLst>
              <a:ext uri="{FF2B5EF4-FFF2-40B4-BE49-F238E27FC236}">
                <a16:creationId xmlns:a16="http://schemas.microsoft.com/office/drawing/2014/main" id="{814FE8ED-FE22-4B45-A2CD-4AFD73D7AD8F}"/>
              </a:ext>
            </a:extLst>
          </p:cNvPr>
          <p:cNvSpPr>
            <a:spLocks noChangeArrowheads="1"/>
          </p:cNvSpPr>
          <p:nvPr/>
        </p:nvSpPr>
        <p:spPr bwMode="auto">
          <a:xfrm>
            <a:off x="2504525" y="4975135"/>
            <a:ext cx="1017037" cy="490297"/>
          </a:xfrm>
          <a:prstGeom prst="flowChartAlternateProcess">
            <a:avLst/>
          </a:prstGeom>
          <a:solidFill>
            <a:srgbClr val="FFFFFF"/>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 name="Text Box 22">
            <a:extLst>
              <a:ext uri="{FF2B5EF4-FFF2-40B4-BE49-F238E27FC236}">
                <a16:creationId xmlns:a16="http://schemas.microsoft.com/office/drawing/2014/main" id="{08B8F7B1-EF68-824A-848D-B94DA3B8F172}"/>
              </a:ext>
            </a:extLst>
          </p:cNvPr>
          <p:cNvSpPr txBox="1">
            <a:spLocks noChangeArrowheads="1"/>
          </p:cNvSpPr>
          <p:nvPr/>
        </p:nvSpPr>
        <p:spPr bwMode="auto">
          <a:xfrm>
            <a:off x="2504525" y="4975135"/>
            <a:ext cx="1090489" cy="490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1" hangingPunct="1"/>
            <a:r>
              <a:rPr kumimoji="1" lang="en-US" altLang="zh-CN" sz="1600" b="1">
                <a:latin typeface="Tahoma" panose="020B0604030504040204" pitchFamily="34" charset="0"/>
                <a:ea typeface="黑体" panose="02010609060101010101" pitchFamily="49" charset="-122"/>
              </a:rPr>
              <a:t>DES</a:t>
            </a:r>
            <a:r>
              <a:rPr kumimoji="1" lang="zh-CN" altLang="en-US" sz="1600" b="1">
                <a:latin typeface="Tahoma" panose="020B0604030504040204" pitchFamily="34" charset="0"/>
                <a:ea typeface="黑体" panose="02010609060101010101" pitchFamily="49" charset="-122"/>
              </a:rPr>
              <a:t>解密</a:t>
            </a:r>
          </a:p>
        </p:txBody>
      </p:sp>
      <p:sp>
        <p:nvSpPr>
          <p:cNvPr id="14" name="Line 23">
            <a:extLst>
              <a:ext uri="{FF2B5EF4-FFF2-40B4-BE49-F238E27FC236}">
                <a16:creationId xmlns:a16="http://schemas.microsoft.com/office/drawing/2014/main" id="{3B734EA9-5C06-5840-9354-73F2E1641B65}"/>
              </a:ext>
            </a:extLst>
          </p:cNvPr>
          <p:cNvSpPr>
            <a:spLocks noChangeShapeType="1"/>
          </p:cNvSpPr>
          <p:nvPr/>
        </p:nvSpPr>
        <p:spPr bwMode="auto">
          <a:xfrm flipV="1">
            <a:off x="3521562" y="5138567"/>
            <a:ext cx="678024" cy="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24">
            <a:extLst>
              <a:ext uri="{FF2B5EF4-FFF2-40B4-BE49-F238E27FC236}">
                <a16:creationId xmlns:a16="http://schemas.microsoft.com/office/drawing/2014/main" id="{443E6D94-699B-CB45-ABB6-909AC62C8F2C}"/>
              </a:ext>
            </a:extLst>
          </p:cNvPr>
          <p:cNvSpPr>
            <a:spLocks noChangeShapeType="1"/>
          </p:cNvSpPr>
          <p:nvPr/>
        </p:nvSpPr>
        <p:spPr bwMode="auto">
          <a:xfrm flipV="1">
            <a:off x="5216623" y="5138567"/>
            <a:ext cx="678024" cy="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6" name="Group 25">
            <a:extLst>
              <a:ext uri="{FF2B5EF4-FFF2-40B4-BE49-F238E27FC236}">
                <a16:creationId xmlns:a16="http://schemas.microsoft.com/office/drawing/2014/main" id="{9D275297-9352-1A48-B206-B3BFE7D02511}"/>
              </a:ext>
            </a:extLst>
          </p:cNvPr>
          <p:cNvGrpSpPr>
            <a:grpSpLocks/>
          </p:cNvGrpSpPr>
          <p:nvPr/>
        </p:nvGrpSpPr>
        <p:grpSpPr bwMode="auto">
          <a:xfrm>
            <a:off x="5894648" y="4975135"/>
            <a:ext cx="1090489" cy="490297"/>
            <a:chOff x="5773" y="7813"/>
            <a:chExt cx="1158" cy="468"/>
          </a:xfrm>
        </p:grpSpPr>
        <p:sp>
          <p:nvSpPr>
            <p:cNvPr id="40" name="AutoShape 26">
              <a:extLst>
                <a:ext uri="{FF2B5EF4-FFF2-40B4-BE49-F238E27FC236}">
                  <a16:creationId xmlns:a16="http://schemas.microsoft.com/office/drawing/2014/main" id="{5BD77F19-3693-AE4C-A35E-6BB2F35F1CAB}"/>
                </a:ext>
              </a:extLst>
            </p:cNvPr>
            <p:cNvSpPr>
              <a:spLocks noChangeArrowheads="1"/>
            </p:cNvSpPr>
            <p:nvPr/>
          </p:nvSpPr>
          <p:spPr bwMode="auto">
            <a:xfrm>
              <a:off x="5773" y="7813"/>
              <a:ext cx="1080" cy="468"/>
            </a:xfrm>
            <a:prstGeom prst="flowChartAlternateProcess">
              <a:avLst/>
            </a:prstGeom>
            <a:solidFill>
              <a:srgbClr val="FFFFFF"/>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 name="Text Box 27">
              <a:extLst>
                <a:ext uri="{FF2B5EF4-FFF2-40B4-BE49-F238E27FC236}">
                  <a16:creationId xmlns:a16="http://schemas.microsoft.com/office/drawing/2014/main" id="{A00376E2-1F71-2941-AB25-1C3D3A89FEDF}"/>
                </a:ext>
              </a:extLst>
            </p:cNvPr>
            <p:cNvSpPr txBox="1">
              <a:spLocks noChangeArrowheads="1"/>
            </p:cNvSpPr>
            <p:nvPr/>
          </p:nvSpPr>
          <p:spPr bwMode="auto">
            <a:xfrm>
              <a:off x="5773" y="7813"/>
              <a:ext cx="1158"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1" hangingPunct="1"/>
              <a:r>
                <a:rPr kumimoji="1" lang="en-US" altLang="zh-CN" sz="1600" b="1">
                  <a:latin typeface="Tahoma" panose="020B0604030504040204" pitchFamily="34" charset="0"/>
                  <a:ea typeface="黑体" panose="02010609060101010101" pitchFamily="49" charset="-122"/>
                </a:rPr>
                <a:t>DES</a:t>
              </a:r>
              <a:r>
                <a:rPr kumimoji="1" lang="zh-CN" altLang="en-US" sz="1600" b="1">
                  <a:latin typeface="Tahoma" panose="020B0604030504040204" pitchFamily="34" charset="0"/>
                  <a:ea typeface="黑体" panose="02010609060101010101" pitchFamily="49" charset="-122"/>
                </a:rPr>
                <a:t>解密</a:t>
              </a:r>
            </a:p>
          </p:txBody>
        </p:sp>
      </p:grpSp>
      <p:sp>
        <p:nvSpPr>
          <p:cNvPr id="17" name="Text Box 28">
            <a:extLst>
              <a:ext uri="{FF2B5EF4-FFF2-40B4-BE49-F238E27FC236}">
                <a16:creationId xmlns:a16="http://schemas.microsoft.com/office/drawing/2014/main" id="{67DC0961-79CD-5D43-8705-37D5D4598839}"/>
              </a:ext>
            </a:extLst>
          </p:cNvPr>
          <p:cNvSpPr txBox="1">
            <a:spLocks noChangeArrowheads="1"/>
          </p:cNvSpPr>
          <p:nvPr/>
        </p:nvSpPr>
        <p:spPr bwMode="auto">
          <a:xfrm>
            <a:off x="470452" y="3831108"/>
            <a:ext cx="1017037" cy="490297"/>
          </a:xfrm>
          <a:prstGeom prst="rect">
            <a:avLst/>
          </a:prstGeom>
          <a:solidFill>
            <a:srgbClr val="FFFFFF"/>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1" hangingPunct="1"/>
            <a:r>
              <a:rPr kumimoji="1" lang="zh-CN" altLang="en-US" sz="1600" b="1" dirty="0">
                <a:latin typeface="Tahoma" panose="020B0604030504040204" pitchFamily="34" charset="0"/>
                <a:ea typeface="黑体" panose="02010609060101010101" pitchFamily="49" charset="-122"/>
              </a:rPr>
              <a:t>明文</a:t>
            </a:r>
            <a:r>
              <a:rPr kumimoji="1" lang="en-US" altLang="zh-CN" sz="1600" b="1" dirty="0">
                <a:latin typeface="Tahoma" panose="020B0604030504040204" pitchFamily="34" charset="0"/>
                <a:ea typeface="黑体" panose="02010609060101010101" pitchFamily="49" charset="-122"/>
              </a:rPr>
              <a:t>M</a:t>
            </a:r>
          </a:p>
        </p:txBody>
      </p:sp>
      <p:sp>
        <p:nvSpPr>
          <p:cNvPr id="18" name="Line 29">
            <a:extLst>
              <a:ext uri="{FF2B5EF4-FFF2-40B4-BE49-F238E27FC236}">
                <a16:creationId xmlns:a16="http://schemas.microsoft.com/office/drawing/2014/main" id="{D3FB33C3-70F2-1B4C-B61E-5A03C82359DD}"/>
              </a:ext>
            </a:extLst>
          </p:cNvPr>
          <p:cNvSpPr>
            <a:spLocks noChangeShapeType="1"/>
          </p:cNvSpPr>
          <p:nvPr/>
        </p:nvSpPr>
        <p:spPr bwMode="auto">
          <a:xfrm>
            <a:off x="978970" y="2850515"/>
            <a:ext cx="0" cy="98059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Line 30">
            <a:extLst>
              <a:ext uri="{FF2B5EF4-FFF2-40B4-BE49-F238E27FC236}">
                <a16:creationId xmlns:a16="http://schemas.microsoft.com/office/drawing/2014/main" id="{AC824A1D-900F-8341-ADE9-EEB7304D8AD0}"/>
              </a:ext>
            </a:extLst>
          </p:cNvPr>
          <p:cNvSpPr>
            <a:spLocks noChangeShapeType="1"/>
          </p:cNvSpPr>
          <p:nvPr/>
        </p:nvSpPr>
        <p:spPr bwMode="auto">
          <a:xfrm>
            <a:off x="978970" y="2850515"/>
            <a:ext cx="1525555"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Text Box 31">
            <a:extLst>
              <a:ext uri="{FF2B5EF4-FFF2-40B4-BE49-F238E27FC236}">
                <a16:creationId xmlns:a16="http://schemas.microsoft.com/office/drawing/2014/main" id="{FDCA2FED-D6A8-6C4D-98C1-50F149AA3B28}"/>
              </a:ext>
            </a:extLst>
          </p:cNvPr>
          <p:cNvSpPr txBox="1">
            <a:spLocks noChangeArrowheads="1"/>
          </p:cNvSpPr>
          <p:nvPr/>
        </p:nvSpPr>
        <p:spPr bwMode="auto">
          <a:xfrm>
            <a:off x="7759215" y="3667676"/>
            <a:ext cx="1017037" cy="490297"/>
          </a:xfrm>
          <a:prstGeom prst="rect">
            <a:avLst/>
          </a:prstGeom>
          <a:solidFill>
            <a:srgbClr val="FFFFFF"/>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eaLnBrk="1" hangingPunct="1"/>
            <a:r>
              <a:rPr kumimoji="1" lang="zh-CN" altLang="en-US" sz="1600" b="1">
                <a:latin typeface="Tahoma" panose="020B0604030504040204" pitchFamily="34" charset="0"/>
                <a:ea typeface="黑体" panose="02010609060101010101" pitchFamily="49" charset="-122"/>
              </a:rPr>
              <a:t>密文</a:t>
            </a:r>
            <a:r>
              <a:rPr kumimoji="1" lang="en-US" altLang="zh-CN" sz="1600" b="1">
                <a:latin typeface="Tahoma" panose="020B0604030504040204" pitchFamily="34" charset="0"/>
                <a:ea typeface="黑体" panose="02010609060101010101" pitchFamily="49" charset="-122"/>
              </a:rPr>
              <a:t>C</a:t>
            </a:r>
          </a:p>
        </p:txBody>
      </p:sp>
      <p:sp>
        <p:nvSpPr>
          <p:cNvPr id="21" name="Line 32">
            <a:extLst>
              <a:ext uri="{FF2B5EF4-FFF2-40B4-BE49-F238E27FC236}">
                <a16:creationId xmlns:a16="http://schemas.microsoft.com/office/drawing/2014/main" id="{C2A8A96A-EB5F-E34B-A86F-A1E7E5A0F0A9}"/>
              </a:ext>
            </a:extLst>
          </p:cNvPr>
          <p:cNvSpPr>
            <a:spLocks noChangeShapeType="1"/>
          </p:cNvSpPr>
          <p:nvPr/>
        </p:nvSpPr>
        <p:spPr bwMode="auto">
          <a:xfrm>
            <a:off x="6911685" y="2850515"/>
            <a:ext cx="135604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 name="Line 33">
            <a:extLst>
              <a:ext uri="{FF2B5EF4-FFF2-40B4-BE49-F238E27FC236}">
                <a16:creationId xmlns:a16="http://schemas.microsoft.com/office/drawing/2014/main" id="{941C733A-92CE-E84F-ACFB-60F7BC5F533B}"/>
              </a:ext>
            </a:extLst>
          </p:cNvPr>
          <p:cNvSpPr>
            <a:spLocks noChangeShapeType="1"/>
          </p:cNvSpPr>
          <p:nvPr/>
        </p:nvSpPr>
        <p:spPr bwMode="auto">
          <a:xfrm>
            <a:off x="8267734" y="2850515"/>
            <a:ext cx="0" cy="81716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 name="Line 34">
            <a:extLst>
              <a:ext uri="{FF2B5EF4-FFF2-40B4-BE49-F238E27FC236}">
                <a16:creationId xmlns:a16="http://schemas.microsoft.com/office/drawing/2014/main" id="{424CE50B-01E3-CB40-81C6-692B8086F30E}"/>
              </a:ext>
            </a:extLst>
          </p:cNvPr>
          <p:cNvSpPr>
            <a:spLocks noChangeShapeType="1"/>
          </p:cNvSpPr>
          <p:nvPr/>
        </p:nvSpPr>
        <p:spPr bwMode="auto">
          <a:xfrm>
            <a:off x="8267734" y="4157973"/>
            <a:ext cx="0" cy="98059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 name="Line 35">
            <a:extLst>
              <a:ext uri="{FF2B5EF4-FFF2-40B4-BE49-F238E27FC236}">
                <a16:creationId xmlns:a16="http://schemas.microsoft.com/office/drawing/2014/main" id="{A9DEB59B-3B4D-5941-A6BB-BE51AA40001A}"/>
              </a:ext>
            </a:extLst>
          </p:cNvPr>
          <p:cNvSpPr>
            <a:spLocks noChangeShapeType="1"/>
          </p:cNvSpPr>
          <p:nvPr/>
        </p:nvSpPr>
        <p:spPr bwMode="auto">
          <a:xfrm flipH="1">
            <a:off x="6911685" y="5138567"/>
            <a:ext cx="1356049"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 name="Line 36">
            <a:extLst>
              <a:ext uri="{FF2B5EF4-FFF2-40B4-BE49-F238E27FC236}">
                <a16:creationId xmlns:a16="http://schemas.microsoft.com/office/drawing/2014/main" id="{46AAD022-B094-A244-94B5-2D007F00494E}"/>
              </a:ext>
            </a:extLst>
          </p:cNvPr>
          <p:cNvSpPr>
            <a:spLocks noChangeShapeType="1"/>
          </p:cNvSpPr>
          <p:nvPr/>
        </p:nvSpPr>
        <p:spPr bwMode="auto">
          <a:xfrm flipH="1">
            <a:off x="978970" y="5138567"/>
            <a:ext cx="152555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 name="Line 37">
            <a:extLst>
              <a:ext uri="{FF2B5EF4-FFF2-40B4-BE49-F238E27FC236}">
                <a16:creationId xmlns:a16="http://schemas.microsoft.com/office/drawing/2014/main" id="{55D71A34-911C-CA45-9C8F-1EAB6546EF56}"/>
              </a:ext>
            </a:extLst>
          </p:cNvPr>
          <p:cNvSpPr>
            <a:spLocks noChangeShapeType="1"/>
          </p:cNvSpPr>
          <p:nvPr/>
        </p:nvSpPr>
        <p:spPr bwMode="auto">
          <a:xfrm flipV="1">
            <a:off x="978970" y="4321405"/>
            <a:ext cx="0" cy="81716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7" name="Group 38">
            <a:extLst>
              <a:ext uri="{FF2B5EF4-FFF2-40B4-BE49-F238E27FC236}">
                <a16:creationId xmlns:a16="http://schemas.microsoft.com/office/drawing/2014/main" id="{82FF8CBB-C42F-4349-9E8F-DE8CC9DEE0A0}"/>
              </a:ext>
            </a:extLst>
          </p:cNvPr>
          <p:cNvGrpSpPr>
            <a:grpSpLocks/>
          </p:cNvGrpSpPr>
          <p:nvPr/>
        </p:nvGrpSpPr>
        <p:grpSpPr bwMode="auto">
          <a:xfrm>
            <a:off x="2843538" y="3177379"/>
            <a:ext cx="480267" cy="1797756"/>
            <a:chOff x="4333" y="8281"/>
            <a:chExt cx="510" cy="1716"/>
          </a:xfrm>
        </p:grpSpPr>
        <p:sp>
          <p:nvSpPr>
            <p:cNvPr id="37" name="Line 39">
              <a:extLst>
                <a:ext uri="{FF2B5EF4-FFF2-40B4-BE49-F238E27FC236}">
                  <a16:creationId xmlns:a16="http://schemas.microsoft.com/office/drawing/2014/main" id="{95309AE2-4A53-8844-A168-22FB22584D3B}"/>
                </a:ext>
              </a:extLst>
            </p:cNvPr>
            <p:cNvSpPr>
              <a:spLocks noChangeShapeType="1"/>
            </p:cNvSpPr>
            <p:nvPr/>
          </p:nvSpPr>
          <p:spPr bwMode="auto">
            <a:xfrm flipV="1">
              <a:off x="4513" y="8281"/>
              <a:ext cx="0" cy="46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 name="Text Box 40">
              <a:extLst>
                <a:ext uri="{FF2B5EF4-FFF2-40B4-BE49-F238E27FC236}">
                  <a16:creationId xmlns:a16="http://schemas.microsoft.com/office/drawing/2014/main" id="{6958A385-24CF-A842-A4DC-04DC502801EF}"/>
                </a:ext>
              </a:extLst>
            </p:cNvPr>
            <p:cNvSpPr txBox="1">
              <a:spLocks noChangeArrowheads="1"/>
            </p:cNvSpPr>
            <p:nvPr/>
          </p:nvSpPr>
          <p:spPr bwMode="auto">
            <a:xfrm>
              <a:off x="4333" y="8749"/>
              <a:ext cx="51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just" eaLnBrk="1" hangingPunct="1"/>
              <a:r>
                <a:rPr kumimoji="1" lang="en-US" altLang="zh-CN" sz="1600" b="1">
                  <a:latin typeface="Tahoma" panose="020B0604030504040204" pitchFamily="34" charset="0"/>
                  <a:ea typeface="黑体" panose="02010609060101010101" pitchFamily="49" charset="-122"/>
                </a:rPr>
                <a:t>K</a:t>
              </a:r>
              <a:r>
                <a:rPr kumimoji="1" lang="en-US" altLang="zh-CN" sz="1600" b="1" baseline="-25000">
                  <a:latin typeface="Tahoma" panose="020B0604030504040204" pitchFamily="34" charset="0"/>
                  <a:ea typeface="黑体" panose="02010609060101010101" pitchFamily="49" charset="-122"/>
                </a:rPr>
                <a:t>1</a:t>
              </a:r>
            </a:p>
          </p:txBody>
        </p:sp>
        <p:sp>
          <p:nvSpPr>
            <p:cNvPr id="39" name="Line 41">
              <a:extLst>
                <a:ext uri="{FF2B5EF4-FFF2-40B4-BE49-F238E27FC236}">
                  <a16:creationId xmlns:a16="http://schemas.microsoft.com/office/drawing/2014/main" id="{52AD948D-C63A-FA40-8D83-1C548D43E9AF}"/>
                </a:ext>
              </a:extLst>
            </p:cNvPr>
            <p:cNvSpPr>
              <a:spLocks noChangeShapeType="1"/>
            </p:cNvSpPr>
            <p:nvPr/>
          </p:nvSpPr>
          <p:spPr bwMode="auto">
            <a:xfrm>
              <a:off x="4513" y="9217"/>
              <a:ext cx="0" cy="78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8" name="Group 42">
            <a:extLst>
              <a:ext uri="{FF2B5EF4-FFF2-40B4-BE49-F238E27FC236}">
                <a16:creationId xmlns:a16="http://schemas.microsoft.com/office/drawing/2014/main" id="{27BAD9B4-673D-0C47-92DB-FC1928608498}"/>
              </a:ext>
            </a:extLst>
          </p:cNvPr>
          <p:cNvGrpSpPr>
            <a:grpSpLocks/>
          </p:cNvGrpSpPr>
          <p:nvPr/>
        </p:nvGrpSpPr>
        <p:grpSpPr bwMode="auto">
          <a:xfrm>
            <a:off x="4538599" y="3177379"/>
            <a:ext cx="480267" cy="1797756"/>
            <a:chOff x="4333" y="8281"/>
            <a:chExt cx="510" cy="1716"/>
          </a:xfrm>
        </p:grpSpPr>
        <p:sp>
          <p:nvSpPr>
            <p:cNvPr id="34" name="Line 43">
              <a:extLst>
                <a:ext uri="{FF2B5EF4-FFF2-40B4-BE49-F238E27FC236}">
                  <a16:creationId xmlns:a16="http://schemas.microsoft.com/office/drawing/2014/main" id="{2F4AB8F4-5F27-C14D-B7D8-A78AC9FDE5C7}"/>
                </a:ext>
              </a:extLst>
            </p:cNvPr>
            <p:cNvSpPr>
              <a:spLocks noChangeShapeType="1"/>
            </p:cNvSpPr>
            <p:nvPr/>
          </p:nvSpPr>
          <p:spPr bwMode="auto">
            <a:xfrm flipV="1">
              <a:off x="4513" y="8281"/>
              <a:ext cx="0" cy="46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 name="Text Box 44">
              <a:extLst>
                <a:ext uri="{FF2B5EF4-FFF2-40B4-BE49-F238E27FC236}">
                  <a16:creationId xmlns:a16="http://schemas.microsoft.com/office/drawing/2014/main" id="{EE4B17DB-169C-F14B-8855-C9B3CE40C4C1}"/>
                </a:ext>
              </a:extLst>
            </p:cNvPr>
            <p:cNvSpPr txBox="1">
              <a:spLocks noChangeArrowheads="1"/>
            </p:cNvSpPr>
            <p:nvPr/>
          </p:nvSpPr>
          <p:spPr bwMode="auto">
            <a:xfrm>
              <a:off x="4333" y="8749"/>
              <a:ext cx="51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just" eaLnBrk="1" hangingPunct="1"/>
              <a:r>
                <a:rPr kumimoji="1" lang="en-US" altLang="zh-CN" sz="1600" b="1">
                  <a:latin typeface="Tahoma" panose="020B0604030504040204" pitchFamily="34" charset="0"/>
                  <a:ea typeface="黑体" panose="02010609060101010101" pitchFamily="49" charset="-122"/>
                </a:rPr>
                <a:t>K</a:t>
              </a:r>
              <a:r>
                <a:rPr kumimoji="1" lang="en-US" altLang="zh-CN" sz="1600" b="1" baseline="-25000">
                  <a:latin typeface="Tahoma" panose="020B0604030504040204" pitchFamily="34" charset="0"/>
                  <a:ea typeface="黑体" panose="02010609060101010101" pitchFamily="49" charset="-122"/>
                </a:rPr>
                <a:t>2</a:t>
              </a:r>
            </a:p>
          </p:txBody>
        </p:sp>
        <p:sp>
          <p:nvSpPr>
            <p:cNvPr id="36" name="Line 45">
              <a:extLst>
                <a:ext uri="{FF2B5EF4-FFF2-40B4-BE49-F238E27FC236}">
                  <a16:creationId xmlns:a16="http://schemas.microsoft.com/office/drawing/2014/main" id="{5183BEEF-45D5-3E48-B649-B21E390E1C3B}"/>
                </a:ext>
              </a:extLst>
            </p:cNvPr>
            <p:cNvSpPr>
              <a:spLocks noChangeShapeType="1"/>
            </p:cNvSpPr>
            <p:nvPr/>
          </p:nvSpPr>
          <p:spPr bwMode="auto">
            <a:xfrm>
              <a:off x="4513" y="9217"/>
              <a:ext cx="0" cy="78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9" name="Group 46">
            <a:extLst>
              <a:ext uri="{FF2B5EF4-FFF2-40B4-BE49-F238E27FC236}">
                <a16:creationId xmlns:a16="http://schemas.microsoft.com/office/drawing/2014/main" id="{B1D4A62D-D15B-C04A-8909-E04A5492FB5B}"/>
              </a:ext>
            </a:extLst>
          </p:cNvPr>
          <p:cNvGrpSpPr>
            <a:grpSpLocks/>
          </p:cNvGrpSpPr>
          <p:nvPr/>
        </p:nvGrpSpPr>
        <p:grpSpPr bwMode="auto">
          <a:xfrm>
            <a:off x="6233660" y="3177379"/>
            <a:ext cx="480267" cy="1797756"/>
            <a:chOff x="4333" y="8281"/>
            <a:chExt cx="510" cy="1716"/>
          </a:xfrm>
        </p:grpSpPr>
        <p:sp>
          <p:nvSpPr>
            <p:cNvPr id="31" name="Line 47">
              <a:extLst>
                <a:ext uri="{FF2B5EF4-FFF2-40B4-BE49-F238E27FC236}">
                  <a16:creationId xmlns:a16="http://schemas.microsoft.com/office/drawing/2014/main" id="{8A083BF1-4F52-4F4B-A6F4-C014E9EBA795}"/>
                </a:ext>
              </a:extLst>
            </p:cNvPr>
            <p:cNvSpPr>
              <a:spLocks noChangeShapeType="1"/>
            </p:cNvSpPr>
            <p:nvPr/>
          </p:nvSpPr>
          <p:spPr bwMode="auto">
            <a:xfrm flipV="1">
              <a:off x="4513" y="8281"/>
              <a:ext cx="0" cy="46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 name="Text Box 48">
              <a:extLst>
                <a:ext uri="{FF2B5EF4-FFF2-40B4-BE49-F238E27FC236}">
                  <a16:creationId xmlns:a16="http://schemas.microsoft.com/office/drawing/2014/main" id="{D1CE2771-F617-1D49-985D-56E6FEA7CDE3}"/>
                </a:ext>
              </a:extLst>
            </p:cNvPr>
            <p:cNvSpPr txBox="1">
              <a:spLocks noChangeArrowheads="1"/>
            </p:cNvSpPr>
            <p:nvPr/>
          </p:nvSpPr>
          <p:spPr bwMode="auto">
            <a:xfrm>
              <a:off x="4333" y="8749"/>
              <a:ext cx="51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just" eaLnBrk="1" hangingPunct="1"/>
              <a:r>
                <a:rPr kumimoji="1" lang="en-US" altLang="zh-CN" sz="1600" b="1">
                  <a:latin typeface="Tahoma" panose="020B0604030504040204" pitchFamily="34" charset="0"/>
                  <a:ea typeface="黑体" panose="02010609060101010101" pitchFamily="49" charset="-122"/>
                </a:rPr>
                <a:t>K</a:t>
              </a:r>
              <a:r>
                <a:rPr kumimoji="1" lang="en-US" altLang="zh-CN" sz="1600" b="1" baseline="-25000">
                  <a:latin typeface="Tahoma" panose="020B0604030504040204" pitchFamily="34" charset="0"/>
                  <a:ea typeface="黑体" panose="02010609060101010101" pitchFamily="49" charset="-122"/>
                </a:rPr>
                <a:t>3</a:t>
              </a:r>
            </a:p>
          </p:txBody>
        </p:sp>
        <p:sp>
          <p:nvSpPr>
            <p:cNvPr id="33" name="Line 49">
              <a:extLst>
                <a:ext uri="{FF2B5EF4-FFF2-40B4-BE49-F238E27FC236}">
                  <a16:creationId xmlns:a16="http://schemas.microsoft.com/office/drawing/2014/main" id="{F43F4477-44F0-0B43-AADA-4084F5A25AE2}"/>
                </a:ext>
              </a:extLst>
            </p:cNvPr>
            <p:cNvSpPr>
              <a:spLocks noChangeShapeType="1"/>
            </p:cNvSpPr>
            <p:nvPr/>
          </p:nvSpPr>
          <p:spPr bwMode="auto">
            <a:xfrm>
              <a:off x="4513" y="9217"/>
              <a:ext cx="0" cy="78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0" name="Text Box 50">
            <a:extLst>
              <a:ext uri="{FF2B5EF4-FFF2-40B4-BE49-F238E27FC236}">
                <a16:creationId xmlns:a16="http://schemas.microsoft.com/office/drawing/2014/main" id="{E0D31A26-C39C-1C42-8E7A-0CBF8B4A4BA3}"/>
              </a:ext>
            </a:extLst>
          </p:cNvPr>
          <p:cNvSpPr txBox="1">
            <a:spLocks noChangeArrowheads="1"/>
          </p:cNvSpPr>
          <p:nvPr/>
        </p:nvSpPr>
        <p:spPr bwMode="auto">
          <a:xfrm>
            <a:off x="4030081" y="1895064"/>
            <a:ext cx="667666" cy="490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just" eaLnBrk="1" hangingPunct="1"/>
            <a:r>
              <a:rPr kumimoji="1" lang="zh-CN" altLang="en-US" sz="1600" b="1" dirty="0">
                <a:latin typeface="Tahoma" panose="020B0604030504040204" pitchFamily="34" charset="0"/>
                <a:ea typeface="黑体" panose="02010609060101010101" pitchFamily="49" charset="-122"/>
              </a:rPr>
              <a:t>加密</a:t>
            </a:r>
            <a:endParaRPr kumimoji="1" lang="zh-CN" altLang="en-US" sz="1600" b="1" baseline="-25000" dirty="0">
              <a:latin typeface="Tahoma" panose="020B0604030504040204" pitchFamily="34" charset="0"/>
              <a:ea typeface="黑体" panose="02010609060101010101" pitchFamily="49" charset="-122"/>
            </a:endParaRPr>
          </a:p>
        </p:txBody>
      </p:sp>
    </p:spTree>
    <p:extLst>
      <p:ext uri="{BB962C8B-B14F-4D97-AF65-F5344CB8AC3E}">
        <p14:creationId xmlns:p14="http://schemas.microsoft.com/office/powerpoint/2010/main" val="342592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8427" y="226334"/>
            <a:ext cx="8101013" cy="461665"/>
          </a:xfrm>
          <a:prstGeom prst="rect">
            <a:avLst/>
          </a:prstGeom>
          <a:noFill/>
        </p:spPr>
        <p:txBody>
          <a:bodyPr wrap="square" rtlCol="0">
            <a:spAutoFit/>
          </a:bodyPr>
          <a:lstStyle/>
          <a:p>
            <a:r>
              <a:rPr lang="zh-CN" altLang="en-US" sz="2400" b="1" dirty="0"/>
              <a:t>三重</a:t>
            </a:r>
            <a:r>
              <a:rPr lang="en-US" altLang="zh-CN" sz="2400" b="1" dirty="0"/>
              <a:t>DES</a:t>
            </a:r>
            <a:r>
              <a:rPr lang="zh-CN" altLang="en-US" sz="2400" b="1" dirty="0"/>
              <a:t>算法</a:t>
            </a:r>
            <a:endParaRPr lang="zh-CN" altLang="en-US" sz="2400" b="1" dirty="0">
              <a:latin typeface="微软雅黑" panose="020B0503020204020204" pitchFamily="34" charset="-122"/>
            </a:endParaRP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31</a:t>
            </a:fld>
            <a:endParaRPr lang="zh-CN" altLang="en-US" dirty="0"/>
          </a:p>
        </p:txBody>
      </p:sp>
      <p:cxnSp>
        <p:nvCxnSpPr>
          <p:cNvPr id="3" name="直接连接符 2"/>
          <p:cNvCxnSpPr/>
          <p:nvPr/>
        </p:nvCxnSpPr>
        <p:spPr>
          <a:xfrm>
            <a:off x="487202" y="701304"/>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5D8B9C7-A3A6-2344-8EBB-6779033728EC}"/>
              </a:ext>
            </a:extLst>
          </p:cNvPr>
          <p:cNvSpPr txBox="1"/>
          <p:nvPr/>
        </p:nvSpPr>
        <p:spPr>
          <a:xfrm>
            <a:off x="487202" y="922827"/>
            <a:ext cx="7994189" cy="255210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200" dirty="0">
                <a:latin typeface="SimSun" panose="02010600030101010101" pitchFamily="2" charset="-122"/>
                <a:ea typeface="SimSun" panose="02010600030101010101" pitchFamily="2" charset="-122"/>
              </a:rPr>
              <a:t>利用加密－解密－加密来进行数据加密，</a:t>
            </a:r>
            <a:r>
              <a:rPr lang="en" altLang="zh-CN" sz="2200" dirty="0">
                <a:latin typeface="SimSun" panose="02010600030101010101" pitchFamily="2" charset="-122"/>
                <a:ea typeface="SimSun" panose="02010600030101010101" pitchFamily="2" charset="-122"/>
              </a:rPr>
              <a:t>C</a:t>
            </a:r>
            <a:r>
              <a:rPr lang="zh-CN" altLang="en-US" sz="2200" dirty="0">
                <a:latin typeface="SimSun" panose="02010600030101010101" pitchFamily="2" charset="-122"/>
                <a:ea typeface="SimSun" panose="02010600030101010101" pitchFamily="2" charset="-122"/>
              </a:rPr>
              <a:t>为密文，</a:t>
            </a:r>
            <a:r>
              <a:rPr lang="en" altLang="zh-CN" sz="2200" dirty="0">
                <a:latin typeface="SimSun" panose="02010600030101010101" pitchFamily="2" charset="-122"/>
                <a:ea typeface="SimSun" panose="02010600030101010101" pitchFamily="2" charset="-122"/>
              </a:rPr>
              <a:t>P</a:t>
            </a:r>
            <a:r>
              <a:rPr lang="zh-CN" altLang="en-US" sz="2200" dirty="0">
                <a:latin typeface="SimSun" panose="02010600030101010101" pitchFamily="2" charset="-122"/>
                <a:ea typeface="SimSun" panose="02010600030101010101" pitchFamily="2" charset="-122"/>
              </a:rPr>
              <a:t>为明文</a:t>
            </a:r>
          </a:p>
          <a:p>
            <a:pPr algn="ctr">
              <a:lnSpc>
                <a:spcPct val="150000"/>
              </a:lnSpc>
            </a:pPr>
            <a:r>
              <a:rPr lang="en" altLang="zh-CN" sz="2200" dirty="0">
                <a:latin typeface="SimSun" panose="02010600030101010101" pitchFamily="2" charset="-122"/>
                <a:ea typeface="SimSun" panose="02010600030101010101" pitchFamily="2" charset="-122"/>
              </a:rPr>
              <a:t>C = E</a:t>
            </a:r>
            <a:r>
              <a:rPr lang="en" altLang="zh-CN" sz="2200" baseline="-25000" dirty="0">
                <a:latin typeface="SimSun" panose="02010600030101010101" pitchFamily="2" charset="-122"/>
                <a:ea typeface="SimSun" panose="02010600030101010101" pitchFamily="2" charset="-122"/>
              </a:rPr>
              <a:t>K3</a:t>
            </a:r>
            <a:r>
              <a:rPr lang="en-US" altLang="zh-CN" sz="2200" dirty="0">
                <a:latin typeface="SimSun" panose="02010600030101010101" pitchFamily="2" charset="-122"/>
                <a:ea typeface="SimSun" panose="02010600030101010101" pitchFamily="2" charset="-122"/>
              </a:rPr>
              <a:t>(</a:t>
            </a:r>
            <a:r>
              <a:rPr lang="en" altLang="zh-CN" sz="2200" dirty="0">
                <a:latin typeface="SimSun" panose="02010600030101010101" pitchFamily="2" charset="-122"/>
                <a:ea typeface="SimSun" panose="02010600030101010101" pitchFamily="2" charset="-122"/>
              </a:rPr>
              <a:t>D</a:t>
            </a:r>
            <a:r>
              <a:rPr lang="en" altLang="zh-CN" sz="2200" baseline="-25000" dirty="0">
                <a:latin typeface="SimSun" panose="02010600030101010101" pitchFamily="2" charset="-122"/>
                <a:ea typeface="SimSun" panose="02010600030101010101" pitchFamily="2" charset="-122"/>
              </a:rPr>
              <a:t>K2</a:t>
            </a:r>
            <a:r>
              <a:rPr lang="en-US" altLang="zh-CN" sz="2200" dirty="0">
                <a:latin typeface="SimSun" panose="02010600030101010101" pitchFamily="2" charset="-122"/>
                <a:ea typeface="SimSun" panose="02010600030101010101" pitchFamily="2" charset="-122"/>
              </a:rPr>
              <a:t>(</a:t>
            </a:r>
            <a:r>
              <a:rPr lang="en" altLang="zh-CN" sz="2200" dirty="0">
                <a:latin typeface="SimSun" panose="02010600030101010101" pitchFamily="2" charset="-122"/>
                <a:ea typeface="SimSun" panose="02010600030101010101" pitchFamily="2" charset="-122"/>
              </a:rPr>
              <a:t>E</a:t>
            </a:r>
            <a:r>
              <a:rPr lang="en" altLang="zh-CN" sz="2200" baseline="-25000" dirty="0">
                <a:latin typeface="SimSun" panose="02010600030101010101" pitchFamily="2" charset="-122"/>
                <a:ea typeface="SimSun" panose="02010600030101010101" pitchFamily="2" charset="-122"/>
              </a:rPr>
              <a:t>K1</a:t>
            </a:r>
            <a:r>
              <a:rPr lang="en-US" altLang="zh-CN" sz="2200" dirty="0">
                <a:latin typeface="SimSun" panose="02010600030101010101" pitchFamily="2" charset="-122"/>
                <a:ea typeface="SimSun" panose="02010600030101010101" pitchFamily="2" charset="-122"/>
              </a:rPr>
              <a:t>(</a:t>
            </a:r>
            <a:r>
              <a:rPr lang="en" altLang="zh-CN" sz="2200" dirty="0">
                <a:latin typeface="SimSun" panose="02010600030101010101" pitchFamily="2" charset="-122"/>
                <a:ea typeface="SimSun" panose="02010600030101010101" pitchFamily="2" charset="-122"/>
              </a:rPr>
              <a:t>P</a:t>
            </a:r>
            <a:r>
              <a:rPr lang="en-US" altLang="zh-CN" sz="2200" dirty="0">
                <a:latin typeface="SimSun" panose="02010600030101010101" pitchFamily="2" charset="-122"/>
                <a:ea typeface="SimSun" panose="02010600030101010101" pitchFamily="2" charset="-122"/>
              </a:rPr>
              <a:t>)))</a:t>
            </a:r>
            <a:endParaRPr lang="zh-CN" altLang="en-US" sz="22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r>
              <a:rPr lang="zh-CN" altLang="en-US" sz="2200" dirty="0">
                <a:latin typeface="SimSun" panose="02010600030101010101" pitchFamily="2" charset="-122"/>
                <a:ea typeface="SimSun" panose="02010600030101010101" pitchFamily="2" charset="-122"/>
              </a:rPr>
              <a:t>有效密码长度增加到</a:t>
            </a:r>
            <a:r>
              <a:rPr lang="en-US" altLang="zh-CN" sz="2200" dirty="0">
                <a:latin typeface="SimSun" panose="02010600030101010101" pitchFamily="2" charset="-122"/>
                <a:ea typeface="SimSun" panose="02010600030101010101" pitchFamily="2" charset="-122"/>
              </a:rPr>
              <a:t>56</a:t>
            </a:r>
            <a:r>
              <a:rPr lang="zh-CN" altLang="en-US" sz="2200" dirty="0">
                <a:latin typeface="SimSun" panose="02010600030101010101" pitchFamily="2" charset="-122"/>
                <a:ea typeface="SimSun" panose="02010600030101010101" pitchFamily="2" charset="-122"/>
              </a:rPr>
              <a:t>*</a:t>
            </a:r>
            <a:r>
              <a:rPr lang="en" altLang="zh-CN" sz="2200" dirty="0">
                <a:latin typeface="SimSun" panose="02010600030101010101" pitchFamily="2" charset="-122"/>
                <a:ea typeface="SimSun" panose="02010600030101010101" pitchFamily="2" charset="-122"/>
              </a:rPr>
              <a:t>3</a:t>
            </a:r>
            <a:r>
              <a:rPr lang="zh-CN" altLang="en" sz="2200" dirty="0">
                <a:latin typeface="SimSun" panose="02010600030101010101" pitchFamily="2" charset="-122"/>
                <a:ea typeface="SimSun" panose="02010600030101010101" pitchFamily="2" charset="-122"/>
              </a:rPr>
              <a:t>＝</a:t>
            </a:r>
            <a:r>
              <a:rPr lang="en" altLang="zh-CN" sz="2200" dirty="0">
                <a:latin typeface="SimSun" panose="02010600030101010101" pitchFamily="2" charset="-122"/>
                <a:ea typeface="SimSun" panose="02010600030101010101" pitchFamily="2" charset="-122"/>
              </a:rPr>
              <a:t>168</a:t>
            </a:r>
          </a:p>
          <a:p>
            <a:pPr marL="342900" indent="-342900">
              <a:lnSpc>
                <a:spcPct val="150000"/>
              </a:lnSpc>
              <a:buFont typeface="Arial" panose="020B0604020202020204" pitchFamily="34" charset="0"/>
              <a:buChar char="•"/>
            </a:pPr>
            <a:r>
              <a:rPr lang="zh-CN" altLang="en-US" sz="2200" dirty="0">
                <a:latin typeface="SimSun" panose="02010600030101010101" pitchFamily="2" charset="-122"/>
                <a:ea typeface="SimSun" panose="02010600030101010101" pitchFamily="2" charset="-122"/>
              </a:rPr>
              <a:t>利用</a:t>
            </a:r>
            <a:r>
              <a:rPr lang="en" altLang="zh-CN" sz="2200" dirty="0">
                <a:latin typeface="SimSun" panose="02010600030101010101" pitchFamily="2" charset="-122"/>
                <a:ea typeface="SimSun" panose="02010600030101010101" pitchFamily="2" charset="-122"/>
              </a:rPr>
              <a:t>K</a:t>
            </a:r>
            <a:r>
              <a:rPr lang="en" altLang="zh-CN" sz="2200" baseline="-25000" dirty="0">
                <a:latin typeface="SimSun" panose="02010600030101010101" pitchFamily="2" charset="-122"/>
                <a:ea typeface="SimSun" panose="02010600030101010101" pitchFamily="2" charset="-122"/>
              </a:rPr>
              <a:t>3</a:t>
            </a:r>
            <a:r>
              <a:rPr lang="zh-CN" altLang="en" sz="2200" dirty="0">
                <a:latin typeface="SimSun" panose="02010600030101010101" pitchFamily="2" charset="-122"/>
                <a:ea typeface="SimSun" panose="02010600030101010101" pitchFamily="2" charset="-122"/>
              </a:rPr>
              <a:t>＝</a:t>
            </a:r>
            <a:r>
              <a:rPr lang="en" altLang="zh-CN" sz="2200" dirty="0">
                <a:latin typeface="SimSun" panose="02010600030101010101" pitchFamily="2" charset="-122"/>
                <a:ea typeface="SimSun" panose="02010600030101010101" pitchFamily="2" charset="-122"/>
              </a:rPr>
              <a:t>K</a:t>
            </a:r>
            <a:r>
              <a:rPr lang="en" altLang="zh-CN" sz="2200" baseline="-25000" dirty="0">
                <a:latin typeface="SimSun" panose="02010600030101010101" pitchFamily="2" charset="-122"/>
                <a:ea typeface="SimSun" panose="02010600030101010101" pitchFamily="2" charset="-122"/>
              </a:rPr>
              <a:t>2</a:t>
            </a:r>
            <a:r>
              <a:rPr lang="zh-CN" altLang="en-US" sz="2200" dirty="0">
                <a:latin typeface="SimSun" panose="02010600030101010101" pitchFamily="2" charset="-122"/>
                <a:ea typeface="SimSun" panose="02010600030101010101" pitchFamily="2" charset="-122"/>
              </a:rPr>
              <a:t>或</a:t>
            </a:r>
            <a:r>
              <a:rPr lang="en" altLang="zh-CN" sz="2200" dirty="0">
                <a:latin typeface="SimSun" panose="02010600030101010101" pitchFamily="2" charset="-122"/>
                <a:ea typeface="SimSun" panose="02010600030101010101" pitchFamily="2" charset="-122"/>
              </a:rPr>
              <a:t>K</a:t>
            </a:r>
            <a:r>
              <a:rPr lang="en" altLang="zh-CN" sz="2200" baseline="-25000" dirty="0">
                <a:latin typeface="SimSun" panose="02010600030101010101" pitchFamily="2" charset="-122"/>
                <a:ea typeface="SimSun" panose="02010600030101010101" pitchFamily="2" charset="-122"/>
              </a:rPr>
              <a:t>1</a:t>
            </a:r>
            <a:r>
              <a:rPr lang="zh-CN" altLang="en" sz="2200" dirty="0">
                <a:latin typeface="SimSun" panose="02010600030101010101" pitchFamily="2" charset="-122"/>
                <a:ea typeface="SimSun" panose="02010600030101010101" pitchFamily="2" charset="-122"/>
              </a:rPr>
              <a:t>＝</a:t>
            </a:r>
            <a:r>
              <a:rPr lang="en" altLang="zh-CN" sz="2200" dirty="0">
                <a:latin typeface="SimSun" panose="02010600030101010101" pitchFamily="2" charset="-122"/>
                <a:ea typeface="SimSun" panose="02010600030101010101" pitchFamily="2" charset="-122"/>
              </a:rPr>
              <a:t>K</a:t>
            </a:r>
            <a:r>
              <a:rPr lang="en" altLang="zh-CN" sz="2200" baseline="-25000" dirty="0">
                <a:latin typeface="SimSun" panose="02010600030101010101" pitchFamily="2" charset="-122"/>
                <a:ea typeface="SimSun" panose="02010600030101010101" pitchFamily="2" charset="-122"/>
              </a:rPr>
              <a:t>2</a:t>
            </a:r>
            <a:r>
              <a:rPr lang="zh-CN" altLang="en-US" sz="2200" dirty="0">
                <a:latin typeface="SimSun" panose="02010600030101010101" pitchFamily="2" charset="-122"/>
                <a:ea typeface="SimSun" panose="02010600030101010101" pitchFamily="2" charset="-122"/>
              </a:rPr>
              <a:t>，可提供对</a:t>
            </a:r>
            <a:r>
              <a:rPr lang="en" altLang="zh-CN" sz="2200" dirty="0">
                <a:latin typeface="SimSun" panose="02010600030101010101" pitchFamily="2" charset="-122"/>
                <a:ea typeface="SimSun" panose="02010600030101010101" pitchFamily="2" charset="-122"/>
              </a:rPr>
              <a:t>DES</a:t>
            </a:r>
            <a:r>
              <a:rPr lang="zh-CN" altLang="en-US" sz="2200" dirty="0">
                <a:latin typeface="SimSun" panose="02010600030101010101" pitchFamily="2" charset="-122"/>
                <a:ea typeface="SimSun" panose="02010600030101010101" pitchFamily="2" charset="-122"/>
              </a:rPr>
              <a:t>算法的向后兼容</a:t>
            </a:r>
          </a:p>
          <a:p>
            <a:pPr marL="342900" indent="-342900">
              <a:lnSpc>
                <a:spcPct val="150000"/>
              </a:lnSpc>
              <a:buFont typeface="Arial" panose="020B0604020202020204" pitchFamily="34" charset="0"/>
              <a:buChar char="•"/>
            </a:pPr>
            <a:r>
              <a:rPr lang="zh-CN" altLang="en-US" sz="2200" dirty="0">
                <a:latin typeface="SimSun" panose="02010600030101010101" pitchFamily="2" charset="-122"/>
                <a:ea typeface="SimSun" panose="02010600030101010101" pitchFamily="2" charset="-122"/>
              </a:rPr>
              <a:t>在许多基于</a:t>
            </a:r>
            <a:r>
              <a:rPr lang="en" altLang="zh-CN" sz="2200" dirty="0">
                <a:latin typeface="SimSun" panose="02010600030101010101" pitchFamily="2" charset="-122"/>
                <a:ea typeface="SimSun" panose="02010600030101010101" pitchFamily="2" charset="-122"/>
              </a:rPr>
              <a:t>Internet</a:t>
            </a:r>
            <a:r>
              <a:rPr lang="zh-CN" altLang="en-US" sz="2200" dirty="0">
                <a:latin typeface="SimSun" panose="02010600030101010101" pitchFamily="2" charset="-122"/>
                <a:ea typeface="SimSun" panose="02010600030101010101" pitchFamily="2" charset="-122"/>
              </a:rPr>
              <a:t>应用中采用，如</a:t>
            </a:r>
            <a:r>
              <a:rPr lang="en" altLang="zh-CN" sz="2200" dirty="0">
                <a:latin typeface="SimSun" panose="02010600030101010101" pitchFamily="2" charset="-122"/>
                <a:ea typeface="SimSun" panose="02010600030101010101" pitchFamily="2" charset="-122"/>
              </a:rPr>
              <a:t>PGP</a:t>
            </a:r>
            <a:r>
              <a:rPr lang="zh-CN" altLang="en-US" sz="2200" dirty="0">
                <a:latin typeface="SimSun" panose="02010600030101010101" pitchFamily="2" charset="-122"/>
                <a:ea typeface="SimSun" panose="02010600030101010101" pitchFamily="2" charset="-122"/>
              </a:rPr>
              <a:t>和</a:t>
            </a:r>
            <a:r>
              <a:rPr lang="en" altLang="zh-CN" sz="2200" dirty="0">
                <a:latin typeface="SimSun" panose="02010600030101010101" pitchFamily="2" charset="-122"/>
                <a:ea typeface="SimSun" panose="02010600030101010101" pitchFamily="2" charset="-122"/>
              </a:rPr>
              <a:t>S/MIME</a:t>
            </a:r>
          </a:p>
        </p:txBody>
      </p:sp>
      <p:pic>
        <p:nvPicPr>
          <p:cNvPr id="32770" name="Picture 2" descr="Major PGP/GPG and S/MIME Email Encryption Vulnerability Discovered">
            <a:extLst>
              <a:ext uri="{FF2B5EF4-FFF2-40B4-BE49-F238E27FC236}">
                <a16:creationId xmlns:a16="http://schemas.microsoft.com/office/drawing/2014/main" id="{2F85B215-1859-6349-B771-CBF32C138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851" y="3665793"/>
            <a:ext cx="3280347" cy="2552109"/>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descr="选择电子邮件安全性">
            <a:extLst>
              <a:ext uri="{FF2B5EF4-FFF2-40B4-BE49-F238E27FC236}">
                <a16:creationId xmlns:a16="http://schemas.microsoft.com/office/drawing/2014/main" id="{BAC755A2-9D50-C84F-9BE3-95182B35599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5563" y="3665794"/>
            <a:ext cx="3129880" cy="2552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05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anim calcmode="lin" valueType="num">
                                      <p:cBhvr>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50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anim calcmode="lin" valueType="num">
                                      <p:cBhvr>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50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500"/>
                                        <p:tgtEl>
                                          <p:spTgt spid="2">
                                            <p:txEl>
                                              <p:pRg st="3" end="3"/>
                                            </p:txEl>
                                          </p:spTgt>
                                        </p:tgtEl>
                                      </p:cBhvr>
                                    </p:animEffect>
                                    <p:anim calcmode="lin" valueType="num">
                                      <p:cBhvr>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50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500"/>
                                        <p:tgtEl>
                                          <p:spTgt spid="2">
                                            <p:txEl>
                                              <p:pRg st="4" end="4"/>
                                            </p:txEl>
                                          </p:spTgt>
                                        </p:tgtEl>
                                      </p:cBhvr>
                                    </p:animEffect>
                                    <p:anim calcmode="lin" valueType="num">
                                      <p:cBhvr>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2">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500"/>
                                  </p:stCondLst>
                                  <p:childTnLst>
                                    <p:set>
                                      <p:cBhvr>
                                        <p:cTn id="34" dur="1" fill="hold">
                                          <p:stCondLst>
                                            <p:cond delay="0"/>
                                          </p:stCondLst>
                                        </p:cTn>
                                        <p:tgtEl>
                                          <p:spTgt spid="32770"/>
                                        </p:tgtEl>
                                        <p:attrNameLst>
                                          <p:attrName>style.visibility</p:attrName>
                                        </p:attrNameLst>
                                      </p:cBhvr>
                                      <p:to>
                                        <p:strVal val="visible"/>
                                      </p:to>
                                    </p:set>
                                    <p:animEffect transition="in" filter="fade">
                                      <p:cBhvr>
                                        <p:cTn id="35" dur="500"/>
                                        <p:tgtEl>
                                          <p:spTgt spid="32770"/>
                                        </p:tgtEl>
                                      </p:cBhvr>
                                    </p:animEffect>
                                    <p:anim calcmode="lin" valueType="num">
                                      <p:cBhvr>
                                        <p:cTn id="36" dur="500" fill="hold"/>
                                        <p:tgtEl>
                                          <p:spTgt spid="32770"/>
                                        </p:tgtEl>
                                        <p:attrNameLst>
                                          <p:attrName>ppt_x</p:attrName>
                                        </p:attrNameLst>
                                      </p:cBhvr>
                                      <p:tavLst>
                                        <p:tav tm="0">
                                          <p:val>
                                            <p:strVal val="#ppt_x"/>
                                          </p:val>
                                        </p:tav>
                                        <p:tav tm="100000">
                                          <p:val>
                                            <p:strVal val="#ppt_x"/>
                                          </p:val>
                                        </p:tav>
                                      </p:tavLst>
                                    </p:anim>
                                    <p:anim calcmode="lin" valueType="num">
                                      <p:cBhvr>
                                        <p:cTn id="37" dur="500" fill="hold"/>
                                        <p:tgtEl>
                                          <p:spTgt spid="32770"/>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500"/>
                                  </p:stCondLst>
                                  <p:childTnLst>
                                    <p:set>
                                      <p:cBhvr>
                                        <p:cTn id="39" dur="1" fill="hold">
                                          <p:stCondLst>
                                            <p:cond delay="0"/>
                                          </p:stCondLst>
                                        </p:cTn>
                                        <p:tgtEl>
                                          <p:spTgt spid="32772"/>
                                        </p:tgtEl>
                                        <p:attrNameLst>
                                          <p:attrName>style.visibility</p:attrName>
                                        </p:attrNameLst>
                                      </p:cBhvr>
                                      <p:to>
                                        <p:strVal val="visible"/>
                                      </p:to>
                                    </p:set>
                                    <p:animEffect transition="in" filter="fade">
                                      <p:cBhvr>
                                        <p:cTn id="40" dur="500"/>
                                        <p:tgtEl>
                                          <p:spTgt spid="32772"/>
                                        </p:tgtEl>
                                      </p:cBhvr>
                                    </p:animEffect>
                                    <p:anim calcmode="lin" valueType="num">
                                      <p:cBhvr>
                                        <p:cTn id="41" dur="500" fill="hold"/>
                                        <p:tgtEl>
                                          <p:spTgt spid="32772"/>
                                        </p:tgtEl>
                                        <p:attrNameLst>
                                          <p:attrName>ppt_x</p:attrName>
                                        </p:attrNameLst>
                                      </p:cBhvr>
                                      <p:tavLst>
                                        <p:tav tm="0">
                                          <p:val>
                                            <p:strVal val="#ppt_x"/>
                                          </p:val>
                                        </p:tav>
                                        <p:tav tm="100000">
                                          <p:val>
                                            <p:strVal val="#ppt_x"/>
                                          </p:val>
                                        </p:tav>
                                      </p:tavLst>
                                    </p:anim>
                                    <p:anim calcmode="lin" valueType="num">
                                      <p:cBhvr>
                                        <p:cTn id="42" dur="500" fill="hold"/>
                                        <p:tgtEl>
                                          <p:spTgt spid="327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521494" y="2886544"/>
            <a:ext cx="8101013" cy="1107996"/>
          </a:xfrm>
          <a:prstGeom prst="rect">
            <a:avLst/>
          </a:prstGeom>
          <a:noFill/>
        </p:spPr>
        <p:txBody>
          <a:bodyPr wrap="square" rtlCol="0">
            <a:spAutoFit/>
          </a:bodyPr>
          <a:lstStyle/>
          <a:p>
            <a:pPr algn="ctr"/>
            <a:r>
              <a:rPr lang="zh-CN" altLang="en-US" sz="6600" b="1" dirty="0">
                <a:solidFill>
                  <a:schemeClr val="bg1"/>
                </a:solidFill>
              </a:rPr>
              <a:t>感谢聆听</a:t>
            </a:r>
          </a:p>
        </p:txBody>
      </p:sp>
    </p:spTree>
    <p:extLst>
      <p:ext uri="{BB962C8B-B14F-4D97-AF65-F5344CB8AC3E}">
        <p14:creationId xmlns:p14="http://schemas.microsoft.com/office/powerpoint/2010/main" val="33571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47348" y="2069034"/>
            <a:ext cx="581352" cy="338554"/>
          </a:xfrm>
          <a:prstGeom prst="rect">
            <a:avLst/>
          </a:prstGeom>
        </p:spPr>
        <p:txBody>
          <a:bodyPr wrap="square">
            <a:spAutoFit/>
          </a:bodyPr>
          <a:lstStyle/>
          <a:p>
            <a:pPr defTabSz="685800">
              <a:defRPr/>
            </a:pPr>
            <a:r>
              <a:rPr lang="en-US" altLang="zh-CN" sz="100" kern="0" dirty="0">
                <a:solidFill>
                  <a:sysClr val="window" lastClr="FFFFFF"/>
                </a:solidFill>
              </a:rPr>
              <a:t>PPT</a:t>
            </a:r>
            <a:r>
              <a:rPr lang="zh-CN" altLang="en-US" sz="100" kern="0" dirty="0">
                <a:solidFill>
                  <a:sysClr val="window" lastClr="FFFFFF"/>
                </a:solidFill>
              </a:rPr>
              <a:t>模板下载：</a:t>
            </a:r>
            <a:r>
              <a:rPr lang="en-US" altLang="zh-CN" sz="100" kern="0" dirty="0">
                <a:solidFill>
                  <a:sysClr val="window" lastClr="FFFFFF"/>
                </a:solidFill>
              </a:rPr>
              <a:t>www.1ppt.com/moban/     </a:t>
            </a:r>
            <a:r>
              <a:rPr lang="zh-CN" altLang="en-US" sz="100" kern="0" dirty="0">
                <a:solidFill>
                  <a:sysClr val="window" lastClr="FFFFFF"/>
                </a:solidFill>
              </a:rPr>
              <a:t>行业</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www.1ppt.com/hangye/ </a:t>
            </a:r>
          </a:p>
          <a:p>
            <a:pPr defTabSz="685800">
              <a:defRPr/>
            </a:pPr>
            <a:r>
              <a:rPr lang="zh-CN" altLang="en-US" sz="100" kern="0" dirty="0">
                <a:solidFill>
                  <a:sysClr val="window" lastClr="FFFFFF"/>
                </a:solidFill>
              </a:rPr>
              <a:t>节日</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www.1ppt.com/jieri/           PPT</a:t>
            </a:r>
            <a:r>
              <a:rPr lang="zh-CN" altLang="en-US" sz="100" kern="0" dirty="0">
                <a:solidFill>
                  <a:sysClr val="window" lastClr="FFFFFF"/>
                </a:solidFill>
              </a:rPr>
              <a:t>素材下载：</a:t>
            </a:r>
            <a:r>
              <a:rPr lang="en-US" altLang="zh-CN" sz="100" kern="0" dirty="0">
                <a:solidFill>
                  <a:sysClr val="window" lastClr="FFFFFF"/>
                </a:solidFill>
              </a:rPr>
              <a:t>www.1ppt.com/sucai/</a:t>
            </a:r>
          </a:p>
          <a:p>
            <a:pPr defTabSz="685800">
              <a:defRPr/>
            </a:pPr>
            <a:r>
              <a:rPr lang="en-US" altLang="zh-CN" sz="100" kern="0" dirty="0">
                <a:solidFill>
                  <a:sysClr val="window" lastClr="FFFFFF"/>
                </a:solidFill>
              </a:rPr>
              <a:t>PPT</a:t>
            </a:r>
            <a:r>
              <a:rPr lang="zh-CN" altLang="en-US" sz="100" kern="0" dirty="0">
                <a:solidFill>
                  <a:sysClr val="window" lastClr="FFFFFF"/>
                </a:solidFill>
              </a:rPr>
              <a:t>背景图片：</a:t>
            </a:r>
            <a:r>
              <a:rPr lang="en-US" altLang="zh-CN" sz="100" kern="0" dirty="0">
                <a:solidFill>
                  <a:sysClr val="window" lastClr="FFFFFF"/>
                </a:solidFill>
              </a:rPr>
              <a:t>www.1ppt.com/beijing/      PPT</a:t>
            </a:r>
            <a:r>
              <a:rPr lang="zh-CN" altLang="en-US" sz="100" kern="0" dirty="0">
                <a:solidFill>
                  <a:sysClr val="window" lastClr="FFFFFF"/>
                </a:solidFill>
              </a:rPr>
              <a:t>图表下载：</a:t>
            </a:r>
            <a:r>
              <a:rPr lang="en-US" altLang="zh-CN" sz="100" kern="0" dirty="0">
                <a:solidFill>
                  <a:sysClr val="window" lastClr="FFFFFF"/>
                </a:solidFill>
              </a:rPr>
              <a:t>www.1ppt.com/tubiao/      </a:t>
            </a:r>
          </a:p>
          <a:p>
            <a:pPr defTabSz="685800">
              <a:defRPr/>
            </a:pPr>
            <a:r>
              <a:rPr lang="zh-CN" altLang="en-US" sz="100" kern="0" dirty="0">
                <a:solidFill>
                  <a:sysClr val="window" lastClr="FFFFFF"/>
                </a:solidFill>
              </a:rPr>
              <a:t>优秀</a:t>
            </a:r>
            <a:r>
              <a:rPr lang="en-US" altLang="zh-CN" sz="100" kern="0" dirty="0">
                <a:solidFill>
                  <a:sysClr val="window" lastClr="FFFFFF"/>
                </a:solidFill>
              </a:rPr>
              <a:t>PPT</a:t>
            </a:r>
            <a:r>
              <a:rPr lang="zh-CN" altLang="en-US" sz="100" kern="0" dirty="0">
                <a:solidFill>
                  <a:sysClr val="window" lastClr="FFFFFF"/>
                </a:solidFill>
              </a:rPr>
              <a:t>下载：</a:t>
            </a:r>
            <a:r>
              <a:rPr lang="en-US" altLang="zh-CN" sz="100" kern="0" dirty="0">
                <a:solidFill>
                  <a:sysClr val="window" lastClr="FFFFFF"/>
                </a:solidFill>
              </a:rPr>
              <a:t>www.1ppt.com/xiazai/        PPT</a:t>
            </a:r>
            <a:r>
              <a:rPr lang="zh-CN" altLang="en-US" sz="100" kern="0" dirty="0">
                <a:solidFill>
                  <a:sysClr val="window" lastClr="FFFFFF"/>
                </a:solidFill>
              </a:rPr>
              <a:t>教程： </a:t>
            </a:r>
            <a:r>
              <a:rPr lang="en-US" altLang="zh-CN" sz="100" kern="0" dirty="0">
                <a:solidFill>
                  <a:sysClr val="window" lastClr="FFFFFF"/>
                </a:solidFill>
              </a:rPr>
              <a:t>www.1ppt.com/powerpoint/      </a:t>
            </a:r>
          </a:p>
          <a:p>
            <a:pPr defTabSz="685800">
              <a:defRPr/>
            </a:pPr>
            <a:r>
              <a:rPr lang="en-US" altLang="zh-CN" sz="100" kern="0" dirty="0">
                <a:solidFill>
                  <a:sysClr val="window" lastClr="FFFFFF"/>
                </a:solidFill>
              </a:rPr>
              <a:t>Word</a:t>
            </a:r>
            <a:r>
              <a:rPr lang="zh-CN" altLang="en-US" sz="100" kern="0" dirty="0">
                <a:solidFill>
                  <a:sysClr val="window" lastClr="FFFFFF"/>
                </a:solidFill>
              </a:rPr>
              <a:t>教程： </a:t>
            </a:r>
            <a:r>
              <a:rPr lang="en-US" altLang="zh-CN" sz="100" kern="0" dirty="0">
                <a:solidFill>
                  <a:sysClr val="window" lastClr="FFFFFF"/>
                </a:solidFill>
              </a:rPr>
              <a:t>www.1ppt.com/word/              Excel</a:t>
            </a:r>
            <a:r>
              <a:rPr lang="zh-CN" altLang="en-US" sz="100" kern="0" dirty="0">
                <a:solidFill>
                  <a:sysClr val="window" lastClr="FFFFFF"/>
                </a:solidFill>
              </a:rPr>
              <a:t>教程：</a:t>
            </a:r>
            <a:r>
              <a:rPr lang="en-US" altLang="zh-CN" sz="100" kern="0" dirty="0">
                <a:solidFill>
                  <a:sysClr val="window" lastClr="FFFFFF"/>
                </a:solidFill>
              </a:rPr>
              <a:t>www.1ppt.com/excel/  </a:t>
            </a:r>
          </a:p>
          <a:p>
            <a:pPr defTabSz="685800">
              <a:defRPr/>
            </a:pPr>
            <a:r>
              <a:rPr lang="zh-CN" altLang="en-US" sz="100" kern="0" dirty="0">
                <a:solidFill>
                  <a:sysClr val="window" lastClr="FFFFFF"/>
                </a:solidFill>
              </a:rPr>
              <a:t>资料下载：</a:t>
            </a:r>
            <a:r>
              <a:rPr lang="en-US" altLang="zh-CN" sz="100" kern="0" dirty="0">
                <a:solidFill>
                  <a:sysClr val="window" lastClr="FFFFFF"/>
                </a:solidFill>
              </a:rPr>
              <a:t>www.1ppt.com/ziliao/                PPT</a:t>
            </a:r>
            <a:r>
              <a:rPr lang="zh-CN" altLang="en-US" sz="100" kern="0" dirty="0">
                <a:solidFill>
                  <a:sysClr val="window" lastClr="FFFFFF"/>
                </a:solidFill>
              </a:rPr>
              <a:t>课件下载：</a:t>
            </a:r>
            <a:r>
              <a:rPr lang="en-US" altLang="zh-CN" sz="100" kern="0" dirty="0">
                <a:solidFill>
                  <a:sysClr val="window" lastClr="FFFFFF"/>
                </a:solidFill>
              </a:rPr>
              <a:t>www.1ppt.com/kejian/ </a:t>
            </a:r>
          </a:p>
          <a:p>
            <a:pPr defTabSz="685800">
              <a:defRPr/>
            </a:pPr>
            <a:r>
              <a:rPr lang="zh-CN" altLang="en-US" sz="100" kern="0" dirty="0">
                <a:solidFill>
                  <a:sysClr val="window" lastClr="FFFFFF"/>
                </a:solidFill>
              </a:rPr>
              <a:t>范文下载：</a:t>
            </a:r>
            <a:r>
              <a:rPr lang="en-US" altLang="zh-CN" sz="100" kern="0" dirty="0">
                <a:solidFill>
                  <a:sysClr val="window" lastClr="FFFFFF"/>
                </a:solidFill>
              </a:rPr>
              <a:t>www.1ppt.com/fanwen/             </a:t>
            </a:r>
            <a:r>
              <a:rPr lang="zh-CN" altLang="en-US" sz="100" kern="0" dirty="0">
                <a:solidFill>
                  <a:sysClr val="window" lastClr="FFFFFF"/>
                </a:solidFill>
              </a:rPr>
              <a:t>试卷下载：</a:t>
            </a:r>
            <a:r>
              <a:rPr lang="en-US" altLang="zh-CN" sz="100" kern="0" dirty="0">
                <a:solidFill>
                  <a:sysClr val="window" lastClr="FFFFFF"/>
                </a:solidFill>
              </a:rPr>
              <a:t>www.1ppt.com/shiti/  </a:t>
            </a:r>
          </a:p>
          <a:p>
            <a:pPr defTabSz="685800">
              <a:defRPr/>
            </a:pPr>
            <a:r>
              <a:rPr lang="zh-CN" altLang="en-US" sz="100" kern="0" dirty="0">
                <a:solidFill>
                  <a:sysClr val="window" lastClr="FFFFFF"/>
                </a:solidFill>
              </a:rPr>
              <a:t>教案下载：</a:t>
            </a:r>
            <a:r>
              <a:rPr lang="en-US" altLang="zh-CN" sz="100" kern="0" dirty="0">
                <a:solidFill>
                  <a:sysClr val="window" lastClr="FFFFFF"/>
                </a:solidFill>
              </a:rPr>
              <a:t>www.1ppt.com/jiaoan/        PPT</a:t>
            </a:r>
            <a:r>
              <a:rPr lang="zh-CN" altLang="en-US" sz="100" kern="0" dirty="0">
                <a:solidFill>
                  <a:sysClr val="window" lastClr="FFFFFF"/>
                </a:solidFill>
              </a:rPr>
              <a:t>论坛：</a:t>
            </a:r>
            <a:r>
              <a:rPr lang="en-US" altLang="zh-CN" sz="100" kern="0" dirty="0">
                <a:solidFill>
                  <a:sysClr val="window" lastClr="FFFFFF"/>
                </a:solidFill>
              </a:rPr>
              <a:t>www.1ppt.cn</a:t>
            </a:r>
          </a:p>
          <a:p>
            <a:pPr defTabSz="685800">
              <a:defRPr/>
            </a:pPr>
            <a:r>
              <a:rPr lang="en-US" altLang="zh-CN" sz="100" kern="0" dirty="0">
                <a:solidFill>
                  <a:sysClr val="window" lastClr="FFFFFF"/>
                </a:solidFill>
              </a:rPr>
              <a:t> </a:t>
            </a:r>
            <a:endParaRPr lang="zh-CN" altLang="en-US" sz="100" kern="0" dirty="0">
              <a:solidFill>
                <a:sysClr val="window" lastClr="FFFFFF"/>
              </a:solidFill>
            </a:endParaRPr>
          </a:p>
        </p:txBody>
      </p:sp>
      <p:sp>
        <p:nvSpPr>
          <p:cNvPr id="9" name="文本框 8"/>
          <p:cNvSpPr txBox="1"/>
          <p:nvPr/>
        </p:nvSpPr>
        <p:spPr>
          <a:xfrm>
            <a:off x="1513589" y="1973908"/>
            <a:ext cx="5878286" cy="3046988"/>
          </a:xfrm>
          <a:prstGeom prst="rect">
            <a:avLst/>
          </a:prstGeom>
          <a:noFill/>
          <a:ln>
            <a:noFill/>
          </a:ln>
        </p:spPr>
        <p:txBody>
          <a:bodyPr wrap="square" rtlCol="0">
            <a:spAutoFit/>
          </a:bodyPr>
          <a:lstStyle/>
          <a:p>
            <a:pPr algn="ctr"/>
            <a:r>
              <a:rPr lang="en-US" altLang="zh-CN" sz="4800" b="1" dirty="0">
                <a:solidFill>
                  <a:schemeClr val="tx1">
                    <a:lumMod val="50000"/>
                    <a:lumOff val="50000"/>
                    <a:alpha val="23000"/>
                  </a:schemeClr>
                </a:solidFill>
                <a:latin typeface="微软雅黑" panose="020B0503020204020204" pitchFamily="34" charset="-122"/>
                <a:ea typeface="微软雅黑" panose="020B0503020204020204" pitchFamily="34" charset="-122"/>
              </a:rPr>
              <a:t>Symmetric</a:t>
            </a:r>
          </a:p>
          <a:p>
            <a:pPr algn="ctr"/>
            <a:endParaRPr lang="en-US" altLang="zh-CN" sz="4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endParaRPr lang="en-US" altLang="zh-CN" sz="4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r>
              <a:rPr lang="en-US" altLang="zh-CN" sz="4800" b="1" dirty="0">
                <a:solidFill>
                  <a:schemeClr val="tx1">
                    <a:lumMod val="50000"/>
                    <a:lumOff val="50000"/>
                    <a:alpha val="23000"/>
                  </a:schemeClr>
                </a:solidFill>
                <a:latin typeface="微软雅黑" panose="020B0503020204020204" pitchFamily="34" charset="-122"/>
                <a:ea typeface="微软雅黑" panose="020B0503020204020204" pitchFamily="34" charset="-122"/>
              </a:rPr>
              <a:t> Cryptosystem</a:t>
            </a:r>
          </a:p>
        </p:txBody>
      </p:sp>
      <p:sp>
        <p:nvSpPr>
          <p:cNvPr id="50" name="矩形 49"/>
          <p:cNvSpPr/>
          <p:nvPr/>
        </p:nvSpPr>
        <p:spPr>
          <a:xfrm>
            <a:off x="0" y="0"/>
            <a:ext cx="24122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矩形 50"/>
          <p:cNvSpPr/>
          <p:nvPr/>
        </p:nvSpPr>
        <p:spPr>
          <a:xfrm>
            <a:off x="6731794" y="0"/>
            <a:ext cx="24122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 name="组合 2"/>
          <p:cNvGrpSpPr/>
          <p:nvPr/>
        </p:nvGrpSpPr>
        <p:grpSpPr>
          <a:xfrm>
            <a:off x="2286000" y="2930677"/>
            <a:ext cx="4592878" cy="1101572"/>
            <a:chOff x="4853824" y="1124584"/>
            <a:chExt cx="5978526" cy="2416902"/>
          </a:xfrm>
        </p:grpSpPr>
        <p:sp>
          <p:nvSpPr>
            <p:cNvPr id="47" name="文本框 46"/>
            <p:cNvSpPr txBox="1"/>
            <p:nvPr/>
          </p:nvSpPr>
          <p:spPr>
            <a:xfrm>
              <a:off x="4853824" y="1241468"/>
              <a:ext cx="5978526" cy="2025831"/>
            </a:xfrm>
            <a:prstGeom prst="rect">
              <a:avLst/>
            </a:prstGeom>
            <a:noFill/>
            <a:ln>
              <a:noFill/>
            </a:ln>
          </p:spPr>
          <p:txBody>
            <a:bodyPr wrap="square" rtlCol="0">
              <a:spAutoFit/>
            </a:bodyPr>
            <a:lstStyle/>
            <a:p>
              <a:pPr algn="ctr"/>
              <a:r>
                <a:rPr lang="zh-CN" altLang="en-US" sz="5400" b="1" dirty="0">
                  <a:solidFill>
                    <a:schemeClr val="accent1"/>
                  </a:solidFill>
                  <a:latin typeface="微软雅黑" panose="020B0503020204020204" pitchFamily="34" charset="-122"/>
                  <a:ea typeface="微软雅黑" panose="020B0503020204020204" pitchFamily="34" charset="-122"/>
                </a:rPr>
                <a:t>对称密码体制</a:t>
              </a:r>
              <a:endParaRPr lang="en-US" altLang="zh-CN" sz="54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5073762" y="1124584"/>
              <a:ext cx="5538651"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369371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对称密码体制</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5</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5D8B9C7-A3A6-2344-8EBB-6779033728EC}"/>
              </a:ext>
            </a:extLst>
          </p:cNvPr>
          <p:cNvSpPr txBox="1"/>
          <p:nvPr/>
        </p:nvSpPr>
        <p:spPr>
          <a:xfrm>
            <a:off x="311244" y="654131"/>
            <a:ext cx="8673731" cy="633057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又称保密密钥算法或对称加密算法</a:t>
            </a:r>
            <a:endParaRPr lang="en-US" altLang="zh-CN" sz="24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一个对称加密模型由五要素组成：</a:t>
            </a:r>
          </a:p>
          <a:p>
            <a:pPr marL="800100" lvl="1" indent="-342900">
              <a:lnSpc>
                <a:spcPct val="150000"/>
              </a:lnSpc>
              <a:buFont typeface="系统字体"/>
              <a:buChar char="—"/>
            </a:pPr>
            <a:r>
              <a:rPr lang="zh-CN" altLang="en-US" sz="2200" dirty="0">
                <a:latin typeface="SimSun" panose="02010600030101010101" pitchFamily="2" charset="-122"/>
                <a:ea typeface="SimSun" panose="02010600030101010101" pitchFamily="2" charset="-122"/>
              </a:rPr>
              <a:t>明文</a:t>
            </a:r>
          </a:p>
          <a:p>
            <a:pPr marL="800100" lvl="1" indent="-342900">
              <a:lnSpc>
                <a:spcPct val="150000"/>
              </a:lnSpc>
              <a:buFont typeface="系统字体"/>
              <a:buChar char="—"/>
            </a:pPr>
            <a:r>
              <a:rPr lang="zh-CN" altLang="en-US" sz="2200" dirty="0">
                <a:latin typeface="SimSun" panose="02010600030101010101" pitchFamily="2" charset="-122"/>
                <a:ea typeface="SimSun" panose="02010600030101010101" pitchFamily="2" charset="-122"/>
              </a:rPr>
              <a:t>密钥</a:t>
            </a:r>
          </a:p>
          <a:p>
            <a:pPr marL="800100" lvl="1" indent="-342900">
              <a:lnSpc>
                <a:spcPct val="150000"/>
              </a:lnSpc>
              <a:buFont typeface="系统字体"/>
              <a:buChar char="—"/>
            </a:pPr>
            <a:r>
              <a:rPr lang="zh-CN" altLang="en-US" sz="2200" dirty="0">
                <a:latin typeface="SimSun" panose="02010600030101010101" pitchFamily="2" charset="-122"/>
                <a:ea typeface="SimSun" panose="02010600030101010101" pitchFamily="2" charset="-122"/>
              </a:rPr>
              <a:t>加密算法</a:t>
            </a:r>
          </a:p>
          <a:p>
            <a:pPr marL="800100" lvl="1" indent="-342900">
              <a:lnSpc>
                <a:spcPct val="150000"/>
              </a:lnSpc>
              <a:buFont typeface="系统字体"/>
              <a:buChar char="—"/>
            </a:pPr>
            <a:r>
              <a:rPr lang="zh-CN" altLang="en-US" sz="2200" dirty="0">
                <a:latin typeface="SimSun" panose="02010600030101010101" pitchFamily="2" charset="-122"/>
                <a:ea typeface="SimSun" panose="02010600030101010101" pitchFamily="2" charset="-122"/>
              </a:rPr>
              <a:t>密文</a:t>
            </a:r>
          </a:p>
          <a:p>
            <a:pPr marL="800100" lvl="1" indent="-342900">
              <a:lnSpc>
                <a:spcPct val="150000"/>
              </a:lnSpc>
              <a:buFont typeface="系统字体"/>
              <a:buChar char="—"/>
            </a:pPr>
            <a:r>
              <a:rPr lang="zh-CN" altLang="en-US" sz="2200" dirty="0">
                <a:latin typeface="SimSun" panose="02010600030101010101" pitchFamily="2" charset="-122"/>
                <a:ea typeface="SimSun" panose="02010600030101010101" pitchFamily="2" charset="-122"/>
              </a:rPr>
              <a:t>解密算法</a:t>
            </a:r>
          </a:p>
          <a:p>
            <a:pPr marL="342900" indent="-342900">
              <a:lnSpc>
                <a:spcPct val="1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安全依赖于密钥的保密而不依赖于算法的保密</a:t>
            </a:r>
            <a:endParaRPr lang="en-US" altLang="zh-CN" sz="2400" dirty="0">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对称加密类型：</a:t>
            </a:r>
            <a:endParaRPr lang="en-US" altLang="zh-CN" sz="2400" dirty="0">
              <a:latin typeface="SimSun" panose="02010600030101010101" pitchFamily="2" charset="-122"/>
              <a:ea typeface="SimSun" panose="02010600030101010101" pitchFamily="2" charset="-122"/>
            </a:endParaRPr>
          </a:p>
          <a:p>
            <a:pPr marL="800100" lvl="1" indent="-342900">
              <a:lnSpc>
                <a:spcPct val="150000"/>
              </a:lnSpc>
              <a:buFont typeface="系统字体"/>
              <a:buChar char="—"/>
            </a:pPr>
            <a:r>
              <a:rPr lang="zh-CN" altLang="en-US" sz="2200" dirty="0">
                <a:latin typeface="SimSun" panose="02010600030101010101" pitchFamily="2" charset="-122"/>
                <a:ea typeface="SimSun" panose="02010600030101010101" pitchFamily="2" charset="-122"/>
              </a:rPr>
              <a:t>分组加密</a:t>
            </a:r>
            <a:endParaRPr lang="en-US" altLang="zh-CN" sz="2200" dirty="0">
              <a:latin typeface="SimSun" panose="02010600030101010101" pitchFamily="2" charset="-122"/>
              <a:ea typeface="SimSun" panose="02010600030101010101" pitchFamily="2" charset="-122"/>
            </a:endParaRPr>
          </a:p>
          <a:p>
            <a:pPr marL="800100" lvl="1" indent="-342900">
              <a:lnSpc>
                <a:spcPct val="150000"/>
              </a:lnSpc>
              <a:buFont typeface="系统字体"/>
              <a:buChar char="—"/>
            </a:pPr>
            <a:r>
              <a:rPr lang="zh-CN" altLang="en-US" sz="2200" dirty="0">
                <a:latin typeface="SimSun" panose="02010600030101010101" pitchFamily="2" charset="-122"/>
                <a:ea typeface="SimSun" panose="02010600030101010101" pitchFamily="2" charset="-122"/>
              </a:rPr>
              <a:t>流加密</a:t>
            </a:r>
          </a:p>
          <a:p>
            <a:pPr marL="342900" indent="-342900">
              <a:lnSpc>
                <a:spcPct val="150000"/>
              </a:lnSpc>
              <a:buFont typeface="Arial" panose="020B0604020202020204" pitchFamily="34" charset="0"/>
              <a:buChar char="•"/>
            </a:pPr>
            <a:endParaRPr lang="zh-CN" altLang="en-US" sz="2400" dirty="0">
              <a:latin typeface="SimSun" panose="02010600030101010101" pitchFamily="2" charset="-122"/>
              <a:ea typeface="SimSun" panose="02010600030101010101" pitchFamily="2" charset="-122"/>
            </a:endParaRPr>
          </a:p>
        </p:txBody>
      </p:sp>
      <p:grpSp>
        <p:nvGrpSpPr>
          <p:cNvPr id="7" name="组合 6">
            <a:extLst>
              <a:ext uri="{FF2B5EF4-FFF2-40B4-BE49-F238E27FC236}">
                <a16:creationId xmlns:a16="http://schemas.microsoft.com/office/drawing/2014/main" id="{9F854369-4F1A-4EFA-A6F0-27E09537044C}"/>
              </a:ext>
            </a:extLst>
          </p:cNvPr>
          <p:cNvGrpSpPr/>
          <p:nvPr/>
        </p:nvGrpSpPr>
        <p:grpSpPr>
          <a:xfrm>
            <a:off x="5050644" y="1727760"/>
            <a:ext cx="3782112" cy="2640989"/>
            <a:chOff x="1783708" y="1083578"/>
            <a:chExt cx="5260005" cy="3672979"/>
          </a:xfrm>
        </p:grpSpPr>
        <p:grpSp>
          <p:nvGrpSpPr>
            <p:cNvPr id="8" name="组合 7">
              <a:extLst>
                <a:ext uri="{FF2B5EF4-FFF2-40B4-BE49-F238E27FC236}">
                  <a16:creationId xmlns:a16="http://schemas.microsoft.com/office/drawing/2014/main" id="{9DED892F-941F-443D-A9CE-843876509E98}"/>
                </a:ext>
              </a:extLst>
            </p:cNvPr>
            <p:cNvGrpSpPr/>
            <p:nvPr/>
          </p:nvGrpSpPr>
          <p:grpSpPr>
            <a:xfrm>
              <a:off x="5754585" y="3313651"/>
              <a:ext cx="1182848" cy="1442906"/>
              <a:chOff x="1812022" y="2164360"/>
              <a:chExt cx="1182848" cy="1442906"/>
            </a:xfrm>
          </p:grpSpPr>
          <p:sp>
            <p:nvSpPr>
              <p:cNvPr id="32" name="矩形: 折角 31">
                <a:extLst>
                  <a:ext uri="{FF2B5EF4-FFF2-40B4-BE49-F238E27FC236}">
                    <a16:creationId xmlns:a16="http://schemas.microsoft.com/office/drawing/2014/main" id="{1B7DD645-DB70-492F-B227-CFD07DD7429E}"/>
                  </a:ext>
                </a:extLst>
              </p:cNvPr>
              <p:cNvSpPr/>
              <p:nvPr/>
            </p:nvSpPr>
            <p:spPr>
              <a:xfrm>
                <a:off x="1812022" y="2164360"/>
                <a:ext cx="1182848" cy="1442906"/>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0FAE3AAD-3630-4761-B8B7-A395FC0780A1}"/>
                  </a:ext>
                </a:extLst>
              </p:cNvPr>
              <p:cNvSpPr txBox="1"/>
              <p:nvPr/>
            </p:nvSpPr>
            <p:spPr>
              <a:xfrm>
                <a:off x="1812022" y="2701147"/>
                <a:ext cx="1182848" cy="395031"/>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Plaintext</a:t>
                </a:r>
                <a:endParaRPr lang="zh-CN" altLang="en-US" sz="1400" dirty="0">
                  <a:latin typeface="Times New Roman" panose="02020603050405020304" pitchFamily="18" charset="0"/>
                  <a:cs typeface="Times New Roman" panose="02020603050405020304" pitchFamily="18" charset="0"/>
                </a:endParaRPr>
              </a:p>
            </p:txBody>
          </p:sp>
        </p:grpSp>
        <p:grpSp>
          <p:nvGrpSpPr>
            <p:cNvPr id="10" name="组合 9">
              <a:extLst>
                <a:ext uri="{FF2B5EF4-FFF2-40B4-BE49-F238E27FC236}">
                  <a16:creationId xmlns:a16="http://schemas.microsoft.com/office/drawing/2014/main" id="{4697FA01-E323-4916-BBE4-9F1365BE1D9C}"/>
                </a:ext>
              </a:extLst>
            </p:cNvPr>
            <p:cNvGrpSpPr/>
            <p:nvPr/>
          </p:nvGrpSpPr>
          <p:grpSpPr>
            <a:xfrm>
              <a:off x="3393663" y="1258508"/>
              <a:ext cx="1753300" cy="958997"/>
              <a:chOff x="3551702" y="1069981"/>
              <a:chExt cx="1753300" cy="958997"/>
            </a:xfrm>
          </p:grpSpPr>
          <p:pic>
            <p:nvPicPr>
              <p:cNvPr id="30" name="图片 29">
                <a:extLst>
                  <a:ext uri="{FF2B5EF4-FFF2-40B4-BE49-F238E27FC236}">
                    <a16:creationId xmlns:a16="http://schemas.microsoft.com/office/drawing/2014/main" id="{CABE66E4-CF52-49C2-96D2-18F64F8DDA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8432" y="1498025"/>
                <a:ext cx="530953" cy="530953"/>
              </a:xfrm>
              <a:prstGeom prst="rect">
                <a:avLst/>
              </a:prstGeom>
            </p:spPr>
          </p:pic>
          <p:sp>
            <p:nvSpPr>
              <p:cNvPr id="31" name="文本框 30">
                <a:extLst>
                  <a:ext uri="{FF2B5EF4-FFF2-40B4-BE49-F238E27FC236}">
                    <a16:creationId xmlns:a16="http://schemas.microsoft.com/office/drawing/2014/main" id="{30BB37E5-DA16-4EEB-8735-BC33A31711B5}"/>
                  </a:ext>
                </a:extLst>
              </p:cNvPr>
              <p:cNvSpPr txBox="1"/>
              <p:nvPr/>
            </p:nvSpPr>
            <p:spPr>
              <a:xfrm>
                <a:off x="3551702" y="1069981"/>
                <a:ext cx="1753300" cy="428044"/>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Secret key</a:t>
                </a:r>
                <a:endParaRPr lang="zh-CN" altLang="en-US" sz="1400" dirty="0">
                  <a:latin typeface="Times New Roman" panose="02020603050405020304" pitchFamily="18" charset="0"/>
                  <a:cs typeface="Times New Roman" panose="02020603050405020304" pitchFamily="18" charset="0"/>
                </a:endParaRPr>
              </a:p>
            </p:txBody>
          </p:sp>
        </p:grpSp>
        <p:grpSp>
          <p:nvGrpSpPr>
            <p:cNvPr id="12" name="组合 11">
              <a:extLst>
                <a:ext uri="{FF2B5EF4-FFF2-40B4-BE49-F238E27FC236}">
                  <a16:creationId xmlns:a16="http://schemas.microsoft.com/office/drawing/2014/main" id="{F47F4130-E293-4FFD-A3AA-A621AA835E57}"/>
                </a:ext>
              </a:extLst>
            </p:cNvPr>
            <p:cNvGrpSpPr/>
            <p:nvPr/>
          </p:nvGrpSpPr>
          <p:grpSpPr>
            <a:xfrm>
              <a:off x="5648304" y="1083578"/>
              <a:ext cx="1395409" cy="1442906"/>
              <a:chOff x="1705741" y="2164360"/>
              <a:chExt cx="1395409" cy="1442906"/>
            </a:xfrm>
          </p:grpSpPr>
          <p:sp>
            <p:nvSpPr>
              <p:cNvPr id="28" name="矩形: 折角 27">
                <a:extLst>
                  <a:ext uri="{FF2B5EF4-FFF2-40B4-BE49-F238E27FC236}">
                    <a16:creationId xmlns:a16="http://schemas.microsoft.com/office/drawing/2014/main" id="{511AE0B4-0A91-48C3-A200-6E47B44BF562}"/>
                  </a:ext>
                </a:extLst>
              </p:cNvPr>
              <p:cNvSpPr/>
              <p:nvPr/>
            </p:nvSpPr>
            <p:spPr>
              <a:xfrm>
                <a:off x="1812022" y="2164360"/>
                <a:ext cx="1182848" cy="1442906"/>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88C097F3-1B45-46B0-86CB-E857E6E1C48E}"/>
                  </a:ext>
                </a:extLst>
              </p:cNvPr>
              <p:cNvSpPr txBox="1"/>
              <p:nvPr/>
            </p:nvSpPr>
            <p:spPr>
              <a:xfrm>
                <a:off x="1705741" y="2673204"/>
                <a:ext cx="1395409" cy="395031"/>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Ciphertext</a:t>
                </a:r>
                <a:endParaRPr lang="zh-CN" altLang="en-US" sz="1400" dirty="0">
                  <a:latin typeface="Times New Roman" panose="02020603050405020304" pitchFamily="18" charset="0"/>
                  <a:cs typeface="Times New Roman" panose="02020603050405020304" pitchFamily="18" charset="0"/>
                </a:endParaRPr>
              </a:p>
            </p:txBody>
          </p:sp>
        </p:grpSp>
        <p:grpSp>
          <p:nvGrpSpPr>
            <p:cNvPr id="13" name="组合 12">
              <a:extLst>
                <a:ext uri="{FF2B5EF4-FFF2-40B4-BE49-F238E27FC236}">
                  <a16:creationId xmlns:a16="http://schemas.microsoft.com/office/drawing/2014/main" id="{A89309BF-05BA-4A75-9C42-1ABD9A4B0EC2}"/>
                </a:ext>
              </a:extLst>
            </p:cNvPr>
            <p:cNvGrpSpPr/>
            <p:nvPr/>
          </p:nvGrpSpPr>
          <p:grpSpPr>
            <a:xfrm>
              <a:off x="1923089" y="1083578"/>
              <a:ext cx="1182848" cy="1442906"/>
              <a:chOff x="1812022" y="2164360"/>
              <a:chExt cx="1182848" cy="1442906"/>
            </a:xfrm>
          </p:grpSpPr>
          <p:sp>
            <p:nvSpPr>
              <p:cNvPr id="26" name="矩形: 折角 25">
                <a:extLst>
                  <a:ext uri="{FF2B5EF4-FFF2-40B4-BE49-F238E27FC236}">
                    <a16:creationId xmlns:a16="http://schemas.microsoft.com/office/drawing/2014/main" id="{913F107C-541E-40AE-A943-4A011E3714A6}"/>
                  </a:ext>
                </a:extLst>
              </p:cNvPr>
              <p:cNvSpPr/>
              <p:nvPr/>
            </p:nvSpPr>
            <p:spPr>
              <a:xfrm>
                <a:off x="1812022" y="2164360"/>
                <a:ext cx="1182848" cy="1442906"/>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1267CE4C-B34E-4194-8A52-1D55248FF1DB}"/>
                  </a:ext>
                </a:extLst>
              </p:cNvPr>
              <p:cNvSpPr txBox="1"/>
              <p:nvPr/>
            </p:nvSpPr>
            <p:spPr>
              <a:xfrm>
                <a:off x="1812022" y="2701147"/>
                <a:ext cx="1182848" cy="395031"/>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Plaintext</a:t>
                </a:r>
                <a:endParaRPr lang="zh-CN" altLang="en-US" sz="1400" dirty="0">
                  <a:latin typeface="Times New Roman" panose="02020603050405020304" pitchFamily="18" charset="0"/>
                  <a:cs typeface="Times New Roman" panose="02020603050405020304" pitchFamily="18" charset="0"/>
                </a:endParaRPr>
              </a:p>
            </p:txBody>
          </p:sp>
        </p:grpSp>
        <p:grpSp>
          <p:nvGrpSpPr>
            <p:cNvPr id="14" name="组合 13">
              <a:extLst>
                <a:ext uri="{FF2B5EF4-FFF2-40B4-BE49-F238E27FC236}">
                  <a16:creationId xmlns:a16="http://schemas.microsoft.com/office/drawing/2014/main" id="{5FA6412B-9518-4E40-BAF9-C731DC3F32F8}"/>
                </a:ext>
              </a:extLst>
            </p:cNvPr>
            <p:cNvGrpSpPr/>
            <p:nvPr/>
          </p:nvGrpSpPr>
          <p:grpSpPr>
            <a:xfrm>
              <a:off x="1783708" y="3313651"/>
              <a:ext cx="1458894" cy="1442906"/>
              <a:chOff x="1672641" y="2164360"/>
              <a:chExt cx="1458894" cy="1442906"/>
            </a:xfrm>
          </p:grpSpPr>
          <p:sp>
            <p:nvSpPr>
              <p:cNvPr id="24" name="矩形: 折角 23">
                <a:extLst>
                  <a:ext uri="{FF2B5EF4-FFF2-40B4-BE49-F238E27FC236}">
                    <a16:creationId xmlns:a16="http://schemas.microsoft.com/office/drawing/2014/main" id="{ED23A06C-E069-4953-AA16-4214F60C0A6B}"/>
                  </a:ext>
                </a:extLst>
              </p:cNvPr>
              <p:cNvSpPr/>
              <p:nvPr/>
            </p:nvSpPr>
            <p:spPr>
              <a:xfrm>
                <a:off x="1812022" y="2164360"/>
                <a:ext cx="1182848" cy="1442906"/>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CC16C90B-D7B3-4995-A150-349031AEDFD3}"/>
                  </a:ext>
                </a:extLst>
              </p:cNvPr>
              <p:cNvSpPr txBox="1"/>
              <p:nvPr/>
            </p:nvSpPr>
            <p:spPr>
              <a:xfrm>
                <a:off x="1672641" y="2745689"/>
                <a:ext cx="1458894" cy="395031"/>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Ciphertext</a:t>
                </a:r>
                <a:endParaRPr lang="zh-CN" altLang="en-US" sz="1400" dirty="0">
                  <a:latin typeface="Times New Roman" panose="02020603050405020304" pitchFamily="18" charset="0"/>
                  <a:cs typeface="Times New Roman" panose="02020603050405020304" pitchFamily="18" charset="0"/>
                </a:endParaRPr>
              </a:p>
            </p:txBody>
          </p:sp>
        </p:grpSp>
        <p:grpSp>
          <p:nvGrpSpPr>
            <p:cNvPr id="15" name="组合 14">
              <a:extLst>
                <a:ext uri="{FF2B5EF4-FFF2-40B4-BE49-F238E27FC236}">
                  <a16:creationId xmlns:a16="http://schemas.microsoft.com/office/drawing/2014/main" id="{82988B73-E9E6-4193-9F72-0D00C62BB499}"/>
                </a:ext>
              </a:extLst>
            </p:cNvPr>
            <p:cNvGrpSpPr/>
            <p:nvPr/>
          </p:nvGrpSpPr>
          <p:grpSpPr>
            <a:xfrm>
              <a:off x="3393663" y="3488581"/>
              <a:ext cx="1753300" cy="958997"/>
              <a:chOff x="3551702" y="1069981"/>
              <a:chExt cx="1753300" cy="958997"/>
            </a:xfrm>
          </p:grpSpPr>
          <p:pic>
            <p:nvPicPr>
              <p:cNvPr id="22" name="图片 21">
                <a:extLst>
                  <a:ext uri="{FF2B5EF4-FFF2-40B4-BE49-F238E27FC236}">
                    <a16:creationId xmlns:a16="http://schemas.microsoft.com/office/drawing/2014/main" id="{20F23FFC-E0E8-494A-8AE9-3A1336CA8B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8432" y="1498025"/>
                <a:ext cx="530953" cy="530953"/>
              </a:xfrm>
              <a:prstGeom prst="rect">
                <a:avLst/>
              </a:prstGeom>
            </p:spPr>
          </p:pic>
          <p:sp>
            <p:nvSpPr>
              <p:cNvPr id="23" name="文本框 22">
                <a:extLst>
                  <a:ext uri="{FF2B5EF4-FFF2-40B4-BE49-F238E27FC236}">
                    <a16:creationId xmlns:a16="http://schemas.microsoft.com/office/drawing/2014/main" id="{A033B2F3-1374-4ECB-A247-8499D9FF1E97}"/>
                  </a:ext>
                </a:extLst>
              </p:cNvPr>
              <p:cNvSpPr txBox="1"/>
              <p:nvPr/>
            </p:nvSpPr>
            <p:spPr>
              <a:xfrm>
                <a:off x="3551702" y="1069981"/>
                <a:ext cx="1753300" cy="428044"/>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Secret key</a:t>
                </a:r>
                <a:endParaRPr lang="zh-CN" altLang="en-US" sz="1400" dirty="0">
                  <a:latin typeface="Times New Roman" panose="02020603050405020304" pitchFamily="18" charset="0"/>
                  <a:cs typeface="Times New Roman" panose="02020603050405020304" pitchFamily="18" charset="0"/>
                </a:endParaRPr>
              </a:p>
            </p:txBody>
          </p:sp>
        </p:grpSp>
        <p:sp>
          <p:nvSpPr>
            <p:cNvPr id="16" name="加号 15">
              <a:extLst>
                <a:ext uri="{FF2B5EF4-FFF2-40B4-BE49-F238E27FC236}">
                  <a16:creationId xmlns:a16="http://schemas.microsoft.com/office/drawing/2014/main" id="{CF757A84-DF5B-4306-9484-DB84E18C684D}"/>
                </a:ext>
              </a:extLst>
            </p:cNvPr>
            <p:cNvSpPr/>
            <p:nvPr/>
          </p:nvSpPr>
          <p:spPr>
            <a:xfrm>
              <a:off x="3176895" y="1557556"/>
              <a:ext cx="461394" cy="494950"/>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加号 16">
              <a:extLst>
                <a:ext uri="{FF2B5EF4-FFF2-40B4-BE49-F238E27FC236}">
                  <a16:creationId xmlns:a16="http://schemas.microsoft.com/office/drawing/2014/main" id="{92116B6C-AE20-42D5-9677-582BE6956DFF}"/>
                </a:ext>
              </a:extLst>
            </p:cNvPr>
            <p:cNvSpPr/>
            <p:nvPr/>
          </p:nvSpPr>
          <p:spPr>
            <a:xfrm>
              <a:off x="3182618" y="3731794"/>
              <a:ext cx="461394" cy="494950"/>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号 17">
              <a:extLst>
                <a:ext uri="{FF2B5EF4-FFF2-40B4-BE49-F238E27FC236}">
                  <a16:creationId xmlns:a16="http://schemas.microsoft.com/office/drawing/2014/main" id="{5E0C2D9E-7032-4833-B3BD-E55563E6D1D4}"/>
                </a:ext>
              </a:extLst>
            </p:cNvPr>
            <p:cNvSpPr/>
            <p:nvPr/>
          </p:nvSpPr>
          <p:spPr>
            <a:xfrm>
              <a:off x="4941200" y="1557556"/>
              <a:ext cx="461394" cy="494950"/>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等号 18">
              <a:extLst>
                <a:ext uri="{FF2B5EF4-FFF2-40B4-BE49-F238E27FC236}">
                  <a16:creationId xmlns:a16="http://schemas.microsoft.com/office/drawing/2014/main" id="{F6C5F923-2D69-46A4-A2B4-CE5A7228CA9B}"/>
                </a:ext>
              </a:extLst>
            </p:cNvPr>
            <p:cNvSpPr/>
            <p:nvPr/>
          </p:nvSpPr>
          <p:spPr>
            <a:xfrm>
              <a:off x="5025879" y="3765351"/>
              <a:ext cx="461394" cy="494950"/>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0" name="直接箭头连接符 19">
              <a:extLst>
                <a:ext uri="{FF2B5EF4-FFF2-40B4-BE49-F238E27FC236}">
                  <a16:creationId xmlns:a16="http://schemas.microsoft.com/office/drawing/2014/main" id="{FB94E432-C8E6-40A0-9623-15BD76E43AB9}"/>
                </a:ext>
              </a:extLst>
            </p:cNvPr>
            <p:cNvCxnSpPr>
              <a:cxnSpLocks/>
            </p:cNvCxnSpPr>
            <p:nvPr/>
          </p:nvCxnSpPr>
          <p:spPr>
            <a:xfrm flipH="1">
              <a:off x="3464653" y="2441196"/>
              <a:ext cx="2022620" cy="8724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3BC7FA49-4442-46A7-99A9-7593422BD9AA}"/>
                </a:ext>
              </a:extLst>
            </p:cNvPr>
            <p:cNvSpPr txBox="1"/>
            <p:nvPr/>
          </p:nvSpPr>
          <p:spPr>
            <a:xfrm>
              <a:off x="4358854" y="2786482"/>
              <a:ext cx="1291905" cy="395031"/>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Internet</a:t>
              </a:r>
              <a:endParaRPr lang="zh-CN" alt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2966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anim calcmode="lin" valueType="num">
                                      <p:cBhvr>
                                        <p:cTn id="19" dur="500" fill="hold"/>
                                        <p:tgtEl>
                                          <p:spTgt spid="7"/>
                                        </p:tgtEl>
                                        <p:attrNameLst>
                                          <p:attrName>ppt_x</p:attrName>
                                        </p:attrNameLst>
                                      </p:cBhvr>
                                      <p:tavLst>
                                        <p:tav tm="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50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500"/>
                                        <p:tgtEl>
                                          <p:spTgt spid="2">
                                            <p:txEl>
                                              <p:pRg st="2" end="2"/>
                                            </p:txEl>
                                          </p:spTgt>
                                        </p:tgtEl>
                                      </p:cBhvr>
                                    </p:animEffect>
                                    <p:anim calcmode="lin" valueType="num">
                                      <p:cBhvr>
                                        <p:cTn id="24"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2">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50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500"/>
                                        <p:tgtEl>
                                          <p:spTgt spid="2">
                                            <p:txEl>
                                              <p:pRg st="3" end="3"/>
                                            </p:txEl>
                                          </p:spTgt>
                                        </p:tgtEl>
                                      </p:cBhvr>
                                    </p:animEffect>
                                    <p:anim calcmode="lin" valueType="num">
                                      <p:cBhvr>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2">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50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fade">
                                      <p:cBhvr>
                                        <p:cTn id="33" dur="500"/>
                                        <p:tgtEl>
                                          <p:spTgt spid="2">
                                            <p:txEl>
                                              <p:pRg st="4" end="4"/>
                                            </p:txEl>
                                          </p:spTgt>
                                        </p:tgtEl>
                                      </p:cBhvr>
                                    </p:animEffect>
                                    <p:anim calcmode="lin" valueType="num">
                                      <p:cBhvr>
                                        <p:cTn id="3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2">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50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fade">
                                      <p:cBhvr>
                                        <p:cTn id="38" dur="500"/>
                                        <p:tgtEl>
                                          <p:spTgt spid="2">
                                            <p:txEl>
                                              <p:pRg st="5" end="5"/>
                                            </p:txEl>
                                          </p:spTgt>
                                        </p:tgtEl>
                                      </p:cBhvr>
                                    </p:animEffect>
                                    <p:anim calcmode="lin" valueType="num">
                                      <p:cBhvr>
                                        <p:cTn id="3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0" dur="500" fill="hold"/>
                                        <p:tgtEl>
                                          <p:spTgt spid="2">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50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500"/>
                                        <p:tgtEl>
                                          <p:spTgt spid="2">
                                            <p:txEl>
                                              <p:pRg st="6" end="6"/>
                                            </p:txEl>
                                          </p:spTgt>
                                        </p:tgtEl>
                                      </p:cBhvr>
                                    </p:animEffect>
                                    <p:anim calcmode="lin" valueType="num">
                                      <p:cBhvr>
                                        <p:cTn id="44"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nodeType="afterEffect">
                                  <p:stCondLst>
                                    <p:cond delay="50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fade">
                                      <p:cBhvr>
                                        <p:cTn id="49" dur="500"/>
                                        <p:tgtEl>
                                          <p:spTgt spid="2">
                                            <p:txEl>
                                              <p:pRg st="7" end="7"/>
                                            </p:txEl>
                                          </p:spTgt>
                                        </p:tgtEl>
                                      </p:cBhvr>
                                    </p:animEffect>
                                    <p:anim calcmode="lin" valueType="num">
                                      <p:cBhvr>
                                        <p:cTn id="50"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42" presetClass="entr" presetSubtype="0" fill="hold" nodeType="afterEffect">
                                  <p:stCondLst>
                                    <p:cond delay="500"/>
                                  </p:stCondLst>
                                  <p:childTnLst>
                                    <p:set>
                                      <p:cBhvr>
                                        <p:cTn id="54" dur="1" fill="hold">
                                          <p:stCondLst>
                                            <p:cond delay="0"/>
                                          </p:stCondLst>
                                        </p:cTn>
                                        <p:tgtEl>
                                          <p:spTgt spid="2">
                                            <p:txEl>
                                              <p:pRg st="8" end="8"/>
                                            </p:txEl>
                                          </p:spTgt>
                                        </p:tgtEl>
                                        <p:attrNameLst>
                                          <p:attrName>style.visibility</p:attrName>
                                        </p:attrNameLst>
                                      </p:cBhvr>
                                      <p:to>
                                        <p:strVal val="visible"/>
                                      </p:to>
                                    </p:set>
                                    <p:animEffect transition="in" filter="fade">
                                      <p:cBhvr>
                                        <p:cTn id="55" dur="500"/>
                                        <p:tgtEl>
                                          <p:spTgt spid="2">
                                            <p:txEl>
                                              <p:pRg st="8" end="8"/>
                                            </p:txEl>
                                          </p:spTgt>
                                        </p:tgtEl>
                                      </p:cBhvr>
                                    </p:animEffect>
                                    <p:anim calcmode="lin" valueType="num">
                                      <p:cBhvr>
                                        <p:cTn id="56"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2">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500"/>
                                  </p:stCondLst>
                                  <p:childTnLst>
                                    <p:set>
                                      <p:cBhvr>
                                        <p:cTn id="59" dur="1" fill="hold">
                                          <p:stCondLst>
                                            <p:cond delay="0"/>
                                          </p:stCondLst>
                                        </p:cTn>
                                        <p:tgtEl>
                                          <p:spTgt spid="2">
                                            <p:txEl>
                                              <p:pRg st="9" end="9"/>
                                            </p:txEl>
                                          </p:spTgt>
                                        </p:tgtEl>
                                        <p:attrNameLst>
                                          <p:attrName>style.visibility</p:attrName>
                                        </p:attrNameLst>
                                      </p:cBhvr>
                                      <p:to>
                                        <p:strVal val="visible"/>
                                      </p:to>
                                    </p:set>
                                    <p:animEffect transition="in" filter="fade">
                                      <p:cBhvr>
                                        <p:cTn id="60" dur="500"/>
                                        <p:tgtEl>
                                          <p:spTgt spid="2">
                                            <p:txEl>
                                              <p:pRg st="9" end="9"/>
                                            </p:txEl>
                                          </p:spTgt>
                                        </p:tgtEl>
                                      </p:cBhvr>
                                    </p:animEffect>
                                    <p:anim calcmode="lin" valueType="num">
                                      <p:cBhvr>
                                        <p:cTn id="6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2" dur="500" fill="hold"/>
                                        <p:tgtEl>
                                          <p:spTgt spid="2">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500"/>
                                  </p:stCondLst>
                                  <p:childTnLst>
                                    <p:set>
                                      <p:cBhvr>
                                        <p:cTn id="64" dur="1" fill="hold">
                                          <p:stCondLst>
                                            <p:cond delay="0"/>
                                          </p:stCondLst>
                                        </p:cTn>
                                        <p:tgtEl>
                                          <p:spTgt spid="2">
                                            <p:txEl>
                                              <p:pRg st="10" end="10"/>
                                            </p:txEl>
                                          </p:spTgt>
                                        </p:tgtEl>
                                        <p:attrNameLst>
                                          <p:attrName>style.visibility</p:attrName>
                                        </p:attrNameLst>
                                      </p:cBhvr>
                                      <p:to>
                                        <p:strVal val="visible"/>
                                      </p:to>
                                    </p:set>
                                    <p:animEffect transition="in" filter="fade">
                                      <p:cBhvr>
                                        <p:cTn id="65" dur="500"/>
                                        <p:tgtEl>
                                          <p:spTgt spid="2">
                                            <p:txEl>
                                              <p:pRg st="10" end="10"/>
                                            </p:txEl>
                                          </p:spTgt>
                                        </p:tgtEl>
                                      </p:cBhvr>
                                    </p:animEffect>
                                    <p:anim calcmode="lin" valueType="num">
                                      <p:cBhvr>
                                        <p:cTn id="66"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7" dur="5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分组密码</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6</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4F49606-D702-3D47-8F9D-14442FD4C8DB}"/>
              </a:ext>
            </a:extLst>
          </p:cNvPr>
          <p:cNvSpPr txBox="1"/>
          <p:nvPr/>
        </p:nvSpPr>
        <p:spPr>
          <a:xfrm>
            <a:off x="377252" y="840783"/>
            <a:ext cx="8309911" cy="445583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将明文消息编码表示后的数字序列划分成长为</a:t>
            </a:r>
            <a:r>
              <a:rPr kumimoji="1" lang="en" altLang="zh-CN" sz="2400" i="1" dirty="0">
                <a:latin typeface="Arial" panose="020B0604020202020204" pitchFamily="34" charset="0"/>
                <a:ea typeface="宋体" panose="02010600030101010101" pitchFamily="2" charset="-122"/>
              </a:rPr>
              <a:t>n</a:t>
            </a:r>
            <a:r>
              <a:rPr kumimoji="1" lang="zh-CN" altLang="en-US" sz="2400" dirty="0">
                <a:latin typeface="Arial" panose="020B0604020202020204" pitchFamily="34" charset="0"/>
                <a:ea typeface="宋体" panose="02010600030101010101" pitchFamily="2" charset="-122"/>
              </a:rPr>
              <a:t>的组，各组分别在密钥</a:t>
            </a:r>
            <a:r>
              <a:rPr kumimoji="1" lang="en" altLang="zh-CN" sz="2400" i="1" dirty="0">
                <a:latin typeface="Arial" panose="020B0604020202020204" pitchFamily="34" charset="0"/>
                <a:ea typeface="宋体" panose="02010600030101010101" pitchFamily="2" charset="-122"/>
              </a:rPr>
              <a:t>k</a:t>
            </a:r>
            <a:r>
              <a:rPr kumimoji="1" lang="zh-CN" altLang="en-US" sz="2400" dirty="0">
                <a:latin typeface="Arial" panose="020B0604020202020204" pitchFamily="34" charset="0"/>
                <a:ea typeface="宋体" panose="02010600030101010101" pitchFamily="2" charset="-122"/>
              </a:rPr>
              <a:t>控制下变换成等长的输出数字序列</a:t>
            </a:r>
          </a:p>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速度快、易于标准化和便于软硬件实现</a:t>
            </a:r>
            <a:endParaRPr kumimoji="1" lang="en-US" altLang="zh-CN"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是信息与网络安全中实现数据加密和认证的核心体制</a:t>
            </a:r>
          </a:p>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实质上是多字母替代密码的推广，只是</a:t>
            </a:r>
            <a:r>
              <a:rPr kumimoji="1" lang="en-US" altLang="zh-CN" sz="2400" dirty="0">
                <a:latin typeface="Arial" panose="020B0604020202020204" pitchFamily="34" charset="0"/>
                <a:ea typeface="宋体" panose="02010600030101010101" pitchFamily="2" charset="-122"/>
              </a:rPr>
              <a:t>L</a:t>
            </a:r>
            <a:r>
              <a:rPr kumimoji="1" lang="zh-CN" altLang="en-US" sz="2400" dirty="0">
                <a:latin typeface="Arial" panose="020B0604020202020204" pitchFamily="34" charset="0"/>
                <a:ea typeface="宋体" panose="02010600030101010101" pitchFamily="2" charset="-122"/>
              </a:rPr>
              <a:t>取值比较大</a:t>
            </a:r>
          </a:p>
          <a:p>
            <a:pPr marL="342900" indent="-342900">
              <a:lnSpc>
                <a:spcPct val="150000"/>
              </a:lnSpc>
              <a:buFont typeface="Arial" panose="020B0604020202020204" pitchFamily="34" charset="0"/>
              <a:buChar char="•"/>
            </a:pPr>
            <a:endParaRPr kumimoji="1" lang="zh-CN" altLang="en-US"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endParaRPr kumimoji="1" lang="zh-CN" altLang="en-US"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endParaRPr kumimoji="1" lang="zh-CN" altLang="en-US" sz="2400" dirty="0">
              <a:latin typeface="Arial" panose="020B0604020202020204" pitchFamily="34" charset="0"/>
              <a:ea typeface="宋体" panose="02010600030101010101" pitchFamily="2" charset="-122"/>
            </a:endParaRPr>
          </a:p>
        </p:txBody>
      </p:sp>
      <p:grpSp>
        <p:nvGrpSpPr>
          <p:cNvPr id="43" name="组合 42">
            <a:extLst>
              <a:ext uri="{FF2B5EF4-FFF2-40B4-BE49-F238E27FC236}">
                <a16:creationId xmlns:a16="http://schemas.microsoft.com/office/drawing/2014/main" id="{05FEA374-0A31-496A-B023-EFA037690309}"/>
              </a:ext>
            </a:extLst>
          </p:cNvPr>
          <p:cNvGrpSpPr/>
          <p:nvPr/>
        </p:nvGrpSpPr>
        <p:grpSpPr>
          <a:xfrm>
            <a:off x="-353627" y="4312631"/>
            <a:ext cx="9603715" cy="1704586"/>
            <a:chOff x="415336" y="4280696"/>
            <a:chExt cx="10529959" cy="1868987"/>
          </a:xfrm>
        </p:grpSpPr>
        <p:sp>
          <p:nvSpPr>
            <p:cNvPr id="44" name="文本框 43">
              <a:extLst>
                <a:ext uri="{FF2B5EF4-FFF2-40B4-BE49-F238E27FC236}">
                  <a16:creationId xmlns:a16="http://schemas.microsoft.com/office/drawing/2014/main" id="{403A3955-8BE8-4AFA-B69E-8B5507F21740}"/>
                </a:ext>
              </a:extLst>
            </p:cNvPr>
            <p:cNvSpPr txBox="1"/>
            <p:nvPr/>
          </p:nvSpPr>
          <p:spPr>
            <a:xfrm>
              <a:off x="415336" y="5441797"/>
              <a:ext cx="3433907" cy="707886"/>
            </a:xfrm>
            <a:prstGeom prst="rect">
              <a:avLst/>
            </a:prstGeom>
            <a:noFill/>
          </p:spPr>
          <p:txBody>
            <a:bodyPr wrap="square" rtlCol="0">
              <a:spAutoFit/>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明文块序列</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t>
              </a:r>
              <a:r>
                <a:rPr lang="en-US" altLang="zh-CN"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dirty="0">
                  <a:latin typeface="Times New Roman" panose="02020603050405020304" pitchFamily="18" charset="0"/>
                  <a:ea typeface="宋体" panose="02010600030101010101" pitchFamily="2" charset="-122"/>
                  <a:cs typeface="Times New Roman" panose="02020603050405020304" pitchFamily="18" charset="0"/>
                </a:rPr>
                <a:t>, M</a:t>
              </a:r>
              <a:r>
                <a:rPr lang="en-US" altLang="zh-CN"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M</a:t>
              </a:r>
              <a:r>
                <a:rPr lang="en-US" altLang="zh-CN" baseline="-25000" dirty="0">
                  <a:latin typeface="Times New Roman" panose="02020603050405020304" pitchFamily="18" charset="0"/>
                  <a:ea typeface="宋体" panose="02010600030101010101" pitchFamily="2" charset="-122"/>
                  <a:cs typeface="Times New Roman" panose="02020603050405020304" pitchFamily="18" charset="0"/>
                </a:rPr>
                <a:t>n-1</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5" name="组合 44">
              <a:extLst>
                <a:ext uri="{FF2B5EF4-FFF2-40B4-BE49-F238E27FC236}">
                  <a16:creationId xmlns:a16="http://schemas.microsoft.com/office/drawing/2014/main" id="{037E17C8-B641-43DD-AAA5-303A35951A6F}"/>
                </a:ext>
              </a:extLst>
            </p:cNvPr>
            <p:cNvGrpSpPr/>
            <p:nvPr/>
          </p:nvGrpSpPr>
          <p:grpSpPr>
            <a:xfrm>
              <a:off x="1371600" y="4280696"/>
              <a:ext cx="9573695" cy="1868987"/>
              <a:chOff x="1371600" y="4280696"/>
              <a:chExt cx="9573695" cy="1868987"/>
            </a:xfrm>
          </p:grpSpPr>
          <p:grpSp>
            <p:nvGrpSpPr>
              <p:cNvPr id="46" name="组合 45">
                <a:extLst>
                  <a:ext uri="{FF2B5EF4-FFF2-40B4-BE49-F238E27FC236}">
                    <a16:creationId xmlns:a16="http://schemas.microsoft.com/office/drawing/2014/main" id="{24368E21-F787-4B2B-8B7A-3C0C263FC08A}"/>
                  </a:ext>
                </a:extLst>
              </p:cNvPr>
              <p:cNvGrpSpPr/>
              <p:nvPr/>
            </p:nvGrpSpPr>
            <p:grpSpPr>
              <a:xfrm>
                <a:off x="3051111" y="4964826"/>
                <a:ext cx="1278294" cy="872456"/>
                <a:chOff x="3657601" y="2734810"/>
                <a:chExt cx="1278294" cy="872456"/>
              </a:xfrm>
            </p:grpSpPr>
            <p:sp>
              <p:nvSpPr>
                <p:cNvPr id="59" name="矩形: 圆角 58">
                  <a:extLst>
                    <a:ext uri="{FF2B5EF4-FFF2-40B4-BE49-F238E27FC236}">
                      <a16:creationId xmlns:a16="http://schemas.microsoft.com/office/drawing/2014/main" id="{AAF48EB6-AC1B-4B4F-B04F-B94DBBBE633B}"/>
                    </a:ext>
                  </a:extLst>
                </p:cNvPr>
                <p:cNvSpPr/>
                <p:nvPr/>
              </p:nvSpPr>
              <p:spPr>
                <a:xfrm>
                  <a:off x="3657601" y="2734810"/>
                  <a:ext cx="1278294" cy="8724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93414578-2861-48EC-900D-7AB491392730}"/>
                    </a:ext>
                  </a:extLst>
                </p:cNvPr>
                <p:cNvSpPr txBox="1"/>
                <p:nvPr/>
              </p:nvSpPr>
              <p:spPr>
                <a:xfrm>
                  <a:off x="3705324" y="2974467"/>
                  <a:ext cx="1182848" cy="400110"/>
                </a:xfrm>
                <a:prstGeom prst="rect">
                  <a:avLst/>
                </a:prstGeom>
                <a:noFill/>
              </p:spPr>
              <p:txBody>
                <a:bodyPr wrap="square" rtlCol="0">
                  <a:spAutoFit/>
                </a:bodyPr>
                <a:lstStyle/>
                <a:p>
                  <a:pPr algn="ctr"/>
                  <a:r>
                    <a:rPr lang="en-US" altLang="zh-CN" sz="2000" dirty="0" err="1">
                      <a:latin typeface="Times New Roman" panose="02020603050405020304" pitchFamily="18" charset="0"/>
                      <a:cs typeface="Times New Roman" panose="02020603050405020304" pitchFamily="18" charset="0"/>
                    </a:rPr>
                    <a:t>E</a:t>
                  </a:r>
                  <a:r>
                    <a:rPr lang="en-US" altLang="zh-CN" sz="2000" baseline="-25000" dirty="0" err="1">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(M</a:t>
                  </a:r>
                  <a:r>
                    <a:rPr lang="en-US" altLang="zh-CN" sz="2000"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p:txBody>
            </p:sp>
          </p:grpSp>
          <p:grpSp>
            <p:nvGrpSpPr>
              <p:cNvPr id="47" name="组合 46">
                <a:extLst>
                  <a:ext uri="{FF2B5EF4-FFF2-40B4-BE49-F238E27FC236}">
                    <a16:creationId xmlns:a16="http://schemas.microsoft.com/office/drawing/2014/main" id="{2F6778C5-3C9E-40F5-BD00-98A6E3630011}"/>
                  </a:ext>
                </a:extLst>
              </p:cNvPr>
              <p:cNvGrpSpPr/>
              <p:nvPr/>
            </p:nvGrpSpPr>
            <p:grpSpPr>
              <a:xfrm>
                <a:off x="6898433" y="4964826"/>
                <a:ext cx="1278294" cy="872456"/>
                <a:chOff x="3657601" y="2734810"/>
                <a:chExt cx="1278294" cy="872456"/>
              </a:xfrm>
            </p:grpSpPr>
            <p:sp>
              <p:nvSpPr>
                <p:cNvPr id="57" name="矩形: 圆角 56">
                  <a:extLst>
                    <a:ext uri="{FF2B5EF4-FFF2-40B4-BE49-F238E27FC236}">
                      <a16:creationId xmlns:a16="http://schemas.microsoft.com/office/drawing/2014/main" id="{10EF640B-5351-47B8-A801-35BE0AEF0492}"/>
                    </a:ext>
                  </a:extLst>
                </p:cNvPr>
                <p:cNvSpPr/>
                <p:nvPr/>
              </p:nvSpPr>
              <p:spPr>
                <a:xfrm>
                  <a:off x="3657601" y="2734810"/>
                  <a:ext cx="1278294" cy="8724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E78E8FF4-1958-44B5-AA95-F1279D14176E}"/>
                    </a:ext>
                  </a:extLst>
                </p:cNvPr>
                <p:cNvSpPr txBox="1"/>
                <p:nvPr/>
              </p:nvSpPr>
              <p:spPr>
                <a:xfrm>
                  <a:off x="3705324" y="2974467"/>
                  <a:ext cx="1182848" cy="400110"/>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D</a:t>
                  </a:r>
                  <a:r>
                    <a:rPr lang="en-US" altLang="zh-CN" sz="2000" baseline="-25000" dirty="0">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(C</a:t>
                  </a:r>
                  <a:r>
                    <a:rPr lang="en-US" altLang="zh-CN" sz="2000"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p:txBody>
            </p:sp>
          </p:grpSp>
          <p:cxnSp>
            <p:nvCxnSpPr>
              <p:cNvPr id="48" name="直接箭头连接符 47">
                <a:extLst>
                  <a:ext uri="{FF2B5EF4-FFF2-40B4-BE49-F238E27FC236}">
                    <a16:creationId xmlns:a16="http://schemas.microsoft.com/office/drawing/2014/main" id="{72F25A84-E67F-406F-901B-1DBA6950278F}"/>
                  </a:ext>
                </a:extLst>
              </p:cNvPr>
              <p:cNvCxnSpPr>
                <a:cxnSpLocks/>
                <a:stCxn id="59" idx="3"/>
                <a:endCxn id="58" idx="1"/>
              </p:cNvCxnSpPr>
              <p:nvPr/>
            </p:nvCxnSpPr>
            <p:spPr>
              <a:xfrm>
                <a:off x="4329405" y="5401054"/>
                <a:ext cx="2616751" cy="34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DA2CFE58-1EE7-4DF6-BE7A-EAADECE02D56}"/>
                  </a:ext>
                </a:extLst>
              </p:cNvPr>
              <p:cNvCxnSpPr>
                <a:cxnSpLocks/>
                <a:endCxn id="59" idx="1"/>
              </p:cNvCxnSpPr>
              <p:nvPr/>
            </p:nvCxnSpPr>
            <p:spPr>
              <a:xfrm>
                <a:off x="1371600" y="5401054"/>
                <a:ext cx="167951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35940C71-0D5E-446B-8C36-EF50CC026D96}"/>
                  </a:ext>
                </a:extLst>
              </p:cNvPr>
              <p:cNvCxnSpPr>
                <a:cxnSpLocks/>
                <a:stCxn id="58" idx="3"/>
              </p:cNvCxnSpPr>
              <p:nvPr/>
            </p:nvCxnSpPr>
            <p:spPr>
              <a:xfrm flipV="1">
                <a:off x="8129004" y="5401054"/>
                <a:ext cx="2060025" cy="34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A4CC1676-E5E2-4E77-9CF9-26BD67AAD289}"/>
                  </a:ext>
                </a:extLst>
              </p:cNvPr>
              <p:cNvCxnSpPr>
                <a:cxnSpLocks/>
                <a:endCxn id="59" idx="0"/>
              </p:cNvCxnSpPr>
              <p:nvPr/>
            </p:nvCxnSpPr>
            <p:spPr>
              <a:xfrm>
                <a:off x="3690258" y="4280696"/>
                <a:ext cx="0" cy="6841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53FFE082-C0E5-43AD-8FF7-2D0E078B2752}"/>
                  </a:ext>
                </a:extLst>
              </p:cNvPr>
              <p:cNvCxnSpPr>
                <a:cxnSpLocks/>
                <a:endCxn id="57" idx="0"/>
              </p:cNvCxnSpPr>
              <p:nvPr/>
            </p:nvCxnSpPr>
            <p:spPr>
              <a:xfrm>
                <a:off x="7537580" y="4280696"/>
                <a:ext cx="0" cy="6841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FF37C661-606D-40DA-98F7-430DC0A1A8E3}"/>
                  </a:ext>
                </a:extLst>
              </p:cNvPr>
              <p:cNvSpPr txBox="1"/>
              <p:nvPr/>
            </p:nvSpPr>
            <p:spPr>
              <a:xfrm>
                <a:off x="4766680" y="4976834"/>
                <a:ext cx="1742199" cy="400110"/>
              </a:xfrm>
              <a:prstGeom prst="rect">
                <a:avLst/>
              </a:prstGeom>
              <a:noFill/>
            </p:spPr>
            <p:txBody>
              <a:bodyPr wrap="square" rtlCol="0">
                <a:spAutoFit/>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密文分组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i</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 name="文本框 53">
                <a:extLst>
                  <a:ext uri="{FF2B5EF4-FFF2-40B4-BE49-F238E27FC236}">
                    <a16:creationId xmlns:a16="http://schemas.microsoft.com/office/drawing/2014/main" id="{B6159ED6-E754-4190-A234-57745A90E1FC}"/>
                  </a:ext>
                </a:extLst>
              </p:cNvPr>
              <p:cNvSpPr txBox="1"/>
              <p:nvPr/>
            </p:nvSpPr>
            <p:spPr>
              <a:xfrm>
                <a:off x="7511388" y="5441797"/>
                <a:ext cx="3433907" cy="707886"/>
              </a:xfrm>
              <a:prstGeom prst="rect">
                <a:avLst/>
              </a:prstGeom>
              <a:noFill/>
            </p:spPr>
            <p:txBody>
              <a:bodyPr wrap="square" rtlCol="0">
                <a:spAutoFit/>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明文块序列</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t>
                </a:r>
                <a:r>
                  <a:rPr lang="en-US" altLang="zh-CN"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dirty="0">
                    <a:latin typeface="Times New Roman" panose="02020603050405020304" pitchFamily="18" charset="0"/>
                    <a:ea typeface="宋体" panose="02010600030101010101" pitchFamily="2" charset="-122"/>
                    <a:cs typeface="Times New Roman" panose="02020603050405020304" pitchFamily="18" charset="0"/>
                  </a:rPr>
                  <a:t>, M</a:t>
                </a:r>
                <a:r>
                  <a:rPr lang="en-US" altLang="zh-CN"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M</a:t>
                </a:r>
                <a:r>
                  <a:rPr lang="en-US" altLang="zh-CN" baseline="-25000" dirty="0">
                    <a:latin typeface="Times New Roman" panose="02020603050405020304" pitchFamily="18" charset="0"/>
                    <a:ea typeface="宋体" panose="02010600030101010101" pitchFamily="2" charset="-122"/>
                    <a:cs typeface="Times New Roman" panose="02020603050405020304" pitchFamily="18" charset="0"/>
                  </a:rPr>
                  <a:t>n-1</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5" name="文本框 54">
                <a:extLst>
                  <a:ext uri="{FF2B5EF4-FFF2-40B4-BE49-F238E27FC236}">
                    <a16:creationId xmlns:a16="http://schemas.microsoft.com/office/drawing/2014/main" id="{8E644C28-6C1B-41F5-B3C0-B31A9D32E5A4}"/>
                  </a:ext>
                </a:extLst>
              </p:cNvPr>
              <p:cNvSpPr txBox="1"/>
              <p:nvPr/>
            </p:nvSpPr>
            <p:spPr>
              <a:xfrm>
                <a:off x="3606283" y="4298762"/>
                <a:ext cx="805178"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 name="文本框 55">
                <a:extLst>
                  <a:ext uri="{FF2B5EF4-FFF2-40B4-BE49-F238E27FC236}">
                    <a16:creationId xmlns:a16="http://schemas.microsoft.com/office/drawing/2014/main" id="{781DB03A-05BC-48E7-B4E6-7C1D83702828}"/>
                  </a:ext>
                </a:extLst>
              </p:cNvPr>
              <p:cNvSpPr txBox="1"/>
              <p:nvPr/>
            </p:nvSpPr>
            <p:spPr>
              <a:xfrm>
                <a:off x="7544992" y="4298762"/>
                <a:ext cx="805178"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extLst>
      <p:ext uri="{BB962C8B-B14F-4D97-AF65-F5344CB8AC3E}">
        <p14:creationId xmlns:p14="http://schemas.microsoft.com/office/powerpoint/2010/main" val="234707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anim calcmode="lin" valueType="num">
                                      <p:cBhvr>
                                        <p:cTn id="13" dur="500" fill="hold"/>
                                        <p:tgtEl>
                                          <p:spTgt spid="43"/>
                                        </p:tgtEl>
                                        <p:attrNameLst>
                                          <p:attrName>ppt_x</p:attrName>
                                        </p:attrNameLst>
                                      </p:cBhvr>
                                      <p:tavLst>
                                        <p:tav tm="0">
                                          <p:val>
                                            <p:strVal val="#ppt_x"/>
                                          </p:val>
                                        </p:tav>
                                        <p:tav tm="100000">
                                          <p:val>
                                            <p:strVal val="#ppt_x"/>
                                          </p:val>
                                        </p:tav>
                                      </p:tavLst>
                                    </p:anim>
                                    <p:anim calcmode="lin" valueType="num">
                                      <p:cBhvr>
                                        <p:cTn id="14" dur="500" fill="hold"/>
                                        <p:tgtEl>
                                          <p:spTgt spid="4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50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anim calcmode="lin" valueType="num">
                                      <p:cBhvr>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50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anim calcmode="lin" valueType="num">
                                      <p:cBhvr>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50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anim calcmode="lin" valueType="num">
                                      <p:cBhvr>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 altLang="zh-CN" sz="2400" b="1" dirty="0">
                <a:latin typeface="微软雅黑" panose="020B0503020204020204" pitchFamily="34" charset="-122"/>
              </a:rPr>
              <a:t>Shannon</a:t>
            </a:r>
            <a:r>
              <a:rPr lang="zh-CN" altLang="en-US" sz="2400" b="1" dirty="0">
                <a:latin typeface="微软雅黑" panose="020B0503020204020204" pitchFamily="34" charset="-122"/>
              </a:rPr>
              <a:t>理论</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7</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4F49606-D702-3D47-8F9D-14442FD4C8DB}"/>
              </a:ext>
            </a:extLst>
          </p:cNvPr>
          <p:cNvSpPr txBox="1"/>
          <p:nvPr/>
        </p:nvSpPr>
        <p:spPr>
          <a:xfrm>
            <a:off x="377252" y="840783"/>
            <a:ext cx="8309911" cy="55605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en" altLang="zh-CN" sz="2400" dirty="0">
                <a:latin typeface="Arial" panose="020B0604020202020204" pitchFamily="34" charset="0"/>
                <a:ea typeface="宋体" panose="02010600030101010101" pitchFamily="2" charset="-122"/>
              </a:rPr>
              <a:t>Shannon</a:t>
            </a:r>
            <a:r>
              <a:rPr kumimoji="1" lang="zh-CN" altLang="en-US" sz="2400" dirty="0">
                <a:latin typeface="Arial" panose="020B0604020202020204" pitchFamily="34" charset="0"/>
                <a:ea typeface="宋体" panose="02010600030101010101" pitchFamily="2" charset="-122"/>
              </a:rPr>
              <a:t>提出利用扩散（</a:t>
            </a:r>
            <a:r>
              <a:rPr kumimoji="1" lang="en" altLang="zh-CN" sz="2400" dirty="0">
                <a:latin typeface="Arial" panose="020B0604020202020204" pitchFamily="34" charset="0"/>
                <a:ea typeface="宋体" panose="02010600030101010101" pitchFamily="2" charset="-122"/>
              </a:rPr>
              <a:t>Diffusion</a:t>
            </a:r>
            <a:r>
              <a:rPr kumimoji="1" lang="zh-CN" altLang="en" sz="2400" dirty="0">
                <a:latin typeface="Arial" panose="020B0604020202020204" pitchFamily="34" charset="0"/>
                <a:ea typeface="宋体" panose="02010600030101010101" pitchFamily="2" charset="-122"/>
              </a:rPr>
              <a:t>）</a:t>
            </a:r>
            <a:r>
              <a:rPr kumimoji="1" lang="zh-CN" altLang="en-US" sz="2400" dirty="0">
                <a:latin typeface="Arial" panose="020B0604020202020204" pitchFamily="34" charset="0"/>
                <a:ea typeface="宋体" panose="02010600030101010101" pitchFamily="2" charset="-122"/>
              </a:rPr>
              <a:t>和混乱（</a:t>
            </a:r>
            <a:r>
              <a:rPr kumimoji="1" lang="en" altLang="zh-CN" sz="2400" dirty="0">
                <a:latin typeface="Arial" panose="020B0604020202020204" pitchFamily="34" charset="0"/>
                <a:ea typeface="宋体" panose="02010600030101010101" pitchFamily="2" charset="-122"/>
              </a:rPr>
              <a:t>Confusion</a:t>
            </a:r>
            <a:r>
              <a:rPr kumimoji="1" lang="zh-CN" altLang="en" sz="2400" dirty="0">
                <a:latin typeface="Arial" panose="020B0604020202020204" pitchFamily="34" charset="0"/>
                <a:ea typeface="宋体" panose="02010600030101010101" pitchFamily="2" charset="-122"/>
              </a:rPr>
              <a:t>）</a:t>
            </a:r>
            <a:r>
              <a:rPr kumimoji="1" lang="zh-CN" altLang="en-US" sz="2400" dirty="0">
                <a:latin typeface="Arial" panose="020B0604020202020204" pitchFamily="34" charset="0"/>
                <a:ea typeface="宋体" panose="02010600030101010101" pitchFamily="2" charset="-122"/>
              </a:rPr>
              <a:t>交替的方法来构造乘积密码网络（</a:t>
            </a:r>
            <a:r>
              <a:rPr kumimoji="1" lang="en" altLang="zh-CN" sz="2400" dirty="0">
                <a:latin typeface="Arial" panose="020B0604020202020204" pitchFamily="34" charset="0"/>
                <a:ea typeface="宋体" panose="02010600030101010101" pitchFamily="2" charset="-122"/>
              </a:rPr>
              <a:t>Substitution Permutation Network</a:t>
            </a:r>
            <a:r>
              <a:rPr kumimoji="1" lang="zh-CN" altLang="en-US" sz="2400" dirty="0">
                <a:latin typeface="Arial" panose="020B0604020202020204" pitchFamily="34" charset="0"/>
                <a:ea typeface="宋体" panose="02010600030101010101" pitchFamily="2" charset="-122"/>
              </a:rPr>
              <a:t>，即替代</a:t>
            </a:r>
            <a:r>
              <a:rPr kumimoji="1" lang="en-US" altLang="zh-CN" sz="2400" dirty="0">
                <a:latin typeface="Arial" panose="020B0604020202020204" pitchFamily="34" charset="0"/>
                <a:ea typeface="宋体" panose="02010600030101010101" pitchFamily="2" charset="-122"/>
              </a:rPr>
              <a:t>-</a:t>
            </a:r>
            <a:r>
              <a:rPr kumimoji="1" lang="zh-CN" altLang="en-US" sz="2400" dirty="0">
                <a:latin typeface="Arial" panose="020B0604020202020204" pitchFamily="34" charset="0"/>
                <a:ea typeface="宋体" panose="02010600030101010101" pitchFamily="2" charset="-122"/>
              </a:rPr>
              <a:t>置换网络）</a:t>
            </a:r>
            <a:endParaRPr kumimoji="1" lang="en-US" altLang="zh-CN" sz="2400" dirty="0">
              <a:latin typeface="Arial" panose="020B0604020202020204" pitchFamily="34" charset="0"/>
              <a:ea typeface="宋体" panose="02010600030101010101" pitchFamily="2" charset="-122"/>
            </a:endParaRPr>
          </a:p>
          <a:p>
            <a:pPr marL="800100" lvl="1" indent="-342900">
              <a:lnSpc>
                <a:spcPct val="150000"/>
              </a:lnSpc>
              <a:buFont typeface="系统字体"/>
              <a:buChar char="—"/>
            </a:pPr>
            <a:r>
              <a:rPr kumimoji="1" lang="zh-CN" altLang="en-US" sz="2400" dirty="0">
                <a:latin typeface="Arial" panose="020B0604020202020204" pitchFamily="34" charset="0"/>
                <a:ea typeface="宋体" panose="02010600030101010101" pitchFamily="2" charset="-122"/>
              </a:rPr>
              <a:t>混乱原则</a:t>
            </a:r>
            <a:r>
              <a:rPr kumimoji="1" lang="zh-CN" altLang="en" sz="2400" dirty="0">
                <a:latin typeface="Arial" panose="020B0604020202020204" pitchFamily="34" charset="0"/>
                <a:ea typeface="宋体" panose="02010600030101010101" pitchFamily="2" charset="-122"/>
              </a:rPr>
              <a:t>：</a:t>
            </a:r>
            <a:r>
              <a:rPr kumimoji="1" lang="zh-CN" altLang="en-US" sz="2400" dirty="0">
                <a:latin typeface="Arial" panose="020B0604020202020204" pitchFamily="34" charset="0"/>
                <a:ea typeface="宋体" panose="02010600030101010101" pitchFamily="2" charset="-122"/>
              </a:rPr>
              <a:t>又称混淆原则，是指密钥和明文以及密文之间的依赖关系尽可能的复杂</a:t>
            </a:r>
          </a:p>
          <a:p>
            <a:pPr marL="800100" lvl="1" indent="-342900">
              <a:lnSpc>
                <a:spcPct val="150000"/>
              </a:lnSpc>
              <a:buFont typeface="系统字体"/>
              <a:buChar char="—"/>
            </a:pPr>
            <a:r>
              <a:rPr kumimoji="1" lang="zh-CN" altLang="en-US" sz="2400" dirty="0">
                <a:latin typeface="Arial" panose="020B0604020202020204" pitchFamily="34" charset="0"/>
                <a:ea typeface="宋体" panose="02010600030101010101" pitchFamily="2" charset="-122"/>
              </a:rPr>
              <a:t>扩散原则</a:t>
            </a:r>
            <a:r>
              <a:rPr kumimoji="1" lang="zh-CN" altLang="en" sz="2400" dirty="0">
                <a:latin typeface="Arial" panose="020B0604020202020204" pitchFamily="34" charset="0"/>
                <a:ea typeface="宋体" panose="02010600030101010101" pitchFamily="2" charset="-122"/>
              </a:rPr>
              <a:t>：</a:t>
            </a:r>
            <a:r>
              <a:rPr kumimoji="1" lang="zh-CN" altLang="en-US" sz="2400" dirty="0">
                <a:latin typeface="Arial" panose="020B0604020202020204" pitchFamily="34" charset="0"/>
                <a:ea typeface="宋体" panose="02010600030101010101" pitchFamily="2" charset="-122"/>
              </a:rPr>
              <a:t>密钥或明文的每一位影响密文的许多位以便隐蔽明文的统计特性  </a:t>
            </a:r>
          </a:p>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其目的是抗击敌手对密码系统的统计分析，使基于统计的分析方法不易或者不能实现</a:t>
            </a:r>
          </a:p>
          <a:p>
            <a:pPr marL="342900" indent="-342900">
              <a:lnSpc>
                <a:spcPct val="150000"/>
              </a:lnSpc>
              <a:buFont typeface="Arial" panose="020B0604020202020204" pitchFamily="34" charset="0"/>
              <a:buChar char="•"/>
            </a:pPr>
            <a:r>
              <a:rPr kumimoji="1" lang="en" altLang="zh-CN" sz="2400" dirty="0">
                <a:latin typeface="Arial" panose="020B0604020202020204" pitchFamily="34" charset="0"/>
                <a:ea typeface="宋体" panose="02010600030101010101" pitchFamily="2" charset="-122"/>
              </a:rPr>
              <a:t>Shannon</a:t>
            </a:r>
            <a:r>
              <a:rPr kumimoji="1" lang="zh-CN" altLang="en-US" sz="2400" dirty="0">
                <a:latin typeface="Arial" panose="020B0604020202020204" pitchFamily="34" charset="0"/>
                <a:ea typeface="宋体" panose="02010600030101010101" pitchFamily="2" charset="-122"/>
              </a:rPr>
              <a:t>理论是现代分组密码算法的基础</a:t>
            </a:r>
          </a:p>
        </p:txBody>
      </p:sp>
    </p:spTree>
    <p:extLst>
      <p:ext uri="{BB962C8B-B14F-4D97-AF65-F5344CB8AC3E}">
        <p14:creationId xmlns:p14="http://schemas.microsoft.com/office/powerpoint/2010/main" val="19130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anim calcmode="lin" valueType="num">
                                      <p:cBhvr>
                                        <p:cTn id="1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5">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anim calcmode="lin" valueType="num">
                                      <p:cBhvr>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50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500"/>
                                        <p:tgtEl>
                                          <p:spTgt spid="5">
                                            <p:txEl>
                                              <p:pRg st="3" end="3"/>
                                            </p:txEl>
                                          </p:spTgt>
                                        </p:tgtEl>
                                      </p:cBhvr>
                                    </p:animEffect>
                                    <p:anim calcmode="lin" valueType="num">
                                      <p:cBhvr>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50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fade">
                                      <p:cBhvr>
                                        <p:cTn id="30" dur="500"/>
                                        <p:tgtEl>
                                          <p:spTgt spid="5">
                                            <p:txEl>
                                              <p:pRg st="4" end="4"/>
                                            </p:txEl>
                                          </p:spTgt>
                                        </p:tgtEl>
                                      </p:cBhvr>
                                    </p:animEffect>
                                    <p:anim calcmode="lin" valueType="num">
                                      <p:cBhvr>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分组密码的安全设计原则</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8</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4F49606-D702-3D47-8F9D-14442FD4C8DB}"/>
              </a:ext>
            </a:extLst>
          </p:cNvPr>
          <p:cNvSpPr txBox="1"/>
          <p:nvPr/>
        </p:nvSpPr>
        <p:spPr>
          <a:xfrm>
            <a:off x="377252" y="840783"/>
            <a:ext cx="8309911" cy="5563831"/>
          </a:xfrm>
          <a:prstGeom prst="rect">
            <a:avLst/>
          </a:prstGeom>
          <a:noFill/>
        </p:spPr>
        <p:txBody>
          <a:bodyPr wrap="square" rtlCol="0">
            <a:spAutoFit/>
          </a:bodyPr>
          <a:lstStyle/>
          <a:p>
            <a:pPr>
              <a:lnSpc>
                <a:spcPct val="150000"/>
              </a:lnSpc>
            </a:pPr>
            <a:r>
              <a:rPr kumimoji="1" lang="zh-CN" altLang="en-US" sz="2400" dirty="0">
                <a:latin typeface="Arial" panose="020B0604020202020204" pitchFamily="34" charset="0"/>
                <a:ea typeface="宋体" panose="02010600030101010101" pitchFamily="2" charset="-122"/>
              </a:rPr>
              <a:t>分组密码的设计应满足如下要求：</a:t>
            </a:r>
            <a:endParaRPr kumimoji="1" lang="en-US" altLang="zh-CN"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分组长度</a:t>
            </a:r>
            <a:r>
              <a:rPr kumimoji="1" lang="en" altLang="zh-CN" sz="2400" i="1" dirty="0">
                <a:latin typeface="Arial" panose="020B0604020202020204" pitchFamily="34" charset="0"/>
                <a:ea typeface="宋体" panose="02010600030101010101" pitchFamily="2" charset="-122"/>
              </a:rPr>
              <a:t>L</a:t>
            </a:r>
            <a:r>
              <a:rPr kumimoji="1" lang="zh-CN" altLang="en-US" sz="2400" dirty="0">
                <a:latin typeface="Arial" panose="020B0604020202020204" pitchFamily="34" charset="0"/>
                <a:ea typeface="宋体" panose="02010600030101010101" pitchFamily="2" charset="-122"/>
              </a:rPr>
              <a:t>应足够大，防止明文穷举攻击</a:t>
            </a:r>
            <a:endParaRPr kumimoji="1" lang="en-US" altLang="zh-CN"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密钥量要足够大，尽可能消除弱密钥</a:t>
            </a:r>
            <a:endParaRPr kumimoji="1" lang="en-US" altLang="zh-CN"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由密钥确定的置换算法要足够复杂，以实现明文与密文的扩散（</a:t>
            </a:r>
            <a:r>
              <a:rPr kumimoji="1" lang="en" altLang="zh-CN" sz="2400" dirty="0">
                <a:latin typeface="Arial" panose="020B0604020202020204" pitchFamily="34" charset="0"/>
                <a:ea typeface="宋体" panose="02010600030101010101" pitchFamily="2" charset="-122"/>
              </a:rPr>
              <a:t>diffusion</a:t>
            </a:r>
            <a:r>
              <a:rPr kumimoji="1" lang="zh-CN" altLang="en" sz="2400" dirty="0">
                <a:latin typeface="Arial" panose="020B0604020202020204" pitchFamily="34" charset="0"/>
                <a:ea typeface="宋体" panose="02010600030101010101" pitchFamily="2" charset="-122"/>
              </a:rPr>
              <a:t>）</a:t>
            </a:r>
            <a:r>
              <a:rPr kumimoji="1" lang="zh-CN" altLang="en-US" sz="2400" dirty="0">
                <a:latin typeface="Arial" panose="020B0604020202020204" pitchFamily="34" charset="0"/>
                <a:ea typeface="宋体" panose="02010600030101010101" pitchFamily="2" charset="-122"/>
              </a:rPr>
              <a:t>和混乱（</a:t>
            </a:r>
            <a:r>
              <a:rPr kumimoji="1" lang="en" altLang="zh-CN" sz="2400" dirty="0">
                <a:latin typeface="Arial" panose="020B0604020202020204" pitchFamily="34" charset="0"/>
                <a:ea typeface="宋体" panose="02010600030101010101" pitchFamily="2" charset="-122"/>
              </a:rPr>
              <a:t>confusion</a:t>
            </a:r>
            <a:r>
              <a:rPr kumimoji="1" lang="zh-CN" altLang="en" sz="2400" dirty="0">
                <a:latin typeface="Arial" panose="020B0604020202020204" pitchFamily="34" charset="0"/>
                <a:ea typeface="宋体" panose="02010600030101010101" pitchFamily="2" charset="-122"/>
              </a:rPr>
              <a:t>）</a:t>
            </a:r>
            <a:endParaRPr kumimoji="1" lang="en-US" altLang="zh-CN"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设计的算法采用规则的模块结构，加密和解密运算简单，便于软件和硬件的实现</a:t>
            </a:r>
            <a:endParaRPr kumimoji="1" lang="en-US" altLang="zh-CN"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差错传播应尽可能小</a:t>
            </a:r>
          </a:p>
          <a:p>
            <a:pPr marL="342900" indent="-342900">
              <a:lnSpc>
                <a:spcPct val="150000"/>
              </a:lnSpc>
              <a:buFont typeface="Arial" panose="020B0604020202020204" pitchFamily="34" charset="0"/>
              <a:buChar char="•"/>
            </a:pPr>
            <a:endParaRPr kumimoji="1" lang="zh-CN" altLang="en-US"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endParaRPr kumimoji="1" lang="zh-CN" altLang="en-US" sz="24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9388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anim calcmode="lin" valueType="num">
                                      <p:cBhvr>
                                        <p:cTn id="1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50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anim calcmode="lin" valueType="num">
                                      <p:cBhvr>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50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anim calcmode="lin" valueType="num">
                                      <p:cBhvr>
                                        <p:cTn id="2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50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500"/>
                                        <p:tgtEl>
                                          <p:spTgt spid="5">
                                            <p:txEl>
                                              <p:pRg st="4" end="4"/>
                                            </p:txEl>
                                          </p:spTgt>
                                        </p:tgtEl>
                                      </p:cBhvr>
                                    </p:animEffect>
                                    <p:anim calcmode="lin" valueType="num">
                                      <p:cBhvr>
                                        <p:cTn id="3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50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anim calcmode="lin" valueType="num">
                                      <p:cBhvr>
                                        <p:cTn id="3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分组密码的常见结构</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9</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4F49606-D702-3D47-8F9D-14442FD4C8DB}"/>
              </a:ext>
            </a:extLst>
          </p:cNvPr>
          <p:cNvSpPr txBox="1"/>
          <p:nvPr/>
        </p:nvSpPr>
        <p:spPr>
          <a:xfrm>
            <a:off x="377252" y="840783"/>
            <a:ext cx="8309911" cy="584083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替代网络：替代是输入集</a:t>
            </a:r>
            <a:r>
              <a:rPr kumimoji="1" lang="en" altLang="zh-CN" sz="2400" dirty="0">
                <a:latin typeface="Arial" panose="020B0604020202020204" pitchFamily="34" charset="0"/>
                <a:ea typeface="宋体" panose="02010600030101010101" pitchFamily="2" charset="-122"/>
              </a:rPr>
              <a:t>A</a:t>
            </a:r>
            <a:r>
              <a:rPr kumimoji="1" lang="zh-CN" altLang="en-US" sz="2400" dirty="0">
                <a:latin typeface="Arial" panose="020B0604020202020204" pitchFamily="34" charset="0"/>
                <a:ea typeface="宋体" panose="02010600030101010101" pitchFamily="2" charset="-122"/>
              </a:rPr>
              <a:t>到输出集</a:t>
            </a:r>
            <a:r>
              <a:rPr kumimoji="1" lang="en-US" altLang="zh-CN" sz="2400" dirty="0">
                <a:latin typeface="Arial" panose="020B0604020202020204" pitchFamily="34" charset="0"/>
                <a:ea typeface="宋体" panose="02010600030101010101" pitchFamily="2" charset="-122"/>
              </a:rPr>
              <a:t>B</a:t>
            </a:r>
            <a:r>
              <a:rPr kumimoji="1" lang="zh-CN" altLang="en-US" sz="2400" dirty="0">
                <a:latin typeface="Arial" panose="020B0604020202020204" pitchFamily="34" charset="0"/>
                <a:ea typeface="宋体" panose="02010600030101010101" pitchFamily="2" charset="-122"/>
              </a:rPr>
              <a:t>上的双射变换</a:t>
            </a:r>
            <a:r>
              <a:rPr kumimoji="1" lang="en" altLang="zh-CN" sz="2400" i="1" dirty="0" err="1">
                <a:latin typeface="Arial" panose="020B0604020202020204" pitchFamily="34" charset="0"/>
                <a:ea typeface="宋体" panose="02010600030101010101" pitchFamily="2" charset="-122"/>
              </a:rPr>
              <a:t>f</a:t>
            </a:r>
            <a:r>
              <a:rPr kumimoji="1" lang="en" altLang="zh-CN" sz="2400" i="1" baseline="-25000" dirty="0" err="1">
                <a:latin typeface="Arial" panose="020B0604020202020204" pitchFamily="34" charset="0"/>
                <a:ea typeface="宋体" panose="02010600030101010101" pitchFamily="2" charset="-122"/>
              </a:rPr>
              <a:t>k</a:t>
            </a:r>
            <a:r>
              <a:rPr kumimoji="1" lang="en" altLang="zh-CN" sz="2400" dirty="0" err="1">
                <a:latin typeface="Arial" panose="020B0604020202020204" pitchFamily="34" charset="0"/>
                <a:ea typeface="宋体" panose="02010600030101010101" pitchFamily="2" charset="-122"/>
              </a:rPr>
              <a:t>:</a:t>
            </a:r>
            <a:r>
              <a:rPr kumimoji="1" lang="en" altLang="zh-CN" sz="2400" i="1" dirty="0" err="1">
                <a:latin typeface="Arial" panose="020B0604020202020204" pitchFamily="34" charset="0"/>
                <a:ea typeface="宋体" panose="02010600030101010101" pitchFamily="2" charset="-122"/>
              </a:rPr>
              <a:t>A</a:t>
            </a:r>
            <a:r>
              <a:rPr kumimoji="1" lang="en" altLang="zh-CN" sz="2400" i="1" dirty="0">
                <a:latin typeface="Arial" panose="020B0604020202020204" pitchFamily="34" charset="0"/>
                <a:ea typeface="宋体" panose="02010600030101010101" pitchFamily="2" charset="-122"/>
              </a:rPr>
              <a:t>→</a:t>
            </a:r>
            <a:r>
              <a:rPr kumimoji="1" lang="en-US" altLang="zh-CN" sz="2400" i="1" dirty="0">
                <a:latin typeface="Arial" panose="020B0604020202020204" pitchFamily="34" charset="0"/>
                <a:ea typeface="宋体" panose="02010600030101010101" pitchFamily="2" charset="-122"/>
              </a:rPr>
              <a:t>B</a:t>
            </a:r>
            <a:r>
              <a:rPr kumimoji="1" lang="zh-CN" altLang="en-US" sz="2400" dirty="0">
                <a:latin typeface="Arial" panose="020B0604020202020204" pitchFamily="34" charset="0"/>
                <a:ea typeface="宋体" panose="02010600030101010101" pitchFamily="2" charset="-122"/>
              </a:rPr>
              <a:t>，其中</a:t>
            </a:r>
            <a:r>
              <a:rPr kumimoji="1" lang="en" altLang="zh-CN" sz="2400" i="1" dirty="0">
                <a:latin typeface="Arial" panose="020B0604020202020204" pitchFamily="34" charset="0"/>
                <a:ea typeface="宋体" panose="02010600030101010101" pitchFamily="2" charset="-122"/>
              </a:rPr>
              <a:t>k</a:t>
            </a:r>
            <a:r>
              <a:rPr kumimoji="1" lang="zh-CN" altLang="en-US" sz="2400" dirty="0">
                <a:latin typeface="Arial" panose="020B0604020202020204" pitchFamily="34" charset="0"/>
                <a:ea typeface="宋体" panose="02010600030101010101" pitchFamily="2" charset="-122"/>
              </a:rPr>
              <a:t>是控制输入变量，称为密钥</a:t>
            </a:r>
            <a:endParaRPr kumimoji="1" lang="en-US" altLang="zh-CN"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endParaRPr kumimoji="1" lang="en-US" altLang="zh-CN"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endParaRPr kumimoji="1" lang="en-US" altLang="zh-CN"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endParaRPr kumimoji="1" lang="en-US" altLang="zh-CN"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轮函数：在分组密码中，通常对函数</a:t>
            </a:r>
            <a:r>
              <a:rPr kumimoji="1" lang="en" altLang="zh-CN" sz="2400" dirty="0">
                <a:latin typeface="Arial" panose="020B0604020202020204" pitchFamily="34" charset="0"/>
                <a:ea typeface="宋体" panose="02010600030101010101" pitchFamily="2" charset="-122"/>
              </a:rPr>
              <a:t>f</a:t>
            </a:r>
            <a:r>
              <a:rPr kumimoji="1" lang="zh-CN" altLang="en-US" sz="2400" dirty="0">
                <a:latin typeface="Arial" panose="020B0604020202020204" pitchFamily="34" charset="0"/>
                <a:ea typeface="宋体" panose="02010600030101010101" pitchFamily="2" charset="-122"/>
              </a:rPr>
              <a:t>进行多次迭代，每次迭代就称为一轮，这里的函数</a:t>
            </a:r>
            <a:r>
              <a:rPr kumimoji="1" lang="en" altLang="zh-CN" sz="2400" dirty="0">
                <a:latin typeface="Arial" panose="020B0604020202020204" pitchFamily="34" charset="0"/>
                <a:ea typeface="宋体" panose="02010600030101010101" pitchFamily="2" charset="-122"/>
              </a:rPr>
              <a:t>f</a:t>
            </a:r>
            <a:r>
              <a:rPr kumimoji="1" lang="zh-CN" altLang="en-US" sz="2400" dirty="0">
                <a:latin typeface="Arial" panose="020B0604020202020204" pitchFamily="34" charset="0"/>
                <a:ea typeface="宋体" panose="02010600030101010101" pitchFamily="2" charset="-122"/>
              </a:rPr>
              <a:t>称为轮函数</a:t>
            </a:r>
            <a:endParaRPr kumimoji="1" lang="en-US" altLang="zh-CN" sz="2400" dirty="0">
              <a:latin typeface="Arial" panose="020B0604020202020204" pitchFamily="34" charset="0"/>
              <a:ea typeface="宋体" panose="02010600030101010101" pitchFamily="2" charset="-122"/>
            </a:endParaRPr>
          </a:p>
          <a:p>
            <a:pPr marL="800100" lvl="1" indent="-342900">
              <a:lnSpc>
                <a:spcPct val="150000"/>
              </a:lnSpc>
              <a:buFont typeface="系统字体"/>
              <a:buChar char="—"/>
            </a:pPr>
            <a:r>
              <a:rPr kumimoji="1" lang="zh-CN" altLang="en-US" sz="2000" dirty="0">
                <a:latin typeface="Arial" panose="020B0604020202020204" pitchFamily="34" charset="0"/>
                <a:ea typeface="宋体" panose="02010600030101010101" pitchFamily="2" charset="-122"/>
              </a:rPr>
              <a:t>每一轮的输入都是前一轮迭代的输出，即</a:t>
            </a:r>
            <a:r>
              <a:rPr kumimoji="1" lang="en" altLang="zh-CN" sz="2000" dirty="0">
                <a:latin typeface="Arial" panose="020B0604020202020204" pitchFamily="34" charset="0"/>
                <a:ea typeface="宋体" panose="02010600030101010101" pitchFamily="2" charset="-122"/>
              </a:rPr>
              <a:t>y(</a:t>
            </a:r>
            <a:r>
              <a:rPr kumimoji="1" lang="en" altLang="zh-CN" sz="2000" dirty="0" err="1">
                <a:latin typeface="Arial" panose="020B0604020202020204" pitchFamily="34" charset="0"/>
                <a:ea typeface="宋体" panose="02010600030101010101" pitchFamily="2" charset="-122"/>
              </a:rPr>
              <a:t>i</a:t>
            </a:r>
            <a:r>
              <a:rPr kumimoji="1" lang="en" altLang="zh-CN" sz="2000" dirty="0">
                <a:latin typeface="Arial" panose="020B0604020202020204" pitchFamily="34" charset="0"/>
                <a:ea typeface="宋体" panose="02010600030101010101" pitchFamily="2" charset="-122"/>
              </a:rPr>
              <a:t>)=f(y(i-1),k(</a:t>
            </a:r>
            <a:r>
              <a:rPr kumimoji="1" lang="en" altLang="zh-CN" sz="2000" dirty="0" err="1">
                <a:latin typeface="Arial" panose="020B0604020202020204" pitchFamily="34" charset="0"/>
                <a:ea typeface="宋体" panose="02010600030101010101" pitchFamily="2" charset="-122"/>
              </a:rPr>
              <a:t>i</a:t>
            </a:r>
            <a:r>
              <a:rPr kumimoji="1" lang="en" altLang="zh-CN" sz="2000" dirty="0">
                <a:latin typeface="Arial" panose="020B0604020202020204" pitchFamily="34" charset="0"/>
                <a:ea typeface="宋体" panose="02010600030101010101" pitchFamily="2" charset="-122"/>
              </a:rPr>
              <a:t>))</a:t>
            </a:r>
            <a:endParaRPr kumimoji="1" lang="en-US" altLang="zh-CN" sz="2000" dirty="0">
              <a:latin typeface="Arial" panose="020B0604020202020204" pitchFamily="34" charset="0"/>
              <a:ea typeface="宋体" panose="02010600030101010101" pitchFamily="2" charset="-122"/>
            </a:endParaRPr>
          </a:p>
          <a:p>
            <a:pPr marL="800100" lvl="1" indent="-342900">
              <a:lnSpc>
                <a:spcPct val="150000"/>
              </a:lnSpc>
              <a:buFont typeface="系统字体"/>
              <a:buChar char="—"/>
            </a:pPr>
            <a:r>
              <a:rPr kumimoji="1" lang="en" altLang="zh-CN" sz="2000" dirty="0">
                <a:latin typeface="Arial" panose="020B0604020202020204" pitchFamily="34" charset="0"/>
                <a:ea typeface="宋体" panose="02010600030101010101" pitchFamily="2" charset="-122"/>
              </a:rPr>
              <a:t>k(</a:t>
            </a:r>
            <a:r>
              <a:rPr kumimoji="1" lang="en" altLang="zh-CN" sz="2000" dirty="0" err="1">
                <a:latin typeface="Arial" panose="020B0604020202020204" pitchFamily="34" charset="0"/>
                <a:ea typeface="宋体" panose="02010600030101010101" pitchFamily="2" charset="-122"/>
              </a:rPr>
              <a:t>i</a:t>
            </a:r>
            <a:r>
              <a:rPr kumimoji="1" lang="en" altLang="zh-CN" sz="2000" dirty="0">
                <a:latin typeface="Arial" panose="020B0604020202020204" pitchFamily="34" charset="0"/>
                <a:ea typeface="宋体" panose="02010600030101010101" pitchFamily="2" charset="-122"/>
              </a:rPr>
              <a:t>)</a:t>
            </a:r>
            <a:r>
              <a:rPr kumimoji="1" lang="zh-CN" altLang="en-US" sz="2000" dirty="0">
                <a:latin typeface="Arial" panose="020B0604020202020204" pitchFamily="34" charset="0"/>
                <a:ea typeface="宋体" panose="02010600030101010101" pitchFamily="2" charset="-122"/>
              </a:rPr>
              <a:t>是第</a:t>
            </a:r>
            <a:r>
              <a:rPr kumimoji="1" lang="en" altLang="zh-CN" sz="2000" dirty="0" err="1">
                <a:latin typeface="Arial" panose="020B0604020202020204" pitchFamily="34" charset="0"/>
                <a:ea typeface="宋体" panose="02010600030101010101" pitchFamily="2" charset="-122"/>
              </a:rPr>
              <a:t>i</a:t>
            </a:r>
            <a:r>
              <a:rPr kumimoji="1" lang="zh-CN" altLang="en-US" sz="2000" dirty="0">
                <a:latin typeface="Arial" panose="020B0604020202020204" pitchFamily="34" charset="0"/>
                <a:ea typeface="宋体" panose="02010600030101010101" pitchFamily="2" charset="-122"/>
              </a:rPr>
              <a:t>轮迭代用的子密钥，它由密钥</a:t>
            </a:r>
            <a:r>
              <a:rPr kumimoji="1" lang="en" altLang="zh-CN" sz="2000" dirty="0">
                <a:latin typeface="Arial" panose="020B0604020202020204" pitchFamily="34" charset="0"/>
                <a:ea typeface="宋体" panose="02010600030101010101" pitchFamily="2" charset="-122"/>
              </a:rPr>
              <a:t>k</a:t>
            </a:r>
            <a:r>
              <a:rPr kumimoji="1" lang="zh-CN" altLang="en-US" sz="2000" dirty="0">
                <a:latin typeface="Arial" panose="020B0604020202020204" pitchFamily="34" charset="0"/>
                <a:ea typeface="宋体" panose="02010600030101010101" pitchFamily="2" charset="-122"/>
              </a:rPr>
              <a:t>通过子密钥生成算法产生</a:t>
            </a:r>
            <a:endParaRPr kumimoji="1" lang="en-US" altLang="zh-CN" sz="2000" dirty="0">
              <a:latin typeface="Arial" panose="020B0604020202020204" pitchFamily="34" charset="0"/>
              <a:ea typeface="宋体" panose="02010600030101010101" pitchFamily="2" charset="-122"/>
            </a:endParaRPr>
          </a:p>
          <a:p>
            <a:pPr marL="800100" lvl="1" indent="-342900">
              <a:lnSpc>
                <a:spcPct val="150000"/>
              </a:lnSpc>
              <a:buFont typeface="系统字体"/>
              <a:buChar char="—"/>
            </a:pPr>
            <a:r>
              <a:rPr kumimoji="1" lang="zh-CN" altLang="en-US" sz="2000" dirty="0">
                <a:latin typeface="Arial" panose="020B0604020202020204" pitchFamily="34" charset="0"/>
                <a:ea typeface="宋体" panose="02010600030101010101" pitchFamily="2" charset="-122"/>
              </a:rPr>
              <a:t>一个好的轮函数，可使破译复杂性随迭代次数指数地增大</a:t>
            </a:r>
          </a:p>
          <a:p>
            <a:pPr marL="342900" indent="-342900">
              <a:lnSpc>
                <a:spcPct val="150000"/>
              </a:lnSpc>
              <a:buFont typeface="Arial" panose="020B0604020202020204" pitchFamily="34" charset="0"/>
              <a:buChar char="•"/>
            </a:pPr>
            <a:endParaRPr kumimoji="1" lang="zh-CN" altLang="en-US" sz="2400" dirty="0">
              <a:latin typeface="Arial" panose="020B0604020202020204" pitchFamily="34" charset="0"/>
              <a:ea typeface="宋体" panose="02010600030101010101" pitchFamily="2" charset="-122"/>
            </a:endParaRPr>
          </a:p>
        </p:txBody>
      </p:sp>
      <p:pic>
        <p:nvPicPr>
          <p:cNvPr id="6" name="图片 5">
            <a:extLst>
              <a:ext uri="{FF2B5EF4-FFF2-40B4-BE49-F238E27FC236}">
                <a16:creationId xmlns:a16="http://schemas.microsoft.com/office/drawing/2014/main" id="{2FD34AD6-C5E4-364A-8F0D-6746C7DD4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5770" y="1826250"/>
            <a:ext cx="3486978" cy="1762543"/>
          </a:xfrm>
          <a:prstGeom prst="rect">
            <a:avLst/>
          </a:prstGeom>
        </p:spPr>
      </p:pic>
    </p:spTree>
    <p:extLst>
      <p:ext uri="{BB962C8B-B14F-4D97-AF65-F5344CB8AC3E}">
        <p14:creationId xmlns:p14="http://schemas.microsoft.com/office/powerpoint/2010/main" val="89931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50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anim calcmode="lin" valueType="num">
                                      <p:cBhvr>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0"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50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anim calcmode="lin" valueType="num">
                                      <p:cBhvr>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6" dur="500" fill="hold"/>
                                        <p:tgtEl>
                                          <p:spTgt spid="5">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50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anim calcmode="lin" valueType="num">
                                      <p:cBhvr>
                                        <p:cTn id="30"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1" dur="500" fill="hold"/>
                                        <p:tgtEl>
                                          <p:spTgt spid="5">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50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anim calcmode="lin" valueType="num">
                                      <p:cBhvr>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6" dur="5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8831</TotalTime>
  <Words>2413</Words>
  <Application>Microsoft Office PowerPoint</Application>
  <PresentationFormat>全屏显示(4:3)</PresentationFormat>
  <Paragraphs>289</Paragraphs>
  <Slides>32</Slides>
  <Notes>32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8" baseType="lpstr">
      <vt:lpstr>KaiTi</vt:lpstr>
      <vt:lpstr>等线</vt:lpstr>
      <vt:lpstr>等线</vt:lpstr>
      <vt:lpstr>等线 Light</vt:lpstr>
      <vt:lpstr>黑体</vt:lpstr>
      <vt:lpstr>SimSun</vt:lpstr>
      <vt:lpstr>SimSun</vt:lpstr>
      <vt:lpstr>微软雅黑</vt:lpstr>
      <vt:lpstr>系统字体</vt:lpstr>
      <vt:lpstr>Arial</vt:lpstr>
      <vt:lpstr>Calibri</vt:lpstr>
      <vt:lpstr>Calibri Light</vt:lpstr>
      <vt:lpstr>Tahoma</vt:lpstr>
      <vt:lpstr>Times New Roman</vt:lpstr>
      <vt:lpstr>Office 主题</vt:lpstr>
      <vt:lpstr>图片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Zeus</dc:title>
  <dc:creator>jliang</dc:creator>
  <cp:lastModifiedBy>weili</cp:lastModifiedBy>
  <cp:revision>592</cp:revision>
  <dcterms:created xsi:type="dcterms:W3CDTF">2018-11-09T02:46:25Z</dcterms:created>
  <dcterms:modified xsi:type="dcterms:W3CDTF">2022-09-19T22:24:54Z</dcterms:modified>
</cp:coreProperties>
</file>