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3"/>
  </p:handoutMasterIdLst>
  <p:sldIdLst>
    <p:sldId id="317" r:id="rId3"/>
    <p:sldId id="532" r:id="rId5"/>
    <p:sldId id="420" r:id="rId6"/>
    <p:sldId id="423" r:id="rId7"/>
    <p:sldId id="518" r:id="rId8"/>
    <p:sldId id="425" r:id="rId9"/>
    <p:sldId id="430" r:id="rId10"/>
    <p:sldId id="428" r:id="rId11"/>
    <p:sldId id="426" r:id="rId12"/>
    <p:sldId id="431" r:id="rId13"/>
    <p:sldId id="519" r:id="rId14"/>
    <p:sldId id="520" r:id="rId15"/>
    <p:sldId id="533" r:id="rId16"/>
    <p:sldId id="521" r:id="rId17"/>
    <p:sldId id="522" r:id="rId18"/>
    <p:sldId id="523" r:id="rId19"/>
    <p:sldId id="534" r:id="rId20"/>
    <p:sldId id="421" r:id="rId21"/>
    <p:sldId id="435" r:id="rId22"/>
    <p:sldId id="524" r:id="rId23"/>
    <p:sldId id="526" r:id="rId24"/>
    <p:sldId id="525" r:id="rId25"/>
    <p:sldId id="527" r:id="rId26"/>
    <p:sldId id="528" r:id="rId27"/>
    <p:sldId id="529" r:id="rId28"/>
    <p:sldId id="531" r:id="rId29"/>
    <p:sldId id="530" r:id="rId30"/>
    <p:sldId id="424" r:id="rId31"/>
    <p:sldId id="372" r:id="rId32"/>
  </p:sldIdLst>
  <p:sldSz cx="9144000" cy="6858000" type="screen4x3"/>
  <p:notesSz cx="9144000" cy="6858000"/>
  <p:custDataLst>
    <p:tags r:id="rId3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B9BD5"/>
    <a:srgbClr val="515151"/>
    <a:srgbClr val="9DC3E6"/>
    <a:srgbClr val="2E75B6"/>
    <a:srgbClr val="244699"/>
    <a:srgbClr val="FC571F"/>
    <a:srgbClr val="A33B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53" autoAdjust="0"/>
    <p:restoredTop sz="96405" autoAdjust="0"/>
  </p:normalViewPr>
  <p:slideViewPr>
    <p:cSldViewPr snapToGrid="0">
      <p:cViewPr varScale="1">
        <p:scale>
          <a:sx n="95" d="100"/>
          <a:sy n="95" d="100"/>
        </p:scale>
        <p:origin x="123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1" d="100"/>
          <a:sy n="111" d="100"/>
        </p:scale>
        <p:origin x="196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tags" Target="tags/tag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3E2F66-24E6-5B46-AFF0-57D8C2B512D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4DC65-D1A2-2643-A4F8-ECAA8A932F4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CBAD9-C28C-4D46-9EB2-8218D0C737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46D1C-AB14-4AA7-8677-DC6A0BEBE1A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dirty="0">
                <a:latin typeface="Arial" panose="020B0604020202020204" pitchFamily="34" charset="0"/>
                <a:ea typeface="+mn-ea"/>
              </a:rPr>
              <a:t>在实际的应用中，即使有了安全的分组密码算法，也需要采用适当的工作模式来隐蔽明文的统计特性、数据的格式等，以提高整体的安全性，降低删除、重放、插入和伪造成功的机会。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流密码：</a:t>
            </a:r>
            <a:r>
              <a:rPr kumimoji="1" lang="zh-CN" altLang="en-US" sz="1200" dirty="0">
                <a:latin typeface="Arial" panose="020B0604020202020204" pitchFamily="34" charset="0"/>
                <a:ea typeface="+mn-ea"/>
              </a:rPr>
              <a:t>一种对称加密算法，加密和解密双方使用相同伪随机加密数据流作为密钥，明文数据每次与密钥数据流顺次对应加密，得到密文数据流。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spcAft>
                <a:spcPts val="600"/>
              </a:spcAft>
            </a:pPr>
            <a:r>
              <a:rPr lang="en-US" altLang="zh-CN" sz="1200" dirty="0">
                <a:latin typeface="Tahoma" panose="020B0604030504040204" pitchFamily="34" charset="0"/>
              </a:rPr>
              <a:t>ECB</a:t>
            </a:r>
            <a:r>
              <a:rPr lang="zh-CN" altLang="en-US" sz="1200" dirty="0">
                <a:latin typeface="Tahoma" panose="020B0604030504040204" pitchFamily="34" charset="0"/>
              </a:rPr>
              <a:t>模式，简单、高速，但最弱、易受重发攻击，一般不推荐。</a:t>
            </a:r>
            <a:endParaRPr lang="zh-CN" altLang="en-US" sz="1200" dirty="0">
              <a:latin typeface="Tahoma" panose="020B060403050404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altLang="zh-CN" sz="1200" dirty="0">
                <a:latin typeface="Tahoma" panose="020B0604030504040204" pitchFamily="34" charset="0"/>
              </a:rPr>
              <a:t>CBC</a:t>
            </a:r>
            <a:r>
              <a:rPr lang="zh-CN" altLang="en-US" sz="1200" dirty="0">
                <a:latin typeface="Tahoma" panose="020B0604030504040204" pitchFamily="34" charset="0"/>
              </a:rPr>
              <a:t>适用于文件加密，但</a:t>
            </a:r>
            <a:r>
              <a:rPr lang="zh-CN" altLang="en-US" sz="1200" dirty="0">
                <a:solidFill>
                  <a:srgbClr val="0000FF"/>
                </a:solidFill>
                <a:latin typeface="Tahoma" panose="020B0604030504040204" pitchFamily="34" charset="0"/>
              </a:rPr>
              <a:t>较</a:t>
            </a:r>
            <a:r>
              <a:rPr lang="en-US" altLang="zh-CN" sz="1200" dirty="0">
                <a:solidFill>
                  <a:srgbClr val="0000FF"/>
                </a:solidFill>
                <a:latin typeface="Tahoma" panose="020B0604030504040204" pitchFamily="34" charset="0"/>
              </a:rPr>
              <a:t>ECB</a:t>
            </a:r>
            <a:r>
              <a:rPr lang="zh-CN" altLang="en-US" sz="1200" dirty="0">
                <a:solidFill>
                  <a:srgbClr val="0000FF"/>
                </a:solidFill>
                <a:latin typeface="Tahoma" panose="020B0604030504040204" pitchFamily="34" charset="0"/>
              </a:rPr>
              <a:t>慢</a:t>
            </a:r>
            <a:r>
              <a:rPr lang="zh-CN" altLang="en-US" sz="1200" dirty="0">
                <a:latin typeface="Tahoma" panose="020B0604030504040204" pitchFamily="34" charset="0"/>
              </a:rPr>
              <a:t>。安全性加强。</a:t>
            </a:r>
            <a:endParaRPr lang="zh-CN" altLang="en-US" sz="1200" dirty="0">
              <a:latin typeface="Tahoma" panose="020B060403050404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altLang="zh-CN" sz="1200" dirty="0">
                <a:solidFill>
                  <a:srgbClr val="0000FF"/>
                </a:solidFill>
                <a:latin typeface="Tahoma" panose="020B0604030504040204" pitchFamily="34" charset="0"/>
              </a:rPr>
              <a:t>OFB</a:t>
            </a:r>
            <a:r>
              <a:rPr lang="zh-CN" altLang="en-US" sz="1200" dirty="0">
                <a:solidFill>
                  <a:srgbClr val="0000FF"/>
                </a:solidFill>
                <a:latin typeface="Tahoma" panose="020B0604030504040204" pitchFamily="34" charset="0"/>
              </a:rPr>
              <a:t>和</a:t>
            </a:r>
            <a:r>
              <a:rPr lang="en-US" altLang="zh-CN" sz="1200" dirty="0">
                <a:solidFill>
                  <a:srgbClr val="0000FF"/>
                </a:solidFill>
                <a:latin typeface="Tahoma" panose="020B0604030504040204" pitchFamily="34" charset="0"/>
              </a:rPr>
              <a:t>CFB</a:t>
            </a:r>
            <a:r>
              <a:rPr lang="zh-CN" altLang="en-US" sz="1200" dirty="0">
                <a:solidFill>
                  <a:srgbClr val="0000FF"/>
                </a:solidFill>
                <a:latin typeface="Tahoma" panose="020B0604030504040204" pitchFamily="34" charset="0"/>
              </a:rPr>
              <a:t>较</a:t>
            </a:r>
            <a:r>
              <a:rPr lang="en-US" altLang="zh-CN" sz="1200" dirty="0">
                <a:solidFill>
                  <a:srgbClr val="0000FF"/>
                </a:solidFill>
                <a:latin typeface="Tahoma" panose="020B0604030504040204" pitchFamily="34" charset="0"/>
              </a:rPr>
              <a:t>CBC</a:t>
            </a:r>
            <a:r>
              <a:rPr lang="zh-CN" altLang="en-US" sz="1200" dirty="0">
                <a:solidFill>
                  <a:srgbClr val="0000FF"/>
                </a:solidFill>
                <a:latin typeface="Tahoma" panose="020B0604030504040204" pitchFamily="34" charset="0"/>
              </a:rPr>
              <a:t>慢许多</a:t>
            </a:r>
            <a:r>
              <a:rPr lang="zh-CN" altLang="en-US" sz="1200" dirty="0">
                <a:latin typeface="Tahoma" panose="020B0604030504040204" pitchFamily="34" charset="0"/>
              </a:rPr>
              <a:t>。每次迭代只有少数</a:t>
            </a:r>
            <a:r>
              <a:rPr lang="en-US" altLang="zh-CN" sz="1200" dirty="0">
                <a:latin typeface="Tahoma" panose="020B0604030504040204" pitchFamily="34" charset="0"/>
              </a:rPr>
              <a:t>bit</a:t>
            </a:r>
            <a:r>
              <a:rPr lang="zh-CN" altLang="en-US" sz="1200" dirty="0">
                <a:latin typeface="Tahoma" panose="020B0604030504040204" pitchFamily="34" charset="0"/>
              </a:rPr>
              <a:t>完成加密。若可以容忍少量错误扩展，此时用</a:t>
            </a:r>
            <a:r>
              <a:rPr lang="en-US" altLang="zh-CN" sz="1200" dirty="0">
                <a:latin typeface="Tahoma" panose="020B0604030504040204" pitchFamily="34" charset="0"/>
              </a:rPr>
              <a:t>CFB。</a:t>
            </a:r>
            <a:r>
              <a:rPr lang="zh-CN" altLang="en-US" sz="1200" dirty="0">
                <a:latin typeface="Tahoma" panose="020B0604030504040204" pitchFamily="34" charset="0"/>
              </a:rPr>
              <a:t>在字符为单元的流密码中多选</a:t>
            </a:r>
            <a:r>
              <a:rPr lang="en-US" altLang="zh-CN" sz="1200" dirty="0">
                <a:latin typeface="Tahoma" panose="020B0604030504040204" pitchFamily="34" charset="0"/>
              </a:rPr>
              <a:t>CFB</a:t>
            </a:r>
            <a:r>
              <a:rPr lang="zh-CN" altLang="en-US" sz="1200" dirty="0">
                <a:latin typeface="Tahoma" panose="020B0604030504040204" pitchFamily="34" charset="0"/>
              </a:rPr>
              <a:t>模式。</a:t>
            </a:r>
            <a:endParaRPr lang="zh-CN" altLang="en-US" sz="1200" dirty="0">
              <a:latin typeface="Tahoma" panose="020B060403050404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altLang="zh-CN" sz="1200" dirty="0">
                <a:latin typeface="Tahoma" panose="020B0604030504040204" pitchFamily="34" charset="0"/>
              </a:rPr>
              <a:t>OFB</a:t>
            </a:r>
            <a:r>
              <a:rPr lang="zh-CN" altLang="en-US" sz="1200" dirty="0">
                <a:latin typeface="Tahoma" panose="020B0604030504040204" pitchFamily="34" charset="0"/>
              </a:rPr>
              <a:t>用于高速同步系统，没有错误传播。</a:t>
            </a:r>
            <a:endParaRPr lang="zh-CN" altLang="en-US" sz="1200" dirty="0">
              <a:latin typeface="Tahoma" panose="020B060403050404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altLang="zh-CN" sz="1200" dirty="0">
                <a:latin typeface="Tahoma" panose="020B0604030504040204" pitchFamily="34" charset="0"/>
              </a:rPr>
              <a:t>CTR</a:t>
            </a:r>
            <a:r>
              <a:rPr lang="zh-CN" altLang="en-US" sz="1200" dirty="0">
                <a:latin typeface="Tahoma" panose="020B0604030504040204" pitchFamily="34" charset="0"/>
              </a:rPr>
              <a:t>适用于对</a:t>
            </a:r>
            <a:r>
              <a:rPr lang="zh-CN" altLang="en-US" sz="1200" dirty="0">
                <a:solidFill>
                  <a:srgbClr val="0000FF"/>
                </a:solidFill>
                <a:latin typeface="Tahoma" panose="020B0604030504040204" pitchFamily="34" charset="0"/>
              </a:rPr>
              <a:t>实时性</a:t>
            </a:r>
            <a:r>
              <a:rPr lang="zh-CN" altLang="en-US" sz="1200" dirty="0">
                <a:latin typeface="Tahoma" panose="020B0604030504040204" pitchFamily="34" charset="0"/>
              </a:rPr>
              <a:t>和</a:t>
            </a:r>
            <a:r>
              <a:rPr lang="zh-CN" altLang="en-US" sz="1200" dirty="0">
                <a:solidFill>
                  <a:srgbClr val="0000FF"/>
                </a:solidFill>
                <a:latin typeface="Tahoma" panose="020B0604030504040204" pitchFamily="34" charset="0"/>
              </a:rPr>
              <a:t>速度</a:t>
            </a:r>
            <a:r>
              <a:rPr lang="zh-CN" altLang="en-US" sz="1200" dirty="0">
                <a:latin typeface="Tahoma" panose="020B0604030504040204" pitchFamily="34" charset="0"/>
              </a:rPr>
              <a:t>要求比较高的场合</a:t>
            </a:r>
            <a:endParaRPr lang="zh-CN" altLang="en-US" sz="1200" dirty="0">
              <a:latin typeface="Tahoma" panose="020B0604030504040204" pitchFamily="34" charset="0"/>
            </a:endParaRPr>
          </a:p>
          <a:p>
            <a:endParaRPr lang="zh-CN" altLang="en-US" sz="1200" dirty="0">
              <a:latin typeface="Tahoma" panose="020B0604030504040204" pitchFamily="34" charset="0"/>
            </a:endParaRPr>
          </a:p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46D1C-AB14-4AA7-8677-DC6A0BEBE1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这两个事件在密码学史上具有里程碑意义。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91EF-25D3-4581-A0B3-1D09E919A2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6987-9A3C-4379-A899-E03898EBC6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91EF-25D3-4581-A0B3-1D09E919A2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6987-9A3C-4379-A899-E03898EBC6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91EF-25D3-4581-A0B3-1D09E919A2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6987-9A3C-4379-A899-E03898EBC6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78494" y="387275"/>
            <a:ext cx="243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/>
          <p:cNvSpPr/>
          <p:nvPr userDrawn="1"/>
        </p:nvSpPr>
        <p:spPr>
          <a:xfrm>
            <a:off x="89494" y="135275"/>
            <a:ext cx="189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101012" y="6405439"/>
            <a:ext cx="1042988" cy="365125"/>
          </a:xfrm>
        </p:spPr>
        <p:txBody>
          <a:bodyPr/>
          <a:lstStyle>
            <a:lvl1pPr algn="ctr">
              <a:defRPr sz="1500" b="1">
                <a:solidFill>
                  <a:schemeClr val="bg1"/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91EF-25D3-4581-A0B3-1D09E919A2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6987-9A3C-4379-A899-E03898EBC6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91EF-25D3-4581-A0B3-1D09E919A2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6987-9A3C-4379-A899-E03898EBC6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91EF-25D3-4581-A0B3-1D09E919A2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6987-9A3C-4379-A899-E03898EBC6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91EF-25D3-4581-A0B3-1D09E919A2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6987-9A3C-4379-A899-E03898EBC6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91EF-25D3-4581-A0B3-1D09E919A2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6987-9A3C-4379-A899-E03898EBC6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91EF-25D3-4581-A0B3-1D09E919A2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6987-9A3C-4379-A899-E03898EBC6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91EF-25D3-4581-A0B3-1D09E919A2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6987-9A3C-4379-A899-E03898EBC6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91EF-25D3-4581-A0B3-1D09E919A2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6987-9A3C-4379-A899-E03898EBC6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791EF-25D3-4581-A0B3-1D09E919A2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E6987-9A3C-4379-A899-E03898EBC64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1.png"/><Relationship Id="rId2" Type="http://schemas.openxmlformats.org/officeDocument/2006/relationships/image" Target="../media/image10.wmf"/><Relationship Id="rId1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3607977"/>
            <a:ext cx="9144000" cy="457208"/>
          </a:xfrm>
          <a:prstGeom prst="rect">
            <a:avLst/>
          </a:prstGeom>
          <a:solidFill>
            <a:srgbClr val="453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矩形 6"/>
          <p:cNvSpPr/>
          <p:nvPr/>
        </p:nvSpPr>
        <p:spPr>
          <a:xfrm>
            <a:off x="0" y="2675145"/>
            <a:ext cx="9144000" cy="9328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文本框 10"/>
          <p:cNvSpPr txBox="1"/>
          <p:nvPr/>
        </p:nvSpPr>
        <p:spPr>
          <a:xfrm>
            <a:off x="2066398" y="2562500"/>
            <a:ext cx="6611011" cy="1085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2700" b="1" dirty="0">
                <a:solidFill>
                  <a:schemeClr val="bg1"/>
                </a:solidFill>
              </a:rPr>
              <a:t>Information Systems Security</a:t>
            </a:r>
            <a:endParaRPr lang="en-US" altLang="zh-CN" sz="2700" b="1" dirty="0">
              <a:solidFill>
                <a:schemeClr val="bg1"/>
              </a:solidFill>
            </a:endParaRPr>
          </a:p>
          <a:p>
            <a:pPr algn="ctr">
              <a:lnSpc>
                <a:spcPct val="125000"/>
              </a:lnSpc>
            </a:pPr>
            <a:r>
              <a:rPr lang="en-US" altLang="zh-CN" sz="2700" b="1" dirty="0">
                <a:solidFill>
                  <a:schemeClr val="bg1"/>
                </a:solidFill>
              </a:rPr>
              <a:t>(</a:t>
            </a:r>
            <a:r>
              <a:rPr lang="zh-CN" altLang="en-US" sz="2700" b="1" dirty="0">
                <a:solidFill>
                  <a:schemeClr val="bg1"/>
                </a:solidFill>
              </a:rPr>
              <a:t>信息系统安全</a:t>
            </a:r>
            <a:r>
              <a:rPr lang="en-US" altLang="zh-CN" sz="2700" b="1" dirty="0">
                <a:solidFill>
                  <a:schemeClr val="bg1"/>
                </a:solidFill>
              </a:rPr>
              <a:t>)</a:t>
            </a:r>
            <a:endParaRPr lang="en-US" altLang="zh-CN" sz="2700" b="1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789204" y="2570168"/>
            <a:ext cx="243000" cy="243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矩形 15"/>
          <p:cNvSpPr/>
          <p:nvPr/>
        </p:nvSpPr>
        <p:spPr>
          <a:xfrm>
            <a:off x="8600204" y="2381168"/>
            <a:ext cx="189000" cy="18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8610144" y="3186610"/>
            <a:ext cx="416718" cy="367109"/>
          </a:xfrm>
          <a:custGeom>
            <a:avLst/>
            <a:gdLst>
              <a:gd name="T0" fmla="*/ 17 w 68"/>
              <a:gd name="T1" fmla="*/ 26 h 60"/>
              <a:gd name="T2" fmla="*/ 33 w 68"/>
              <a:gd name="T3" fmla="*/ 31 h 60"/>
              <a:gd name="T4" fmla="*/ 33 w 68"/>
              <a:gd name="T5" fmla="*/ 31 h 60"/>
              <a:gd name="T6" fmla="*/ 49 w 68"/>
              <a:gd name="T7" fmla="*/ 26 h 60"/>
              <a:gd name="T8" fmla="*/ 34 w 68"/>
              <a:gd name="T9" fmla="*/ 18 h 60"/>
              <a:gd name="T10" fmla="*/ 59 w 68"/>
              <a:gd name="T11" fmla="*/ 16 h 60"/>
              <a:gd name="T12" fmla="*/ 55 w 68"/>
              <a:gd name="T13" fmla="*/ 23 h 60"/>
              <a:gd name="T14" fmla="*/ 56 w 68"/>
              <a:gd name="T15" fmla="*/ 15 h 60"/>
              <a:gd name="T16" fmla="*/ 56 w 68"/>
              <a:gd name="T17" fmla="*/ 12 h 60"/>
              <a:gd name="T18" fmla="*/ 52 w 68"/>
              <a:gd name="T19" fmla="*/ 23 h 60"/>
              <a:gd name="T20" fmla="*/ 68 w 68"/>
              <a:gd name="T21" fmla="*/ 32 h 60"/>
              <a:gd name="T22" fmla="*/ 68 w 68"/>
              <a:gd name="T23" fmla="*/ 34 h 60"/>
              <a:gd name="T24" fmla="*/ 67 w 68"/>
              <a:gd name="T25" fmla="*/ 34 h 60"/>
              <a:gd name="T26" fmla="*/ 29 w 68"/>
              <a:gd name="T27" fmla="*/ 50 h 60"/>
              <a:gd name="T28" fmla="*/ 68 w 68"/>
              <a:gd name="T29" fmla="*/ 45 h 60"/>
              <a:gd name="T30" fmla="*/ 30 w 68"/>
              <a:gd name="T31" fmla="*/ 60 h 60"/>
              <a:gd name="T32" fmla="*/ 28 w 68"/>
              <a:gd name="T33" fmla="*/ 59 h 60"/>
              <a:gd name="T34" fmla="*/ 3 w 68"/>
              <a:gd name="T35" fmla="*/ 25 h 60"/>
              <a:gd name="T36" fmla="*/ 14 w 68"/>
              <a:gd name="T37" fmla="*/ 23 h 60"/>
              <a:gd name="T38" fmla="*/ 1 w 68"/>
              <a:gd name="T39" fmla="*/ 10 h 60"/>
              <a:gd name="T40" fmla="*/ 32 w 68"/>
              <a:gd name="T41" fmla="*/ 0 h 60"/>
              <a:gd name="T42" fmla="*/ 65 w 68"/>
              <a:gd name="T43" fmla="*/ 9 h 60"/>
              <a:gd name="T44" fmla="*/ 59 w 68"/>
              <a:gd name="T45" fmla="*/ 14 h 60"/>
              <a:gd name="T46" fmla="*/ 59 w 68"/>
              <a:gd name="T47" fmla="*/ 16 h 60"/>
              <a:gd name="T48" fmla="*/ 58 w 68"/>
              <a:gd name="T49" fmla="*/ 9 h 60"/>
              <a:gd name="T50" fmla="*/ 33 w 68"/>
              <a:gd name="T51" fmla="*/ 4 h 60"/>
              <a:gd name="T52" fmla="*/ 33 w 68"/>
              <a:gd name="T53" fmla="*/ 8 h 60"/>
              <a:gd name="T54" fmla="*/ 54 w 68"/>
              <a:gd name="T55" fmla="*/ 10 h 60"/>
              <a:gd name="T56" fmla="*/ 32 w 68"/>
              <a:gd name="T57" fmla="*/ 53 h 60"/>
              <a:gd name="T58" fmla="*/ 67 w 68"/>
              <a:gd name="T59" fmla="*/ 42 h 60"/>
              <a:gd name="T60" fmla="*/ 32 w 68"/>
              <a:gd name="T61" fmla="*/ 49 h 60"/>
              <a:gd name="T62" fmla="*/ 67 w 68"/>
              <a:gd name="T63" fmla="*/ 40 h 60"/>
              <a:gd name="T64" fmla="*/ 32 w 68"/>
              <a:gd name="T65" fmla="*/ 49 h 60"/>
              <a:gd name="T66" fmla="*/ 32 w 68"/>
              <a:gd name="T67" fmla="*/ 47 h 60"/>
              <a:gd name="T68" fmla="*/ 67 w 68"/>
              <a:gd name="T69" fmla="*/ 3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8" h="60">
                <a:moveTo>
                  <a:pt x="17" y="14"/>
                </a:move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8" y="27"/>
                  <a:pt x="18" y="27"/>
                </a:cubicBezTo>
                <a:cubicBezTo>
                  <a:pt x="22" y="28"/>
                  <a:pt x="29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6" y="31"/>
                  <a:pt x="39" y="30"/>
                  <a:pt x="41" y="30"/>
                </a:cubicBezTo>
                <a:cubicBezTo>
                  <a:pt x="45" y="29"/>
                  <a:pt x="47" y="27"/>
                  <a:pt x="49" y="26"/>
                </a:cubicBezTo>
                <a:cubicBezTo>
                  <a:pt x="49" y="14"/>
                  <a:pt x="49" y="14"/>
                  <a:pt x="49" y="14"/>
                </a:cubicBezTo>
                <a:cubicBezTo>
                  <a:pt x="34" y="18"/>
                  <a:pt x="34" y="18"/>
                  <a:pt x="34" y="18"/>
                </a:cubicBezTo>
                <a:cubicBezTo>
                  <a:pt x="17" y="14"/>
                  <a:pt x="17" y="14"/>
                  <a:pt x="17" y="14"/>
                </a:cubicBezTo>
                <a:close/>
                <a:moveTo>
                  <a:pt x="59" y="16"/>
                </a:moveTo>
                <a:cubicBezTo>
                  <a:pt x="61" y="23"/>
                  <a:pt x="61" y="23"/>
                  <a:pt x="61" y="23"/>
                </a:cubicBezTo>
                <a:cubicBezTo>
                  <a:pt x="59" y="25"/>
                  <a:pt x="57" y="25"/>
                  <a:pt x="55" y="23"/>
                </a:cubicBezTo>
                <a:cubicBezTo>
                  <a:pt x="56" y="16"/>
                  <a:pt x="56" y="16"/>
                  <a:pt x="56" y="16"/>
                </a:cubicBezTo>
                <a:cubicBezTo>
                  <a:pt x="56" y="16"/>
                  <a:pt x="56" y="16"/>
                  <a:pt x="56" y="15"/>
                </a:cubicBezTo>
                <a:cubicBezTo>
                  <a:pt x="56" y="15"/>
                  <a:pt x="56" y="14"/>
                  <a:pt x="56" y="14"/>
                </a:cubicBezTo>
                <a:cubicBezTo>
                  <a:pt x="56" y="12"/>
                  <a:pt x="56" y="12"/>
                  <a:pt x="56" y="12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23"/>
                  <a:pt x="52" y="23"/>
                  <a:pt x="52" y="23"/>
                </a:cubicBezTo>
                <a:cubicBezTo>
                  <a:pt x="68" y="30"/>
                  <a:pt x="68" y="30"/>
                  <a:pt x="68" y="30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7" y="34"/>
                  <a:pt x="67" y="34"/>
                  <a:pt x="67" y="34"/>
                </a:cubicBezTo>
                <a:cubicBezTo>
                  <a:pt x="30" y="44"/>
                  <a:pt x="30" y="44"/>
                  <a:pt x="30" y="44"/>
                </a:cubicBezTo>
                <a:cubicBezTo>
                  <a:pt x="29" y="46"/>
                  <a:pt x="29" y="48"/>
                  <a:pt x="29" y="50"/>
                </a:cubicBezTo>
                <a:cubicBezTo>
                  <a:pt x="29" y="52"/>
                  <a:pt x="29" y="54"/>
                  <a:pt x="30" y="56"/>
                </a:cubicBezTo>
                <a:cubicBezTo>
                  <a:pt x="68" y="45"/>
                  <a:pt x="68" y="45"/>
                  <a:pt x="68" y="45"/>
                </a:cubicBezTo>
                <a:cubicBezTo>
                  <a:pt x="68" y="48"/>
                  <a:pt x="68" y="48"/>
                  <a:pt x="68" y="48"/>
                </a:cubicBezTo>
                <a:cubicBezTo>
                  <a:pt x="30" y="60"/>
                  <a:pt x="30" y="60"/>
                  <a:pt x="30" y="60"/>
                </a:cubicBezTo>
                <a:cubicBezTo>
                  <a:pt x="29" y="60"/>
                  <a:pt x="29" y="60"/>
                  <a:pt x="29" y="60"/>
                </a:cubicBezTo>
                <a:cubicBezTo>
                  <a:pt x="28" y="59"/>
                  <a:pt x="28" y="59"/>
                  <a:pt x="28" y="59"/>
                </a:cubicBezTo>
                <a:cubicBezTo>
                  <a:pt x="3" y="38"/>
                  <a:pt x="3" y="38"/>
                  <a:pt x="3" y="38"/>
                </a:cubicBezTo>
                <a:cubicBezTo>
                  <a:pt x="2" y="34"/>
                  <a:pt x="1" y="30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13"/>
                  <a:pt x="14" y="13"/>
                  <a:pt x="14" y="13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8"/>
                  <a:pt x="0" y="8"/>
                  <a:pt x="0" y="8"/>
                </a:cubicBezTo>
                <a:cubicBezTo>
                  <a:pt x="32" y="0"/>
                  <a:pt x="32" y="0"/>
                  <a:pt x="32" y="0"/>
                </a:cubicBezTo>
                <a:cubicBezTo>
                  <a:pt x="65" y="7"/>
                  <a:pt x="65" y="7"/>
                  <a:pt x="65" y="7"/>
                </a:cubicBezTo>
                <a:cubicBezTo>
                  <a:pt x="65" y="9"/>
                  <a:pt x="65" y="9"/>
                  <a:pt x="65" y="9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14"/>
                  <a:pt x="59" y="15"/>
                  <a:pt x="59" y="15"/>
                </a:cubicBezTo>
                <a:cubicBezTo>
                  <a:pt x="59" y="16"/>
                  <a:pt x="59" y="16"/>
                  <a:pt x="59" y="16"/>
                </a:cubicBezTo>
                <a:close/>
                <a:moveTo>
                  <a:pt x="54" y="10"/>
                </a:moveTo>
                <a:cubicBezTo>
                  <a:pt x="58" y="9"/>
                  <a:pt x="58" y="9"/>
                  <a:pt x="58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4" y="4"/>
                  <a:pt x="33" y="4"/>
                </a:cubicBezTo>
                <a:cubicBezTo>
                  <a:pt x="31" y="4"/>
                  <a:pt x="29" y="5"/>
                  <a:pt x="29" y="6"/>
                </a:cubicBezTo>
                <a:cubicBezTo>
                  <a:pt x="29" y="7"/>
                  <a:pt x="31" y="8"/>
                  <a:pt x="33" y="8"/>
                </a:cubicBezTo>
                <a:cubicBezTo>
                  <a:pt x="34" y="8"/>
                  <a:pt x="35" y="8"/>
                  <a:pt x="36" y="7"/>
                </a:cubicBezTo>
                <a:cubicBezTo>
                  <a:pt x="54" y="10"/>
                  <a:pt x="54" y="10"/>
                  <a:pt x="54" y="10"/>
                </a:cubicBezTo>
                <a:close/>
                <a:moveTo>
                  <a:pt x="32" y="52"/>
                </a:moveTo>
                <a:cubicBezTo>
                  <a:pt x="32" y="53"/>
                  <a:pt x="32" y="53"/>
                  <a:pt x="32" y="53"/>
                </a:cubicBezTo>
                <a:cubicBezTo>
                  <a:pt x="67" y="43"/>
                  <a:pt x="67" y="43"/>
                  <a:pt x="67" y="43"/>
                </a:cubicBezTo>
                <a:cubicBezTo>
                  <a:pt x="67" y="42"/>
                  <a:pt x="67" y="42"/>
                  <a:pt x="67" y="42"/>
                </a:cubicBezTo>
                <a:cubicBezTo>
                  <a:pt x="32" y="52"/>
                  <a:pt x="32" y="52"/>
                  <a:pt x="32" y="52"/>
                </a:cubicBezTo>
                <a:close/>
                <a:moveTo>
                  <a:pt x="32" y="49"/>
                </a:moveTo>
                <a:cubicBezTo>
                  <a:pt x="32" y="49"/>
                  <a:pt x="32" y="49"/>
                  <a:pt x="32" y="49"/>
                </a:cubicBezTo>
                <a:cubicBezTo>
                  <a:pt x="67" y="40"/>
                  <a:pt x="67" y="40"/>
                  <a:pt x="67" y="40"/>
                </a:cubicBezTo>
                <a:cubicBezTo>
                  <a:pt x="67" y="39"/>
                  <a:pt x="67" y="39"/>
                  <a:pt x="67" y="39"/>
                </a:cubicBezTo>
                <a:cubicBezTo>
                  <a:pt x="32" y="49"/>
                  <a:pt x="32" y="49"/>
                  <a:pt x="32" y="49"/>
                </a:cubicBezTo>
                <a:close/>
                <a:moveTo>
                  <a:pt x="31" y="46"/>
                </a:moveTo>
                <a:cubicBezTo>
                  <a:pt x="32" y="47"/>
                  <a:pt x="32" y="47"/>
                  <a:pt x="32" y="47"/>
                </a:cubicBezTo>
                <a:cubicBezTo>
                  <a:pt x="67" y="37"/>
                  <a:pt x="67" y="37"/>
                  <a:pt x="67" y="37"/>
                </a:cubicBezTo>
                <a:cubicBezTo>
                  <a:pt x="67" y="36"/>
                  <a:pt x="67" y="36"/>
                  <a:pt x="67" y="36"/>
                </a:cubicBezTo>
                <a:lnTo>
                  <a:pt x="31" y="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49" y="2508106"/>
            <a:ext cx="1755908" cy="1770601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066398" y="3668655"/>
            <a:ext cx="6722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第四章   密码学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441891" y="4416392"/>
            <a:ext cx="15599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latin typeface="+mn-ea"/>
              </a:rPr>
              <a:t>主讲：韩伟力</a:t>
            </a:r>
            <a:endParaRPr lang="en-US" altLang="zh-CN" sz="1500" dirty="0"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21494" y="192466"/>
            <a:ext cx="810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</a:rPr>
              <a:t>行移位变换</a:t>
            </a:r>
            <a:endParaRPr lang="zh-CN" altLang="en-US" sz="2400" b="1" dirty="0">
              <a:latin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70269" y="667436"/>
            <a:ext cx="8110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53187" y="763704"/>
            <a:ext cx="7945042" cy="155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200" dirty="0">
                <a:latin typeface="Arial" panose="020B0604020202020204" pitchFamily="34" charset="0"/>
                <a:ea typeface="宋体" panose="02010600030101010101" pitchFamily="2" charset="-122"/>
              </a:rPr>
              <a:t>对字节替代变换的结果按行位移。第</a:t>
            </a:r>
            <a:r>
              <a:rPr kumimoji="1" lang="en-US" altLang="zh-CN" sz="2200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kumimoji="1" lang="zh-CN" altLang="en-US" sz="2200" dirty="0">
                <a:latin typeface="Arial" panose="020B0604020202020204" pitchFamily="34" charset="0"/>
                <a:ea typeface="宋体" panose="02010600030101010101" pitchFamily="2" charset="-122"/>
              </a:rPr>
              <a:t>行不移位，第</a:t>
            </a:r>
            <a:r>
              <a:rPr kumimoji="1" lang="en-US" altLang="zh-CN" sz="22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kumimoji="1" lang="zh-CN" altLang="en-US" sz="2200" dirty="0">
                <a:latin typeface="Arial" panose="020B0604020202020204" pitchFamily="34" charset="0"/>
                <a:ea typeface="宋体" panose="02010600030101010101" pitchFamily="2" charset="-122"/>
              </a:rPr>
              <a:t>行循环移位</a:t>
            </a:r>
            <a:r>
              <a:rPr kumimoji="1" lang="en-GB" altLang="zh-CN" sz="2200" dirty="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kumimoji="1" lang="en-GB" altLang="zh-CN" sz="22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kumimoji="1" lang="zh-CN" altLang="en-US" sz="2200" dirty="0">
                <a:latin typeface="Arial" panose="020B0604020202020204" pitchFamily="34" charset="0"/>
                <a:ea typeface="宋体" panose="02010600030101010101" pitchFamily="2" charset="-122"/>
              </a:rPr>
              <a:t>字节，第</a:t>
            </a:r>
            <a:r>
              <a:rPr kumimoji="1" lang="en-US" altLang="zh-CN" sz="22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kumimoji="1" lang="zh-CN" altLang="en-US" sz="2200" dirty="0">
                <a:latin typeface="Arial" panose="020B0604020202020204" pitchFamily="34" charset="0"/>
                <a:ea typeface="宋体" panose="02010600030101010101" pitchFamily="2" charset="-122"/>
              </a:rPr>
              <a:t>行循环移位</a:t>
            </a:r>
            <a:r>
              <a:rPr kumimoji="1" lang="en-GB" altLang="zh-CN" sz="2200" dirty="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kumimoji="1" lang="en-US" altLang="zh-CN" sz="22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kumimoji="1" lang="zh-CN" altLang="en-US" sz="2200" dirty="0">
                <a:latin typeface="Arial" panose="020B0604020202020204" pitchFamily="34" charset="0"/>
                <a:ea typeface="宋体" panose="02010600030101010101" pitchFamily="2" charset="-122"/>
              </a:rPr>
              <a:t>字节，第</a:t>
            </a:r>
            <a:r>
              <a:rPr kumimoji="1" lang="en-US" altLang="zh-CN" sz="2200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kumimoji="1" lang="zh-CN" altLang="en-US" sz="2200" dirty="0">
                <a:latin typeface="Arial" panose="020B0604020202020204" pitchFamily="34" charset="0"/>
                <a:ea typeface="宋体" panose="02010600030101010101" pitchFamily="2" charset="-122"/>
              </a:rPr>
              <a:t>行循环移位</a:t>
            </a:r>
            <a:r>
              <a:rPr kumimoji="1" lang="en-GB" altLang="zh-CN" sz="2200" dirty="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kumimoji="1" lang="en-US" altLang="zh-CN" sz="22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kumimoji="1" lang="zh-CN" altLang="en-US" sz="2200" dirty="0">
                <a:latin typeface="Arial" panose="020B0604020202020204" pitchFamily="34" charset="0"/>
                <a:ea typeface="宋体" panose="02010600030101010101" pitchFamily="2" charset="-122"/>
              </a:rPr>
              <a:t>字节</a:t>
            </a:r>
            <a:endParaRPr kumimoji="1" lang="en-US" altLang="zh-CN" sz="2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200" dirty="0">
                <a:latin typeface="Arial" panose="020B0604020202020204" pitchFamily="34" charset="0"/>
                <a:ea typeface="宋体" panose="02010600030101010101" pitchFamily="2" charset="-122"/>
              </a:rPr>
              <a:t>位移量</a:t>
            </a:r>
            <a:r>
              <a:rPr kumimoji="1" lang="en-GB" altLang="zh-CN" sz="2200" dirty="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kumimoji="1" lang="en-GB" altLang="zh-CN" sz="22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1 </a:t>
            </a:r>
            <a:r>
              <a:rPr kumimoji="1" lang="zh-CN" altLang="en-US" sz="22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kumimoji="1" lang="en-GB" altLang="zh-CN" sz="2200" dirty="0">
                <a:latin typeface="Arial" panose="020B0604020202020204" pitchFamily="34" charset="0"/>
                <a:ea typeface="宋体" panose="02010600030101010101" pitchFamily="2" charset="-122"/>
              </a:rPr>
              <a:t> C</a:t>
            </a:r>
            <a:r>
              <a:rPr kumimoji="1" lang="en-US" altLang="zh-CN" sz="22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kumimoji="1" lang="zh-CN" altLang="en-US" sz="22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kumimoji="1" lang="en-GB" altLang="zh-CN" sz="2200" dirty="0">
                <a:latin typeface="Arial" panose="020B0604020202020204" pitchFamily="34" charset="0"/>
                <a:ea typeface="宋体" panose="02010600030101010101" pitchFamily="2" charset="-122"/>
              </a:rPr>
              <a:t> C</a:t>
            </a:r>
            <a:r>
              <a:rPr kumimoji="1" lang="en-US" altLang="zh-CN" sz="22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kumimoji="1" lang="zh-CN" altLang="en-US" sz="2200" dirty="0">
                <a:latin typeface="Arial" panose="020B0604020202020204" pitchFamily="34" charset="0"/>
                <a:ea typeface="宋体" panose="02010600030101010101" pitchFamily="2" charset="-122"/>
              </a:rPr>
              <a:t>与明文的分组长度</a:t>
            </a:r>
            <a:r>
              <a:rPr kumimoji="1" lang="en-GB" altLang="zh-CN" sz="2200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kumimoji="1" lang="en-GB" altLang="zh-CN" sz="22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kumimoji="1" lang="zh-CN" altLang="en-US" sz="2200" dirty="0">
                <a:latin typeface="Arial" panose="020B0604020202020204" pitchFamily="34" charset="0"/>
                <a:ea typeface="宋体" panose="02010600030101010101" pitchFamily="2" charset="-122"/>
              </a:rPr>
              <a:t>相关</a:t>
            </a:r>
            <a:endParaRPr kumimoji="1" lang="zh-CN" altLang="en-US" sz="2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Group 31"/>
          <p:cNvGraphicFramePr>
            <a:graphicFrameLocks noGrp="1"/>
          </p:cNvGraphicFramePr>
          <p:nvPr/>
        </p:nvGraphicFramePr>
        <p:xfrm>
          <a:off x="2999962" y="2446107"/>
          <a:ext cx="2857500" cy="1550042"/>
        </p:xfrm>
        <a:graphic>
          <a:graphicData uri="http://schemas.openxmlformats.org/drawingml/2006/table">
            <a:tbl>
              <a:tblPr/>
              <a:tblGrid>
                <a:gridCol w="714070"/>
                <a:gridCol w="692098"/>
                <a:gridCol w="737262"/>
                <a:gridCol w="714070"/>
              </a:tblGrid>
              <a:tr h="3883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Nb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C1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C2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C3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23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4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2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3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23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6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2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3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23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8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3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4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553187" y="4227308"/>
            <a:ext cx="8273284" cy="2231329"/>
            <a:chOff x="553187" y="4227308"/>
            <a:chExt cx="8273284" cy="2231329"/>
          </a:xfrm>
        </p:grpSpPr>
        <p:sp>
          <p:nvSpPr>
            <p:cNvPr id="10" name="AutoShape 35"/>
            <p:cNvSpPr>
              <a:spLocks noChangeArrowheads="1"/>
            </p:cNvSpPr>
            <p:nvPr/>
          </p:nvSpPr>
          <p:spPr bwMode="auto">
            <a:xfrm>
              <a:off x="3737112" y="4863548"/>
              <a:ext cx="1854200" cy="482600"/>
            </a:xfrm>
            <a:prstGeom prst="rightArrow">
              <a:avLst>
                <a:gd name="adj1" fmla="val 50000"/>
                <a:gd name="adj2" fmla="val 96053"/>
              </a:avLst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 eaLnBrk="1" hangingPunct="1"/>
              <a:r>
                <a:rPr kumimoji="1" lang="zh-CN" altLang="en-US" sz="1600" b="1" dirty="0">
                  <a:ea typeface="宋体" panose="02010600030101010101" pitchFamily="2" charset="-122"/>
                </a:rPr>
                <a:t>循环左移1字节</a:t>
              </a:r>
              <a:endParaRPr kumimoji="1"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2" name="AutoShape 36"/>
            <p:cNvSpPr>
              <a:spLocks noChangeArrowheads="1"/>
            </p:cNvSpPr>
            <p:nvPr/>
          </p:nvSpPr>
          <p:spPr bwMode="auto">
            <a:xfrm>
              <a:off x="3749812" y="5396948"/>
              <a:ext cx="1854200" cy="482600"/>
            </a:xfrm>
            <a:prstGeom prst="rightArrow">
              <a:avLst>
                <a:gd name="adj1" fmla="val 50000"/>
                <a:gd name="adj2" fmla="val 96053"/>
              </a:avLst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 eaLnBrk="1" hangingPunct="1"/>
              <a:r>
                <a:rPr kumimoji="1" lang="zh-CN" altLang="en-US" sz="1600" b="1" dirty="0">
                  <a:ea typeface="宋体" panose="02010600030101010101" pitchFamily="2" charset="-122"/>
                </a:rPr>
                <a:t>循环左移2字节</a:t>
              </a:r>
              <a:endParaRPr kumimoji="1"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3" name="AutoShape 37"/>
            <p:cNvSpPr>
              <a:spLocks noChangeArrowheads="1"/>
            </p:cNvSpPr>
            <p:nvPr/>
          </p:nvSpPr>
          <p:spPr bwMode="auto">
            <a:xfrm>
              <a:off x="3737112" y="5930348"/>
              <a:ext cx="1854200" cy="482600"/>
            </a:xfrm>
            <a:prstGeom prst="rightArrow">
              <a:avLst>
                <a:gd name="adj1" fmla="val 50000"/>
                <a:gd name="adj2" fmla="val 96053"/>
              </a:avLst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 eaLnBrk="1" hangingPunct="1"/>
              <a:r>
                <a:rPr kumimoji="1" lang="zh-CN" altLang="en-US" sz="1600" b="1" dirty="0">
                  <a:ea typeface="宋体" panose="02010600030101010101" pitchFamily="2" charset="-122"/>
                </a:rPr>
                <a:t>循环左移3字节</a:t>
              </a:r>
              <a:endParaRPr kumimoji="1"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4" name="AutoShape 38"/>
            <p:cNvSpPr>
              <a:spLocks noChangeArrowheads="1"/>
            </p:cNvSpPr>
            <p:nvPr/>
          </p:nvSpPr>
          <p:spPr bwMode="auto">
            <a:xfrm>
              <a:off x="3737112" y="4330148"/>
              <a:ext cx="1854200" cy="482600"/>
            </a:xfrm>
            <a:prstGeom prst="rightArrow">
              <a:avLst>
                <a:gd name="adj1" fmla="val 50000"/>
                <a:gd name="adj2" fmla="val 96053"/>
              </a:avLst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 eaLnBrk="1" hangingPunct="1"/>
              <a:r>
                <a:rPr kumimoji="1" lang="zh-CN" altLang="en-US" sz="1600" b="1" dirty="0">
                  <a:ea typeface="宋体" panose="02010600030101010101" pitchFamily="2" charset="-122"/>
                </a:rPr>
                <a:t>第0行不变</a:t>
              </a:r>
              <a:endParaRPr kumimoji="1" lang="zh-CN" altLang="en-US" sz="1600" b="1" dirty="0">
                <a:ea typeface="宋体" panose="02010600030101010101" pitchFamily="2" charset="-122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187" y="4227308"/>
              <a:ext cx="3048264" cy="223132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7462" y="4227308"/>
              <a:ext cx="2969009" cy="217646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21494" y="192466"/>
            <a:ext cx="810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</a:rPr>
              <a:t>列混合变换</a:t>
            </a:r>
            <a:endParaRPr lang="zh-CN" altLang="en-US" sz="2400" b="1" dirty="0">
              <a:latin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70269" y="667436"/>
            <a:ext cx="8110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32640" y="698225"/>
            <a:ext cx="8286013" cy="2702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   将状态矩阵的每一列视为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Z</a:t>
            </a:r>
            <a:r>
              <a:rPr kumimoji="1" lang="en-US" altLang="zh-CN" sz="24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256</a:t>
            </a: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上的一个多项式，通过乘以固定的多项式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a(x)</a:t>
            </a: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进行列变换</a:t>
            </a:r>
            <a:endParaRPr kumimoji="1"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2" charset="2"/>
              </a:rPr>
              <a:t>a(x)=(</a:t>
            </a:r>
            <a:r>
              <a:rPr kumimoji="1"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03)</a:t>
            </a:r>
            <a:r>
              <a:rPr kumimoji="1" lang="en-US" altLang="zh-CN" sz="20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16</a:t>
            </a:r>
            <a:r>
              <a:rPr kumimoji="1"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kumimoji="1" lang="en-US" altLang="zh-CN" sz="2000" baseline="30000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kumimoji="1"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+(01)</a:t>
            </a:r>
            <a:r>
              <a:rPr kumimoji="1" lang="en-US" altLang="zh-CN" sz="20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16</a:t>
            </a:r>
            <a:r>
              <a:rPr kumimoji="1"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kumimoji="1" lang="en-US" altLang="zh-CN" sz="2000" baseline="300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kumimoji="1"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+(01)</a:t>
            </a:r>
            <a:r>
              <a:rPr kumimoji="1" lang="en-US" altLang="zh-CN" sz="20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16</a:t>
            </a:r>
            <a:r>
              <a:rPr kumimoji="1"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kumimoji="1" lang="en-US" altLang="zh-CN" sz="2000" baseline="300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+(02)</a:t>
            </a:r>
            <a:r>
              <a:rPr kumimoji="1" lang="en-US" altLang="zh-CN" sz="20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16</a:t>
            </a:r>
            <a:endParaRPr kumimoji="1"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4字节向量为( 03 01 01 02)，则对应的模多项式为 (</a:t>
            </a:r>
            <a:r>
              <a:rPr kumimoji="1"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kumimoji="1" lang="en-US" altLang="zh-CN" sz="2000" baseline="30000" dirty="0">
                <a:latin typeface="Arial" panose="020B0604020202020204" pitchFamily="34" charset="0"/>
                <a:ea typeface="宋体" panose="02010600030101010101" pitchFamily="2" charset="-122"/>
              </a:rPr>
              <a:t>4 </a:t>
            </a:r>
            <a:r>
              <a:rPr kumimoji="1"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+ 1)</a:t>
            </a:r>
            <a:endParaRPr kumimoji="1"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5" name="Group 139"/>
          <p:cNvGraphicFramePr/>
          <p:nvPr/>
        </p:nvGraphicFramePr>
        <p:xfrm>
          <a:off x="777462" y="3664294"/>
          <a:ext cx="2459036" cy="2312988"/>
        </p:xfrm>
        <a:graphic>
          <a:graphicData uri="http://schemas.openxmlformats.org/drawingml/2006/table">
            <a:tbl>
              <a:tblPr/>
              <a:tblGrid>
                <a:gridCol w="616081"/>
                <a:gridCol w="613437"/>
                <a:gridCol w="616081"/>
                <a:gridCol w="613437"/>
              </a:tblGrid>
              <a:tr h="5810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A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0,0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A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0,1</a:t>
                      </a:r>
                      <a:endParaRPr kumimoji="0" lang="en-US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A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0,2</a:t>
                      </a:r>
                      <a:endParaRPr kumimoji="0" lang="en-US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A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0,3</a:t>
                      </a:r>
                      <a:endParaRPr kumimoji="0" lang="en-US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86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A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1,0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A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1,1</a:t>
                      </a:r>
                      <a:endParaRPr kumimoji="0" lang="en-US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A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1,2</a:t>
                      </a:r>
                      <a:endParaRPr kumimoji="0" lang="en-US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A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1,3</a:t>
                      </a:r>
                      <a:endParaRPr kumimoji="0" lang="en-US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86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A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2,0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A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2,1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A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2,2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A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2,3</a:t>
                      </a:r>
                      <a:endParaRPr kumimoji="0" lang="en-US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824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A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3,0</a:t>
                      </a:r>
                      <a:endParaRPr kumimoji="0" lang="en-US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A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3,1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A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3,2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A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3,3</a:t>
                      </a:r>
                      <a:endParaRPr kumimoji="0" lang="en-US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Group 100"/>
          <p:cNvGraphicFramePr>
            <a:graphicFrameLocks noGrp="1"/>
          </p:cNvGraphicFramePr>
          <p:nvPr/>
        </p:nvGraphicFramePr>
        <p:xfrm>
          <a:off x="6040030" y="3664294"/>
          <a:ext cx="2459036" cy="2349501"/>
        </p:xfrm>
        <a:graphic>
          <a:graphicData uri="http://schemas.openxmlformats.org/drawingml/2006/table">
            <a:tbl>
              <a:tblPr/>
              <a:tblGrid>
                <a:gridCol w="614759"/>
                <a:gridCol w="614759"/>
                <a:gridCol w="614759"/>
                <a:gridCol w="614759"/>
              </a:tblGrid>
              <a:tr h="59772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B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0,0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B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0,1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B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0,2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B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0,3</a:t>
                      </a:r>
                      <a:endParaRPr kumimoji="0" lang="en-US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392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B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1,0</a:t>
                      </a:r>
                      <a:endParaRPr kumimoji="0" lang="en-US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B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1,1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B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1,2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B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1,3</a:t>
                      </a:r>
                      <a:endParaRPr kumimoji="0" lang="en-US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392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B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2,0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B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2,1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B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2,2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B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2,3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392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B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3,0</a:t>
                      </a:r>
                      <a:endParaRPr kumimoji="0" lang="en-US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B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3,1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B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3,2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B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3,3</a:t>
                      </a:r>
                      <a:endParaRPr kumimoji="0" lang="en-US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Line 132"/>
          <p:cNvSpPr>
            <a:spLocks noChangeShapeType="1"/>
          </p:cNvSpPr>
          <p:nvPr/>
        </p:nvSpPr>
        <p:spPr bwMode="auto">
          <a:xfrm>
            <a:off x="3319880" y="4794248"/>
            <a:ext cx="682280" cy="828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22" name="Rectangle 133"/>
          <p:cNvSpPr>
            <a:spLocks noChangeArrowheads="1"/>
          </p:cNvSpPr>
          <p:nvPr/>
        </p:nvSpPr>
        <p:spPr bwMode="auto">
          <a:xfrm>
            <a:off x="4028665" y="4363451"/>
            <a:ext cx="1219200" cy="79216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zh-CN" altLang="en-US" sz="2000" b="1" dirty="0">
                <a:latin typeface="Tahoma" panose="020B0604030504040204" pitchFamily="34" charset="0"/>
                <a:ea typeface="宋体" panose="02010600030101010101" pitchFamily="2" charset="-122"/>
              </a:rPr>
              <a:t>× </a:t>
            </a:r>
            <a:r>
              <a:rPr lang="en-US" altLang="zh-CN" sz="2000" b="1" dirty="0">
                <a:latin typeface="Tahoma" panose="020B0604030504040204" pitchFamily="34" charset="0"/>
                <a:ea typeface="宋体" panose="02010600030101010101" pitchFamily="2" charset="-122"/>
              </a:rPr>
              <a:t>C(X)</a:t>
            </a:r>
            <a:endParaRPr lang="en-US" altLang="zh-CN" sz="2000" b="1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Line 132"/>
          <p:cNvSpPr>
            <a:spLocks noChangeShapeType="1"/>
          </p:cNvSpPr>
          <p:nvPr/>
        </p:nvSpPr>
        <p:spPr bwMode="auto">
          <a:xfrm>
            <a:off x="5314127" y="4799217"/>
            <a:ext cx="682280" cy="828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21494" y="192466"/>
            <a:ext cx="810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</a:rPr>
              <a:t>轮密钥加</a:t>
            </a:r>
            <a:endParaRPr lang="zh-CN" altLang="en-US" sz="2400" b="1" dirty="0">
              <a:latin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70269" y="667436"/>
            <a:ext cx="8110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32640" y="698225"/>
            <a:ext cx="8286013" cy="2190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按比特将轮密钥与得到的状态矩阵进行异或操作</a:t>
            </a:r>
            <a:endParaRPr kumimoji="1"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 algn="just">
              <a:lnSpc>
                <a:spcPct val="200000"/>
              </a:lnSpc>
              <a:buFont typeface="系统字体"/>
              <a:buChar char="—"/>
            </a:pP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轮密钥是通过</a:t>
            </a:r>
            <a:r>
              <a:rPr kumimoji="1" lang="zh-CN" altLang="en-GB" sz="2400" dirty="0">
                <a:latin typeface="Arial" panose="020B0604020202020204" pitchFamily="34" charset="0"/>
                <a:ea typeface="宋体" panose="02010600030101010101" pitchFamily="2" charset="-122"/>
              </a:rPr>
              <a:t>密钥</a:t>
            </a: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扩展算法得到</a:t>
            </a:r>
            <a:endParaRPr kumimoji="1"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 algn="just">
              <a:lnSpc>
                <a:spcPct val="200000"/>
              </a:lnSpc>
              <a:buFont typeface="系统字体"/>
              <a:buChar char="—"/>
            </a:pP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轮密钥长度等于分组长度</a:t>
            </a:r>
            <a:endParaRPr kumimoji="1"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0" name="Group 4"/>
          <p:cNvGraphicFramePr>
            <a:graphicFrameLocks noGrp="1"/>
          </p:cNvGraphicFramePr>
          <p:nvPr/>
        </p:nvGraphicFramePr>
        <p:xfrm>
          <a:off x="683518" y="3614264"/>
          <a:ext cx="2170518" cy="1470360"/>
        </p:xfrm>
        <a:graphic>
          <a:graphicData uri="http://schemas.openxmlformats.org/drawingml/2006/table">
            <a:tbl>
              <a:tblPr/>
              <a:tblGrid>
                <a:gridCol w="543797"/>
                <a:gridCol w="541462"/>
                <a:gridCol w="543797"/>
                <a:gridCol w="541462"/>
              </a:tblGrid>
              <a:tr h="36759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</a:t>
                      </a: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0,0</a:t>
                      </a:r>
                      <a:endParaRPr kumimoji="0" lang="en-US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</a:t>
                      </a: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0,1</a:t>
                      </a:r>
                      <a:endParaRPr kumimoji="0" lang="en-US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</a:t>
                      </a: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0,2</a:t>
                      </a:r>
                      <a:endParaRPr kumimoji="0" lang="en-US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</a:t>
                      </a: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0,3</a:t>
                      </a:r>
                      <a:endParaRPr kumimoji="0" lang="en-US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59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</a:t>
                      </a: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1,0</a:t>
                      </a:r>
                      <a:endParaRPr kumimoji="0" lang="en-US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</a:t>
                      </a: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1,1</a:t>
                      </a:r>
                      <a:endParaRPr kumimoji="0" lang="en-US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</a:t>
                      </a: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1,2</a:t>
                      </a:r>
                      <a:endParaRPr kumimoji="0" lang="en-US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</a:t>
                      </a: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1,3</a:t>
                      </a:r>
                      <a:endParaRPr kumimoji="0" lang="en-US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59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</a:t>
                      </a: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2,0</a:t>
                      </a:r>
                      <a:endParaRPr kumimoji="0" lang="en-US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</a:t>
                      </a: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2,1</a:t>
                      </a:r>
                      <a:endParaRPr kumimoji="0" lang="en-US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</a:t>
                      </a: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2,2</a:t>
                      </a:r>
                      <a:endParaRPr kumimoji="0" lang="en-US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</a:t>
                      </a: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2,3</a:t>
                      </a:r>
                      <a:endParaRPr kumimoji="0" lang="en-US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59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</a:t>
                      </a: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3,0</a:t>
                      </a:r>
                      <a:endParaRPr kumimoji="0" lang="en-US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</a:t>
                      </a: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3,1</a:t>
                      </a:r>
                      <a:endParaRPr kumimoji="0" lang="en-US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</a:t>
                      </a: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3,2</a:t>
                      </a:r>
                      <a:endParaRPr kumimoji="0" lang="en-US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</a:t>
                      </a: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3,3</a:t>
                      </a:r>
                      <a:endParaRPr kumimoji="0" lang="en-US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Group 32"/>
          <p:cNvGraphicFramePr>
            <a:graphicFrameLocks noGrp="1"/>
          </p:cNvGraphicFramePr>
          <p:nvPr/>
        </p:nvGraphicFramePr>
        <p:xfrm>
          <a:off x="3555938" y="3631918"/>
          <a:ext cx="2170519" cy="1471574"/>
        </p:xfrm>
        <a:graphic>
          <a:graphicData uri="http://schemas.openxmlformats.org/drawingml/2006/table">
            <a:tbl>
              <a:tblPr/>
              <a:tblGrid>
                <a:gridCol w="542886"/>
                <a:gridCol w="542886"/>
                <a:gridCol w="541861"/>
                <a:gridCol w="542886"/>
              </a:tblGrid>
              <a:tr h="37429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K</a:t>
                      </a: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0,0</a:t>
                      </a:r>
                      <a:endParaRPr kumimoji="0" lang="en-US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K</a:t>
                      </a: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0,1</a:t>
                      </a:r>
                      <a:endParaRPr kumimoji="0" lang="en-US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K</a:t>
                      </a: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0,2</a:t>
                      </a:r>
                      <a:endParaRPr kumimoji="0" lang="en-US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K</a:t>
                      </a: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0,3</a:t>
                      </a:r>
                      <a:endParaRPr kumimoji="0" lang="en-US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35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K</a:t>
                      </a: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1,0</a:t>
                      </a:r>
                      <a:endParaRPr kumimoji="0" lang="en-US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K</a:t>
                      </a: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1,1</a:t>
                      </a:r>
                      <a:endParaRPr kumimoji="0" lang="en-US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K</a:t>
                      </a: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1,2</a:t>
                      </a:r>
                      <a:endParaRPr kumimoji="0" lang="en-US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K</a:t>
                      </a: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1,3</a:t>
                      </a:r>
                      <a:endParaRPr kumimoji="0" lang="en-US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35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K</a:t>
                      </a: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2,0</a:t>
                      </a:r>
                      <a:endParaRPr kumimoji="0" lang="en-US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K</a:t>
                      </a: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2,1</a:t>
                      </a:r>
                      <a:endParaRPr kumimoji="0" lang="en-US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K</a:t>
                      </a: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2,2</a:t>
                      </a:r>
                      <a:endParaRPr kumimoji="0" lang="en-US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K</a:t>
                      </a: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2,3</a:t>
                      </a:r>
                      <a:endParaRPr kumimoji="0" lang="en-US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35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K</a:t>
                      </a: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3,0</a:t>
                      </a:r>
                      <a:endParaRPr kumimoji="0" lang="en-US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K</a:t>
                      </a: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3,1</a:t>
                      </a:r>
                      <a:endParaRPr kumimoji="0" lang="en-US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K</a:t>
                      </a: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3,2</a:t>
                      </a:r>
                      <a:endParaRPr kumimoji="0" lang="en-US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K</a:t>
                      </a: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3,3</a:t>
                      </a:r>
                      <a:endParaRPr kumimoji="0" lang="en-US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13" name="Oval 60"/>
          <p:cNvSpPr>
            <a:spLocks noChangeArrowheads="1"/>
          </p:cNvSpPr>
          <p:nvPr/>
        </p:nvSpPr>
        <p:spPr bwMode="auto">
          <a:xfrm>
            <a:off x="3029457" y="4177205"/>
            <a:ext cx="360363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＋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Line 61"/>
          <p:cNvSpPr>
            <a:spLocks noChangeShapeType="1"/>
          </p:cNvSpPr>
          <p:nvPr/>
        </p:nvSpPr>
        <p:spPr bwMode="auto">
          <a:xfrm>
            <a:off x="5961738" y="4291987"/>
            <a:ext cx="3794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62"/>
          <p:cNvSpPr>
            <a:spLocks noChangeShapeType="1"/>
          </p:cNvSpPr>
          <p:nvPr/>
        </p:nvSpPr>
        <p:spPr bwMode="auto">
          <a:xfrm>
            <a:off x="5961738" y="4444387"/>
            <a:ext cx="3794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8" name="Group 63"/>
          <p:cNvGraphicFramePr>
            <a:graphicFrameLocks noGrp="1"/>
          </p:cNvGraphicFramePr>
          <p:nvPr/>
        </p:nvGraphicFramePr>
        <p:xfrm>
          <a:off x="6548133" y="3636669"/>
          <a:ext cx="2170520" cy="1466824"/>
        </p:xfrm>
        <a:graphic>
          <a:graphicData uri="http://schemas.openxmlformats.org/drawingml/2006/table">
            <a:tbl>
              <a:tblPr/>
              <a:tblGrid>
                <a:gridCol w="542630"/>
                <a:gridCol w="542630"/>
                <a:gridCol w="542630"/>
                <a:gridCol w="542630"/>
              </a:tblGrid>
              <a:tr h="36670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B</a:t>
                      </a: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0,0</a:t>
                      </a:r>
                      <a:endParaRPr kumimoji="0" lang="en-US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B</a:t>
                      </a: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0,1</a:t>
                      </a:r>
                      <a:endParaRPr kumimoji="0" lang="en-US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B</a:t>
                      </a: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0,2</a:t>
                      </a:r>
                      <a:endParaRPr kumimoji="0" lang="en-US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B</a:t>
                      </a: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0,3</a:t>
                      </a:r>
                      <a:endParaRPr kumimoji="0" lang="en-US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0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B</a:t>
                      </a: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1,0</a:t>
                      </a:r>
                      <a:endParaRPr kumimoji="0" lang="en-US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B</a:t>
                      </a: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1,1</a:t>
                      </a:r>
                      <a:endParaRPr kumimoji="0" lang="en-US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B</a:t>
                      </a: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1,2</a:t>
                      </a:r>
                      <a:endParaRPr kumimoji="0" lang="en-US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B</a:t>
                      </a: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1,3</a:t>
                      </a:r>
                      <a:endParaRPr kumimoji="0" lang="en-US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0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B</a:t>
                      </a: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2,0</a:t>
                      </a:r>
                      <a:endParaRPr kumimoji="0" lang="en-US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B</a:t>
                      </a: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2,1</a:t>
                      </a:r>
                      <a:endParaRPr kumimoji="0" lang="en-US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B</a:t>
                      </a: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2,2</a:t>
                      </a:r>
                      <a:endParaRPr kumimoji="0" lang="en-US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B</a:t>
                      </a: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2,3</a:t>
                      </a:r>
                      <a:endParaRPr kumimoji="0" lang="en-US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0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B</a:t>
                      </a: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3,0</a:t>
                      </a:r>
                      <a:endParaRPr kumimoji="0" lang="en-US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B</a:t>
                      </a: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3,1</a:t>
                      </a:r>
                      <a:endParaRPr kumimoji="0" lang="en-US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B</a:t>
                      </a: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3,2</a:t>
                      </a:r>
                      <a:endParaRPr kumimoji="0" lang="en-US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B</a:t>
                      </a: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3,3</a:t>
                      </a:r>
                      <a:endParaRPr kumimoji="0" lang="en-US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</a:tr>
            </a:tbl>
          </a:graphicData>
        </a:graphic>
      </p:graphicFrame>
      <p:sp>
        <p:nvSpPr>
          <p:cNvPr id="19" name="Text Box 91"/>
          <p:cNvSpPr txBox="1">
            <a:spLocks noChangeArrowheads="1"/>
          </p:cNvSpPr>
          <p:nvPr/>
        </p:nvSpPr>
        <p:spPr bwMode="auto">
          <a:xfrm>
            <a:off x="2854036" y="5327664"/>
            <a:ext cx="3959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20000"/>
              </a:spcBef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rPr>
              <a:t>3,3 </a:t>
            </a:r>
            <a:r>
              <a:rPr kumimoji="1"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⊕</a:t>
            </a:r>
            <a:r>
              <a:rPr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K</a:t>
            </a:r>
            <a:r>
              <a:rPr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rPr>
              <a:t>3,3  ＝ 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rPr>
              <a:t>3,3   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(mod 2)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47348" y="2069034"/>
            <a:ext cx="5813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模板下载：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www.1ppt.com/moban/     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行业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模板：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www.1ppt.com/hangye/ </a:t>
            </a:r>
            <a:endParaRPr lang="en-US" altLang="zh-CN" sz="100" kern="0" dirty="0">
              <a:solidFill>
                <a:sysClr val="window" lastClr="FFFFFF"/>
              </a:solidFill>
            </a:endParaRPr>
          </a:p>
          <a:p>
            <a:pPr defTabSz="685800"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</a:rPr>
              <a:t>节日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模板：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www.1ppt.com/jieri/           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素材下载：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www.1ppt.com/sucai/</a:t>
            </a:r>
            <a:endParaRPr lang="en-US" altLang="zh-CN" sz="100" kern="0" dirty="0">
              <a:solidFill>
                <a:sysClr val="window" lastClr="FFFFFF"/>
              </a:solidFill>
            </a:endParaRPr>
          </a:p>
          <a:p>
            <a:pPr defTabSz="685800"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背景图片：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www.1ppt.com/beijing/      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图表下载：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www.1ppt.com/tubiao/      </a:t>
            </a:r>
            <a:endParaRPr lang="en-US" altLang="zh-CN" sz="100" kern="0" dirty="0">
              <a:solidFill>
                <a:sysClr val="window" lastClr="FFFFFF"/>
              </a:solidFill>
            </a:endParaRPr>
          </a:p>
          <a:p>
            <a:pPr defTabSz="685800"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</a:rPr>
              <a:t>优秀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www.1ppt.com/xiazai/        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教程： 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www.1ppt.com/powerpoint/      </a:t>
            </a:r>
            <a:endParaRPr lang="en-US" altLang="zh-CN" sz="100" kern="0" dirty="0">
              <a:solidFill>
                <a:sysClr val="window" lastClr="FFFFFF"/>
              </a:solidFill>
            </a:endParaRPr>
          </a:p>
          <a:p>
            <a:pPr defTabSz="685800"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</a:rPr>
              <a:t>Word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教程： 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www.1ppt.com/word/              Excel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教程：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www.1ppt.com/excel/  </a:t>
            </a:r>
            <a:endParaRPr lang="en-US" altLang="zh-CN" sz="100" kern="0" dirty="0">
              <a:solidFill>
                <a:sysClr val="window" lastClr="FFFFFF"/>
              </a:solidFill>
            </a:endParaRPr>
          </a:p>
          <a:p>
            <a:pPr defTabSz="685800"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</a:rPr>
              <a:t>资料下载：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www.1ppt.com/ziliao/                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课件下载：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www.1ppt.com/kejian/ </a:t>
            </a:r>
            <a:endParaRPr lang="en-US" altLang="zh-CN" sz="100" kern="0" dirty="0">
              <a:solidFill>
                <a:sysClr val="window" lastClr="FFFFFF"/>
              </a:solidFill>
            </a:endParaRPr>
          </a:p>
          <a:p>
            <a:pPr defTabSz="685800"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</a:rPr>
              <a:t>范文下载：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www.1ppt.com/fanwen/             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试卷下载：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www.1ppt.com/shiti/  </a:t>
            </a:r>
            <a:endParaRPr lang="en-US" altLang="zh-CN" sz="100" kern="0" dirty="0">
              <a:solidFill>
                <a:sysClr val="window" lastClr="FFFFFF"/>
              </a:solidFill>
            </a:endParaRPr>
          </a:p>
          <a:p>
            <a:pPr defTabSz="685800"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</a:rPr>
              <a:t>教案下载：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www.1ppt.com/jiaoan/        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论坛：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www.1ppt.cn</a:t>
            </a:r>
            <a:endParaRPr lang="en-US" altLang="zh-CN" sz="100" kern="0" dirty="0">
              <a:solidFill>
                <a:sysClr val="window" lastClr="FFFFFF"/>
              </a:solidFill>
            </a:endParaRPr>
          </a:p>
          <a:p>
            <a:pPr defTabSz="685800"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</a:rPr>
              <a:t> </a:t>
            </a:r>
            <a:endParaRPr lang="zh-CN" altLang="en-US" sz="100" kern="0" dirty="0">
              <a:solidFill>
                <a:sysClr val="window" lastClr="FFFFFF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75489" y="1570829"/>
            <a:ext cx="5878286" cy="48320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Other Typical</a:t>
            </a:r>
            <a:endParaRPr lang="en-US" altLang="zh-CN" sz="4400" b="1" dirty="0">
              <a:solidFill>
                <a:schemeClr val="tx1">
                  <a:lumMod val="50000"/>
                  <a:lumOff val="50000"/>
                  <a:alpha val="23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4400" b="1" dirty="0">
              <a:solidFill>
                <a:schemeClr val="tx1">
                  <a:lumMod val="50000"/>
                  <a:lumOff val="50000"/>
                  <a:alpha val="23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4400" b="1" dirty="0">
              <a:solidFill>
                <a:schemeClr val="tx1">
                  <a:lumMod val="50000"/>
                  <a:lumOff val="50000"/>
                  <a:alpha val="23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4400" b="1" dirty="0">
              <a:solidFill>
                <a:schemeClr val="tx1">
                  <a:lumMod val="50000"/>
                  <a:lumOff val="50000"/>
                  <a:alpha val="23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4400" b="1" dirty="0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Symmetric</a:t>
            </a:r>
            <a:endParaRPr lang="en-US" altLang="zh-CN" sz="4400" b="1" dirty="0">
              <a:solidFill>
                <a:schemeClr val="tx1">
                  <a:lumMod val="50000"/>
                  <a:lumOff val="50000"/>
                  <a:alpha val="23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4400" b="1" dirty="0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Cryptosystem</a:t>
            </a:r>
            <a:endParaRPr lang="en-US" altLang="zh-CN" sz="4400" b="1" dirty="0">
              <a:solidFill>
                <a:schemeClr val="tx1">
                  <a:lumMod val="50000"/>
                  <a:lumOff val="50000"/>
                  <a:alpha val="23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4400" b="1" dirty="0">
              <a:solidFill>
                <a:schemeClr val="tx1">
                  <a:lumMod val="50000"/>
                  <a:lumOff val="50000"/>
                  <a:alpha val="23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0" y="0"/>
            <a:ext cx="24122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1" name="矩形 50"/>
          <p:cNvSpPr/>
          <p:nvPr/>
        </p:nvSpPr>
        <p:spPr>
          <a:xfrm>
            <a:off x="6731794" y="0"/>
            <a:ext cx="24122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3" name="组合 2"/>
          <p:cNvGrpSpPr/>
          <p:nvPr/>
        </p:nvGrpSpPr>
        <p:grpSpPr>
          <a:xfrm>
            <a:off x="2275561" y="2407588"/>
            <a:ext cx="4592878" cy="1807600"/>
            <a:chOff x="4853824" y="1124582"/>
            <a:chExt cx="5978526" cy="3965962"/>
          </a:xfrm>
        </p:grpSpPr>
        <p:sp>
          <p:nvSpPr>
            <p:cNvPr id="47" name="文本框 46"/>
            <p:cNvSpPr txBox="1"/>
            <p:nvPr/>
          </p:nvSpPr>
          <p:spPr>
            <a:xfrm>
              <a:off x="4853824" y="1241468"/>
              <a:ext cx="5978526" cy="38490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5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其他典型对称密码算法</a:t>
              </a:r>
              <a:endParaRPr lang="en-US" altLang="zh-CN" sz="5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5073762" y="1124582"/>
              <a:ext cx="5538651" cy="396596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50" presetClass="entr" presetSubtype="0" decel="100000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0" grpId="0" animBg="1"/>
      <p:bldP spid="5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21494" y="192466"/>
            <a:ext cx="810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b="1" dirty="0">
                <a:latin typeface="微软雅黑" panose="020B0503020204020204" pitchFamily="34" charset="-122"/>
              </a:rPr>
              <a:t>IDEA</a:t>
            </a:r>
            <a:r>
              <a:rPr lang="zh-CN" altLang="en-US" sz="2400" b="1" dirty="0">
                <a:latin typeface="微软雅黑" panose="020B0503020204020204" pitchFamily="34" charset="-122"/>
              </a:rPr>
              <a:t>算法</a:t>
            </a:r>
            <a:endParaRPr lang="zh-CN" altLang="en-US" sz="2400" b="1" dirty="0">
              <a:latin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70269" y="667436"/>
            <a:ext cx="8110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28993" y="472936"/>
            <a:ext cx="8286013" cy="6533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kumimoji="1" lang="en-GB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International Data Encrypt Algorithm</a:t>
            </a:r>
            <a:endParaRPr kumimoji="1" lang="en-GB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algn="just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基于</a:t>
            </a:r>
            <a:r>
              <a:rPr kumimoji="1" lang="en-GB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Feistel</a:t>
            </a: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结构实现</a:t>
            </a:r>
            <a:endParaRPr kumimoji="1"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algn="just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64</a:t>
            </a:r>
            <a:r>
              <a:rPr kumimoji="1" lang="en-GB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bits</a:t>
            </a: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分组</a:t>
            </a:r>
            <a:endParaRPr kumimoji="1"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algn="just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128</a:t>
            </a:r>
            <a:r>
              <a:rPr kumimoji="1" lang="en-GB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bits</a:t>
            </a: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密钥</a:t>
            </a:r>
            <a:endParaRPr kumimoji="1"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algn="just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已被</a:t>
            </a:r>
            <a:r>
              <a:rPr kumimoji="1" lang="en-GB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PGP</a:t>
            </a: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采用</a:t>
            </a:r>
            <a:endParaRPr kumimoji="1"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algn="just">
              <a:lnSpc>
                <a:spcPct val="300000"/>
              </a:lnSpc>
              <a:buFont typeface="Arial" panose="020B0604020202020204" pitchFamily="34" charset="0"/>
              <a:buChar char="•"/>
            </a:pPr>
            <a:endParaRPr kumimoji="1"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722" y="1701631"/>
            <a:ext cx="4263684" cy="44401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21494" y="192466"/>
            <a:ext cx="810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b="1" dirty="0">
                <a:latin typeface="微软雅黑" panose="020B0503020204020204" pitchFamily="34" charset="-122"/>
              </a:rPr>
              <a:t>Blowfish</a:t>
            </a:r>
            <a:r>
              <a:rPr lang="zh-CN" altLang="en-US" sz="2400" b="1" dirty="0">
                <a:latin typeface="微软雅黑" panose="020B0503020204020204" pitchFamily="34" charset="-122"/>
              </a:rPr>
              <a:t>算法</a:t>
            </a:r>
            <a:endParaRPr lang="zh-CN" altLang="en-US" sz="2400" b="1" dirty="0">
              <a:latin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70269" y="667436"/>
            <a:ext cx="8110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28994" y="813262"/>
            <a:ext cx="4514067" cy="514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基于</a:t>
            </a:r>
            <a:r>
              <a:rPr kumimoji="1" lang="en-GB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Feistel</a:t>
            </a: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结构实现，每个循环对数据的两部分都进行加密</a:t>
            </a:r>
            <a:endParaRPr kumimoji="1"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GB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盒依赖于密钥，更难被破译</a:t>
            </a:r>
            <a:endParaRPr kumimoji="1"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密钥长度支持从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32</a:t>
            </a: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到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448</a:t>
            </a: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1" lang="en-GB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bits</a:t>
            </a:r>
            <a:endParaRPr kumimoji="1" lang="en-GB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实现简单</a:t>
            </a:r>
            <a:endParaRPr kumimoji="1"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加密速度快</a:t>
            </a:r>
            <a:endParaRPr kumimoji="1"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可在小于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kumimoji="1" lang="en-GB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k</a:t>
            </a: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内存下运行</a:t>
            </a:r>
            <a:endParaRPr kumimoji="1"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7890" name="Picture 2" descr="Blowfish Encryption Algorithm. | Download Scientific Diagram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120" y="882434"/>
            <a:ext cx="3639886" cy="5075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21494" y="192466"/>
            <a:ext cx="810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b="1" dirty="0">
                <a:latin typeface="微软雅黑" panose="020B0503020204020204" pitchFamily="34" charset="-122"/>
              </a:rPr>
              <a:t>RC5</a:t>
            </a:r>
            <a:r>
              <a:rPr lang="zh-CN" altLang="en-US" sz="2400" b="1" dirty="0">
                <a:latin typeface="微软雅黑" panose="020B0503020204020204" pitchFamily="34" charset="-122"/>
              </a:rPr>
              <a:t>算法</a:t>
            </a:r>
            <a:endParaRPr lang="zh-CN" altLang="en-US" sz="2400" b="1" dirty="0">
              <a:latin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70269" y="667436"/>
            <a:ext cx="8110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68750" y="892774"/>
            <a:ext cx="5110416" cy="5006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只使用常见的初等计算操作，适合于硬件和软件实现 </a:t>
            </a:r>
            <a:endParaRPr kumimoji="1"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实现简单、快速</a:t>
            </a:r>
            <a:endParaRPr kumimoji="1"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比特数由参数设置，对不同字长的处理器有适应性 </a:t>
            </a:r>
            <a:endParaRPr kumimoji="1"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可变的循环次数（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到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255</a:t>
            </a: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） </a:t>
            </a:r>
            <a:endParaRPr kumimoji="1"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可变长度密钥（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到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2040</a:t>
            </a: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endParaRPr kumimoji="1"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内存要求低 </a:t>
            </a:r>
            <a:endParaRPr kumimoji="1"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高安全性</a:t>
            </a:r>
            <a:endParaRPr kumimoji="1"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8918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730" y="927100"/>
            <a:ext cx="2208696" cy="500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47348" y="2069034"/>
            <a:ext cx="5813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模板下载：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www.1ppt.com/moban/     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行业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模板：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www.1ppt.com/hangye/ </a:t>
            </a:r>
            <a:endParaRPr lang="en-US" altLang="zh-CN" sz="100" kern="0" dirty="0">
              <a:solidFill>
                <a:sysClr val="window" lastClr="FFFFFF"/>
              </a:solidFill>
            </a:endParaRPr>
          </a:p>
          <a:p>
            <a:pPr defTabSz="685800"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</a:rPr>
              <a:t>节日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模板：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www.1ppt.com/jieri/           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素材下载：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www.1ppt.com/sucai/</a:t>
            </a:r>
            <a:endParaRPr lang="en-US" altLang="zh-CN" sz="100" kern="0" dirty="0">
              <a:solidFill>
                <a:sysClr val="window" lastClr="FFFFFF"/>
              </a:solidFill>
            </a:endParaRPr>
          </a:p>
          <a:p>
            <a:pPr defTabSz="685800"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背景图片：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www.1ppt.com/beijing/      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图表下载：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www.1ppt.com/tubiao/      </a:t>
            </a:r>
            <a:endParaRPr lang="en-US" altLang="zh-CN" sz="100" kern="0" dirty="0">
              <a:solidFill>
                <a:sysClr val="window" lastClr="FFFFFF"/>
              </a:solidFill>
            </a:endParaRPr>
          </a:p>
          <a:p>
            <a:pPr defTabSz="685800"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</a:rPr>
              <a:t>优秀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www.1ppt.com/xiazai/        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教程： 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www.1ppt.com/powerpoint/      </a:t>
            </a:r>
            <a:endParaRPr lang="en-US" altLang="zh-CN" sz="100" kern="0" dirty="0">
              <a:solidFill>
                <a:sysClr val="window" lastClr="FFFFFF"/>
              </a:solidFill>
            </a:endParaRPr>
          </a:p>
          <a:p>
            <a:pPr defTabSz="685800"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</a:rPr>
              <a:t>Word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教程： 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www.1ppt.com/word/              Excel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教程：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www.1ppt.com/excel/  </a:t>
            </a:r>
            <a:endParaRPr lang="en-US" altLang="zh-CN" sz="100" kern="0" dirty="0">
              <a:solidFill>
                <a:sysClr val="window" lastClr="FFFFFF"/>
              </a:solidFill>
            </a:endParaRPr>
          </a:p>
          <a:p>
            <a:pPr defTabSz="685800"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</a:rPr>
              <a:t>资料下载：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www.1ppt.com/ziliao/                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课件下载：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www.1ppt.com/kejian/ </a:t>
            </a:r>
            <a:endParaRPr lang="en-US" altLang="zh-CN" sz="100" kern="0" dirty="0">
              <a:solidFill>
                <a:sysClr val="window" lastClr="FFFFFF"/>
              </a:solidFill>
            </a:endParaRPr>
          </a:p>
          <a:p>
            <a:pPr defTabSz="685800"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</a:rPr>
              <a:t>范文下载：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www.1ppt.com/fanwen/             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试卷下载：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www.1ppt.com/shiti/  </a:t>
            </a:r>
            <a:endParaRPr lang="en-US" altLang="zh-CN" sz="100" kern="0" dirty="0">
              <a:solidFill>
                <a:sysClr val="window" lastClr="FFFFFF"/>
              </a:solidFill>
            </a:endParaRPr>
          </a:p>
          <a:p>
            <a:pPr defTabSz="685800"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</a:rPr>
              <a:t>教案下载：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www.1ppt.com/jiaoan/        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论坛：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www.1ppt.cn</a:t>
            </a:r>
            <a:endParaRPr lang="en-US" altLang="zh-CN" sz="100" kern="0" dirty="0">
              <a:solidFill>
                <a:sysClr val="window" lastClr="FFFFFF"/>
              </a:solidFill>
            </a:endParaRPr>
          </a:p>
          <a:p>
            <a:pPr defTabSz="685800"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</a:rPr>
              <a:t> </a:t>
            </a:r>
            <a:endParaRPr lang="zh-CN" altLang="en-US" sz="100" kern="0" dirty="0">
              <a:solidFill>
                <a:sysClr val="window" lastClr="FFFFFF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15189" y="1608929"/>
            <a:ext cx="5878286" cy="3477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 Cipher</a:t>
            </a:r>
            <a:r>
              <a:rPr lang="zh-CN" altLang="en-US" sz="4400" b="1" dirty="0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4400" b="1" dirty="0">
              <a:solidFill>
                <a:schemeClr val="tx1">
                  <a:lumMod val="50000"/>
                  <a:lumOff val="50000"/>
                  <a:alpha val="23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4400" b="1" dirty="0">
              <a:solidFill>
                <a:schemeClr val="tx1">
                  <a:lumMod val="50000"/>
                  <a:lumOff val="50000"/>
                  <a:alpha val="23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4400" b="1" dirty="0">
              <a:solidFill>
                <a:schemeClr val="tx1">
                  <a:lumMod val="50000"/>
                  <a:lumOff val="50000"/>
                  <a:alpha val="23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4400" b="1" dirty="0">
              <a:solidFill>
                <a:schemeClr val="tx1">
                  <a:lumMod val="50000"/>
                  <a:lumOff val="50000"/>
                  <a:alpha val="23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4000" b="1" dirty="0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Working</a:t>
            </a:r>
            <a:r>
              <a:rPr lang="zh-CN" altLang="en-US" sz="4000" b="1" dirty="0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000" b="1" dirty="0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Modes</a:t>
            </a:r>
            <a:endParaRPr lang="en-US" altLang="zh-CN" sz="4000" b="1" dirty="0">
              <a:solidFill>
                <a:schemeClr val="tx1">
                  <a:lumMod val="50000"/>
                  <a:lumOff val="50000"/>
                  <a:alpha val="23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0" y="0"/>
            <a:ext cx="24122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1" name="矩形 50"/>
          <p:cNvSpPr/>
          <p:nvPr/>
        </p:nvSpPr>
        <p:spPr>
          <a:xfrm>
            <a:off x="6731794" y="0"/>
            <a:ext cx="24122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3" name="组合 2"/>
          <p:cNvGrpSpPr/>
          <p:nvPr/>
        </p:nvGrpSpPr>
        <p:grpSpPr>
          <a:xfrm>
            <a:off x="2275561" y="2407588"/>
            <a:ext cx="4592878" cy="1807600"/>
            <a:chOff x="4853824" y="1124582"/>
            <a:chExt cx="5978526" cy="3965962"/>
          </a:xfrm>
        </p:grpSpPr>
        <p:sp>
          <p:nvSpPr>
            <p:cNvPr id="47" name="文本框 46"/>
            <p:cNvSpPr txBox="1"/>
            <p:nvPr/>
          </p:nvSpPr>
          <p:spPr>
            <a:xfrm>
              <a:off x="4853824" y="1241468"/>
              <a:ext cx="5978526" cy="38490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5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分组密码的</a:t>
              </a:r>
              <a:endParaRPr lang="en-US" altLang="zh-CN" sz="5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5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工作模式</a:t>
              </a:r>
              <a:endParaRPr lang="en-US" altLang="zh-CN" sz="5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5073762" y="1124582"/>
              <a:ext cx="5538651" cy="396596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50" presetClass="entr" presetSubtype="0" decel="100000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0" grpId="0" animBg="1"/>
      <p:bldP spid="5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21494" y="192466"/>
            <a:ext cx="810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highlight>
                  <a:srgbClr val="FFFF00"/>
                </a:highlight>
                <a:latin typeface="微软雅黑" panose="020B0503020204020204" pitchFamily="34" charset="-122"/>
              </a:rPr>
              <a:t>分组密码的工作模式</a:t>
            </a:r>
            <a:endParaRPr lang="zh-CN" altLang="en-US" sz="2400" b="1" dirty="0">
              <a:highlight>
                <a:srgbClr val="FFFF00"/>
              </a:highlight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1012" y="5661329"/>
            <a:ext cx="1042988" cy="273844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470269" y="667436"/>
            <a:ext cx="8110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70269" y="745727"/>
            <a:ext cx="8309911" cy="5313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增强密码算法或者使算法适应具体的应用</a:t>
            </a:r>
            <a:endParaRPr kumimoji="1"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美国在</a:t>
            </a:r>
            <a:r>
              <a:rPr kumimoji="1" lang="en-GB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FIPS</a:t>
            </a:r>
            <a:r>
              <a:rPr kumimoji="1"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中定义了五种运行模式</a:t>
            </a:r>
            <a:endParaRPr kumimoji="1"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14400" lvl="1" indent="-457200">
              <a:lnSpc>
                <a:spcPct val="150000"/>
              </a:lnSpc>
              <a:buFont typeface="系统字体"/>
              <a:buChar char="—"/>
            </a:pP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电码本模式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kumimoji="1" lang="en-GB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ECB)</a:t>
            </a:r>
            <a:endParaRPr kumimoji="1" lang="en-GB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14400" lvl="1" indent="-457200">
              <a:lnSpc>
                <a:spcPct val="150000"/>
              </a:lnSpc>
              <a:buFont typeface="系统字体"/>
              <a:buChar char="—"/>
            </a:pP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密码分组链接模式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kumimoji="1" lang="en-GB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CBC) </a:t>
            </a:r>
            <a:endParaRPr kumimoji="1" lang="en-GB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14400" lvl="1" indent="-457200">
              <a:lnSpc>
                <a:spcPct val="150000"/>
              </a:lnSpc>
              <a:buFont typeface="系统字体"/>
              <a:buChar char="—"/>
            </a:pP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密码反馈模式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kumimoji="1" lang="en-GB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CFB)</a:t>
            </a:r>
            <a:endParaRPr kumimoji="1" lang="en-GB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14400" lvl="1" indent="-457200">
              <a:lnSpc>
                <a:spcPct val="150000"/>
              </a:lnSpc>
              <a:buFont typeface="系统字体"/>
              <a:buChar char="—"/>
            </a:pP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输出反馈模式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kumimoji="1" lang="en-GB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OFB)</a:t>
            </a:r>
            <a:endParaRPr kumimoji="1" lang="en-GB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14400" lvl="1" indent="-457200">
              <a:lnSpc>
                <a:spcPct val="150000"/>
              </a:lnSpc>
              <a:buFont typeface="系统字体"/>
              <a:buChar char="—"/>
            </a:pP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计数器模式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kumimoji="1" lang="en-GB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CTR)</a:t>
            </a:r>
            <a:endParaRPr kumimoji="1" lang="en-GB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kumimoji="1" lang="en-GB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21494" y="192466"/>
            <a:ext cx="810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highlight>
                  <a:srgbClr val="00FF00"/>
                </a:highlight>
                <a:latin typeface="微软雅黑" panose="020B0503020204020204" pitchFamily="34" charset="-122"/>
              </a:rPr>
              <a:t>电码本模式</a:t>
            </a:r>
            <a:r>
              <a:rPr lang="en-US" altLang="zh-CN" sz="2400" b="1" dirty="0">
                <a:highlight>
                  <a:srgbClr val="00FF00"/>
                </a:highlight>
                <a:latin typeface="微软雅黑" panose="020B0503020204020204" pitchFamily="34" charset="-122"/>
              </a:rPr>
              <a:t>(ECB)</a:t>
            </a:r>
            <a:endParaRPr lang="en-US" altLang="zh-CN" sz="2400" b="1" dirty="0">
              <a:highlight>
                <a:srgbClr val="00FF00"/>
              </a:highlight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1012" y="5661329"/>
            <a:ext cx="1042988" cy="273844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470269" y="667436"/>
            <a:ext cx="8110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77252" y="840783"/>
            <a:ext cx="8309911" cy="547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200" dirty="0">
                <a:latin typeface="Arial" panose="020B0604020202020204" pitchFamily="34" charset="0"/>
                <a:ea typeface="宋体" panose="02010600030101010101" pitchFamily="2" charset="-122"/>
              </a:rPr>
              <a:t>直接利用加密算法对</a:t>
            </a:r>
            <a:r>
              <a:rPr kumimoji="1" lang="zh-CN" altLang="en-US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明文分组</a:t>
            </a:r>
            <a:r>
              <a:rPr kumimoji="1" lang="zh-CN" altLang="en-US" sz="2200" dirty="0">
                <a:latin typeface="Arial" panose="020B0604020202020204" pitchFamily="34" charset="0"/>
                <a:ea typeface="宋体" panose="02010600030101010101" pitchFamily="2" charset="-122"/>
              </a:rPr>
              <a:t>进行加密，</a:t>
            </a:r>
            <a:r>
              <a:rPr kumimoji="1" lang="zh-CN" altLang="en-US" sz="2000" u="sng" dirty="0">
                <a:latin typeface="Arial" panose="020B0604020202020204" pitchFamily="34" charset="0"/>
                <a:ea typeface="宋体" panose="02010600030101010101" pitchFamily="2" charset="-122"/>
              </a:rPr>
              <a:t>相同的明文加密后将产生相同的密文</a:t>
            </a:r>
            <a:endParaRPr kumimoji="1" lang="en-US" altLang="zh-CN" sz="2200" u="sng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endParaRPr kumimoji="1" lang="en-US" altLang="zh-CN" sz="2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GB" altLang="zh-CN" sz="2200" dirty="0">
                <a:latin typeface="Arial" panose="020B0604020202020204" pitchFamily="34" charset="0"/>
                <a:ea typeface="宋体" panose="02010600030101010101" pitchFamily="2" charset="-122"/>
              </a:rPr>
              <a:t>Padding</a:t>
            </a:r>
            <a:r>
              <a:rPr kumimoji="1" lang="zh-CN" altLang="en-GB" sz="2200" dirty="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kumimoji="1" lang="zh-CN" altLang="en-US" sz="2200" dirty="0">
                <a:latin typeface="Arial" panose="020B0604020202020204" pitchFamily="34" charset="0"/>
                <a:ea typeface="宋体" panose="02010600030101010101" pitchFamily="2" charset="-122"/>
              </a:rPr>
              <a:t>当明文最后一分组的长度不足时，会在尾部进行</a:t>
            </a:r>
            <a:r>
              <a:rPr kumimoji="1" lang="zh-CN" altLang="en-US" sz="22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随机数字的填充</a:t>
            </a:r>
            <a:r>
              <a:rPr kumimoji="1" lang="zh-CN" altLang="en-US" sz="2200" dirty="0">
                <a:latin typeface="Arial" panose="020B0604020202020204" pitchFamily="34" charset="0"/>
                <a:ea typeface="宋体" panose="02010600030101010101" pitchFamily="2" charset="-122"/>
              </a:rPr>
              <a:t>，通常用最后</a:t>
            </a:r>
            <a:r>
              <a:rPr kumimoji="1" lang="en-US" altLang="zh-CN" sz="22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kumimoji="1" lang="zh-CN" altLang="en-US" sz="2200" dirty="0">
                <a:latin typeface="Arial" panose="020B0604020202020204" pitchFamily="34" charset="0"/>
                <a:ea typeface="宋体" panose="02010600030101010101" pitchFamily="2" charset="-122"/>
              </a:rPr>
              <a:t>字节作为填充指示符</a:t>
            </a:r>
            <a:r>
              <a:rPr kumimoji="1" lang="en-US" altLang="zh-CN" sz="2200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kumimoji="1" lang="en-GB" altLang="zh-CN" sz="2200" dirty="0">
                <a:latin typeface="Arial" panose="020B0604020202020204" pitchFamily="34" charset="0"/>
                <a:ea typeface="宋体" panose="02010600030101010101" pitchFamily="2" charset="-122"/>
              </a:rPr>
              <a:t>PI)</a:t>
            </a:r>
            <a:endParaRPr kumimoji="1" lang="en-GB" altLang="zh-CN" sz="2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200" b="1" dirty="0">
                <a:latin typeface="Arial" panose="020B0604020202020204" pitchFamily="34" charset="0"/>
                <a:ea typeface="宋体" panose="02010600030101010101" pitchFamily="2" charset="-122"/>
              </a:rPr>
              <a:t>模式特点</a:t>
            </a:r>
            <a:r>
              <a:rPr kumimoji="1" lang="zh-CN" altLang="en-US" sz="2200" dirty="0">
                <a:latin typeface="Arial" panose="020B0604020202020204" pitchFamily="34" charset="0"/>
                <a:ea typeface="宋体" panose="02010600030101010101" pitchFamily="2" charset="-122"/>
              </a:rPr>
              <a:t> ：</a:t>
            </a:r>
            <a:endParaRPr kumimoji="1" lang="zh-CN" altLang="en-US" sz="2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系统字体"/>
              <a:buChar char="—"/>
            </a:pPr>
            <a:r>
              <a:rPr kumimoji="1"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最简易</a:t>
            </a:r>
            <a:endParaRPr kumimoji="1"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系统字体"/>
              <a:buChar char="—"/>
            </a:pPr>
            <a:r>
              <a:rPr kumimoji="1"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易于暴露明文的固有格式和统计特性</a:t>
            </a:r>
            <a:endParaRPr kumimoji="1"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系统字体"/>
              <a:buChar char="—"/>
            </a:pPr>
            <a:r>
              <a:rPr kumimoji="1"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各密文块间缺乏相关性，易受到块替换攻击，如分组重发</a:t>
            </a:r>
            <a:endParaRPr kumimoji="1"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2781300" y="2242226"/>
          <a:ext cx="3581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3" name="Equation" r:id="rId1" imgW="38404800" imgH="5486400" progId="Equation.DSMT4">
                  <p:embed/>
                </p:oleObj>
              </mc:Choice>
              <mc:Fallback>
                <p:oleObj name="Equation" r:id="rId1" imgW="38404800" imgH="5486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0" y="2242226"/>
                        <a:ext cx="3581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47348" y="2069034"/>
            <a:ext cx="5813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模板下载：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www.1ppt.com/moban/     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行业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模板：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www.1ppt.com/hangye/ </a:t>
            </a:r>
            <a:endParaRPr lang="en-US" altLang="zh-CN" sz="100" kern="0" dirty="0">
              <a:solidFill>
                <a:sysClr val="window" lastClr="FFFFFF"/>
              </a:solidFill>
            </a:endParaRPr>
          </a:p>
          <a:p>
            <a:pPr defTabSz="685800"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</a:rPr>
              <a:t>节日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模板：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www.1ppt.com/jieri/           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素材下载：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www.1ppt.com/sucai/</a:t>
            </a:r>
            <a:endParaRPr lang="en-US" altLang="zh-CN" sz="100" kern="0" dirty="0">
              <a:solidFill>
                <a:sysClr val="window" lastClr="FFFFFF"/>
              </a:solidFill>
            </a:endParaRPr>
          </a:p>
          <a:p>
            <a:pPr defTabSz="685800"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背景图片：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www.1ppt.com/beijing/      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图表下载：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www.1ppt.com/tubiao/      </a:t>
            </a:r>
            <a:endParaRPr lang="en-US" altLang="zh-CN" sz="100" kern="0" dirty="0">
              <a:solidFill>
                <a:sysClr val="window" lastClr="FFFFFF"/>
              </a:solidFill>
            </a:endParaRPr>
          </a:p>
          <a:p>
            <a:pPr defTabSz="685800"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</a:rPr>
              <a:t>优秀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www.1ppt.com/xiazai/        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教程： 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www.1ppt.com/powerpoint/      </a:t>
            </a:r>
            <a:endParaRPr lang="en-US" altLang="zh-CN" sz="100" kern="0" dirty="0">
              <a:solidFill>
                <a:sysClr val="window" lastClr="FFFFFF"/>
              </a:solidFill>
            </a:endParaRPr>
          </a:p>
          <a:p>
            <a:pPr defTabSz="685800"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</a:rPr>
              <a:t>Word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教程： 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www.1ppt.com/word/              Excel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教程：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www.1ppt.com/excel/  </a:t>
            </a:r>
            <a:endParaRPr lang="en-US" altLang="zh-CN" sz="100" kern="0" dirty="0">
              <a:solidFill>
                <a:sysClr val="window" lastClr="FFFFFF"/>
              </a:solidFill>
            </a:endParaRPr>
          </a:p>
          <a:p>
            <a:pPr defTabSz="685800"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</a:rPr>
              <a:t>资料下载：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www.1ppt.com/ziliao/                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课件下载：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www.1ppt.com/kejian/ </a:t>
            </a:r>
            <a:endParaRPr lang="en-US" altLang="zh-CN" sz="100" kern="0" dirty="0">
              <a:solidFill>
                <a:sysClr val="window" lastClr="FFFFFF"/>
              </a:solidFill>
            </a:endParaRPr>
          </a:p>
          <a:p>
            <a:pPr defTabSz="685800"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</a:rPr>
              <a:t>范文下载：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www.1ppt.com/fanwen/             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试卷下载：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www.1ppt.com/shiti/  </a:t>
            </a:r>
            <a:endParaRPr lang="en-US" altLang="zh-CN" sz="100" kern="0" dirty="0">
              <a:solidFill>
                <a:sysClr val="window" lastClr="FFFFFF"/>
              </a:solidFill>
            </a:endParaRPr>
          </a:p>
          <a:p>
            <a:pPr defTabSz="685800"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</a:rPr>
              <a:t>教案下载：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www.1ppt.com/jiaoan/        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论坛：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www.1ppt.cn</a:t>
            </a:r>
            <a:endParaRPr lang="en-US" altLang="zh-CN" sz="100" kern="0" dirty="0">
              <a:solidFill>
                <a:sysClr val="window" lastClr="FFFFFF"/>
              </a:solidFill>
            </a:endParaRPr>
          </a:p>
          <a:p>
            <a:pPr defTabSz="685800"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</a:rPr>
              <a:t> </a:t>
            </a:r>
            <a:endParaRPr lang="zh-CN" altLang="en-US" sz="100" kern="0" dirty="0">
              <a:solidFill>
                <a:sysClr val="window" lastClr="FFFFFF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13589" y="2088208"/>
            <a:ext cx="5878286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AES</a:t>
            </a:r>
            <a:endParaRPr lang="en-US" altLang="zh-CN" sz="6000" b="1" dirty="0">
              <a:solidFill>
                <a:schemeClr val="tx1">
                  <a:lumMod val="50000"/>
                  <a:lumOff val="50000"/>
                  <a:alpha val="23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6000" b="1" dirty="0">
              <a:solidFill>
                <a:schemeClr val="tx1">
                  <a:lumMod val="50000"/>
                  <a:lumOff val="50000"/>
                  <a:alpha val="23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6000" b="1" dirty="0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Algorithm</a:t>
            </a:r>
            <a:endParaRPr lang="en-US" altLang="zh-CN" sz="6000" b="1" dirty="0">
              <a:solidFill>
                <a:schemeClr val="tx1">
                  <a:lumMod val="50000"/>
                  <a:lumOff val="50000"/>
                  <a:alpha val="23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0" y="0"/>
            <a:ext cx="24122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1" name="矩形 50"/>
          <p:cNvSpPr/>
          <p:nvPr/>
        </p:nvSpPr>
        <p:spPr>
          <a:xfrm>
            <a:off x="6731794" y="0"/>
            <a:ext cx="24122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3" name="组合 2"/>
          <p:cNvGrpSpPr/>
          <p:nvPr/>
        </p:nvGrpSpPr>
        <p:grpSpPr>
          <a:xfrm>
            <a:off x="2286000" y="2930677"/>
            <a:ext cx="4592878" cy="1101572"/>
            <a:chOff x="4853824" y="1124584"/>
            <a:chExt cx="5978526" cy="2416902"/>
          </a:xfrm>
        </p:grpSpPr>
        <p:sp>
          <p:nvSpPr>
            <p:cNvPr id="47" name="文本框 46"/>
            <p:cNvSpPr txBox="1"/>
            <p:nvPr/>
          </p:nvSpPr>
          <p:spPr>
            <a:xfrm>
              <a:off x="4853824" y="1241468"/>
              <a:ext cx="5978526" cy="20258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AES</a:t>
              </a:r>
              <a:r>
                <a:rPr lang="zh-CN" altLang="en-US" sz="5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</a:t>
              </a:r>
              <a:endParaRPr lang="en-US" altLang="zh-CN" sz="5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5073762" y="1124584"/>
              <a:ext cx="5538651" cy="241690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50" presetClass="entr" presetSubtype="0" decel="100000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0" grpId="0" animBg="1"/>
      <p:bldP spid="5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21494" y="192466"/>
            <a:ext cx="810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highlight>
                  <a:srgbClr val="00FF00"/>
                </a:highlight>
                <a:latin typeface="微软雅黑" panose="020B0503020204020204" pitchFamily="34" charset="-122"/>
              </a:rPr>
              <a:t>密码分组链接模式</a:t>
            </a:r>
            <a:r>
              <a:rPr lang="en-US" altLang="zh-CN" sz="2400" b="1" dirty="0">
                <a:highlight>
                  <a:srgbClr val="00FF00"/>
                </a:highlight>
                <a:latin typeface="微软雅黑" panose="020B0503020204020204" pitchFamily="34" charset="-122"/>
              </a:rPr>
              <a:t>(</a:t>
            </a:r>
            <a:r>
              <a:rPr lang="en-GB" altLang="zh-CN" sz="2400" b="1" dirty="0">
                <a:highlight>
                  <a:srgbClr val="00FF00"/>
                </a:highlight>
                <a:latin typeface="微软雅黑" panose="020B0503020204020204" pitchFamily="34" charset="-122"/>
              </a:rPr>
              <a:t>CBC)</a:t>
            </a:r>
            <a:r>
              <a:rPr lang="en-GB" altLang="zh-CN" sz="2400" b="1" dirty="0">
                <a:latin typeface="微软雅黑" panose="020B0503020204020204" pitchFamily="34" charset="-122"/>
              </a:rPr>
              <a:t> </a:t>
            </a:r>
            <a:endParaRPr lang="en-GB" altLang="zh-CN" sz="2400" b="1" dirty="0">
              <a:latin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70269" y="667436"/>
            <a:ext cx="8110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77252" y="840783"/>
            <a:ext cx="8309911" cy="201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200" dirty="0">
                <a:latin typeface="Arial" panose="020B0604020202020204" pitchFamily="34" charset="0"/>
                <a:ea typeface="宋体" panose="02010600030101010101" pitchFamily="2" charset="-122"/>
              </a:rPr>
              <a:t>输入是当前</a:t>
            </a:r>
            <a:r>
              <a:rPr kumimoji="1" lang="zh-CN" altLang="en-US" sz="22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明文分组</a:t>
            </a:r>
            <a:r>
              <a:rPr kumimoji="1" lang="zh-CN" altLang="en-US" sz="2200" dirty="0"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kumimoji="1" lang="zh-CN" altLang="en-US" sz="22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前一密文分组</a:t>
            </a:r>
            <a:r>
              <a:rPr kumimoji="1" lang="zh-CN" altLang="en-US" sz="2200" dirty="0">
                <a:latin typeface="Arial" panose="020B0604020202020204" pitchFamily="34" charset="0"/>
                <a:ea typeface="宋体" panose="02010600030101010101" pitchFamily="2" charset="-122"/>
              </a:rPr>
              <a:t>的</a:t>
            </a:r>
            <a:r>
              <a:rPr kumimoji="1" lang="zh-CN" altLang="en-US" sz="22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异或</a:t>
            </a:r>
            <a:r>
              <a:rPr kumimoji="1" lang="zh-CN" altLang="en-US" sz="2200" dirty="0">
                <a:latin typeface="Arial" panose="020B0604020202020204" pitchFamily="34" charset="0"/>
                <a:ea typeface="宋体" panose="02010600030101010101" pitchFamily="2" charset="-122"/>
              </a:rPr>
              <a:t>，使用相同的密钥</a:t>
            </a:r>
            <a:endParaRPr kumimoji="1" lang="en-US" altLang="zh-CN" sz="2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200" dirty="0">
                <a:latin typeface="Arial" panose="020B0604020202020204" pitchFamily="34" charset="0"/>
                <a:ea typeface="宋体" panose="02010600030101010101" pitchFamily="2" charset="-122"/>
              </a:rPr>
              <a:t>链式加密模式</a:t>
            </a:r>
            <a:endParaRPr kumimoji="1" lang="en-US" altLang="zh-CN" sz="2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200" dirty="0">
                <a:latin typeface="Arial" panose="020B0604020202020204" pitchFamily="34" charset="0"/>
                <a:ea typeface="宋体" panose="02010600030101010101" pitchFamily="2" charset="-122"/>
              </a:rPr>
              <a:t>不同明文分组的输出之间不再有固定的关系</a:t>
            </a:r>
            <a:endParaRPr kumimoji="1"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3048000" y="1696278"/>
          <a:ext cx="30480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5" name="Equation" r:id="rId1" imgW="28956000" imgH="6096000" progId="Equation.DSMT4">
                  <p:embed/>
                </p:oleObj>
              </mc:Choice>
              <mc:Fallback>
                <p:oleObj name="Equation" r:id="rId1" imgW="28956000" imgH="6096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696278"/>
                        <a:ext cx="30480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252828"/>
            <a:ext cx="8966579" cy="28506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21494" y="192466"/>
            <a:ext cx="810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</a:rPr>
              <a:t>密码分组链接模式</a:t>
            </a:r>
            <a:r>
              <a:rPr lang="en-US" altLang="zh-CN" sz="2400" b="1" dirty="0">
                <a:latin typeface="微软雅黑" panose="020B0503020204020204" pitchFamily="34" charset="-122"/>
              </a:rPr>
              <a:t>(</a:t>
            </a:r>
            <a:r>
              <a:rPr lang="en-GB" altLang="zh-CN" sz="2400" b="1" dirty="0">
                <a:latin typeface="微软雅黑" panose="020B0503020204020204" pitchFamily="34" charset="-122"/>
              </a:rPr>
              <a:t>CBC) </a:t>
            </a:r>
            <a:endParaRPr lang="en-GB" altLang="zh-CN" sz="24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54799" y="5697187"/>
            <a:ext cx="1042988" cy="273844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470269" y="667436"/>
            <a:ext cx="8110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77252" y="840783"/>
            <a:ext cx="8309911" cy="4908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通过</a:t>
            </a:r>
            <a:r>
              <a:rPr kumimoji="1"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反馈</a:t>
            </a: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使输出的密文组与以前各明文组</a:t>
            </a:r>
            <a:r>
              <a:rPr kumimoji="1"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相关</a:t>
            </a: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，较好实现了隐蔽明文、扩散明文效应的作用</a:t>
            </a:r>
            <a:endParaRPr kumimoji="1"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但仍然存在</a:t>
            </a:r>
            <a:r>
              <a:rPr kumimoji="1"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传播错误扩散</a:t>
            </a: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的问题</a:t>
            </a:r>
            <a:endParaRPr kumimoji="1"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200000"/>
              </a:lnSpc>
              <a:buFont typeface="系统字体"/>
              <a:buChar char="—"/>
            </a:pPr>
            <a:r>
              <a:rPr kumimoji="1" lang="zh-CN" altLang="en-US" sz="2200" dirty="0">
                <a:latin typeface="Arial" panose="020B0604020202020204" pitchFamily="34" charset="0"/>
                <a:ea typeface="宋体" panose="02010600030101010101" pitchFamily="2" charset="-122"/>
              </a:rPr>
              <a:t>如果有一组明文出错，会使以后的密文组都受影响，但除原来有误的一组外，其后各密文组解密后都能正确恢复明文</a:t>
            </a:r>
            <a:endParaRPr kumimoji="1" lang="zh-CN" altLang="en-US" sz="2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200000"/>
              </a:lnSpc>
              <a:buFont typeface="系统字体"/>
              <a:buChar char="—"/>
            </a:pPr>
            <a:r>
              <a:rPr kumimoji="1" lang="zh-CN" altLang="en-US" sz="2200" dirty="0">
                <a:latin typeface="Arial" panose="020B0604020202020204" pitchFamily="34" charset="0"/>
                <a:ea typeface="宋体" panose="02010600030101010101" pitchFamily="2" charset="-122"/>
              </a:rPr>
              <a:t>若在传送过程中某组密文组出错，则该组和下一组恢复的明文数据会出错，其后各组将不再受影响</a:t>
            </a:r>
            <a:endParaRPr kumimoji="1" lang="zh-CN" altLang="en-US" sz="2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21494" y="192466"/>
            <a:ext cx="810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highlight>
                  <a:srgbClr val="00FF00"/>
                </a:highlight>
                <a:latin typeface="微软雅黑" panose="020B0503020204020204" pitchFamily="34" charset="-122"/>
              </a:rPr>
              <a:t>密码反馈模式</a:t>
            </a:r>
            <a:r>
              <a:rPr lang="en-US" altLang="zh-CN" sz="2400" b="1" dirty="0">
                <a:highlight>
                  <a:srgbClr val="00FF00"/>
                </a:highlight>
                <a:latin typeface="微软雅黑" panose="020B0503020204020204" pitchFamily="34" charset="-122"/>
              </a:rPr>
              <a:t>(</a:t>
            </a:r>
            <a:r>
              <a:rPr lang="en-GB" altLang="zh-CN" sz="2400" b="1" dirty="0">
                <a:highlight>
                  <a:srgbClr val="00FF00"/>
                </a:highlight>
                <a:latin typeface="微软雅黑" panose="020B0503020204020204" pitchFamily="34" charset="-122"/>
              </a:rPr>
              <a:t>CFB)</a:t>
            </a:r>
            <a:endParaRPr lang="en-GB" altLang="zh-CN" sz="2400" b="1" dirty="0">
              <a:highlight>
                <a:srgbClr val="00FF00"/>
              </a:highlight>
              <a:latin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70269" y="667436"/>
            <a:ext cx="8110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77252" y="840783"/>
            <a:ext cx="8309911" cy="201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200" dirty="0">
                <a:latin typeface="Arial" panose="020B0604020202020204" pitchFamily="34" charset="0"/>
                <a:ea typeface="宋体" panose="02010600030101010101" pitchFamily="2" charset="-122"/>
              </a:rPr>
              <a:t>将</a:t>
            </a:r>
            <a:r>
              <a:rPr kumimoji="1" lang="zh-CN" altLang="en-US" sz="22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明文</a:t>
            </a:r>
            <a:r>
              <a:rPr kumimoji="1" lang="zh-CN" altLang="en-US" sz="2200" dirty="0">
                <a:latin typeface="Arial" panose="020B0604020202020204" pitchFamily="34" charset="0"/>
                <a:ea typeface="宋体" panose="02010600030101010101" pitchFamily="2" charset="-122"/>
              </a:rPr>
              <a:t>按</a:t>
            </a:r>
            <a:r>
              <a:rPr kumimoji="1" lang="zh-CN" altLang="en-US" sz="22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长度为</a:t>
            </a:r>
            <a:r>
              <a:rPr kumimoji="1" lang="en-US" altLang="zh-CN" sz="22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</a:t>
            </a:r>
            <a:r>
              <a:rPr kumimoji="1" lang="zh-CN" altLang="en-US" sz="22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进行分段</a:t>
            </a:r>
            <a:r>
              <a:rPr kumimoji="1" lang="zh-CN" altLang="en-GB" sz="22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kumimoji="1" lang="zh-CN" altLang="en-US" sz="2200" dirty="0">
                <a:latin typeface="Arial" panose="020B0604020202020204" pitchFamily="34" charset="0"/>
                <a:ea typeface="宋体" panose="02010600030101010101" pitchFamily="2" charset="-122"/>
              </a:rPr>
              <a:t>使用</a:t>
            </a:r>
            <a:r>
              <a:rPr kumimoji="1" lang="zh-CN" altLang="en-US" sz="22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移位寄存器</a:t>
            </a:r>
            <a:r>
              <a:rPr kumimoji="1" lang="en-GB" altLang="zh-CN" sz="22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r>
              <a:rPr kumimoji="1" lang="zh-CN" altLang="en-US" sz="2200" dirty="0">
                <a:latin typeface="Arial" panose="020B0604020202020204" pitchFamily="34" charset="0"/>
                <a:ea typeface="宋体" panose="02010600030101010101" pitchFamily="2" charset="-122"/>
              </a:rPr>
              <a:t>对每个分段进行</a:t>
            </a:r>
            <a:r>
              <a:rPr kumimoji="1" lang="zh-CN" altLang="en-US" sz="22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异或加密</a:t>
            </a:r>
            <a:endParaRPr kumimoji="1" lang="en-US" altLang="zh-CN" sz="2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200" dirty="0">
                <a:latin typeface="Arial" panose="020B0604020202020204" pitchFamily="34" charset="0"/>
                <a:ea typeface="宋体" panose="02010600030101010101" pitchFamily="2" charset="-122"/>
              </a:rPr>
              <a:t>本质上将加密算法作为一个</a:t>
            </a:r>
            <a:r>
              <a:rPr kumimoji="1" lang="zh-CN" altLang="en-US" sz="22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密钥流产生器</a:t>
            </a:r>
            <a:r>
              <a:rPr kumimoji="1" lang="zh-CN" altLang="en-US" sz="2200" dirty="0">
                <a:latin typeface="Arial" panose="020B0604020202020204" pitchFamily="34" charset="0"/>
                <a:ea typeface="宋体" panose="02010600030101010101" pitchFamily="2" charset="-122"/>
              </a:rPr>
              <a:t>，当</a:t>
            </a:r>
            <a:r>
              <a:rPr kumimoji="1" lang="en-GB" altLang="zh-CN" sz="2200" dirty="0">
                <a:latin typeface="Arial" panose="020B0604020202020204" pitchFamily="34" charset="0"/>
                <a:ea typeface="宋体" panose="02010600030101010101" pitchFamily="2" charset="-122"/>
              </a:rPr>
              <a:t>j</a:t>
            </a:r>
            <a:r>
              <a:rPr kumimoji="1" lang="zh-CN" altLang="en-GB" sz="2200" dirty="0">
                <a:latin typeface="Arial" panose="020B0604020202020204" pitchFamily="34" charset="0"/>
                <a:ea typeface="宋体" panose="02010600030101010101" pitchFamily="2" charset="-122"/>
              </a:rPr>
              <a:t>＝</a:t>
            </a:r>
            <a:r>
              <a:rPr kumimoji="1" lang="en-GB" altLang="zh-CN" sz="22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kumimoji="1" lang="zh-CN" altLang="en-US" sz="2200" dirty="0">
                <a:latin typeface="Arial" panose="020B0604020202020204" pitchFamily="34" charset="0"/>
                <a:ea typeface="宋体" panose="02010600030101010101" pitchFamily="2" charset="-122"/>
              </a:rPr>
              <a:t>时为流密码</a:t>
            </a:r>
            <a:endParaRPr kumimoji="1" lang="en-US" altLang="zh-CN" sz="2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3283114"/>
            <a:ext cx="9093200" cy="287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21494" y="192466"/>
            <a:ext cx="810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</a:rPr>
              <a:t>密码反馈模式</a:t>
            </a:r>
            <a:r>
              <a:rPr lang="en-US" altLang="zh-CN" sz="2400" b="1" dirty="0">
                <a:latin typeface="微软雅黑" panose="020B0503020204020204" pitchFamily="34" charset="-122"/>
              </a:rPr>
              <a:t>(</a:t>
            </a:r>
            <a:r>
              <a:rPr lang="en-GB" altLang="zh-CN" sz="2400" b="1" dirty="0">
                <a:latin typeface="微软雅黑" panose="020B0503020204020204" pitchFamily="34" charset="-122"/>
              </a:rPr>
              <a:t>CFB)</a:t>
            </a:r>
            <a:endParaRPr lang="en-GB" altLang="zh-CN" sz="24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54799" y="5697187"/>
            <a:ext cx="1042988" cy="273844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470269" y="667436"/>
            <a:ext cx="8110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77252" y="840783"/>
            <a:ext cx="8309911" cy="6379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输出的</a:t>
            </a:r>
            <a:r>
              <a:rPr kumimoji="1"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密文组</a:t>
            </a: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与</a:t>
            </a:r>
            <a:r>
              <a:rPr kumimoji="1"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以前各明文组相关</a:t>
            </a: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，较好实现了隐蔽明文、扩散明文效应的作用，且能适应不同数据格式</a:t>
            </a:r>
            <a:endParaRPr kumimoji="1"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但是模式也存在和</a:t>
            </a:r>
            <a:r>
              <a:rPr kumimoji="1" lang="en-GB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CBC</a:t>
            </a: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模式类似的</a:t>
            </a:r>
            <a:r>
              <a:rPr kumimoji="1"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错误传播扩散</a:t>
            </a: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问题</a:t>
            </a:r>
            <a:endParaRPr kumimoji="1"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200000"/>
              </a:lnSpc>
              <a:buFont typeface="系统字体"/>
              <a:buChar char="—"/>
            </a:pPr>
            <a:r>
              <a:rPr kumimoji="1" lang="zh-CN" altLang="en-US" sz="2200" dirty="0">
                <a:latin typeface="Arial" panose="020B0604020202020204" pitchFamily="34" charset="0"/>
                <a:ea typeface="宋体" panose="02010600030101010101" pitchFamily="2" charset="-122"/>
              </a:rPr>
              <a:t>除原来有误的明文所对应密文分组有误外，其后各密文组解密后都能正确恢复明文</a:t>
            </a:r>
            <a:endParaRPr kumimoji="1" lang="en-US" altLang="zh-CN" sz="2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200000"/>
              </a:lnSpc>
              <a:buFont typeface="系统字体"/>
              <a:buChar char="—"/>
            </a:pPr>
            <a:r>
              <a:rPr kumimoji="1" lang="zh-CN" altLang="en-US" sz="2200" dirty="0">
                <a:latin typeface="Arial" panose="020B0604020202020204" pitchFamily="34" charset="0"/>
                <a:ea typeface="宋体" panose="02010600030101010101" pitchFamily="2" charset="-122"/>
              </a:rPr>
              <a:t>密文的错误会引起明文产生错误，并且该错误会进入移位寄存器，直到从移位寄存器中移出才会不再影响后续密文生成</a:t>
            </a:r>
            <a:endParaRPr kumimoji="1" lang="zh-CN" altLang="en-US" sz="2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kumimoji="1"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kumimoji="1"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21494" y="192466"/>
            <a:ext cx="810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highlight>
                  <a:srgbClr val="00FF00"/>
                </a:highlight>
                <a:latin typeface="微软雅黑" panose="020B0503020204020204" pitchFamily="34" charset="-122"/>
              </a:rPr>
              <a:t>输出反馈模式</a:t>
            </a:r>
            <a:r>
              <a:rPr lang="en-US" altLang="zh-CN" sz="2400" b="1" dirty="0">
                <a:highlight>
                  <a:srgbClr val="00FF00"/>
                </a:highlight>
                <a:latin typeface="微软雅黑" panose="020B0503020204020204" pitchFamily="34" charset="-122"/>
              </a:rPr>
              <a:t>(</a:t>
            </a:r>
            <a:r>
              <a:rPr lang="en-GB" altLang="zh-CN" sz="2400" b="1" dirty="0">
                <a:highlight>
                  <a:srgbClr val="00FF00"/>
                </a:highlight>
                <a:latin typeface="微软雅黑" panose="020B0503020204020204" pitchFamily="34" charset="-122"/>
              </a:rPr>
              <a:t>OFB)</a:t>
            </a:r>
            <a:endParaRPr lang="en-GB" altLang="zh-CN" sz="2400" b="1" dirty="0">
              <a:highlight>
                <a:srgbClr val="00FF00"/>
              </a:highlight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256399" y="5697187"/>
            <a:ext cx="1042988" cy="273844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470269" y="667436"/>
            <a:ext cx="8110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77252" y="840783"/>
            <a:ext cx="8309911" cy="201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200" dirty="0">
                <a:latin typeface="Arial" panose="020B0604020202020204" pitchFamily="34" charset="0"/>
                <a:ea typeface="宋体" panose="02010600030101010101" pitchFamily="2" charset="-122"/>
              </a:rPr>
              <a:t>将分组密码算法作为一个</a:t>
            </a:r>
            <a:r>
              <a:rPr kumimoji="1" lang="zh-CN" altLang="en-US" sz="22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密钥流产生器</a:t>
            </a:r>
            <a:r>
              <a:rPr kumimoji="1" lang="zh-CN" altLang="en-US" sz="2200" dirty="0">
                <a:latin typeface="Arial" panose="020B0604020202020204" pitchFamily="34" charset="0"/>
                <a:ea typeface="宋体" panose="02010600030101010101" pitchFamily="2" charset="-122"/>
              </a:rPr>
              <a:t>，其输出的</a:t>
            </a:r>
            <a:r>
              <a:rPr kumimoji="1" lang="en-GB" altLang="zh-CN" sz="22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j</a:t>
            </a:r>
            <a:r>
              <a:rPr kumimoji="1" lang="zh-CN" altLang="en-US" sz="22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比特密钥</a:t>
            </a:r>
            <a:r>
              <a:rPr kumimoji="1" lang="zh-CN" altLang="en-US" sz="2200" dirty="0">
                <a:latin typeface="Arial" panose="020B0604020202020204" pitchFamily="34" charset="0"/>
                <a:ea typeface="宋体" panose="02010600030101010101" pitchFamily="2" charset="-122"/>
              </a:rPr>
              <a:t>直接反馈至分组密码的输入端，同时对</a:t>
            </a:r>
            <a:r>
              <a:rPr kumimoji="1" lang="zh-CN" altLang="en-US" sz="22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密钥和输入的明文分组</a:t>
            </a:r>
            <a:r>
              <a:rPr kumimoji="1" lang="zh-CN" altLang="en-US" sz="2200" dirty="0">
                <a:latin typeface="Arial" panose="020B0604020202020204" pitchFamily="34" charset="0"/>
                <a:ea typeface="宋体" panose="02010600030101010101" pitchFamily="2" charset="-122"/>
              </a:rPr>
              <a:t>进行对应异或加密</a:t>
            </a:r>
            <a:endParaRPr kumimoji="1" lang="zh-CN" altLang="en-US" sz="2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3322524"/>
            <a:ext cx="8911985" cy="28680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21494" y="192466"/>
            <a:ext cx="810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</a:rPr>
              <a:t>输出反馈模式</a:t>
            </a:r>
            <a:r>
              <a:rPr lang="en-US" altLang="zh-CN" sz="2400" b="1" dirty="0">
                <a:latin typeface="微软雅黑" panose="020B0503020204020204" pitchFamily="34" charset="-122"/>
              </a:rPr>
              <a:t>(</a:t>
            </a:r>
            <a:r>
              <a:rPr lang="en-GB" altLang="zh-CN" sz="2400" b="1" dirty="0">
                <a:latin typeface="微软雅黑" panose="020B0503020204020204" pitchFamily="34" charset="-122"/>
              </a:rPr>
              <a:t>OFB)</a:t>
            </a:r>
            <a:endParaRPr lang="en-GB" altLang="zh-CN" sz="24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54799" y="5697187"/>
            <a:ext cx="1042988" cy="273844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470269" y="667436"/>
            <a:ext cx="8110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77252" y="840783"/>
            <a:ext cx="8309911" cy="3667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具有普通序列密码的优点，适于</a:t>
            </a:r>
            <a:r>
              <a:rPr kumimoji="1"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加密冗余度较大</a:t>
            </a: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的数据、语音和图像数据</a:t>
            </a:r>
            <a:endParaRPr kumimoji="1"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200000"/>
              </a:lnSpc>
              <a:buFont typeface="系统字体"/>
              <a:buChar char="—"/>
            </a:pP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可加密任意长度的数据（即不需要进行分组填充）</a:t>
            </a:r>
            <a:endParaRPr kumimoji="1"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200000"/>
              </a:lnSpc>
              <a:buFont typeface="系统字体"/>
              <a:buChar char="—"/>
            </a:pP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没有错误传播</a:t>
            </a:r>
            <a:endParaRPr kumimoji="1"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对密文篡改难以检测</a:t>
            </a:r>
            <a:endParaRPr kumimoji="1"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21494" y="192466"/>
            <a:ext cx="810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</a:rPr>
              <a:t>计数器模式</a:t>
            </a:r>
            <a:r>
              <a:rPr lang="en-US" altLang="zh-CN" sz="2400" b="1" dirty="0">
                <a:latin typeface="微软雅黑" panose="020B0503020204020204" pitchFamily="34" charset="-122"/>
              </a:rPr>
              <a:t>(</a:t>
            </a:r>
            <a:r>
              <a:rPr lang="en-GB" altLang="zh-CN" sz="2400" b="1" dirty="0">
                <a:latin typeface="微软雅黑" panose="020B0503020204020204" pitchFamily="34" charset="-122"/>
              </a:rPr>
              <a:t>CTR)</a:t>
            </a:r>
            <a:endParaRPr lang="en-GB" altLang="zh-CN" sz="24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54799" y="5697187"/>
            <a:ext cx="1042988" cy="273844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470269" y="667436"/>
            <a:ext cx="8110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5500" y="1134292"/>
            <a:ext cx="7714581" cy="472086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21494" y="192466"/>
            <a:ext cx="810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</a:rPr>
              <a:t>计数器模式</a:t>
            </a:r>
            <a:r>
              <a:rPr lang="en-US" altLang="zh-CN" sz="2400" b="1" dirty="0">
                <a:latin typeface="微软雅黑" panose="020B0503020204020204" pitchFamily="34" charset="-122"/>
              </a:rPr>
              <a:t>(</a:t>
            </a:r>
            <a:r>
              <a:rPr lang="en-GB" altLang="zh-CN" sz="2400" b="1" dirty="0">
                <a:latin typeface="微软雅黑" panose="020B0503020204020204" pitchFamily="34" charset="-122"/>
              </a:rPr>
              <a:t>CTR)</a:t>
            </a:r>
            <a:endParaRPr lang="en-GB" altLang="zh-CN" sz="24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256399" y="5697187"/>
            <a:ext cx="1042988" cy="273844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470269" y="667436"/>
            <a:ext cx="8110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77252" y="840783"/>
            <a:ext cx="8309911" cy="4847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主要优点：</a:t>
            </a:r>
            <a:endParaRPr kumimoji="1"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200000"/>
              </a:lnSpc>
              <a:buFont typeface="系统字体"/>
              <a:buChar char="—"/>
            </a:pPr>
            <a:r>
              <a:rPr kumimoji="1" lang="zh-CN" altLang="en-US" sz="2200" dirty="0">
                <a:latin typeface="Arial" panose="020B0604020202020204" pitchFamily="34" charset="0"/>
                <a:ea typeface="宋体" panose="02010600030101010101" pitchFamily="2" charset="-122"/>
              </a:rPr>
              <a:t>加</a:t>
            </a:r>
            <a:r>
              <a:rPr kumimoji="1" lang="en-US" altLang="zh-CN" sz="2200" dirty="0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r>
              <a:rPr kumimoji="1" lang="zh-CN" altLang="en-US" sz="2200" dirty="0">
                <a:latin typeface="Arial" panose="020B0604020202020204" pitchFamily="34" charset="0"/>
                <a:ea typeface="宋体" panose="02010600030101010101" pitchFamily="2" charset="-122"/>
              </a:rPr>
              <a:t>解密结构相同，程序易于实现</a:t>
            </a:r>
            <a:endParaRPr kumimoji="1" lang="en-US" altLang="zh-CN" sz="2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200000"/>
              </a:lnSpc>
              <a:buFont typeface="系统字体"/>
              <a:buChar char="—"/>
            </a:pPr>
            <a:r>
              <a:rPr kumimoji="1" lang="zh-CN" altLang="en-US" sz="2200" dirty="0">
                <a:latin typeface="Arial" panose="020B0604020202020204" pitchFamily="34" charset="0"/>
                <a:ea typeface="宋体" panose="02010600030101010101" pitchFamily="2" charset="-122"/>
              </a:rPr>
              <a:t>能够直接计算指定分组所需的计数器值，支持高速并行计算</a:t>
            </a:r>
            <a:endParaRPr kumimoji="1" lang="en-US" altLang="zh-CN" sz="2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200000"/>
              </a:lnSpc>
              <a:buFont typeface="系统字体"/>
              <a:buChar char="—"/>
            </a:pPr>
            <a:r>
              <a:rPr kumimoji="1" lang="zh-CN" altLang="en-US" sz="2200" dirty="0">
                <a:latin typeface="Arial" panose="020B0604020202020204" pitchFamily="34" charset="0"/>
                <a:ea typeface="宋体" panose="02010600030101010101" pitchFamily="2" charset="-122"/>
              </a:rPr>
              <a:t>不产生错误扩散</a:t>
            </a:r>
            <a:endParaRPr kumimoji="1" lang="en-US" altLang="zh-CN" sz="2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主要缺点：</a:t>
            </a:r>
            <a:endParaRPr kumimoji="1"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200000"/>
              </a:lnSpc>
              <a:buFont typeface="系统字体"/>
              <a:buChar char="—"/>
            </a:pPr>
            <a:r>
              <a:rPr kumimoji="1" lang="zh-CN" altLang="en-US" sz="2200" dirty="0">
                <a:latin typeface="Arial" panose="020B0604020202020204" pitchFamily="34" charset="0"/>
                <a:ea typeface="宋体" panose="02010600030101010101" pitchFamily="2" charset="-122"/>
              </a:rPr>
              <a:t>无法保证消息的完整性，攻击者可以进行比特翻转和重放</a:t>
            </a:r>
            <a:endParaRPr kumimoji="1" lang="en-US" altLang="zh-CN" sz="2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200000"/>
              </a:lnSpc>
              <a:buFont typeface="系统字体"/>
              <a:buChar char="—"/>
            </a:pPr>
            <a:r>
              <a:rPr kumimoji="1" lang="zh-CN" altLang="en-US" sz="2200" dirty="0">
                <a:latin typeface="Arial" panose="020B0604020202020204" pitchFamily="34" charset="0"/>
                <a:ea typeface="宋体" panose="02010600030101010101" pitchFamily="2" charset="-122"/>
              </a:rPr>
              <a:t>计数器块（</a:t>
            </a:r>
            <a:r>
              <a:rPr kumimoji="1" lang="en-GB" altLang="zh-CN" sz="2200" dirty="0">
                <a:latin typeface="Arial" panose="020B0604020202020204" pitchFamily="34" charset="0"/>
                <a:ea typeface="宋体" panose="02010600030101010101" pitchFamily="2" charset="-122"/>
              </a:rPr>
              <a:t> nonce </a:t>
            </a:r>
            <a:r>
              <a:rPr kumimoji="1" lang="zh-CN" altLang="en-GB" sz="2200" dirty="0">
                <a:latin typeface="Arial" panose="020B0604020202020204" pitchFamily="34" charset="0"/>
                <a:ea typeface="宋体" panose="02010600030101010101" pitchFamily="2" charset="-122"/>
              </a:rPr>
              <a:t>值</a:t>
            </a:r>
            <a:r>
              <a:rPr kumimoji="1" lang="zh-CN" altLang="en-US" sz="2200" dirty="0">
                <a:latin typeface="Arial" panose="020B0604020202020204" pitchFamily="34" charset="0"/>
                <a:ea typeface="宋体" panose="02010600030101010101" pitchFamily="2" charset="-122"/>
              </a:rPr>
              <a:t>）重用导致明文泄露</a:t>
            </a:r>
            <a:endParaRPr kumimoji="1" lang="zh-CN" altLang="en-US" sz="2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21494" y="192466"/>
            <a:ext cx="810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</a:rPr>
              <a:t>不同分组密码工作模式的对比</a:t>
            </a:r>
            <a:endParaRPr lang="zh-CN" altLang="en-US" sz="24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1012" y="5661329"/>
            <a:ext cx="1042988" cy="273844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470269" y="667436"/>
            <a:ext cx="8110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Group 3"/>
          <p:cNvGraphicFramePr/>
          <p:nvPr/>
        </p:nvGraphicFramePr>
        <p:xfrm>
          <a:off x="677608" y="950913"/>
          <a:ext cx="7696200" cy="5356227"/>
        </p:xfrm>
        <a:graphic>
          <a:graphicData uri="http://schemas.openxmlformats.org/drawingml/2006/table">
            <a:tbl>
              <a:tblPr/>
              <a:tblGrid>
                <a:gridCol w="1019175"/>
                <a:gridCol w="2828925"/>
                <a:gridCol w="1924050"/>
                <a:gridCol w="1924050"/>
              </a:tblGrid>
              <a:tr h="3984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模式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描述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特点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用途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0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ECB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各明文组独立地以同一密钥加密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文明相同，密文相同；操作简单，容易受到重复和代换攻击；无差错传播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传送短数据（如一个加密密钥）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05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CBC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加密算法的输入是当前明文组和前一密文组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初始向量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IV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保密和完整性，密文差错传播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传输数据分组；认证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CRT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加密算法的输入为当前计数器的值，该输出值与当前明文异或以产生密文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只需加密，没有解密；简单，可预处理，并行处理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实时性和速度要求比较高的加密场合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779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OFB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与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CFB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相似，不同之处是本次加密算法的输入为前一次加密算法的输出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分组密码算法作为一个密钥流产生器，对于密文被篡改难以进行检测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有扰信道上（如卫星通讯）传送数据流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668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CFB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每次只处理输入的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j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比特，将上一次密文用作加密算法的输入以产生伪随机输出，该输出与当前明文异或以产生密文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有差错传播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传送数据流，认证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文本框 9"/>
          <p:cNvSpPr txBox="1"/>
          <p:nvPr/>
        </p:nvSpPr>
        <p:spPr>
          <a:xfrm>
            <a:off x="521494" y="2886544"/>
            <a:ext cx="81010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>
                <a:solidFill>
                  <a:schemeClr val="bg1"/>
                </a:solidFill>
              </a:rPr>
              <a:t>感谢聆听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21494" y="226336"/>
            <a:ext cx="8622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</a:rPr>
              <a:t>高级数据加密标准</a:t>
            </a:r>
            <a:r>
              <a:rPr lang="en-GB" altLang="zh-CN" sz="2400" b="1" dirty="0">
                <a:latin typeface="微软雅黑" panose="020B0503020204020204" pitchFamily="34" charset="-122"/>
              </a:rPr>
              <a:t>AES</a:t>
            </a:r>
            <a:endParaRPr lang="zh-CN" altLang="en-US" sz="24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1012" y="5661329"/>
            <a:ext cx="1042988" cy="273844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470269" y="672826"/>
            <a:ext cx="8110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70269" y="931254"/>
            <a:ext cx="8152238" cy="5545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1997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月：</a:t>
            </a:r>
            <a:r>
              <a:rPr lang="en-GB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NIST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发起征集</a:t>
            </a:r>
            <a:r>
              <a:rPr lang="en-GB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AES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算法，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要求</a:t>
            </a:r>
            <a:r>
              <a:rPr lang="en-GB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AES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具有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128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比特的分组长度，并支持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128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192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256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比特的密钥长度，且要求能在全球范围内免费使用 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1998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月：</a:t>
            </a:r>
            <a:r>
              <a:rPr lang="en-GB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NIST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召开了第一次</a:t>
            </a:r>
            <a:r>
              <a:rPr lang="en-GB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AES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候选会议，并公布了满足候选要求的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15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GB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AES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候选算法。随后又从这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15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个算法筛选出了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GB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AES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候选算法：</a:t>
            </a:r>
            <a:r>
              <a:rPr lang="en-GB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MARS, RC6, Rijndael, SERPENT</a:t>
            </a:r>
            <a:r>
              <a:rPr lang="zh-CN" altLang="en-GB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GB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GB" altLang="zh-CN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Twofish</a:t>
            </a:r>
            <a:endParaRPr lang="en-GB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2000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月：</a:t>
            </a:r>
            <a:r>
              <a:rPr lang="en-GB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NIST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宣布由比利时的密码专家</a:t>
            </a:r>
            <a:r>
              <a:rPr lang="en-GB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Joan Daemen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博士和</a:t>
            </a:r>
            <a:r>
              <a:rPr lang="en-GB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Vincent </a:t>
            </a:r>
            <a:r>
              <a:rPr lang="en-GB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Rijmen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博士开发的</a:t>
            </a:r>
            <a:r>
              <a:rPr lang="en-GB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Rijndael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被选择成为</a:t>
            </a:r>
            <a:r>
              <a:rPr lang="en-GB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AES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的最终算法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21494" y="192466"/>
            <a:ext cx="810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</a:rPr>
              <a:t>AES</a:t>
            </a:r>
            <a:r>
              <a:rPr lang="zh-CN" altLang="en-US" sz="2400" b="1" dirty="0">
                <a:latin typeface="微软雅黑" panose="020B0503020204020204" pitchFamily="34" charset="-122"/>
              </a:rPr>
              <a:t>算法常见术语</a:t>
            </a:r>
            <a:endParaRPr lang="zh-CN" altLang="en-US" sz="24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1012" y="5661329"/>
            <a:ext cx="1042988" cy="273844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470269" y="667436"/>
            <a:ext cx="8110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77252" y="840783"/>
            <a:ext cx="8309911" cy="5560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采用</a:t>
            </a:r>
            <a:r>
              <a:rPr kumimoji="1" lang="en-GB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SPN</a:t>
            </a: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结构</a:t>
            </a:r>
            <a:endParaRPr kumimoji="1"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状态（</a:t>
            </a:r>
            <a:r>
              <a:rPr kumimoji="1" lang="en-GB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State</a:t>
            </a:r>
            <a:r>
              <a:rPr kumimoji="1" lang="zh-CN" altLang="en-GB" sz="2400" dirty="0">
                <a:latin typeface="Arial" panose="020B0604020202020204" pitchFamily="34" charset="0"/>
                <a:ea typeface="宋体" panose="02010600030101010101" pitchFamily="2" charset="-122"/>
              </a:rPr>
              <a:t>）：</a:t>
            </a: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密码运算的中间结果</a:t>
            </a:r>
            <a:endParaRPr kumimoji="1"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GB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State</a:t>
            </a: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矩阵表示：指以字节为基本构成元素的矩阵阵列，该阵列有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行，列数记为</a:t>
            </a:r>
            <a:r>
              <a:rPr kumimoji="1" lang="en-GB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kumimoji="1" lang="en-GB" altLang="zh-CN" sz="24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endParaRPr kumimoji="1" lang="zh-CN" altLang="en-GB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GB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kumimoji="1" lang="en-GB" altLang="zh-CN" sz="24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kumimoji="1" lang="en-GB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分组长度（</a:t>
            </a:r>
            <a:r>
              <a:rPr kumimoji="1" lang="en-GB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bits</a:t>
            </a:r>
            <a:r>
              <a:rPr kumimoji="1" lang="zh-CN" altLang="en-GB" sz="2400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kumimoji="1" lang="en-GB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÷ 32</a:t>
            </a: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，可取值包括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，对应的分组长度依次为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128</a:t>
            </a: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192</a:t>
            </a: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256</a:t>
            </a:r>
            <a:r>
              <a:rPr kumimoji="1" lang="en-GB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bits</a:t>
            </a:r>
            <a:endParaRPr kumimoji="1"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密码密钥（</a:t>
            </a:r>
            <a:r>
              <a:rPr kumimoji="1" lang="en-GB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Cipher Key</a:t>
            </a:r>
            <a:r>
              <a:rPr kumimoji="1" lang="zh-CN" altLang="en-GB" sz="2400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矩阵表示： 指一个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行的矩阵阵列，列数记为</a:t>
            </a:r>
            <a:r>
              <a:rPr kumimoji="1" lang="en-GB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kumimoji="1" lang="en-GB" altLang="zh-CN" sz="2400" baseline="-25000" dirty="0" err="1">
                <a:latin typeface="Arial" panose="020B0604020202020204" pitchFamily="34" charset="0"/>
                <a:ea typeface="宋体" panose="02010600030101010101" pitchFamily="2" charset="-122"/>
              </a:rPr>
              <a:t>k</a:t>
            </a:r>
            <a:endParaRPr kumimoji="1" lang="zh-CN" altLang="en-GB" sz="2400" baseline="-25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GB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kumimoji="1" lang="en-GB" altLang="zh-CN" sz="2400" baseline="-25000" dirty="0" err="1">
                <a:latin typeface="Arial" panose="020B0604020202020204" pitchFamily="34" charset="0"/>
                <a:ea typeface="宋体" panose="02010600030101010101" pitchFamily="2" charset="-122"/>
              </a:rPr>
              <a:t>k</a:t>
            </a:r>
            <a:r>
              <a:rPr kumimoji="1" lang="en-GB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密钥长度（</a:t>
            </a:r>
            <a:r>
              <a:rPr kumimoji="1" lang="en-GB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bits</a:t>
            </a:r>
            <a:r>
              <a:rPr kumimoji="1" lang="zh-CN" altLang="en-GB" sz="2400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kumimoji="1" lang="en-GB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÷32</a:t>
            </a: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，可取值包括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，对应的分组长度依次为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128</a:t>
            </a: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192</a:t>
            </a: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256</a:t>
            </a:r>
            <a:r>
              <a:rPr kumimoji="1" lang="en-GB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bits</a:t>
            </a:r>
            <a:endParaRPr kumimoji="1" lang="zh-CN" altLang="en-GB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21494" y="192466"/>
            <a:ext cx="810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</a:rPr>
              <a:t>AES</a:t>
            </a:r>
            <a:r>
              <a:rPr lang="zh-CN" altLang="en-US" sz="2400" b="1" dirty="0">
                <a:latin typeface="微软雅黑" panose="020B0503020204020204" pitchFamily="34" charset="-122"/>
              </a:rPr>
              <a:t>算法不同轮数的取值</a:t>
            </a:r>
            <a:endParaRPr lang="zh-CN" altLang="en-US" sz="24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1012" y="5661329"/>
            <a:ext cx="1042988" cy="273844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470269" y="667436"/>
            <a:ext cx="8110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Group 4"/>
          <p:cNvGraphicFramePr>
            <a:graphicFrameLocks noGrp="1"/>
          </p:cNvGraphicFramePr>
          <p:nvPr/>
        </p:nvGraphicFramePr>
        <p:xfrm>
          <a:off x="719931" y="1566751"/>
          <a:ext cx="7704138" cy="3168652"/>
        </p:xfrm>
        <a:graphic>
          <a:graphicData uri="http://schemas.openxmlformats.org/drawingml/2006/table">
            <a:tbl>
              <a:tblPr/>
              <a:tblGrid>
                <a:gridCol w="1925638"/>
                <a:gridCol w="1927225"/>
                <a:gridCol w="1925637"/>
                <a:gridCol w="1925638"/>
              </a:tblGrid>
              <a:tr h="7921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轮数（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Round）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=4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Block  Length=128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=8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Block  Length=192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=16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Block  Length=256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18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=4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Key  Length=128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14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18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=8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Key  Length=192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14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18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=16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Key  Length=256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14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14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14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21494" y="192466"/>
            <a:ext cx="8101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</a:rPr>
              <a:t>明文分组和密钥的组织排列方式</a:t>
            </a:r>
            <a:endParaRPr lang="zh-CN" altLang="en-US" sz="2400" b="1" dirty="0">
              <a:latin typeface="微软雅黑" panose="020B0503020204020204" pitchFamily="34" charset="-122"/>
            </a:endParaRPr>
          </a:p>
          <a:p>
            <a:endParaRPr lang="zh-CN" altLang="en-US" sz="24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1012" y="5661329"/>
            <a:ext cx="1042988" cy="273844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470269" y="667436"/>
            <a:ext cx="8110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77252" y="840783"/>
            <a:ext cx="8309911" cy="5745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    加密算法的输入是明文，转换为状态字节，其分组排列顺序如下所示：</a:t>
            </a:r>
            <a:endParaRPr kumimoji="1"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400" baseline="-25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400" baseline="-25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400" baseline="-25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400" baseline="-25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400" baseline="-25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400" baseline="-25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400" baseline="-25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400" baseline="-25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400" baseline="-25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   当算法的加密过程结束后，输出的密文也是从状态字节中按相同顺序进行提取。</a:t>
            </a:r>
            <a:endParaRPr kumimoji="1"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Group 4"/>
          <p:cNvGraphicFramePr>
            <a:graphicFrameLocks noGrp="1"/>
          </p:cNvGraphicFramePr>
          <p:nvPr/>
        </p:nvGraphicFramePr>
        <p:xfrm>
          <a:off x="561250" y="2386659"/>
          <a:ext cx="7736205" cy="517525"/>
        </p:xfrm>
        <a:graphic>
          <a:graphicData uri="http://schemas.openxmlformats.org/drawingml/2006/table">
            <a:tbl>
              <a:tblPr/>
              <a:tblGrid>
                <a:gridCol w="373380"/>
                <a:gridCol w="357187"/>
                <a:gridCol w="369888"/>
                <a:gridCol w="419100"/>
                <a:gridCol w="446087"/>
                <a:gridCol w="431800"/>
                <a:gridCol w="369888"/>
                <a:gridCol w="430212"/>
                <a:gridCol w="495300"/>
                <a:gridCol w="493713"/>
                <a:gridCol w="555625"/>
                <a:gridCol w="617537"/>
                <a:gridCol w="555625"/>
                <a:gridCol w="617538"/>
                <a:gridCol w="601662"/>
                <a:gridCol w="601663"/>
              </a:tblGrid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10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11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12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13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14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15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sp>
        <p:nvSpPr>
          <p:cNvPr id="7" name="AutoShape 40"/>
          <p:cNvSpPr>
            <a:spLocks noChangeArrowheads="1"/>
          </p:cNvSpPr>
          <p:nvPr/>
        </p:nvSpPr>
        <p:spPr bwMode="auto">
          <a:xfrm rot="5400000">
            <a:off x="1705595" y="3573740"/>
            <a:ext cx="1139275" cy="1174474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9525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" name="Group 41"/>
          <p:cNvGraphicFramePr>
            <a:graphicFrameLocks noGrp="1"/>
          </p:cNvGraphicFramePr>
          <p:nvPr/>
        </p:nvGraphicFramePr>
        <p:xfrm>
          <a:off x="3276600" y="3192574"/>
          <a:ext cx="2590800" cy="2070100"/>
        </p:xfrm>
        <a:graphic>
          <a:graphicData uri="http://schemas.openxmlformats.org/drawingml/2006/table">
            <a:tbl>
              <a:tblPr/>
              <a:tblGrid>
                <a:gridCol w="576262"/>
                <a:gridCol w="647700"/>
                <a:gridCol w="647700"/>
                <a:gridCol w="719138"/>
              </a:tblGrid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12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</a:tr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13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00"/>
                    </a:solidFill>
                  </a:tcPr>
                </a:tc>
              </a:tr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10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14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99"/>
                    </a:solidFill>
                  </a:tcPr>
                </a:tc>
              </a:tr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11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990033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15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sp>
        <p:nvSpPr>
          <p:cNvPr id="9" name="Text Box 68"/>
          <p:cNvSpPr txBox="1">
            <a:spLocks noChangeArrowheads="1"/>
          </p:cNvSpPr>
          <p:nvPr/>
        </p:nvSpPr>
        <p:spPr bwMode="auto">
          <a:xfrm>
            <a:off x="5362644" y="1855733"/>
            <a:ext cx="48244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以明文分组为128</a:t>
            </a:r>
            <a:r>
              <a:rPr lang="en-US" altLang="zh-CN" sz="1800" b="1" dirty="0">
                <a:latin typeface="Arial" panose="020B0604020202020204" pitchFamily="34" charset="0"/>
                <a:ea typeface="宋体" panose="02010600030101010101" pitchFamily="2" charset="-122"/>
              </a:rPr>
              <a:t>bits</a:t>
            </a: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为例</a:t>
            </a:r>
            <a:endParaRPr lang="zh-CN" altLang="en-US" sz="1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21494" y="192466"/>
            <a:ext cx="810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</a:rPr>
              <a:t>AES</a:t>
            </a:r>
            <a:r>
              <a:rPr lang="zh-CN" altLang="en-US" sz="2400" b="1" dirty="0">
                <a:latin typeface="微软雅黑" panose="020B0503020204020204" pitchFamily="34" charset="-122"/>
              </a:rPr>
              <a:t>算法的工作流程</a:t>
            </a:r>
            <a:endParaRPr lang="zh-CN" altLang="en-US" sz="24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1012" y="5661329"/>
            <a:ext cx="1042988" cy="273844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470269" y="667436"/>
            <a:ext cx="8110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77252" y="840783"/>
            <a:ext cx="8309911" cy="538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步骤一：进行轮密钥加</a:t>
            </a:r>
            <a:endParaRPr kumimoji="1"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系统字体"/>
              <a:buChar char="—"/>
            </a:pPr>
            <a:r>
              <a:rPr kumimoji="1"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给定一个明文</a:t>
            </a:r>
            <a:r>
              <a:rPr kumimoji="1"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M</a:t>
            </a:r>
            <a:r>
              <a:rPr kumimoji="1"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，将</a:t>
            </a:r>
            <a:r>
              <a:rPr kumimoji="1"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State</a:t>
            </a:r>
            <a:r>
              <a:rPr kumimoji="1"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初始化为</a:t>
            </a:r>
            <a:r>
              <a:rPr kumimoji="1"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M</a:t>
            </a:r>
            <a:r>
              <a:rPr kumimoji="1"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，并将轮密钥与</a:t>
            </a:r>
            <a:r>
              <a:rPr kumimoji="1"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State</a:t>
            </a:r>
            <a:r>
              <a:rPr kumimoji="1"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异或（称为</a:t>
            </a:r>
            <a:r>
              <a:rPr kumimoji="1" lang="en-US" altLang="zh-CN" sz="2000" dirty="0" err="1">
                <a:latin typeface="Arial" panose="020B0604020202020204" pitchFamily="34" charset="0"/>
                <a:ea typeface="宋体" panose="02010600030101010101" pitchFamily="2" charset="-122"/>
              </a:rPr>
              <a:t>AddRoundKey</a:t>
            </a:r>
            <a:r>
              <a:rPr kumimoji="1"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endParaRPr kumimoji="1"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步骤二：进行轮变换</a:t>
            </a:r>
            <a:endParaRPr kumimoji="1"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系统字体"/>
              <a:buChar char="—"/>
            </a:pPr>
            <a:r>
              <a:rPr kumimoji="1"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对前</a:t>
            </a:r>
            <a:r>
              <a:rPr kumimoji="1" lang="en-GB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kumimoji="1" lang="en-GB" altLang="zh-CN" sz="20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r-1</a:t>
            </a:r>
            <a:r>
              <a:rPr kumimoji="1"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轮中的每一轮，用</a:t>
            </a:r>
            <a:r>
              <a:rPr kumimoji="1" lang="en-GB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r>
              <a:rPr kumimoji="1"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盒进行字节替代变换（</a:t>
            </a:r>
            <a:r>
              <a:rPr kumimoji="1" lang="en-GB" altLang="zh-CN" sz="2000" dirty="0" err="1">
                <a:latin typeface="Arial" panose="020B0604020202020204" pitchFamily="34" charset="0"/>
                <a:ea typeface="宋体" panose="02010600030101010101" pitchFamily="2" charset="-122"/>
              </a:rPr>
              <a:t>SubBytes</a:t>
            </a:r>
            <a:r>
              <a:rPr kumimoji="1" lang="zh-CN" altLang="en-GB" sz="2000" dirty="0">
                <a:latin typeface="Arial" panose="020B0604020202020204" pitchFamily="34" charset="0"/>
                <a:ea typeface="宋体" panose="02010600030101010101" pitchFamily="2" charset="-122"/>
              </a:rPr>
              <a:t>）；</a:t>
            </a:r>
            <a:r>
              <a:rPr kumimoji="1"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对替换结果</a:t>
            </a:r>
            <a:r>
              <a:rPr kumimoji="1" lang="en-GB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State</a:t>
            </a:r>
            <a:r>
              <a:rPr kumimoji="1"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做行移位变换（</a:t>
            </a:r>
            <a:r>
              <a:rPr kumimoji="1" lang="en-GB" altLang="zh-CN" sz="2000" dirty="0" err="1">
                <a:latin typeface="Arial" panose="020B0604020202020204" pitchFamily="34" charset="0"/>
                <a:ea typeface="宋体" panose="02010600030101010101" pitchFamily="2" charset="-122"/>
              </a:rPr>
              <a:t>ShiftRows</a:t>
            </a:r>
            <a:r>
              <a:rPr kumimoji="1" lang="zh-CN" altLang="en-GB" sz="2000" dirty="0">
                <a:latin typeface="Arial" panose="020B0604020202020204" pitchFamily="34" charset="0"/>
                <a:ea typeface="宋体" panose="02010600030101010101" pitchFamily="2" charset="-122"/>
              </a:rPr>
              <a:t>）；</a:t>
            </a:r>
            <a:r>
              <a:rPr kumimoji="1"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再对</a:t>
            </a:r>
            <a:r>
              <a:rPr kumimoji="1" lang="en-GB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State</a:t>
            </a:r>
            <a:r>
              <a:rPr kumimoji="1"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做列混合变换（</a:t>
            </a:r>
            <a:r>
              <a:rPr kumimoji="1" lang="en-GB" altLang="zh-CN" sz="2000" dirty="0" err="1">
                <a:latin typeface="Arial" panose="020B0604020202020204" pitchFamily="34" charset="0"/>
                <a:ea typeface="宋体" panose="02010600030101010101" pitchFamily="2" charset="-122"/>
              </a:rPr>
              <a:t>MixColumns</a:t>
            </a:r>
            <a:r>
              <a:rPr kumimoji="1" lang="zh-CN" altLang="en-GB" sz="2000" dirty="0">
                <a:latin typeface="Arial" panose="020B0604020202020204" pitchFamily="34" charset="0"/>
                <a:ea typeface="宋体" panose="02010600030101010101" pitchFamily="2" charset="-122"/>
              </a:rPr>
              <a:t>）；</a:t>
            </a:r>
            <a:r>
              <a:rPr kumimoji="1"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然后进行轮密钥加（</a:t>
            </a:r>
            <a:r>
              <a:rPr kumimoji="1" lang="en-GB" altLang="zh-CN" sz="2000" dirty="0" err="1">
                <a:latin typeface="Arial" panose="020B0604020202020204" pitchFamily="34" charset="0"/>
                <a:ea typeface="宋体" panose="02010600030101010101" pitchFamily="2" charset="-122"/>
              </a:rPr>
              <a:t>AddRoundKey</a:t>
            </a:r>
            <a:r>
              <a:rPr kumimoji="1"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endParaRPr kumimoji="1"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系统字体"/>
              <a:buChar char="—"/>
            </a:pPr>
            <a:r>
              <a:rPr kumimoji="1"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最后一轮中依次进行</a:t>
            </a:r>
            <a:r>
              <a:rPr kumimoji="1" lang="en-US" altLang="zh-CN" sz="2000" dirty="0" err="1">
                <a:latin typeface="Arial" panose="020B0604020202020204" pitchFamily="34" charset="0"/>
                <a:ea typeface="宋体" panose="02010600030101010101" pitchFamily="2" charset="-122"/>
              </a:rPr>
              <a:t>SubBytes</a:t>
            </a:r>
            <a:r>
              <a:rPr kumimoji="1"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kumimoji="1" lang="en-US" altLang="zh-CN" sz="2000" dirty="0" err="1">
                <a:latin typeface="Arial" panose="020B0604020202020204" pitchFamily="34" charset="0"/>
                <a:ea typeface="宋体" panose="02010600030101010101" pitchFamily="2" charset="-122"/>
              </a:rPr>
              <a:t>ShiftRows</a:t>
            </a:r>
            <a:r>
              <a:rPr kumimoji="1"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kumimoji="1" lang="en-US" altLang="zh-CN" sz="2000" dirty="0" err="1">
                <a:latin typeface="Arial" panose="020B0604020202020204" pitchFamily="34" charset="0"/>
                <a:ea typeface="宋体" panose="02010600030101010101" pitchFamily="2" charset="-122"/>
              </a:rPr>
              <a:t>AddRoundKey</a:t>
            </a:r>
            <a:endParaRPr kumimoji="1"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步骤三，生成工作密钥串</a:t>
            </a:r>
            <a:endParaRPr kumimoji="1"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系统字体"/>
              <a:buChar char="—"/>
            </a:pPr>
            <a:r>
              <a:rPr kumimoji="1"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由主密钥经过密钥扩展算法（</a:t>
            </a:r>
            <a:r>
              <a:rPr kumimoji="1"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Key Expansion</a:t>
            </a:r>
            <a:r>
              <a:rPr kumimoji="1"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）得到</a:t>
            </a:r>
            <a:endParaRPr kumimoji="1"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系统字体"/>
              <a:buChar char="—"/>
            </a:pPr>
            <a:r>
              <a:rPr kumimoji="1"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工作密钥总数</a:t>
            </a:r>
            <a:r>
              <a:rPr kumimoji="1"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kumimoji="1"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分组长度</a:t>
            </a:r>
            <a:r>
              <a:rPr kumimoji="1"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X(</a:t>
            </a:r>
            <a:r>
              <a:rPr kumimoji="1"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轮数</a:t>
            </a:r>
            <a:r>
              <a:rPr kumimoji="1"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+1)</a:t>
            </a:r>
            <a:endParaRPr kumimoji="1" lang="zh-CN" altLang="en-GB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21494" y="192466"/>
            <a:ext cx="810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</a:rPr>
              <a:t>AES</a:t>
            </a:r>
            <a:r>
              <a:rPr lang="zh-CN" altLang="en-US" sz="2400" b="1" dirty="0">
                <a:latin typeface="微软雅黑" panose="020B0503020204020204" pitchFamily="34" charset="-122"/>
              </a:rPr>
              <a:t>算法加密</a:t>
            </a:r>
            <a:r>
              <a:rPr lang="en-US" altLang="zh-CN" sz="2400" b="1" dirty="0">
                <a:latin typeface="微软雅黑" panose="020B0503020204020204" pitchFamily="34" charset="-122"/>
              </a:rPr>
              <a:t>/</a:t>
            </a:r>
            <a:r>
              <a:rPr lang="zh-CN" altLang="en-US" sz="2400" b="1" dirty="0">
                <a:latin typeface="微软雅黑" panose="020B0503020204020204" pitchFamily="34" charset="-122"/>
              </a:rPr>
              <a:t>解密流程图</a:t>
            </a:r>
            <a:endParaRPr lang="zh-CN" altLang="en-US" sz="24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1012" y="5661329"/>
            <a:ext cx="1042988" cy="273844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470269" y="667436"/>
            <a:ext cx="8110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49931" y="973667"/>
            <a:ext cx="4372535" cy="572287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文本框 5"/>
          <p:cNvSpPr txBox="1"/>
          <p:nvPr/>
        </p:nvSpPr>
        <p:spPr>
          <a:xfrm>
            <a:off x="742122" y="31275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加密过程</a:t>
            </a:r>
            <a:endParaRPr kumimoji="1"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293882" y="305966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解密过程</a:t>
            </a:r>
            <a:endParaRPr kumimoji="1"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2" name="直线箭头连接符 11"/>
          <p:cNvCxnSpPr/>
          <p:nvPr/>
        </p:nvCxnSpPr>
        <p:spPr>
          <a:xfrm>
            <a:off x="1677841" y="5935173"/>
            <a:ext cx="5617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33526" y="575849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最后一轮</a:t>
            </a:r>
            <a:endParaRPr kumimoji="1"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21494" y="192466"/>
            <a:ext cx="810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</a:rPr>
              <a:t>字节替代变换</a:t>
            </a:r>
            <a:endParaRPr lang="zh-CN" altLang="en-US" sz="2400" b="1" dirty="0">
              <a:latin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70269" y="667436"/>
            <a:ext cx="8110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06611" y="535846"/>
            <a:ext cx="8344210" cy="6003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字节的</a:t>
            </a:r>
            <a:r>
              <a:rPr kumimoji="1"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非线性可逆变换，</a:t>
            </a:r>
            <a:r>
              <a:rPr kumimoji="1"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其变换流程如下：</a:t>
            </a:r>
            <a:endParaRPr kumimoji="1" lang="en-US" altLang="zh-CN" sz="2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在</a:t>
            </a:r>
            <a:r>
              <a:rPr kumimoji="1" lang="en-GB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GF(2</a:t>
            </a:r>
            <a:r>
              <a:rPr kumimoji="1" lang="en-GB" altLang="zh-CN" sz="2000" baseline="30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r>
              <a:rPr kumimoji="1" lang="en-GB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kumimoji="1" lang="zh-CN" altLang="en-US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中求字节的乘法逆元，如果字节为</a:t>
            </a:r>
            <a:r>
              <a:rPr kumimoji="1"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00</a:t>
            </a:r>
            <a:r>
              <a:rPr kumimoji="1" lang="zh-CN" altLang="en-US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，则取自身为乘法逆</a:t>
            </a:r>
            <a:endParaRPr kumimoji="1" lang="en-US" altLang="zh-CN" sz="20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把字节表示成</a:t>
            </a:r>
            <a:r>
              <a:rPr kumimoji="1"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(x</a:t>
            </a:r>
            <a:r>
              <a:rPr kumimoji="1" lang="en-US" altLang="zh-CN" sz="2000" baseline="-25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kumimoji="1"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,x</a:t>
            </a:r>
            <a:r>
              <a:rPr kumimoji="1" lang="en-US" altLang="zh-CN" sz="2000" baseline="-25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kumimoji="1"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,x</a:t>
            </a:r>
            <a:r>
              <a:rPr kumimoji="1" lang="en-US" altLang="zh-CN" sz="2000" baseline="-25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kumimoji="1"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,x</a:t>
            </a:r>
            <a:r>
              <a:rPr kumimoji="1" lang="en-US" altLang="zh-CN" sz="2000" baseline="-25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kumimoji="1"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,x</a:t>
            </a:r>
            <a:r>
              <a:rPr kumimoji="1" lang="en-US" altLang="zh-CN" sz="2000" baseline="-25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kumimoji="1"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,x</a:t>
            </a:r>
            <a:r>
              <a:rPr kumimoji="1" lang="en-US" altLang="zh-CN" sz="2000" baseline="-25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kumimoji="1"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,x</a:t>
            </a:r>
            <a:r>
              <a:rPr kumimoji="1" lang="en-US" altLang="zh-CN" sz="2000" baseline="-25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kumimoji="1"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,x</a:t>
            </a:r>
            <a:r>
              <a:rPr kumimoji="1" lang="en-US" altLang="zh-CN" sz="2000" baseline="-25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r>
              <a:rPr kumimoji="1"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kumimoji="1" lang="zh-CN" altLang="en-US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，使用下述矩阵变换进行仿射变换</a:t>
            </a:r>
            <a:endParaRPr kumimoji="1" lang="en-US" altLang="zh-CN" sz="20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endParaRPr kumimoji="1" lang="en-US" altLang="zh-CN" sz="20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endParaRPr kumimoji="1" lang="en-US" altLang="zh-CN" sz="20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将矩阵阵列的每个元素作为输入，从</a:t>
            </a:r>
            <a:r>
              <a:rPr kumimoji="1"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r>
              <a:rPr kumimoji="1" lang="zh-CN" altLang="en-US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盒中读取代替变换的值</a:t>
            </a:r>
            <a:endParaRPr kumimoji="1" lang="en-US" altLang="zh-CN" sz="20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系统字体"/>
              <a:buChar char="—"/>
            </a:pPr>
            <a:r>
              <a:rPr kumimoji="1" lang="zh-CN" altLang="en-US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元素前</a:t>
            </a:r>
            <a:r>
              <a:rPr kumimoji="1"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kumimoji="1" lang="zh-CN" altLang="en-US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位指定</a:t>
            </a:r>
            <a:r>
              <a:rPr kumimoji="1"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r>
              <a:rPr kumimoji="1" lang="zh-CN" altLang="en-US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盒的行，后</a:t>
            </a:r>
            <a:r>
              <a:rPr kumimoji="1"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kumimoji="1" lang="zh-CN" altLang="en-US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位指定</a:t>
            </a:r>
            <a:r>
              <a:rPr kumimoji="1"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r>
              <a:rPr kumimoji="1" lang="zh-CN" altLang="en-US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盒的列</a:t>
            </a:r>
            <a:endParaRPr kumimoji="1" lang="en-US" altLang="zh-CN" sz="20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系统字体"/>
              <a:buChar char="—"/>
            </a:pPr>
            <a:r>
              <a:rPr kumimoji="1" lang="zh-CN" altLang="en-US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例如</a:t>
            </a:r>
            <a:r>
              <a:rPr kumimoji="1"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(12)</a:t>
            </a:r>
            <a:r>
              <a:rPr kumimoji="1" lang="en-US" altLang="zh-CN" sz="2000" baseline="-25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16</a:t>
            </a:r>
            <a:r>
              <a:rPr kumimoji="1" lang="zh-CN" altLang="en-US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，对应</a:t>
            </a:r>
            <a:r>
              <a:rPr kumimoji="1"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r>
              <a:rPr kumimoji="1" lang="zh-CN" altLang="en-US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盒第</a:t>
            </a:r>
            <a:r>
              <a:rPr kumimoji="1"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kumimoji="1" lang="zh-CN" altLang="en-US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行第</a:t>
            </a:r>
            <a:r>
              <a:rPr kumimoji="1"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kumimoji="1" lang="zh-CN" altLang="en-US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列的值，故输出</a:t>
            </a:r>
            <a:r>
              <a:rPr kumimoji="1"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(c9)</a:t>
            </a:r>
            <a:r>
              <a:rPr kumimoji="1" lang="en-US" altLang="zh-CN" sz="2000" baseline="-25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16</a:t>
            </a:r>
            <a:endParaRPr kumimoji="1" lang="en-US" altLang="zh-CN" sz="20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4305" y="2661093"/>
            <a:ext cx="3692512" cy="23091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COMMONDATA" val="eyJoZGlkIjoiNWRiN2EzOTIwNTFkMWRjYjlhM2M2MjEwMTAzOTAyMTAifQ=="/>
</p:tagLst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5337</Words>
  <Application>WPS 演示</Application>
  <PresentationFormat>全屏显示(4:3)</PresentationFormat>
  <Paragraphs>629</Paragraphs>
  <Slides>29</Slides>
  <Notes>29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50" baseType="lpstr">
      <vt:lpstr>Arial</vt:lpstr>
      <vt:lpstr>宋体</vt:lpstr>
      <vt:lpstr>Wingdings</vt:lpstr>
      <vt:lpstr>微软雅黑</vt:lpstr>
      <vt:lpstr>黑体</vt:lpstr>
      <vt:lpstr>楷体_GB2312</vt:lpstr>
      <vt:lpstr>新宋体</vt:lpstr>
      <vt:lpstr>Times New Roman</vt:lpstr>
      <vt:lpstr>系统字体</vt:lpstr>
      <vt:lpstr>Segoe Print</vt:lpstr>
      <vt:lpstr>Tahoma</vt:lpstr>
      <vt:lpstr>Calibri</vt:lpstr>
      <vt:lpstr>等线</vt:lpstr>
      <vt:lpstr>Arial Unicode MS</vt:lpstr>
      <vt:lpstr>等线 Light</vt:lpstr>
      <vt:lpstr>Calibri Light</vt:lpstr>
      <vt:lpstr>Wingdings 2</vt:lpstr>
      <vt:lpstr>隶书</vt:lpstr>
      <vt:lpstr>Office 主题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Zeus</dc:title>
  <dc:creator>jliang</dc:creator>
  <cp:lastModifiedBy>陈艾利</cp:lastModifiedBy>
  <cp:revision>614</cp:revision>
  <dcterms:created xsi:type="dcterms:W3CDTF">2018-11-09T02:46:00Z</dcterms:created>
  <dcterms:modified xsi:type="dcterms:W3CDTF">2022-10-11T03:24:41Z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D6298A9151F046279B3E4E8D192876D8</vt:lpwstr>
  </property>
  <property fmtid="{D5CDD505-2E9C-101B-9397-08002B2CF9AE}" pid="3" name="KSOProductBuildVer">
    <vt:lpwstr>2052-11.1.0.12358</vt:lpwstr>
  </property>
</Properties>
</file>