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handoutMasterIdLst>
    <p:handoutMasterId r:id="rId34"/>
  </p:handoutMasterIdLst>
  <p:sldIdLst>
    <p:sldId id="317" r:id="rId2"/>
    <p:sldId id="419" r:id="rId3"/>
    <p:sldId id="420" r:id="rId4"/>
    <p:sldId id="423" r:id="rId5"/>
    <p:sldId id="536" r:id="rId6"/>
    <p:sldId id="593" r:id="rId7"/>
    <p:sldId id="518" r:id="rId8"/>
    <p:sldId id="425" r:id="rId9"/>
    <p:sldId id="537" r:id="rId10"/>
    <p:sldId id="430" r:id="rId11"/>
    <p:sldId id="428" r:id="rId12"/>
    <p:sldId id="426" r:id="rId13"/>
    <p:sldId id="431" r:id="rId14"/>
    <p:sldId id="535" r:id="rId15"/>
    <p:sldId id="519" r:id="rId16"/>
    <p:sldId id="551" r:id="rId17"/>
    <p:sldId id="552" r:id="rId18"/>
    <p:sldId id="520" r:id="rId19"/>
    <p:sldId id="554" r:id="rId20"/>
    <p:sldId id="555" r:id="rId21"/>
    <p:sldId id="553" r:id="rId22"/>
    <p:sldId id="556" r:id="rId23"/>
    <p:sldId id="533" r:id="rId24"/>
    <p:sldId id="586" r:id="rId25"/>
    <p:sldId id="587" r:id="rId26"/>
    <p:sldId id="588" r:id="rId27"/>
    <p:sldId id="589" r:id="rId28"/>
    <p:sldId id="590" r:id="rId29"/>
    <p:sldId id="591" r:id="rId30"/>
    <p:sldId id="592" r:id="rId31"/>
    <p:sldId id="372" r:id="rId3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B9BD5"/>
    <a:srgbClr val="515151"/>
    <a:srgbClr val="9DC3E6"/>
    <a:srgbClr val="2E75B6"/>
    <a:srgbClr val="244699"/>
    <a:srgbClr val="FC571F"/>
    <a:srgbClr val="A33B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15" autoAdjust="0"/>
    <p:restoredTop sz="90541" autoAdjust="0"/>
  </p:normalViewPr>
  <p:slideViewPr>
    <p:cSldViewPr snapToGrid="0">
      <p:cViewPr varScale="1">
        <p:scale>
          <a:sx n="112" d="100"/>
          <a:sy n="112" d="100"/>
        </p:scale>
        <p:origin x="127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11" d="100"/>
          <a:sy n="111" d="100"/>
        </p:scale>
        <p:origin x="196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03E2F66-24E6-5B46-AFF0-57D8C2B512DC}" type="datetimeFigureOut">
              <a:rPr kumimoji="1" lang="zh-CN" altLang="en-US" smtClean="0"/>
              <a:t>2022/10/10</a:t>
            </a:fld>
            <a:endParaRPr kumimoji="1"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264DC65-D1A2-2643-A4F8-ECAA8A932F48}" type="slidenum">
              <a:rPr kumimoji="1" lang="zh-CN" altLang="en-US" smtClean="0"/>
              <a:t>‹#›</a:t>
            </a:fld>
            <a:endParaRPr kumimoji="1" lang="zh-CN" altLang="en-US"/>
          </a:p>
        </p:txBody>
      </p:sp>
    </p:spTree>
    <p:extLst>
      <p:ext uri="{BB962C8B-B14F-4D97-AF65-F5344CB8AC3E}">
        <p14:creationId xmlns:p14="http://schemas.microsoft.com/office/powerpoint/2010/main" val="146133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A7CBAD9-C28C-4D46-9EB2-8218D0C73740}" type="datetimeFigureOut">
              <a:rPr lang="zh-CN" altLang="en-US" smtClean="0"/>
              <a:t>2022/10/10</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8446D1C-AB14-4AA7-8677-DC6A0BEBE1AF}" type="slidenum">
              <a:rPr lang="zh-CN" altLang="en-US" smtClean="0"/>
              <a:t>‹#›</a:t>
            </a:fld>
            <a:endParaRPr lang="zh-CN" altLang="en-US"/>
          </a:p>
        </p:txBody>
      </p:sp>
    </p:spTree>
    <p:extLst>
      <p:ext uri="{BB962C8B-B14F-4D97-AF65-F5344CB8AC3E}">
        <p14:creationId xmlns:p14="http://schemas.microsoft.com/office/powerpoint/2010/main" val="188978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3275809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1703047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275978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22838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120309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0523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200" dirty="0">
                <a:latin typeface="Arial" panose="020B0604020202020204" pitchFamily="34" charset="0"/>
                <a:ea typeface="+mn-ea"/>
              </a:rPr>
              <a:t>Rivest</a:t>
            </a:r>
            <a:r>
              <a:rPr kumimoji="1" lang="zh-CN" altLang="en-US" sz="1200" dirty="0">
                <a:latin typeface="Arial" panose="020B0604020202020204" pitchFamily="34" charset="0"/>
                <a:ea typeface="+mn-ea"/>
              </a:rPr>
              <a:t>和</a:t>
            </a:r>
            <a:r>
              <a:rPr kumimoji="1" lang="en" altLang="zh-CN" sz="1200" dirty="0">
                <a:latin typeface="Arial" panose="020B0604020202020204" pitchFamily="34" charset="0"/>
                <a:ea typeface="+mn-ea"/>
              </a:rPr>
              <a:t>Shamir</a:t>
            </a:r>
            <a:r>
              <a:rPr kumimoji="1" lang="zh-CN" altLang="en-US" sz="1200" dirty="0">
                <a:latin typeface="Arial" panose="020B0604020202020204" pitchFamily="34" charset="0"/>
                <a:ea typeface="+mn-ea"/>
              </a:rPr>
              <a:t>是计算机学家，</a:t>
            </a:r>
            <a:r>
              <a:rPr kumimoji="1" lang="en" altLang="zh-CN" sz="1200" dirty="0">
                <a:latin typeface="Arial" panose="020B0604020202020204" pitchFamily="34" charset="0"/>
                <a:ea typeface="+mn-ea"/>
              </a:rPr>
              <a:t>Adleman</a:t>
            </a:r>
            <a:r>
              <a:rPr kumimoji="1" lang="zh-CN" altLang="en-US" sz="1200" dirty="0">
                <a:latin typeface="Arial" panose="020B0604020202020204" pitchFamily="34" charset="0"/>
                <a:ea typeface="+mn-ea"/>
              </a:rPr>
              <a:t>是一位非常有能力的数学家，他负责挑出</a:t>
            </a:r>
            <a:r>
              <a:rPr kumimoji="1" lang="en" altLang="zh-CN" sz="1200" dirty="0">
                <a:latin typeface="Arial" panose="020B0604020202020204" pitchFamily="34" charset="0"/>
                <a:ea typeface="+mn-ea"/>
              </a:rPr>
              <a:t>Rivest</a:t>
            </a:r>
            <a:r>
              <a:rPr kumimoji="1" lang="zh-CN" altLang="en-US" sz="1200" dirty="0">
                <a:latin typeface="Arial" panose="020B0604020202020204" pitchFamily="34" charset="0"/>
                <a:ea typeface="+mn-ea"/>
              </a:rPr>
              <a:t>和</a:t>
            </a:r>
            <a:r>
              <a:rPr kumimoji="1" lang="en" altLang="zh-CN" sz="1200" dirty="0">
                <a:latin typeface="Arial" panose="020B0604020202020204" pitchFamily="34" charset="0"/>
                <a:ea typeface="+mn-ea"/>
              </a:rPr>
              <a:t>Shamir</a:t>
            </a:r>
            <a:r>
              <a:rPr kumimoji="1" lang="zh-CN" altLang="en-US" sz="1200" dirty="0">
                <a:latin typeface="Arial" panose="020B0604020202020204" pitchFamily="34" charset="0"/>
                <a:ea typeface="+mn-ea"/>
              </a:rPr>
              <a:t>的错误，以使他们在错误的道路上少浪费时间。</a:t>
            </a: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4134671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3080660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图为另一个</a:t>
            </a:r>
            <a:r>
              <a:rPr lang="en-US" altLang="zh-CN" sz="1200" b="0" i="0" u="none" strike="noStrike" kern="1200" dirty="0">
                <a:solidFill>
                  <a:schemeClr val="tx1"/>
                </a:solidFill>
                <a:effectLst/>
                <a:latin typeface="+mn-lt"/>
                <a:ea typeface="+mn-ea"/>
                <a:cs typeface="+mn-cs"/>
              </a:rPr>
              <a:t>RSA</a:t>
            </a:r>
            <a:r>
              <a:rPr lang="zh-CN" altLang="en-US" sz="1200" b="0" i="0" u="none" strike="noStrike" kern="1200" dirty="0">
                <a:solidFill>
                  <a:schemeClr val="tx1"/>
                </a:solidFill>
                <a:effectLst/>
                <a:latin typeface="+mn-lt"/>
                <a:ea typeface="+mn-ea"/>
                <a:cs typeface="+mn-cs"/>
              </a:rPr>
              <a:t>算法的例子</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4750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1437104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133205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1696353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2103630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具体的解释详见书本对应章节</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2542394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具体的解释详见书本对应章节</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1964718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958648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24</a:t>
            </a:fld>
            <a:endParaRPr lang="zh-CN" altLang="en-US"/>
          </a:p>
        </p:txBody>
      </p:sp>
    </p:spTree>
    <p:extLst>
      <p:ext uri="{BB962C8B-B14F-4D97-AF65-F5344CB8AC3E}">
        <p14:creationId xmlns:p14="http://schemas.microsoft.com/office/powerpoint/2010/main" val="291311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25</a:t>
            </a:fld>
            <a:endParaRPr lang="zh-CN" altLang="en-US"/>
          </a:p>
        </p:txBody>
      </p:sp>
    </p:spTree>
    <p:extLst>
      <p:ext uri="{BB962C8B-B14F-4D97-AF65-F5344CB8AC3E}">
        <p14:creationId xmlns:p14="http://schemas.microsoft.com/office/powerpoint/2010/main" val="514885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26</a:t>
            </a:fld>
            <a:endParaRPr lang="zh-CN" altLang="en-US"/>
          </a:p>
        </p:txBody>
      </p:sp>
    </p:spTree>
    <p:extLst>
      <p:ext uri="{BB962C8B-B14F-4D97-AF65-F5344CB8AC3E}">
        <p14:creationId xmlns:p14="http://schemas.microsoft.com/office/powerpoint/2010/main" val="3603523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27</a:t>
            </a:fld>
            <a:endParaRPr lang="zh-CN" altLang="en-US"/>
          </a:p>
        </p:txBody>
      </p:sp>
    </p:spTree>
    <p:extLst>
      <p:ext uri="{BB962C8B-B14F-4D97-AF65-F5344CB8AC3E}">
        <p14:creationId xmlns:p14="http://schemas.microsoft.com/office/powerpoint/2010/main" val="727523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28</a:t>
            </a:fld>
            <a:endParaRPr lang="zh-CN" altLang="en-US"/>
          </a:p>
        </p:txBody>
      </p:sp>
    </p:spTree>
    <p:extLst>
      <p:ext uri="{BB962C8B-B14F-4D97-AF65-F5344CB8AC3E}">
        <p14:creationId xmlns:p14="http://schemas.microsoft.com/office/powerpoint/2010/main" val="1936839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29</a:t>
            </a:fld>
            <a:endParaRPr lang="zh-CN" altLang="en-US"/>
          </a:p>
        </p:txBody>
      </p:sp>
    </p:spTree>
    <p:extLst>
      <p:ext uri="{BB962C8B-B14F-4D97-AF65-F5344CB8AC3E}">
        <p14:creationId xmlns:p14="http://schemas.microsoft.com/office/powerpoint/2010/main" val="4130112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3444973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30</a:t>
            </a:fld>
            <a:endParaRPr lang="zh-CN" altLang="en-US"/>
          </a:p>
        </p:txBody>
      </p:sp>
    </p:spTree>
    <p:extLst>
      <p:ext uri="{BB962C8B-B14F-4D97-AF65-F5344CB8AC3E}">
        <p14:creationId xmlns:p14="http://schemas.microsoft.com/office/powerpoint/2010/main" val="583993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38446D1C-AB14-4AA7-8677-DC6A0BEBE1AF}" type="slidenum">
              <a:rPr lang="zh-CN" altLang="en-US" smtClean="0"/>
              <a:t>31</a:t>
            </a:fld>
            <a:endParaRPr lang="zh-CN" altLang="en-US"/>
          </a:p>
        </p:txBody>
      </p:sp>
    </p:spTree>
    <p:extLst>
      <p:ext uri="{BB962C8B-B14F-4D97-AF65-F5344CB8AC3E}">
        <p14:creationId xmlns:p14="http://schemas.microsoft.com/office/powerpoint/2010/main" val="140065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68448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123331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41158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019301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659065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28950" y="857250"/>
            <a:ext cx="3086100" cy="23145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solidFill>
                  <a:schemeClr val="tx1"/>
                </a:solidFill>
              </a:rPr>
              <a:t>不对称密码可以这样来理解：任何人只需按一下就可以把锁关上，但只有有钥匙的人才能把锁打开。关锁(加密)是容易的，人人都可以做到，但开锁(解密)只能由有钥匙的人来做了。知道关锁的知识毫无助于开锁。</a:t>
            </a: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2420739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11812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15849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35653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278494" y="387275"/>
            <a:ext cx="243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89494" y="135275"/>
            <a:ext cx="189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8101012" y="6405439"/>
            <a:ext cx="1042988" cy="365125"/>
          </a:xfrm>
        </p:spPr>
        <p:txBody>
          <a:bodyPr/>
          <a:lstStyle>
            <a:lvl1pPr algn="ctr">
              <a:defRPr sz="15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330898459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pos="329">
          <p15:clr>
            <a:srgbClr val="FBAE40"/>
          </p15:clr>
        </p15:guide>
        <p15:guide id="4" pos="543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74617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175909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24863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4272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30878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43738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424347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F28791EF-25D3-4581-A0B3-1D09E919A25C}" type="datetimeFigureOut">
              <a:rPr lang="zh-CN" altLang="en-US" smtClean="0"/>
              <a:t>2022/10/10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246983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791EF-25D3-4581-A0B3-1D09E919A25C}" type="datetimeFigureOut">
              <a:rPr lang="zh-CN" altLang="en-US" smtClean="0"/>
              <a:t>2022/10/10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E6987-9A3C-4379-A899-E03898EBC644}" type="slidenum">
              <a:rPr lang="zh-CN" altLang="en-US" smtClean="0"/>
              <a:t>‹#›</a:t>
            </a:fld>
            <a:endParaRPr lang="zh-CN" altLang="en-US"/>
          </a:p>
        </p:txBody>
      </p:sp>
    </p:spTree>
    <p:extLst>
      <p:ext uri="{BB962C8B-B14F-4D97-AF65-F5344CB8AC3E}">
        <p14:creationId xmlns:p14="http://schemas.microsoft.com/office/powerpoint/2010/main" val="36859860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3.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2.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07977"/>
            <a:ext cx="9144000" cy="4572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0" y="2675145"/>
            <a:ext cx="9144000" cy="932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文本框 10"/>
          <p:cNvSpPr txBox="1"/>
          <p:nvPr/>
        </p:nvSpPr>
        <p:spPr>
          <a:xfrm>
            <a:off x="2066398" y="2562500"/>
            <a:ext cx="6611011" cy="1085875"/>
          </a:xfrm>
          <a:prstGeom prst="rect">
            <a:avLst/>
          </a:prstGeom>
          <a:noFill/>
        </p:spPr>
        <p:txBody>
          <a:bodyPr wrap="square" rtlCol="0">
            <a:spAutoFit/>
          </a:bodyPr>
          <a:lstStyle/>
          <a:p>
            <a:pPr algn="ctr">
              <a:lnSpc>
                <a:spcPct val="125000"/>
              </a:lnSpc>
            </a:pPr>
            <a:r>
              <a:rPr lang="en-US" altLang="zh-CN" sz="2700" b="1" dirty="0">
                <a:solidFill>
                  <a:schemeClr val="bg1"/>
                </a:solidFill>
              </a:rPr>
              <a:t>Information Systems Security</a:t>
            </a:r>
          </a:p>
          <a:p>
            <a:pPr algn="ctr">
              <a:lnSpc>
                <a:spcPct val="125000"/>
              </a:lnSpc>
            </a:pPr>
            <a:r>
              <a:rPr lang="en-US" altLang="zh-CN" sz="2700" b="1" dirty="0">
                <a:solidFill>
                  <a:schemeClr val="bg1"/>
                </a:solidFill>
              </a:rPr>
              <a:t>(</a:t>
            </a:r>
            <a:r>
              <a:rPr lang="zh-CN" altLang="en-US" sz="2700" b="1" dirty="0">
                <a:solidFill>
                  <a:schemeClr val="bg1"/>
                </a:solidFill>
              </a:rPr>
              <a:t>信息系统安全</a:t>
            </a:r>
            <a:r>
              <a:rPr lang="en-US" altLang="zh-CN" sz="2700" b="1" dirty="0">
                <a:solidFill>
                  <a:schemeClr val="bg1"/>
                </a:solidFill>
              </a:rPr>
              <a:t>)</a:t>
            </a:r>
          </a:p>
        </p:txBody>
      </p:sp>
      <p:sp>
        <p:nvSpPr>
          <p:cNvPr id="15" name="矩形 14"/>
          <p:cNvSpPr/>
          <p:nvPr/>
        </p:nvSpPr>
        <p:spPr>
          <a:xfrm>
            <a:off x="8789204" y="2570168"/>
            <a:ext cx="243000" cy="2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8600204" y="2381168"/>
            <a:ext cx="189000" cy="18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Freeform 5"/>
          <p:cNvSpPr>
            <a:spLocks noEditPoints="1"/>
          </p:cNvSpPr>
          <p:nvPr/>
        </p:nvSpPr>
        <p:spPr bwMode="auto">
          <a:xfrm>
            <a:off x="8610144" y="3186610"/>
            <a:ext cx="416718" cy="36710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49" y="2508106"/>
            <a:ext cx="1755908" cy="1770601"/>
          </a:xfrm>
          <a:prstGeom prst="rect">
            <a:avLst/>
          </a:prstGeom>
        </p:spPr>
      </p:pic>
      <p:sp>
        <p:nvSpPr>
          <p:cNvPr id="12" name="文本框 11"/>
          <p:cNvSpPr txBox="1"/>
          <p:nvPr/>
        </p:nvSpPr>
        <p:spPr>
          <a:xfrm>
            <a:off x="2066398" y="3668655"/>
            <a:ext cx="6722806" cy="369332"/>
          </a:xfrm>
          <a:prstGeom prst="rect">
            <a:avLst/>
          </a:prstGeom>
          <a:noFill/>
        </p:spPr>
        <p:txBody>
          <a:bodyPr wrap="square" rtlCol="0">
            <a:spAutoFit/>
          </a:bodyPr>
          <a:lstStyle/>
          <a:p>
            <a:pPr algn="ctr"/>
            <a:r>
              <a:rPr lang="zh-CN" altLang="en-US" b="1" dirty="0">
                <a:solidFill>
                  <a:schemeClr val="bg1"/>
                </a:solidFill>
              </a:rPr>
              <a:t>第四章   密码学</a:t>
            </a:r>
          </a:p>
        </p:txBody>
      </p:sp>
      <p:sp>
        <p:nvSpPr>
          <p:cNvPr id="13" name="文本框 12"/>
          <p:cNvSpPr txBox="1"/>
          <p:nvPr/>
        </p:nvSpPr>
        <p:spPr>
          <a:xfrm>
            <a:off x="6441891" y="4416392"/>
            <a:ext cx="1559923" cy="323165"/>
          </a:xfrm>
          <a:prstGeom prst="rect">
            <a:avLst/>
          </a:prstGeom>
          <a:noFill/>
        </p:spPr>
        <p:txBody>
          <a:bodyPr wrap="square" rtlCol="0">
            <a:spAutoFit/>
          </a:bodyPr>
          <a:lstStyle/>
          <a:p>
            <a:r>
              <a:rPr lang="zh-CN" altLang="en-US" sz="1500" dirty="0">
                <a:latin typeface="+mn-ea"/>
              </a:rPr>
              <a:t>主讲：韩伟力</a:t>
            </a:r>
            <a:endParaRPr lang="en-US" altLang="zh-CN" sz="1500" dirty="0">
              <a:latin typeface="+mn-ea"/>
            </a:endParaRPr>
          </a:p>
        </p:txBody>
      </p:sp>
    </p:spTree>
    <p:extLst>
      <p:ext uri="{BB962C8B-B14F-4D97-AF65-F5344CB8AC3E}">
        <p14:creationId xmlns:p14="http://schemas.microsoft.com/office/powerpoint/2010/main" val="409410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公开密钥加密原理</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10</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50098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为了把不对称密码这个概念变成可实行的密码系统．必须有人找到一个合适的数学函数，也就是陷门单向函数</a:t>
            </a:r>
          </a:p>
          <a:p>
            <a:pPr marL="342900" indent="-342900">
              <a:lnSpc>
                <a:spcPct val="150000"/>
              </a:lnSpc>
              <a:buFont typeface="Arial" panose="020B0604020202020204" pitchFamily="34" charset="0"/>
              <a:buChar char="•"/>
            </a:pPr>
            <a:r>
              <a:rPr lang="zh-CN" altLang="en-US" sz="2400" dirty="0">
                <a:latin typeface="Arial" panose="020B0604020202020204" pitchFamily="34" charset="0"/>
                <a:ea typeface="宋体" panose="02010600030101010101" pitchFamily="2" charset="-122"/>
              </a:rPr>
              <a:t>单向陷门函数可以被定义为如下函数</a:t>
            </a:r>
            <a:r>
              <a:rPr lang="en-US" altLang="zh-CN" sz="2400" i="1" dirty="0">
                <a:latin typeface="Arial" panose="020B0604020202020204" pitchFamily="34" charset="0"/>
                <a:ea typeface="宋体" panose="02010600030101010101" pitchFamily="2" charset="-122"/>
              </a:rPr>
              <a:t>f：</a:t>
            </a:r>
            <a:endParaRPr lang="en-US" altLang="zh-CN" sz="24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lang="zh-CN" altLang="en-US" sz="2400" b="1" dirty="0">
                <a:latin typeface="Arial" panose="020B0604020202020204" pitchFamily="34" charset="0"/>
                <a:ea typeface="宋体" panose="02010600030101010101" pitchFamily="2" charset="-122"/>
              </a:rPr>
              <a:t>函数计算容易</a:t>
            </a:r>
            <a:r>
              <a:rPr lang="zh-CN" altLang="en-US" sz="2400" dirty="0">
                <a:latin typeface="Arial" panose="020B0604020202020204" pitchFamily="34" charset="0"/>
                <a:ea typeface="宋体" panose="02010600030101010101" pitchFamily="2" charset="-122"/>
              </a:rPr>
              <a:t>：给出</a:t>
            </a:r>
            <a:r>
              <a:rPr lang="en-US" altLang="zh-CN" sz="2400" i="1" dirty="0">
                <a:latin typeface="Arial" panose="020B0604020202020204" pitchFamily="34" charset="0"/>
                <a:ea typeface="宋体" panose="02010600030101010101" pitchFamily="2" charset="-122"/>
              </a:rPr>
              <a:t>f</a:t>
            </a:r>
            <a:r>
              <a:rPr lang="zh-CN" altLang="en-US" sz="2400" dirty="0">
                <a:latin typeface="Arial" panose="020B0604020202020204" pitchFamily="34" charset="0"/>
                <a:ea typeface="宋体" panose="02010600030101010101" pitchFamily="2" charset="-122"/>
              </a:rPr>
              <a:t>的定义域中的任意元素</a:t>
            </a:r>
            <a:r>
              <a:rPr lang="en-US" altLang="zh-CN" sz="2400" dirty="0">
                <a:latin typeface="Arial" panose="020B0604020202020204" pitchFamily="34" charset="0"/>
                <a:ea typeface="宋体" panose="02010600030101010101" pitchFamily="2" charset="-122"/>
              </a:rPr>
              <a:t>x, f(x)</a:t>
            </a:r>
            <a:r>
              <a:rPr lang="zh-CN" altLang="en-US" sz="2400" dirty="0">
                <a:latin typeface="Arial" panose="020B0604020202020204" pitchFamily="34" charset="0"/>
                <a:ea typeface="宋体" panose="02010600030101010101" pitchFamily="2" charset="-122"/>
              </a:rPr>
              <a:t>的值容易得到；</a:t>
            </a:r>
          </a:p>
          <a:p>
            <a:pPr marL="800100" lvl="1" indent="-342900">
              <a:lnSpc>
                <a:spcPct val="150000"/>
              </a:lnSpc>
              <a:buFont typeface="系统字体"/>
              <a:buChar char="—"/>
            </a:pPr>
            <a:r>
              <a:rPr lang="zh-CN" altLang="en-US" sz="2400" b="1" dirty="0">
                <a:latin typeface="Arial" panose="020B0604020202020204" pitchFamily="34" charset="0"/>
                <a:ea typeface="宋体" panose="02010600030101010101" pitchFamily="2" charset="-122"/>
              </a:rPr>
              <a:t>逆运算不可行</a:t>
            </a:r>
            <a:r>
              <a:rPr lang="zh-CN" altLang="en-US" sz="2400" dirty="0">
                <a:latin typeface="Arial" panose="020B0604020202020204" pitchFamily="34" charset="0"/>
                <a:ea typeface="宋体" panose="02010600030101010101" pitchFamily="2" charset="-122"/>
              </a:rPr>
              <a:t>：给出</a:t>
            </a:r>
            <a:r>
              <a:rPr lang="en-US" altLang="zh-CN" sz="2400" dirty="0">
                <a:latin typeface="Arial" panose="020B0604020202020204" pitchFamily="34" charset="0"/>
                <a:ea typeface="宋体" panose="02010600030101010101" pitchFamily="2" charset="-122"/>
              </a:rPr>
              <a:t>y=</a:t>
            </a:r>
            <a:r>
              <a:rPr lang="en-US" altLang="zh-CN" sz="2400" i="1" dirty="0">
                <a:latin typeface="Arial" panose="020B0604020202020204" pitchFamily="34" charset="0"/>
                <a:ea typeface="宋体" panose="02010600030101010101" pitchFamily="2" charset="-122"/>
              </a:rPr>
              <a:t>f</a:t>
            </a:r>
            <a:r>
              <a:rPr lang="en-US" altLang="zh-CN" sz="2400" dirty="0">
                <a:latin typeface="Arial" panose="020B0604020202020204" pitchFamily="34" charset="0"/>
                <a:ea typeface="宋体" panose="02010600030101010101" pitchFamily="2" charset="-122"/>
              </a:rPr>
              <a:t> (x)</a:t>
            </a:r>
            <a:r>
              <a:rPr lang="zh-CN" altLang="en-US" sz="2400" dirty="0">
                <a:latin typeface="Arial" panose="020B0604020202020204" pitchFamily="34" charset="0"/>
                <a:ea typeface="宋体" panose="02010600030101010101" pitchFamily="2" charset="-122"/>
              </a:rPr>
              <a:t>中的</a:t>
            </a:r>
            <a:r>
              <a:rPr lang="en-US" altLang="zh-CN" sz="2400" dirty="0">
                <a:latin typeface="Arial" panose="020B0604020202020204" pitchFamily="34" charset="0"/>
                <a:ea typeface="宋体" panose="02010600030101010101" pitchFamily="2" charset="-122"/>
              </a:rPr>
              <a:t>y</a:t>
            </a:r>
            <a:r>
              <a:rPr lang="zh-CN" altLang="en-US" sz="2400" dirty="0">
                <a:latin typeface="Arial" panose="020B0604020202020204" pitchFamily="34" charset="0"/>
                <a:ea typeface="宋体" panose="02010600030101010101" pitchFamily="2" charset="-122"/>
              </a:rPr>
              <a:t>要计算</a:t>
            </a:r>
            <a:r>
              <a:rPr lang="en-US" altLang="zh-CN" sz="2400" dirty="0">
                <a:latin typeface="Arial" panose="020B0604020202020204" pitchFamily="34" charset="0"/>
                <a:ea typeface="宋体" panose="02010600030101010101" pitchFamily="2" charset="-122"/>
              </a:rPr>
              <a:t>x</a:t>
            </a:r>
            <a:r>
              <a:rPr lang="zh-CN" altLang="en-US" sz="2400" dirty="0">
                <a:latin typeface="Arial" panose="020B0604020202020204" pitchFamily="34" charset="0"/>
                <a:ea typeface="宋体" panose="02010600030101010101" pitchFamily="2" charset="-122"/>
              </a:rPr>
              <a:t>时，若知道设计函数</a:t>
            </a:r>
            <a:r>
              <a:rPr lang="en-US" altLang="zh-CN" sz="2400" dirty="0">
                <a:latin typeface="Arial" panose="020B0604020202020204" pitchFamily="34" charset="0"/>
                <a:ea typeface="宋体" panose="02010600030101010101" pitchFamily="2" charset="-122"/>
              </a:rPr>
              <a:t>f</a:t>
            </a:r>
            <a:r>
              <a:rPr lang="zh-CN" altLang="en-US" sz="2400" dirty="0">
                <a:latin typeface="Arial" panose="020B0604020202020204" pitchFamily="34" charset="0"/>
                <a:ea typeface="宋体" panose="02010600030101010101" pitchFamily="2" charset="-122"/>
              </a:rPr>
              <a:t>时结合进去的某种信息（该信息称为陷门），则容易计算；若不知道该信息，则难以计算。</a:t>
            </a:r>
            <a:endParaRPr kumimoji="1" lang="zh-CN" altLang="en-US" sz="24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1532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anim calcmode="lin" valueType="num">
                                      <p:cBhvr>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50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anim calcmode="lin" valueType="num">
                                      <p:cBhvr>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830997"/>
          </a:xfrm>
          <a:prstGeom prst="rect">
            <a:avLst/>
          </a:prstGeom>
          <a:noFill/>
        </p:spPr>
        <p:txBody>
          <a:bodyPr wrap="square" rtlCol="0">
            <a:spAutoFit/>
          </a:bodyPr>
          <a:lstStyle/>
          <a:p>
            <a:r>
              <a:rPr lang="zh-CN" altLang="en-US" sz="2400" b="1" dirty="0">
                <a:latin typeface="微软雅黑" panose="020B0503020204020204" pitchFamily="34" charset="-122"/>
              </a:rPr>
              <a:t>对公开密钥加密的要求</a:t>
            </a:r>
          </a:p>
          <a:p>
            <a:endParaRPr lang="zh-CN" altLang="en-US" sz="2400" b="1" dirty="0">
              <a:latin typeface="微软雅黑" panose="020B0503020204020204" pitchFamily="34" charset="-122"/>
            </a:endParaRP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11</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0CD9C3C-9BC4-EB41-B3AF-1A71BE441C05}"/>
              </a:ext>
            </a:extLst>
          </p:cNvPr>
          <p:cNvSpPr/>
          <p:nvPr/>
        </p:nvSpPr>
        <p:spPr>
          <a:xfrm>
            <a:off x="428909" y="649277"/>
            <a:ext cx="7866951" cy="5814477"/>
          </a:xfrm>
          <a:prstGeom prst="rect">
            <a:avLst/>
          </a:prstGeom>
        </p:spPr>
        <p:txBody>
          <a:bodyPr wrap="square">
            <a:spAutoFit/>
          </a:bodyPr>
          <a:lstStyle/>
          <a:p>
            <a:pPr marL="342900" indent="-342900">
              <a:lnSpc>
                <a:spcPct val="175000"/>
              </a:lnSpc>
              <a:buFont typeface="Arial" panose="020B0604020202020204" pitchFamily="34" charset="0"/>
              <a:buChar char="•"/>
            </a:pPr>
            <a:r>
              <a:rPr kumimoji="1" lang="zh-CN" altLang="en-US" sz="2400" dirty="0">
                <a:solidFill>
                  <a:srgbClr val="000000"/>
                </a:solidFill>
                <a:latin typeface="Arial" panose="020B0604020202020204" pitchFamily="34" charset="0"/>
                <a:ea typeface="宋体" panose="02010600030101010101" pitchFamily="2" charset="-122"/>
              </a:rPr>
              <a:t>参与方</a:t>
            </a:r>
            <a:r>
              <a:rPr kumimoji="1" lang="en" altLang="zh-CN" sz="2400" dirty="0">
                <a:solidFill>
                  <a:srgbClr val="000000"/>
                </a:solidFill>
                <a:latin typeface="Arial" panose="020B0604020202020204" pitchFamily="34" charset="0"/>
                <a:ea typeface="宋体" panose="02010600030101010101" pitchFamily="2" charset="-122"/>
              </a:rPr>
              <a:t>B</a:t>
            </a:r>
            <a:r>
              <a:rPr kumimoji="1" lang="zh-CN" altLang="en-US" sz="2400" dirty="0">
                <a:solidFill>
                  <a:srgbClr val="000000"/>
                </a:solidFill>
                <a:latin typeface="Arial" panose="020B0604020202020204" pitchFamily="34" charset="0"/>
                <a:ea typeface="宋体" panose="02010600030101010101" pitchFamily="2" charset="-122"/>
              </a:rPr>
              <a:t>容易通过计算产生出一对密钥（公开密钥</a:t>
            </a:r>
            <a:r>
              <a:rPr kumimoji="1" lang="en" altLang="zh-CN" sz="2400" dirty="0" err="1">
                <a:solidFill>
                  <a:srgbClr val="000000"/>
                </a:solidFill>
                <a:latin typeface="Arial" panose="020B0604020202020204" pitchFamily="34" charset="0"/>
                <a:ea typeface="宋体" panose="02010600030101010101" pitchFamily="2" charset="-122"/>
              </a:rPr>
              <a:t>KUb</a:t>
            </a:r>
            <a:r>
              <a:rPr kumimoji="1" lang="en" altLang="zh-CN" sz="2400" dirty="0">
                <a:solidFill>
                  <a:srgbClr val="000000"/>
                </a:solidFill>
                <a:latin typeface="Arial" panose="020B0604020202020204" pitchFamily="34" charset="0"/>
                <a:ea typeface="宋体" panose="02010600030101010101" pitchFamily="2" charset="-122"/>
              </a:rPr>
              <a:t> </a:t>
            </a:r>
            <a:r>
              <a:rPr kumimoji="1" lang="zh-CN" altLang="en" sz="2400" dirty="0">
                <a:solidFill>
                  <a:srgbClr val="000000"/>
                </a:solidFill>
                <a:latin typeface="Arial" panose="020B0604020202020204" pitchFamily="34" charset="0"/>
                <a:ea typeface="宋体" panose="02010600030101010101" pitchFamily="2" charset="-122"/>
              </a:rPr>
              <a:t>，</a:t>
            </a:r>
            <a:r>
              <a:rPr kumimoji="1" lang="zh-CN" altLang="en-US" sz="2400" dirty="0">
                <a:solidFill>
                  <a:srgbClr val="000000"/>
                </a:solidFill>
                <a:latin typeface="Arial" panose="020B0604020202020204" pitchFamily="34" charset="0"/>
                <a:ea typeface="宋体" panose="02010600030101010101" pitchFamily="2" charset="-122"/>
              </a:rPr>
              <a:t>私有密钥</a:t>
            </a:r>
            <a:r>
              <a:rPr kumimoji="1" lang="en" altLang="zh-CN" sz="2400" dirty="0" err="1">
                <a:solidFill>
                  <a:srgbClr val="000000"/>
                </a:solidFill>
                <a:latin typeface="Arial" panose="020B0604020202020204" pitchFamily="34" charset="0"/>
                <a:ea typeface="宋体" panose="02010600030101010101" pitchFamily="2" charset="-122"/>
              </a:rPr>
              <a:t>KRb</a:t>
            </a:r>
            <a:r>
              <a:rPr kumimoji="1" lang="en" altLang="zh-CN" sz="2400" dirty="0">
                <a:solidFill>
                  <a:srgbClr val="000000"/>
                </a:solidFill>
                <a:latin typeface="Arial" panose="020B0604020202020204" pitchFamily="34" charset="0"/>
                <a:ea typeface="宋体" panose="02010600030101010101" pitchFamily="2" charset="-122"/>
              </a:rPr>
              <a:t> </a:t>
            </a:r>
            <a:r>
              <a:rPr kumimoji="1" lang="zh-CN" altLang="en" sz="2400" dirty="0">
                <a:solidFill>
                  <a:srgbClr val="000000"/>
                </a:solidFill>
                <a:latin typeface="Arial" panose="020B0604020202020204" pitchFamily="34" charset="0"/>
                <a:ea typeface="宋体" panose="02010600030101010101" pitchFamily="2" charset="-122"/>
              </a:rPr>
              <a:t>）</a:t>
            </a:r>
          </a:p>
          <a:p>
            <a:pPr marL="342900" indent="-342900">
              <a:lnSpc>
                <a:spcPct val="175000"/>
              </a:lnSpc>
              <a:buFont typeface="Arial" panose="020B0604020202020204" pitchFamily="34" charset="0"/>
              <a:buChar char="•"/>
            </a:pPr>
            <a:r>
              <a:rPr kumimoji="1" lang="zh-CN" altLang="en-US" sz="2400" dirty="0">
                <a:solidFill>
                  <a:srgbClr val="000000"/>
                </a:solidFill>
                <a:latin typeface="Arial" panose="020B0604020202020204" pitchFamily="34" charset="0"/>
                <a:ea typeface="宋体" panose="02010600030101010101" pitchFamily="2" charset="-122"/>
              </a:rPr>
              <a:t>发送方</a:t>
            </a:r>
            <a:r>
              <a:rPr kumimoji="1" lang="en" altLang="zh-CN" sz="2400" dirty="0">
                <a:solidFill>
                  <a:srgbClr val="000000"/>
                </a:solidFill>
                <a:latin typeface="Arial" panose="020B0604020202020204" pitchFamily="34" charset="0"/>
                <a:ea typeface="宋体" panose="02010600030101010101" pitchFamily="2" charset="-122"/>
              </a:rPr>
              <a:t>A</a:t>
            </a:r>
            <a:r>
              <a:rPr kumimoji="1" lang="zh-CN" altLang="en-US" sz="2400" dirty="0">
                <a:solidFill>
                  <a:srgbClr val="000000"/>
                </a:solidFill>
                <a:latin typeface="Arial" panose="020B0604020202020204" pitchFamily="34" charset="0"/>
                <a:ea typeface="宋体" panose="02010600030101010101" pitchFamily="2" charset="-122"/>
              </a:rPr>
              <a:t>很容易能计算产生密文</a:t>
            </a:r>
          </a:p>
          <a:p>
            <a:pPr marL="342900" indent="-342900">
              <a:lnSpc>
                <a:spcPct val="175000"/>
              </a:lnSpc>
              <a:buFont typeface="Arial" panose="020B0604020202020204" pitchFamily="34" charset="0"/>
              <a:buChar char="•"/>
            </a:pPr>
            <a:r>
              <a:rPr kumimoji="1" lang="zh-CN" altLang="en-US" sz="2400" dirty="0">
                <a:solidFill>
                  <a:srgbClr val="000000"/>
                </a:solidFill>
                <a:latin typeface="Arial" panose="020B0604020202020204" pitchFamily="34" charset="0"/>
                <a:ea typeface="宋体" panose="02010600030101010101" pitchFamily="2" charset="-122"/>
              </a:rPr>
              <a:t>接收方</a:t>
            </a:r>
            <a:r>
              <a:rPr kumimoji="1" lang="en" altLang="zh-CN" sz="2400" dirty="0">
                <a:solidFill>
                  <a:srgbClr val="000000"/>
                </a:solidFill>
                <a:latin typeface="Arial" panose="020B0604020202020204" pitchFamily="34" charset="0"/>
                <a:ea typeface="宋体" panose="02010600030101010101" pitchFamily="2" charset="-122"/>
              </a:rPr>
              <a:t>B</a:t>
            </a:r>
            <a:r>
              <a:rPr kumimoji="1" lang="zh-CN" altLang="en-US" sz="2400" dirty="0">
                <a:solidFill>
                  <a:srgbClr val="000000"/>
                </a:solidFill>
                <a:latin typeface="Arial" panose="020B0604020202020204" pitchFamily="34" charset="0"/>
                <a:ea typeface="宋体" panose="02010600030101010101" pitchFamily="2" charset="-122"/>
              </a:rPr>
              <a:t>通过计算，解密密文</a:t>
            </a:r>
          </a:p>
          <a:p>
            <a:pPr marL="342900" indent="-342900">
              <a:lnSpc>
                <a:spcPct val="175000"/>
              </a:lnSpc>
              <a:buFont typeface="Arial" panose="020B0604020202020204" pitchFamily="34" charset="0"/>
              <a:buChar char="•"/>
            </a:pPr>
            <a:r>
              <a:rPr kumimoji="1" lang="zh-CN" altLang="en-US" sz="2400" dirty="0">
                <a:solidFill>
                  <a:srgbClr val="000000"/>
                </a:solidFill>
                <a:latin typeface="Arial" panose="020B0604020202020204" pitchFamily="34" charset="0"/>
                <a:ea typeface="宋体" panose="02010600030101010101" pitchFamily="2" charset="-122"/>
              </a:rPr>
              <a:t>攻击者即使知道公开密钥</a:t>
            </a:r>
            <a:r>
              <a:rPr kumimoji="1" lang="en" altLang="zh-CN" sz="2400" dirty="0" err="1">
                <a:solidFill>
                  <a:srgbClr val="000000"/>
                </a:solidFill>
                <a:latin typeface="Arial" panose="020B0604020202020204" pitchFamily="34" charset="0"/>
                <a:ea typeface="宋体" panose="02010600030101010101" pitchFamily="2" charset="-122"/>
              </a:rPr>
              <a:t>KUb</a:t>
            </a:r>
            <a:r>
              <a:rPr kumimoji="1" lang="en" altLang="zh-CN" sz="2400" dirty="0">
                <a:solidFill>
                  <a:srgbClr val="000000"/>
                </a:solidFill>
                <a:latin typeface="Arial" panose="020B0604020202020204" pitchFamily="34" charset="0"/>
                <a:ea typeface="宋体" panose="02010600030101010101" pitchFamily="2" charset="-122"/>
              </a:rPr>
              <a:t> </a:t>
            </a:r>
            <a:r>
              <a:rPr kumimoji="1" lang="zh-CN" altLang="en" sz="2400" dirty="0">
                <a:solidFill>
                  <a:srgbClr val="000000"/>
                </a:solidFill>
                <a:latin typeface="Arial" panose="020B0604020202020204" pitchFamily="34" charset="0"/>
                <a:ea typeface="宋体" panose="02010600030101010101" pitchFamily="2" charset="-122"/>
              </a:rPr>
              <a:t>，</a:t>
            </a:r>
            <a:r>
              <a:rPr kumimoji="1" lang="zh-CN" altLang="en-US" sz="2400" dirty="0">
                <a:solidFill>
                  <a:srgbClr val="000000"/>
                </a:solidFill>
                <a:latin typeface="Arial" panose="020B0604020202020204" pitchFamily="34" charset="0"/>
                <a:ea typeface="宋体" panose="02010600030101010101" pitchFamily="2" charset="-122"/>
              </a:rPr>
              <a:t>要确定私有密钥</a:t>
            </a:r>
            <a:r>
              <a:rPr kumimoji="1" lang="en" altLang="zh-CN" sz="2400" dirty="0" err="1">
                <a:solidFill>
                  <a:srgbClr val="000000"/>
                </a:solidFill>
                <a:latin typeface="Arial" panose="020B0604020202020204" pitchFamily="34" charset="0"/>
                <a:ea typeface="宋体" panose="02010600030101010101" pitchFamily="2" charset="-122"/>
              </a:rPr>
              <a:t>KRb</a:t>
            </a:r>
            <a:r>
              <a:rPr kumimoji="1" lang="en" altLang="zh-CN" sz="2400" dirty="0">
                <a:solidFill>
                  <a:srgbClr val="000000"/>
                </a:solidFill>
                <a:latin typeface="Arial" panose="020B0604020202020204" pitchFamily="34" charset="0"/>
                <a:ea typeface="宋体" panose="02010600030101010101" pitchFamily="2" charset="-122"/>
              </a:rPr>
              <a:t> </a:t>
            </a:r>
            <a:r>
              <a:rPr kumimoji="1" lang="zh-CN" altLang="en-US" sz="2400" dirty="0">
                <a:solidFill>
                  <a:srgbClr val="000000"/>
                </a:solidFill>
                <a:latin typeface="Arial" panose="020B0604020202020204" pitchFamily="34" charset="0"/>
                <a:ea typeface="宋体" panose="02010600030101010101" pitchFamily="2" charset="-122"/>
              </a:rPr>
              <a:t>在计算上是不可行的</a:t>
            </a:r>
          </a:p>
          <a:p>
            <a:pPr marL="342900" indent="-342900">
              <a:lnSpc>
                <a:spcPct val="175000"/>
              </a:lnSpc>
              <a:buFont typeface="Arial" panose="020B0604020202020204" pitchFamily="34" charset="0"/>
              <a:buChar char="•"/>
            </a:pPr>
            <a:r>
              <a:rPr kumimoji="1" lang="zh-CN" altLang="en-US" sz="2400" dirty="0">
                <a:solidFill>
                  <a:srgbClr val="000000"/>
                </a:solidFill>
                <a:latin typeface="Arial" panose="020B0604020202020204" pitchFamily="34" charset="0"/>
                <a:ea typeface="宋体" panose="02010600030101010101" pitchFamily="2" charset="-122"/>
              </a:rPr>
              <a:t>攻击者即使知道公开密钥</a:t>
            </a:r>
            <a:r>
              <a:rPr kumimoji="1" lang="en" altLang="zh-CN" sz="2400" dirty="0" err="1">
                <a:solidFill>
                  <a:srgbClr val="000000"/>
                </a:solidFill>
                <a:latin typeface="Arial" panose="020B0604020202020204" pitchFamily="34" charset="0"/>
                <a:ea typeface="宋体" panose="02010600030101010101" pitchFamily="2" charset="-122"/>
              </a:rPr>
              <a:t>KUb</a:t>
            </a:r>
            <a:r>
              <a:rPr kumimoji="1" lang="en" altLang="zh-CN" sz="2400" dirty="0">
                <a:solidFill>
                  <a:srgbClr val="000000"/>
                </a:solidFill>
                <a:latin typeface="Arial" panose="020B0604020202020204" pitchFamily="34" charset="0"/>
                <a:ea typeface="宋体" panose="02010600030101010101" pitchFamily="2" charset="-122"/>
              </a:rPr>
              <a:t> </a:t>
            </a:r>
            <a:r>
              <a:rPr kumimoji="1" lang="zh-CN" altLang="en-US" sz="2400" dirty="0">
                <a:solidFill>
                  <a:srgbClr val="000000"/>
                </a:solidFill>
                <a:latin typeface="Arial" panose="020B0604020202020204" pitchFamily="34" charset="0"/>
                <a:ea typeface="宋体" panose="02010600030101010101" pitchFamily="2" charset="-122"/>
              </a:rPr>
              <a:t>和密文</a:t>
            </a:r>
            <a:r>
              <a:rPr kumimoji="1" lang="en" altLang="zh-CN" sz="2400" dirty="0">
                <a:solidFill>
                  <a:srgbClr val="000000"/>
                </a:solidFill>
                <a:latin typeface="Arial" panose="020B0604020202020204" pitchFamily="34" charset="0"/>
                <a:ea typeface="宋体" panose="02010600030101010101" pitchFamily="2" charset="-122"/>
              </a:rPr>
              <a:t>C</a:t>
            </a:r>
            <a:r>
              <a:rPr kumimoji="1" lang="zh-CN" altLang="en" sz="2400" dirty="0">
                <a:solidFill>
                  <a:srgbClr val="000000"/>
                </a:solidFill>
                <a:latin typeface="Arial" panose="020B0604020202020204" pitchFamily="34" charset="0"/>
                <a:ea typeface="宋体" panose="02010600030101010101" pitchFamily="2" charset="-122"/>
              </a:rPr>
              <a:t>，</a:t>
            </a:r>
            <a:r>
              <a:rPr kumimoji="1" lang="zh-CN" altLang="en-US" sz="2400" dirty="0">
                <a:solidFill>
                  <a:srgbClr val="000000"/>
                </a:solidFill>
                <a:latin typeface="Arial" panose="020B0604020202020204" pitchFamily="34" charset="0"/>
                <a:ea typeface="宋体" panose="02010600030101010101" pitchFamily="2" charset="-122"/>
              </a:rPr>
              <a:t>要确定明文</a:t>
            </a:r>
            <a:r>
              <a:rPr kumimoji="1" lang="en" altLang="zh-CN" sz="2400" dirty="0">
                <a:solidFill>
                  <a:srgbClr val="000000"/>
                </a:solidFill>
                <a:latin typeface="Arial" panose="020B0604020202020204" pitchFamily="34" charset="0"/>
                <a:ea typeface="宋体" panose="02010600030101010101" pitchFamily="2" charset="-122"/>
              </a:rPr>
              <a:t>M</a:t>
            </a:r>
            <a:r>
              <a:rPr kumimoji="1" lang="zh-CN" altLang="en-US" sz="2400" dirty="0">
                <a:solidFill>
                  <a:srgbClr val="000000"/>
                </a:solidFill>
                <a:latin typeface="Arial" panose="020B0604020202020204" pitchFamily="34" charset="0"/>
                <a:ea typeface="宋体" panose="02010600030101010101" pitchFamily="2" charset="-122"/>
              </a:rPr>
              <a:t>在计算上是不可行的</a:t>
            </a:r>
          </a:p>
          <a:p>
            <a:pPr marL="342900" indent="-342900">
              <a:lnSpc>
                <a:spcPct val="175000"/>
              </a:lnSpc>
              <a:buFont typeface="Arial" panose="020B0604020202020204" pitchFamily="34" charset="0"/>
              <a:buChar char="•"/>
            </a:pPr>
            <a:r>
              <a:rPr kumimoji="1" lang="zh-CN" altLang="en-US" sz="2400" dirty="0">
                <a:solidFill>
                  <a:srgbClr val="000000"/>
                </a:solidFill>
                <a:latin typeface="Arial" panose="020B0604020202020204" pitchFamily="34" charset="0"/>
                <a:ea typeface="宋体" panose="02010600030101010101" pitchFamily="2" charset="-122"/>
              </a:rPr>
              <a:t>密码对互相之间可以交换使用</a:t>
            </a:r>
          </a:p>
        </p:txBody>
      </p:sp>
      <p:graphicFrame>
        <p:nvGraphicFramePr>
          <p:cNvPr id="13" name="Object 3">
            <a:extLst>
              <a:ext uri="{FF2B5EF4-FFF2-40B4-BE49-F238E27FC236}">
                <a16:creationId xmlns:a16="http://schemas.microsoft.com/office/drawing/2014/main" id="{262DDA3F-7E2F-DA4D-A879-86C0D9C432B0}"/>
              </a:ext>
            </a:extLst>
          </p:cNvPr>
          <p:cNvGraphicFramePr>
            <a:graphicFrameLocks noChangeAspect="1"/>
          </p:cNvGraphicFramePr>
          <p:nvPr>
            <p:extLst>
              <p:ext uri="{D42A27DB-BD31-4B8C-83A1-F6EECF244321}">
                <p14:modId xmlns:p14="http://schemas.microsoft.com/office/powerpoint/2010/main" val="899119199"/>
              </p:ext>
            </p:extLst>
          </p:nvPr>
        </p:nvGraphicFramePr>
        <p:xfrm>
          <a:off x="5240534" y="2189450"/>
          <a:ext cx="1420813" cy="376237"/>
        </p:xfrm>
        <a:graphic>
          <a:graphicData uri="http://schemas.openxmlformats.org/presentationml/2006/ole">
            <mc:AlternateContent xmlns:mc="http://schemas.openxmlformats.org/markup-compatibility/2006">
              <mc:Choice xmlns:v="urn:schemas-microsoft-com:vml" Requires="v">
                <p:oleObj spid="_x0000_s44165" name="公式" r:id="rId4" imgW="863280" imgH="228600" progId="Equation.3">
                  <p:embed/>
                </p:oleObj>
              </mc:Choice>
              <mc:Fallback>
                <p:oleObj name="公式" r:id="rId4" imgW="863280" imgH="228600" progId="Equation.3">
                  <p:embed/>
                  <p:pic>
                    <p:nvPicPr>
                      <p:cNvPr id="205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534" y="2189450"/>
                        <a:ext cx="1420813" cy="376237"/>
                      </a:xfrm>
                      <a:prstGeom prst="rect">
                        <a:avLst/>
                      </a:prstGeom>
                      <a:noFill/>
                      <a:ln>
                        <a:noFill/>
                      </a:ln>
                      <a:effectLst/>
                    </p:spPr>
                  </p:pic>
                </p:oleObj>
              </mc:Fallback>
            </mc:AlternateContent>
          </a:graphicData>
        </a:graphic>
      </p:graphicFrame>
      <p:graphicFrame>
        <p:nvGraphicFramePr>
          <p:cNvPr id="15" name="Object 5">
            <a:extLst>
              <a:ext uri="{FF2B5EF4-FFF2-40B4-BE49-F238E27FC236}">
                <a16:creationId xmlns:a16="http://schemas.microsoft.com/office/drawing/2014/main" id="{DF5D4BA6-A460-2A48-9A8D-43D8C22219AB}"/>
              </a:ext>
            </a:extLst>
          </p:cNvPr>
          <p:cNvGraphicFramePr>
            <a:graphicFrameLocks noChangeAspect="1"/>
          </p:cNvGraphicFramePr>
          <p:nvPr>
            <p:extLst>
              <p:ext uri="{D42A27DB-BD31-4B8C-83A1-F6EECF244321}">
                <p14:modId xmlns:p14="http://schemas.microsoft.com/office/powerpoint/2010/main" val="4087854877"/>
              </p:ext>
            </p:extLst>
          </p:nvPr>
        </p:nvGraphicFramePr>
        <p:xfrm>
          <a:off x="4888293" y="2805878"/>
          <a:ext cx="3243262" cy="381000"/>
        </p:xfrm>
        <a:graphic>
          <a:graphicData uri="http://schemas.openxmlformats.org/presentationml/2006/ole">
            <mc:AlternateContent xmlns:mc="http://schemas.openxmlformats.org/markup-compatibility/2006">
              <mc:Choice xmlns:v="urn:schemas-microsoft-com:vml" Requires="v">
                <p:oleObj spid="_x0000_s44166" name="公式" r:id="rId6" imgW="1942920" imgH="228600" progId="Equation.3">
                  <p:embed/>
                </p:oleObj>
              </mc:Choice>
              <mc:Fallback>
                <p:oleObj name="公式" r:id="rId6" imgW="1942920" imgH="228600" progId="Equation.3">
                  <p:embed/>
                  <p:pic>
                    <p:nvPicPr>
                      <p:cNvPr id="205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8293" y="2805878"/>
                        <a:ext cx="3243262" cy="381000"/>
                      </a:xfrm>
                      <a:prstGeom prst="rect">
                        <a:avLst/>
                      </a:prstGeom>
                      <a:noFill/>
                      <a:ln>
                        <a:noFill/>
                      </a:ln>
                      <a:effectLst/>
                    </p:spPr>
                  </p:pic>
                </p:oleObj>
              </mc:Fallback>
            </mc:AlternateContent>
          </a:graphicData>
        </a:graphic>
      </p:graphicFrame>
      <p:graphicFrame>
        <p:nvGraphicFramePr>
          <p:cNvPr id="16" name="Object 6">
            <a:extLst>
              <a:ext uri="{FF2B5EF4-FFF2-40B4-BE49-F238E27FC236}">
                <a16:creationId xmlns:a16="http://schemas.microsoft.com/office/drawing/2014/main" id="{E7088F2F-91D5-F746-B488-FA20F0EB0164}"/>
              </a:ext>
            </a:extLst>
          </p:cNvPr>
          <p:cNvGraphicFramePr>
            <a:graphicFrameLocks noChangeAspect="1"/>
          </p:cNvGraphicFramePr>
          <p:nvPr>
            <p:extLst>
              <p:ext uri="{D42A27DB-BD31-4B8C-83A1-F6EECF244321}">
                <p14:modId xmlns:p14="http://schemas.microsoft.com/office/powerpoint/2010/main" val="3961627832"/>
              </p:ext>
            </p:extLst>
          </p:nvPr>
        </p:nvGraphicFramePr>
        <p:xfrm>
          <a:off x="4590706" y="5329717"/>
          <a:ext cx="3971925" cy="398463"/>
        </p:xfrm>
        <a:graphic>
          <a:graphicData uri="http://schemas.openxmlformats.org/presentationml/2006/ole">
            <mc:AlternateContent xmlns:mc="http://schemas.openxmlformats.org/markup-compatibility/2006">
              <mc:Choice xmlns:v="urn:schemas-microsoft-com:vml" Requires="v">
                <p:oleObj spid="_x0000_s44167" name="公式" r:id="rId8" imgW="2273040" imgH="228600" progId="Equation.3">
                  <p:embed/>
                </p:oleObj>
              </mc:Choice>
              <mc:Fallback>
                <p:oleObj name="公式" r:id="rId8" imgW="2273040" imgH="228600" progId="Equation.3">
                  <p:embed/>
                  <p:pic>
                    <p:nvPicPr>
                      <p:cNvPr id="2052" name="Object 6"/>
                      <p:cNvPicPr>
                        <a:picLocks noChangeAspect="1" noChangeArrowheads="1"/>
                      </p:cNvPicPr>
                      <p:nvPr/>
                    </p:nvPicPr>
                    <p:blipFill>
                      <a:blip r:embed="rId9"/>
                      <a:srcRect/>
                      <a:stretch>
                        <a:fillRect/>
                      </a:stretch>
                    </p:blipFill>
                    <p:spPr bwMode="auto">
                      <a:xfrm>
                        <a:off x="4590706" y="5329717"/>
                        <a:ext cx="3971925" cy="3984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77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anim calcmode="lin" valueType="num">
                                      <p:cBhvr>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anim calcmode="lin" valueType="num">
                                      <p:cBhvr>
                                        <p:cTn id="30" dur="500" fill="hold"/>
                                        <p:tgtEl>
                                          <p:spTgt spid="15"/>
                                        </p:tgtEl>
                                        <p:attrNameLst>
                                          <p:attrName>ppt_x</p:attrName>
                                        </p:attrNameLst>
                                      </p:cBhvr>
                                      <p:tavLst>
                                        <p:tav tm="0">
                                          <p:val>
                                            <p:strVal val="#ppt_x"/>
                                          </p:val>
                                        </p:tav>
                                        <p:tav tm="100000">
                                          <p:val>
                                            <p:strVal val="#ppt_x"/>
                                          </p:val>
                                        </p:tav>
                                      </p:tavLst>
                                    </p:anim>
                                    <p:anim calcmode="lin" valueType="num">
                                      <p:cBhvr>
                                        <p:cTn id="31" dur="5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50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500"/>
                                        <p:tgtEl>
                                          <p:spTgt spid="2">
                                            <p:txEl>
                                              <p:pRg st="3" end="3"/>
                                            </p:txEl>
                                          </p:spTgt>
                                        </p:tgtEl>
                                      </p:cBhvr>
                                    </p:animEffect>
                                    <p:anim calcmode="lin" valueType="num">
                                      <p:cBhvr>
                                        <p:cTn id="3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nodeType="afterEffect">
                                  <p:stCondLst>
                                    <p:cond delay="500"/>
                                  </p:stCondLst>
                                  <p:childTnLst>
                                    <p:set>
                                      <p:cBhvr>
                                        <p:cTn id="40" dur="1" fill="hold">
                                          <p:stCondLst>
                                            <p:cond delay="0"/>
                                          </p:stCondLst>
                                        </p:cTn>
                                        <p:tgtEl>
                                          <p:spTgt spid="2">
                                            <p:txEl>
                                              <p:pRg st="4" end="4"/>
                                            </p:txEl>
                                          </p:spTgt>
                                        </p:tgtEl>
                                        <p:attrNameLst>
                                          <p:attrName>style.visibility</p:attrName>
                                        </p:attrNameLst>
                                      </p:cBhvr>
                                      <p:to>
                                        <p:strVal val="visible"/>
                                      </p:to>
                                    </p:set>
                                    <p:animEffect transition="in" filter="fade">
                                      <p:cBhvr>
                                        <p:cTn id="41" dur="500"/>
                                        <p:tgtEl>
                                          <p:spTgt spid="2">
                                            <p:txEl>
                                              <p:pRg st="4" end="4"/>
                                            </p:txEl>
                                          </p:spTgt>
                                        </p:tgtEl>
                                      </p:cBhvr>
                                    </p:animEffect>
                                    <p:anim calcmode="lin" valueType="num">
                                      <p:cBhvr>
                                        <p:cTn id="4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2">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42" presetClass="entr" presetSubtype="0" fill="hold" nodeType="afterEffect">
                                  <p:stCondLst>
                                    <p:cond delay="50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500"/>
                                        <p:tgtEl>
                                          <p:spTgt spid="2">
                                            <p:txEl>
                                              <p:pRg st="5" end="5"/>
                                            </p:txEl>
                                          </p:spTgt>
                                        </p:tgtEl>
                                      </p:cBhvr>
                                    </p:animEffect>
                                    <p:anim calcmode="lin" valueType="num">
                                      <p:cBhvr>
                                        <p:cTn id="5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4"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830997"/>
          </a:xfrm>
          <a:prstGeom prst="rect">
            <a:avLst/>
          </a:prstGeom>
          <a:noFill/>
        </p:spPr>
        <p:txBody>
          <a:bodyPr wrap="square" rtlCol="0">
            <a:spAutoFit/>
          </a:bodyPr>
          <a:lstStyle/>
          <a:p>
            <a:r>
              <a:rPr lang="zh-CN" altLang="en-US" sz="2400" b="1" dirty="0">
                <a:latin typeface="微软雅黑" panose="020B0503020204020204" pitchFamily="34" charset="-122"/>
              </a:rPr>
              <a:t>公开密钥加密应用的三个领域</a:t>
            </a:r>
          </a:p>
          <a:p>
            <a:endParaRPr lang="zh-CN" altLang="en-US" sz="2400" b="1" dirty="0">
              <a:latin typeface="微软雅黑" panose="020B0503020204020204" pitchFamily="34" charset="-122"/>
            </a:endParaRP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470269" y="696189"/>
            <a:ext cx="8344210" cy="38985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加密</a:t>
            </a:r>
            <a:r>
              <a:rPr kumimoji="1" lang="en-US" altLang="zh-C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解密：发送方用接收方的公钥加密消息，接收方用自己的私钥来解密。</a:t>
            </a:r>
            <a:endParaRPr kumimoji="1" lang="en-US" altLang="zh-CN" sz="2400" dirty="0">
              <a:latin typeface="Arial" panose="020B0604020202020204" pitchFamily="34" charset="0"/>
              <a:ea typeface="宋体" panose="02010600030101010101" pitchFamily="2" charset="-122"/>
            </a:endParaRPr>
          </a:p>
          <a:p>
            <a:pPr marL="457200" indent="-4572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数字签名：发送方用自己的私有密钥签署报文，接收方通过发送方对应的公钥来鉴别消息，并且发送方不能对自己的签名进行否认。</a:t>
            </a:r>
          </a:p>
          <a:p>
            <a:pPr marL="457200" indent="-4572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密钥交换： 发送方和接收方基于公钥密码系统容易实现在公开信道上的大规模的密钥分发和协商。</a:t>
            </a:r>
          </a:p>
        </p:txBody>
      </p:sp>
      <p:pic>
        <p:nvPicPr>
          <p:cNvPr id="45058" name="Picture 2">
            <a:extLst>
              <a:ext uri="{FF2B5EF4-FFF2-40B4-BE49-F238E27FC236}">
                <a16:creationId xmlns:a16="http://schemas.microsoft.com/office/drawing/2014/main" id="{5DEDCF49-1CEC-394F-9CFB-576BBAABD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012" y="4748207"/>
            <a:ext cx="1932156" cy="1631372"/>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我的第一本算法书》阅读笔记5-7 迪菲- 赫尔曼密钥交换(Diffie-Hellman)">
            <a:extLst>
              <a:ext uri="{FF2B5EF4-FFF2-40B4-BE49-F238E27FC236}">
                <a16:creationId xmlns:a16="http://schemas.microsoft.com/office/drawing/2014/main" id="{8F2E68B7-A5D3-E74D-8B1B-8B64AABE55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501" t="11154" r="7821" b="18912"/>
          <a:stretch/>
        </p:blipFill>
        <p:spPr bwMode="auto">
          <a:xfrm>
            <a:off x="4765788" y="4748207"/>
            <a:ext cx="3140986" cy="163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7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45058"/>
                                        </p:tgtEl>
                                        <p:attrNameLst>
                                          <p:attrName>style.visibility</p:attrName>
                                        </p:attrNameLst>
                                      </p:cBhvr>
                                      <p:to>
                                        <p:strVal val="visible"/>
                                      </p:to>
                                    </p:set>
                                    <p:animEffect transition="in" filter="fade">
                                      <p:cBhvr>
                                        <p:cTn id="18" dur="500"/>
                                        <p:tgtEl>
                                          <p:spTgt spid="45058"/>
                                        </p:tgtEl>
                                      </p:cBhvr>
                                    </p:animEffect>
                                    <p:anim calcmode="lin" valueType="num">
                                      <p:cBhvr>
                                        <p:cTn id="19" dur="500" fill="hold"/>
                                        <p:tgtEl>
                                          <p:spTgt spid="45058"/>
                                        </p:tgtEl>
                                        <p:attrNameLst>
                                          <p:attrName>ppt_x</p:attrName>
                                        </p:attrNameLst>
                                      </p:cBhvr>
                                      <p:tavLst>
                                        <p:tav tm="0">
                                          <p:val>
                                            <p:strVal val="#ppt_x"/>
                                          </p:val>
                                        </p:tav>
                                        <p:tav tm="100000">
                                          <p:val>
                                            <p:strVal val="#ppt_x"/>
                                          </p:val>
                                        </p:tav>
                                      </p:tavLst>
                                    </p:anim>
                                    <p:anim calcmode="lin" valueType="num">
                                      <p:cBhvr>
                                        <p:cTn id="20" dur="500" fill="hold"/>
                                        <p:tgtEl>
                                          <p:spTgt spid="4505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anim calcmode="lin" valueType="num">
                                      <p:cBhvr>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500"/>
                                  </p:stCondLst>
                                  <p:childTnLst>
                                    <p:set>
                                      <p:cBhvr>
                                        <p:cTn id="28" dur="1" fill="hold">
                                          <p:stCondLst>
                                            <p:cond delay="0"/>
                                          </p:stCondLst>
                                        </p:cTn>
                                        <p:tgtEl>
                                          <p:spTgt spid="45060"/>
                                        </p:tgtEl>
                                        <p:attrNameLst>
                                          <p:attrName>style.visibility</p:attrName>
                                        </p:attrNameLst>
                                      </p:cBhvr>
                                      <p:to>
                                        <p:strVal val="visible"/>
                                      </p:to>
                                    </p:set>
                                    <p:animEffect transition="in" filter="fade">
                                      <p:cBhvr>
                                        <p:cTn id="29" dur="500"/>
                                        <p:tgtEl>
                                          <p:spTgt spid="45060"/>
                                        </p:tgtEl>
                                      </p:cBhvr>
                                    </p:animEffect>
                                    <p:anim calcmode="lin" valueType="num">
                                      <p:cBhvr>
                                        <p:cTn id="30" dur="500" fill="hold"/>
                                        <p:tgtEl>
                                          <p:spTgt spid="45060"/>
                                        </p:tgtEl>
                                        <p:attrNameLst>
                                          <p:attrName>ppt_x</p:attrName>
                                        </p:attrNameLst>
                                      </p:cBhvr>
                                      <p:tavLst>
                                        <p:tav tm="0">
                                          <p:val>
                                            <p:strVal val="#ppt_x"/>
                                          </p:val>
                                        </p:tav>
                                        <p:tav tm="100000">
                                          <p:val>
                                            <p:strVal val="#ppt_x"/>
                                          </p:val>
                                        </p:tav>
                                      </p:tavLst>
                                    </p:anim>
                                    <p:anim calcmode="lin" valueType="num">
                                      <p:cBhvr>
                                        <p:cTn id="31" dur="500" fill="hold"/>
                                        <p:tgtEl>
                                          <p:spTgt spid="450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非对称密码体制基于的困难问题</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521494" y="805268"/>
            <a:ext cx="7805088" cy="5006563"/>
          </a:xfrm>
          <a:prstGeom prst="rect">
            <a:avLst/>
          </a:prstGeom>
          <a:noFill/>
        </p:spPr>
        <p:txBody>
          <a:bodyPr wrap="square" rtlCol="0">
            <a:spAutoFit/>
          </a:bodyPr>
          <a:lstStyle/>
          <a:p>
            <a:pPr algn="just">
              <a:lnSpc>
                <a:spcPct val="150000"/>
              </a:lnSpc>
            </a:pPr>
            <a:r>
              <a:rPr kumimoji="1" lang="zh-CN" altLang="en-US" sz="2400" dirty="0">
                <a:latin typeface="Arial" panose="020B0604020202020204" pitchFamily="34" charset="0"/>
                <a:ea typeface="宋体" panose="02010600030101010101" pitchFamily="2" charset="-122"/>
              </a:rPr>
              <a:t>       当前，已经出现的并且仍然具有较高安全性的公开密钥密码体制所基于的困难问题主要有以下几个：</a:t>
            </a:r>
          </a:p>
          <a:p>
            <a:pPr marL="342900" indent="-342900" algn="just">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大整数分解问题                        </a:t>
            </a:r>
            <a:r>
              <a:rPr kumimoji="1" lang="en-US" altLang="zh-CN" sz="2400" dirty="0">
                <a:latin typeface="Arial" panose="020B0604020202020204" pitchFamily="34" charset="0"/>
                <a:ea typeface="宋体" panose="02010600030101010101" pitchFamily="2" charset="-122"/>
              </a:rPr>
              <a:t>R</a:t>
            </a:r>
            <a:r>
              <a:rPr kumimoji="1" lang="en" altLang="zh-CN" sz="2400" dirty="0">
                <a:latin typeface="Arial" panose="020B0604020202020204" pitchFamily="34" charset="0"/>
                <a:ea typeface="宋体" panose="02010600030101010101" pitchFamily="2" charset="-122"/>
              </a:rPr>
              <a:t>SA</a:t>
            </a:r>
            <a:r>
              <a:rPr kumimoji="1" lang="zh-CN" altLang="en-US" sz="2400" dirty="0">
                <a:latin typeface="Arial" panose="020B0604020202020204" pitchFamily="34" charset="0"/>
                <a:ea typeface="宋体" panose="02010600030101010101" pitchFamily="2" charset="-122"/>
              </a:rPr>
              <a:t>公钥密码体制 </a:t>
            </a:r>
          </a:p>
          <a:p>
            <a:pPr marL="342900" indent="-342900" algn="just">
              <a:lnSpc>
                <a:spcPct val="150000"/>
              </a:lnSpc>
              <a:buFont typeface="Arial" panose="020B0604020202020204" pitchFamily="34" charset="0"/>
              <a:buChar char="•"/>
            </a:pPr>
            <a:r>
              <a:rPr kumimoji="1" lang="en" altLang="zh-CN" sz="2400" dirty="0">
                <a:latin typeface="Arial" panose="020B0604020202020204" pitchFamily="34" charset="0"/>
                <a:ea typeface="宋体" panose="02010600030101010101" pitchFamily="2" charset="-122"/>
              </a:rPr>
              <a:t>Z</a:t>
            </a:r>
            <a:r>
              <a:rPr kumimoji="1" lang="en" altLang="zh-CN" sz="2400" baseline="-25000" dirty="0">
                <a:latin typeface="Arial" panose="020B0604020202020204" pitchFamily="34" charset="0"/>
                <a:ea typeface="宋体" panose="02010600030101010101" pitchFamily="2" charset="-122"/>
              </a:rPr>
              <a:t>P</a:t>
            </a:r>
            <a:r>
              <a:rPr kumimoji="1" lang="zh-CN" altLang="en-US" sz="2400" dirty="0">
                <a:latin typeface="Arial" panose="020B0604020202020204" pitchFamily="34" charset="0"/>
                <a:ea typeface="宋体" panose="02010600030101010101" pitchFamily="2" charset="-122"/>
              </a:rPr>
              <a:t>上的离散对数问题                 </a:t>
            </a:r>
            <a:r>
              <a:rPr kumimoji="1" lang="en" altLang="zh-CN" sz="2400" dirty="0" err="1">
                <a:latin typeface="Arial" panose="020B0604020202020204" pitchFamily="34" charset="0"/>
                <a:ea typeface="宋体" panose="02010600030101010101" pitchFamily="2" charset="-122"/>
              </a:rPr>
              <a:t>ElGamal</a:t>
            </a:r>
            <a:r>
              <a:rPr kumimoji="1" lang="zh-CN" altLang="en-US" sz="2400" dirty="0">
                <a:latin typeface="Arial" panose="020B0604020202020204" pitchFamily="34" charset="0"/>
                <a:ea typeface="宋体" panose="02010600030101010101" pitchFamily="2" charset="-122"/>
              </a:rPr>
              <a:t>公钥密码体制</a:t>
            </a:r>
          </a:p>
          <a:p>
            <a:pPr marL="342900" indent="-342900" algn="just">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椭圆曲线上的离散对数问题</a:t>
            </a:r>
          </a:p>
          <a:p>
            <a:pPr marL="342900" indent="-342900" algn="just">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线性编码的解码问题</a:t>
            </a:r>
          </a:p>
          <a:p>
            <a:pPr marL="342900" indent="-342900" algn="just">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构造非线性弱可逆有限自动机的弱逆问题：基于有限自动机的公开密钥密码体制，它是我国学者陶仁骥等提出的一种公开密钥密码体制</a:t>
            </a:r>
          </a:p>
        </p:txBody>
      </p:sp>
    </p:spTree>
    <p:extLst>
      <p:ext uri="{BB962C8B-B14F-4D97-AF65-F5344CB8AC3E}">
        <p14:creationId xmlns:p14="http://schemas.microsoft.com/office/powerpoint/2010/main" val="5690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50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50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anim calcmode="lin" valueType="num">
                                      <p:cBhvr>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50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anim calcmode="lin" valueType="num">
                                      <p:cBhvr>
                                        <p:cTn id="3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7348" y="2069034"/>
            <a:ext cx="581352" cy="338554"/>
          </a:xfrm>
          <a:prstGeom prst="rect">
            <a:avLst/>
          </a:prstGeom>
        </p:spPr>
        <p:txBody>
          <a:bodyPr wrap="square">
            <a:spAutoFit/>
          </a:bodyPr>
          <a:lstStyle/>
          <a:p>
            <a:pPr defTabSz="685800">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defTabSz="685800">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defTabSz="685800">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defTabSz="685800">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defTabSz="685800">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defTabSz="685800">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defTabSz="685800">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defTabSz="685800">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p>
          <a:p>
            <a:pPr defTabSz="685800">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1513589" y="1986184"/>
            <a:ext cx="5878286" cy="2585323"/>
          </a:xfrm>
          <a:prstGeom prst="rect">
            <a:avLst/>
          </a:prstGeom>
          <a:noFill/>
          <a:ln>
            <a:noFill/>
          </a:ln>
        </p:spPr>
        <p:txBody>
          <a:bodyPr wrap="square" rtlCol="0">
            <a:spAutoFit/>
          </a:bodyPr>
          <a:lstStyle/>
          <a:p>
            <a:pPr algn="ctr"/>
            <a:r>
              <a:rPr lang="en-US" altLang="zh-CN" sz="5400" b="1" dirty="0">
                <a:solidFill>
                  <a:schemeClr val="tx1">
                    <a:lumMod val="50000"/>
                    <a:lumOff val="50000"/>
                    <a:alpha val="23000"/>
                  </a:schemeClr>
                </a:solidFill>
                <a:latin typeface="微软雅黑" panose="020B0503020204020204" pitchFamily="34" charset="-122"/>
                <a:ea typeface="微软雅黑" panose="020B0503020204020204" pitchFamily="34" charset="-122"/>
              </a:rPr>
              <a:t>RSA</a:t>
            </a:r>
          </a:p>
          <a:p>
            <a:pPr algn="ctr"/>
            <a:endParaRPr lang="en-US" altLang="zh-CN" sz="54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5400" b="1" dirty="0">
                <a:solidFill>
                  <a:schemeClr val="tx1">
                    <a:lumMod val="50000"/>
                    <a:lumOff val="50000"/>
                    <a:alpha val="23000"/>
                  </a:schemeClr>
                </a:solidFill>
                <a:latin typeface="微软雅黑" panose="020B0503020204020204" pitchFamily="34" charset="-122"/>
                <a:ea typeface="微软雅黑" panose="020B0503020204020204" pitchFamily="34" charset="-122"/>
              </a:rPr>
              <a:t>Algorithm</a:t>
            </a:r>
          </a:p>
        </p:txBody>
      </p:sp>
      <p:sp>
        <p:nvSpPr>
          <p:cNvPr id="50" name="矩形 49"/>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6731794"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2286000" y="2769313"/>
            <a:ext cx="4592878" cy="976604"/>
            <a:chOff x="4853824" y="1124584"/>
            <a:chExt cx="5978526" cy="2142716"/>
          </a:xfrm>
        </p:grpSpPr>
        <p:sp>
          <p:nvSpPr>
            <p:cNvPr id="47" name="文本框 46"/>
            <p:cNvSpPr txBox="1"/>
            <p:nvPr/>
          </p:nvSpPr>
          <p:spPr>
            <a:xfrm>
              <a:off x="4853824" y="1241468"/>
              <a:ext cx="5978526" cy="2025831"/>
            </a:xfrm>
            <a:prstGeom prst="rect">
              <a:avLst/>
            </a:prstGeom>
            <a:noFill/>
            <a:ln>
              <a:noFill/>
            </a:ln>
          </p:spPr>
          <p:txBody>
            <a:bodyPr wrap="square" rtlCol="0">
              <a:spAutoFit/>
            </a:bodyPr>
            <a:lstStyle/>
            <a:p>
              <a:pPr algn="ctr"/>
              <a:r>
                <a:rPr lang="en-US" altLang="zh-CN" sz="5400" b="1" dirty="0">
                  <a:solidFill>
                    <a:schemeClr val="accent1"/>
                  </a:solidFill>
                  <a:latin typeface="微软雅黑" panose="020B0503020204020204" pitchFamily="34" charset="-122"/>
                  <a:ea typeface="微软雅黑" panose="020B0503020204020204" pitchFamily="34" charset="-122"/>
                </a:rPr>
                <a:t>RSA</a:t>
              </a:r>
              <a:r>
                <a:rPr lang="zh-CN" altLang="en-US" sz="5400" b="1" dirty="0">
                  <a:solidFill>
                    <a:schemeClr val="accent1"/>
                  </a:solidFill>
                  <a:latin typeface="微软雅黑" panose="020B0503020204020204" pitchFamily="34" charset="-122"/>
                  <a:ea typeface="微软雅黑" panose="020B0503020204020204" pitchFamily="34" charset="-122"/>
                </a:rPr>
                <a:t>算法</a:t>
              </a:r>
              <a:endParaRPr lang="en-US" altLang="zh-CN" sz="54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5073762" y="1124584"/>
              <a:ext cx="5538651" cy="21427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9184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RSA</a:t>
            </a:r>
            <a:r>
              <a:rPr lang="zh-CN" altLang="en-US" sz="2400" b="1" dirty="0">
                <a:latin typeface="微软雅黑" panose="020B0503020204020204" pitchFamily="34" charset="-122"/>
              </a:rPr>
              <a:t>算法概述</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432641" y="698225"/>
            <a:ext cx="8148506" cy="5148332"/>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kumimoji="1" lang="en-US" altLang="zh-CN" sz="2400" dirty="0">
                <a:latin typeface="Arial" panose="020B0604020202020204" pitchFamily="34" charset="0"/>
                <a:ea typeface="宋体" panose="02010600030101010101" pitchFamily="2" charset="-122"/>
              </a:rPr>
              <a:t>RSA</a:t>
            </a:r>
            <a:r>
              <a:rPr kumimoji="1" lang="zh-CN" altLang="en-US" sz="2400" dirty="0">
                <a:latin typeface="Arial" panose="020B0604020202020204" pitchFamily="34" charset="0"/>
                <a:ea typeface="宋体" panose="02010600030101010101" pitchFamily="2" charset="-122"/>
              </a:rPr>
              <a:t>是公钥密码的国际标准，是最广泛接受并实现的通用公开密钥密码算法</a:t>
            </a:r>
            <a:endParaRPr kumimoji="1" lang="en-US" altLang="zh-CN" sz="2400" dirty="0">
              <a:latin typeface="Arial" panose="020B0604020202020204" pitchFamily="34" charset="0"/>
              <a:ea typeface="宋体" panose="02010600030101010101" pitchFamily="2" charset="-122"/>
            </a:endParaRPr>
          </a:p>
          <a:p>
            <a:pPr marL="342900" indent="-342900" algn="just">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算法的数学基础是初等数论中的欧拉定理，其安全性建立在大整数因子分解的困难性之上</a:t>
            </a:r>
            <a:endParaRPr kumimoji="1" lang="en-US" altLang="zh-CN" sz="2400" dirty="0">
              <a:latin typeface="Arial" panose="020B0604020202020204" pitchFamily="34" charset="0"/>
              <a:ea typeface="宋体" panose="02010600030101010101" pitchFamily="2" charset="-122"/>
            </a:endParaRPr>
          </a:p>
          <a:p>
            <a:pPr marL="342900" indent="-342900" algn="just">
              <a:lnSpc>
                <a:spcPct val="20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由</a:t>
            </a:r>
            <a:r>
              <a:rPr kumimoji="1" lang="en" altLang="zh-CN" sz="2400" dirty="0">
                <a:latin typeface="Arial" panose="020B0604020202020204" pitchFamily="34" charset="0"/>
                <a:ea typeface="宋体" panose="02010600030101010101" pitchFamily="2" charset="-122"/>
              </a:rPr>
              <a:t>MIT</a:t>
            </a:r>
            <a:r>
              <a:rPr kumimoji="1" lang="zh-CN" altLang="en-US" sz="2400" dirty="0">
                <a:latin typeface="Arial" panose="020B0604020202020204" pitchFamily="34" charset="0"/>
                <a:ea typeface="宋体" panose="02010600030101010101" pitchFamily="2" charset="-122"/>
              </a:rPr>
              <a:t>的计算机学家</a:t>
            </a:r>
            <a:r>
              <a:rPr kumimoji="1" lang="en" altLang="zh-CN" sz="2400" dirty="0">
                <a:latin typeface="Arial" panose="020B0604020202020204" pitchFamily="34" charset="0"/>
                <a:ea typeface="宋体" panose="02010600030101010101" pitchFamily="2" charset="-122"/>
              </a:rPr>
              <a:t>Rivest, Shamir</a:t>
            </a:r>
            <a:r>
              <a:rPr kumimoji="1" lang="zh-CN" altLang="en-US" sz="2400" dirty="0">
                <a:latin typeface="Arial" panose="020B0604020202020204" pitchFamily="34" charset="0"/>
                <a:ea typeface="宋体" panose="02010600030101010101" pitchFamily="2" charset="-122"/>
              </a:rPr>
              <a:t>和数学家</a:t>
            </a:r>
            <a:r>
              <a:rPr kumimoji="1" lang="en" altLang="zh-CN" sz="2400" dirty="0">
                <a:latin typeface="Arial" panose="020B0604020202020204" pitchFamily="34" charset="0"/>
                <a:ea typeface="宋体" panose="02010600030101010101" pitchFamily="2" charset="-122"/>
              </a:rPr>
              <a:t>Adleman</a:t>
            </a:r>
            <a:r>
              <a:rPr kumimoji="1" lang="zh-CN" altLang="en-US" sz="2400" dirty="0">
                <a:latin typeface="Arial" panose="020B0604020202020204" pitchFamily="34" charset="0"/>
                <a:ea typeface="宋体" panose="02010600030101010101" pitchFamily="2" charset="-122"/>
              </a:rPr>
              <a:t>在</a:t>
            </a:r>
            <a:r>
              <a:rPr kumimoji="1" lang="en-US" altLang="zh-CN" sz="2400" dirty="0">
                <a:latin typeface="Arial" panose="020B0604020202020204" pitchFamily="34" charset="0"/>
                <a:ea typeface="宋体" panose="02010600030101010101" pitchFamily="2" charset="-122"/>
              </a:rPr>
              <a:t>1</a:t>
            </a:r>
            <a:r>
              <a:rPr kumimoji="1" lang="en" altLang="zh-CN" sz="2400" dirty="0">
                <a:latin typeface="Arial" panose="020B0604020202020204" pitchFamily="34" charset="0"/>
                <a:ea typeface="宋体" panose="02010600030101010101" pitchFamily="2" charset="-122"/>
              </a:rPr>
              <a:t>978</a:t>
            </a:r>
            <a:r>
              <a:rPr kumimoji="1" lang="zh-CN" altLang="en-US" sz="2400" dirty="0">
                <a:latin typeface="Arial" panose="020B0604020202020204" pitchFamily="34" charset="0"/>
                <a:ea typeface="宋体" panose="02010600030101010101" pitchFamily="2" charset="-122"/>
              </a:rPr>
              <a:t>年提出</a:t>
            </a:r>
            <a:endParaRPr kumimoji="1" lang="en-US" altLang="zh-CN" sz="2400" dirty="0">
              <a:latin typeface="Arial" panose="020B0604020202020204" pitchFamily="34" charset="0"/>
              <a:ea typeface="宋体" panose="02010600030101010101" pitchFamily="2" charset="-122"/>
            </a:endParaRPr>
          </a:p>
          <a:p>
            <a:pPr marL="342900" indent="-342900" algn="just">
              <a:lnSpc>
                <a:spcPct val="200000"/>
              </a:lnSpc>
              <a:buFont typeface="Arial" panose="020B0604020202020204" pitchFamily="34" charset="0"/>
              <a:buChar char="•"/>
            </a:pPr>
            <a:endParaRPr kumimoji="1" lang="zh-CN" altLang="en-US" sz="2400" dirty="0">
              <a:latin typeface="Arial" panose="020B0604020202020204" pitchFamily="34" charset="0"/>
              <a:ea typeface="宋体" panose="02010600030101010101" pitchFamily="2" charset="-122"/>
            </a:endParaRPr>
          </a:p>
        </p:txBody>
      </p:sp>
      <p:pic>
        <p:nvPicPr>
          <p:cNvPr id="48130" name="Picture 2" descr="Jeffrey Vagle on Twitter: &amp;quot;One look at their blackboard will tell you what  Rivest, Shamir, and Adelman have been hiding from us all this time.… &amp;quot;">
            <a:extLst>
              <a:ext uri="{FF2B5EF4-FFF2-40B4-BE49-F238E27FC236}">
                <a16:creationId xmlns:a16="http://schemas.microsoft.com/office/drawing/2014/main" id="{74AF4B78-45A2-CF47-A70D-076CD5E31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777" y="4506534"/>
            <a:ext cx="3759200"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91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500"/>
                                  </p:stCondLst>
                                  <p:childTnLst>
                                    <p:set>
                                      <p:cBhvr>
                                        <p:cTn id="23" dur="1" fill="hold">
                                          <p:stCondLst>
                                            <p:cond delay="0"/>
                                          </p:stCondLst>
                                        </p:cTn>
                                        <p:tgtEl>
                                          <p:spTgt spid="48130"/>
                                        </p:tgtEl>
                                        <p:attrNameLst>
                                          <p:attrName>style.visibility</p:attrName>
                                        </p:attrNameLst>
                                      </p:cBhvr>
                                      <p:to>
                                        <p:strVal val="visible"/>
                                      </p:to>
                                    </p:set>
                                    <p:animEffect transition="in" filter="fade">
                                      <p:cBhvr>
                                        <p:cTn id="24" dur="500"/>
                                        <p:tgtEl>
                                          <p:spTgt spid="48130"/>
                                        </p:tgtEl>
                                      </p:cBhvr>
                                    </p:animEffect>
                                    <p:anim calcmode="lin" valueType="num">
                                      <p:cBhvr>
                                        <p:cTn id="25" dur="500" fill="hold"/>
                                        <p:tgtEl>
                                          <p:spTgt spid="48130"/>
                                        </p:tgtEl>
                                        <p:attrNameLst>
                                          <p:attrName>ppt_x</p:attrName>
                                        </p:attrNameLst>
                                      </p:cBhvr>
                                      <p:tavLst>
                                        <p:tav tm="0">
                                          <p:val>
                                            <p:strVal val="#ppt_x"/>
                                          </p:val>
                                        </p:tav>
                                        <p:tav tm="100000">
                                          <p:val>
                                            <p:strVal val="#ppt_x"/>
                                          </p:val>
                                        </p:tav>
                                      </p:tavLst>
                                    </p:anim>
                                    <p:anim calcmode="lin" valueType="num">
                                      <p:cBhvr>
                                        <p:cTn id="26" dur="500" fill="hold"/>
                                        <p:tgtEl>
                                          <p:spTgt spid="48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RSA</a:t>
            </a:r>
            <a:r>
              <a:rPr lang="zh-CN" altLang="en-US" sz="2400" b="1" dirty="0">
                <a:latin typeface="微软雅黑" panose="020B0503020204020204" pitchFamily="34" charset="-122"/>
              </a:rPr>
              <a:t>算法的运行过程</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432641" y="698225"/>
            <a:ext cx="8148506" cy="574522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b="1" dirty="0">
                <a:latin typeface="Arial" panose="020B0604020202020204" pitchFamily="34" charset="0"/>
                <a:ea typeface="宋体" panose="02010600030101010101" pitchFamily="2" charset="-122"/>
                <a:sym typeface="Symbol" pitchFamily="2" charset="2"/>
              </a:rPr>
              <a:t>密钥的生成</a:t>
            </a:r>
          </a:p>
          <a:p>
            <a:pPr marL="800100" lvl="1" indent="-342900">
              <a:lnSpc>
                <a:spcPct val="150000"/>
              </a:lnSpc>
              <a:spcBef>
                <a:spcPct val="10000"/>
              </a:spcBef>
              <a:buFont typeface="系统字体"/>
              <a:buChar char="—"/>
            </a:pPr>
            <a:r>
              <a:rPr kumimoji="1" lang="zh-CN" altLang="en-US" sz="2400" dirty="0">
                <a:latin typeface="Arial" panose="020B0604020202020204" pitchFamily="34" charset="0"/>
                <a:ea typeface="宋体" panose="02010600030101010101" pitchFamily="2" charset="-122"/>
                <a:sym typeface="Symbol" pitchFamily="2" charset="2"/>
              </a:rPr>
              <a:t>选择两个大素数 </a:t>
            </a:r>
            <a:r>
              <a:rPr kumimoji="1" lang="en-US" altLang="zh-CN" sz="2400" dirty="0" err="1">
                <a:latin typeface="Arial" panose="020B0604020202020204" pitchFamily="34" charset="0"/>
                <a:ea typeface="宋体" panose="02010600030101010101" pitchFamily="2" charset="-122"/>
                <a:sym typeface="Symbol" pitchFamily="2" charset="2"/>
              </a:rPr>
              <a:t>p，q</a:t>
            </a:r>
            <a:r>
              <a:rPr kumimoji="1" lang="en-US" altLang="zh-CN" sz="2400" dirty="0">
                <a:latin typeface="Arial" panose="020B0604020202020204" pitchFamily="34" charset="0"/>
                <a:ea typeface="宋体" panose="02010600030101010101" pitchFamily="2" charset="-122"/>
                <a:sym typeface="Symbol" pitchFamily="2" charset="2"/>
              </a:rPr>
              <a:t>，</a:t>
            </a:r>
            <a:r>
              <a:rPr kumimoji="1" lang="zh-CN" altLang="en-US" sz="2400" dirty="0">
                <a:latin typeface="Arial" panose="020B0604020202020204" pitchFamily="34" charset="0"/>
                <a:ea typeface="宋体" panose="02010600030101010101" pitchFamily="2" charset="-122"/>
                <a:sym typeface="Symbol" pitchFamily="2" charset="2"/>
              </a:rPr>
              <a:t>两者互异素数，需要保密</a:t>
            </a:r>
          </a:p>
          <a:p>
            <a:pPr marL="800100" lvl="1" indent="-342900">
              <a:lnSpc>
                <a:spcPct val="150000"/>
              </a:lnSpc>
              <a:spcBef>
                <a:spcPct val="10000"/>
              </a:spcBef>
              <a:buFont typeface="系统字体"/>
              <a:buChar char="—"/>
            </a:pPr>
            <a:r>
              <a:rPr kumimoji="1" lang="zh-CN" altLang="en-US" sz="2400" dirty="0">
                <a:latin typeface="Arial" panose="020B0604020202020204" pitchFamily="34" charset="0"/>
                <a:ea typeface="宋体" panose="02010600030101010101" pitchFamily="2" charset="-122"/>
                <a:sym typeface="Symbol" pitchFamily="2" charset="2"/>
              </a:rPr>
              <a:t>计算</a:t>
            </a:r>
            <a:r>
              <a:rPr kumimoji="1" lang="en-US" altLang="zh-CN" sz="2400" dirty="0">
                <a:latin typeface="Arial" panose="020B0604020202020204" pitchFamily="34" charset="0"/>
                <a:ea typeface="宋体" panose="02010600030101010101" pitchFamily="2" charset="-122"/>
                <a:sym typeface="Symbol" pitchFamily="2" charset="2"/>
              </a:rPr>
              <a:t>n = </a:t>
            </a:r>
            <a:r>
              <a:rPr kumimoji="1" lang="en-US" altLang="zh-CN" sz="2400" dirty="0" err="1">
                <a:latin typeface="Arial" panose="020B0604020202020204" pitchFamily="34" charset="0"/>
                <a:ea typeface="宋体" panose="02010600030101010101" pitchFamily="2" charset="-122"/>
                <a:sym typeface="Symbol" pitchFamily="2" charset="2"/>
              </a:rPr>
              <a:t>p×q</a:t>
            </a:r>
            <a:r>
              <a:rPr kumimoji="1" lang="en-US" altLang="zh-CN" sz="2400" dirty="0">
                <a:latin typeface="Arial" panose="020B0604020202020204" pitchFamily="34" charset="0"/>
                <a:ea typeface="宋体" panose="02010600030101010101" pitchFamily="2" charset="-122"/>
                <a:sym typeface="Symbol" pitchFamily="2" charset="2"/>
              </a:rPr>
              <a:t>， (n) = (p－1)×(q－1)</a:t>
            </a:r>
          </a:p>
          <a:p>
            <a:pPr marL="800100" lvl="1" indent="-342900">
              <a:lnSpc>
                <a:spcPct val="150000"/>
              </a:lnSpc>
              <a:spcBef>
                <a:spcPct val="10000"/>
              </a:spcBef>
              <a:buFont typeface="系统字体"/>
              <a:buChar char="—"/>
            </a:pPr>
            <a:r>
              <a:rPr kumimoji="1" lang="zh-CN" altLang="en-US" sz="2400" dirty="0">
                <a:latin typeface="Arial" panose="020B0604020202020204" pitchFamily="34" charset="0"/>
                <a:ea typeface="宋体" panose="02010600030101010101" pitchFamily="2" charset="-122"/>
                <a:sym typeface="Symbol" pitchFamily="2" charset="2"/>
              </a:rPr>
              <a:t>选择整数 </a:t>
            </a:r>
            <a:r>
              <a:rPr kumimoji="1" lang="en-US" altLang="zh-CN" sz="2400" dirty="0">
                <a:latin typeface="Arial" panose="020B0604020202020204" pitchFamily="34" charset="0"/>
                <a:ea typeface="宋体" panose="02010600030101010101" pitchFamily="2" charset="-122"/>
                <a:sym typeface="Symbol" pitchFamily="2" charset="2"/>
              </a:rPr>
              <a:t>e </a:t>
            </a:r>
            <a:r>
              <a:rPr kumimoji="1" lang="zh-CN" altLang="en-US" sz="2400" dirty="0">
                <a:latin typeface="Arial" panose="020B0604020202020204" pitchFamily="34" charset="0"/>
                <a:ea typeface="宋体" panose="02010600030101010101" pitchFamily="2" charset="-122"/>
                <a:sym typeface="Symbol" pitchFamily="2" charset="2"/>
              </a:rPr>
              <a:t>使 ((</a:t>
            </a:r>
            <a:r>
              <a:rPr kumimoji="1" lang="en-US" altLang="zh-CN" sz="2400" dirty="0">
                <a:latin typeface="Arial" panose="020B0604020202020204" pitchFamily="34" charset="0"/>
                <a:ea typeface="宋体" panose="02010600030101010101" pitchFamily="2" charset="-122"/>
                <a:sym typeface="Symbol" pitchFamily="2" charset="2"/>
              </a:rPr>
              <a:t>n)，e) =1,   1&lt;e&lt; (n) </a:t>
            </a:r>
          </a:p>
          <a:p>
            <a:pPr marL="800100" lvl="1" indent="-342900">
              <a:lnSpc>
                <a:spcPct val="150000"/>
              </a:lnSpc>
              <a:spcBef>
                <a:spcPct val="10000"/>
              </a:spcBef>
              <a:buFont typeface="系统字体"/>
              <a:buChar char="—"/>
            </a:pPr>
            <a:r>
              <a:rPr kumimoji="1" lang="zh-CN" altLang="en-US" sz="2400" dirty="0">
                <a:latin typeface="Arial" panose="020B0604020202020204" pitchFamily="34" charset="0"/>
                <a:ea typeface="宋体" panose="02010600030101010101" pitchFamily="2" charset="-122"/>
                <a:sym typeface="Symbol" pitchFamily="2" charset="2"/>
              </a:rPr>
              <a:t>计算</a:t>
            </a:r>
            <a:r>
              <a:rPr kumimoji="1" lang="en-US" altLang="zh-CN" sz="2400" dirty="0">
                <a:latin typeface="Arial" panose="020B0604020202020204" pitchFamily="34" charset="0"/>
                <a:ea typeface="宋体" panose="02010600030101010101" pitchFamily="2" charset="-122"/>
                <a:sym typeface="Symbol" pitchFamily="2" charset="2"/>
              </a:rPr>
              <a:t>d，</a:t>
            </a:r>
            <a:r>
              <a:rPr kumimoji="1" lang="zh-CN" altLang="en-US" sz="2400" dirty="0">
                <a:latin typeface="Arial" panose="020B0604020202020204" pitchFamily="34" charset="0"/>
                <a:ea typeface="宋体" panose="02010600030101010101" pitchFamily="2" charset="-122"/>
                <a:sym typeface="Symbol" pitchFamily="2" charset="2"/>
              </a:rPr>
              <a:t>使</a:t>
            </a:r>
            <a:r>
              <a:rPr kumimoji="1" lang="en-US" altLang="zh-CN" sz="2400" dirty="0">
                <a:latin typeface="Arial" panose="020B0604020202020204" pitchFamily="34" charset="0"/>
                <a:ea typeface="宋体" panose="02010600030101010101" pitchFamily="2" charset="-122"/>
                <a:sym typeface="Symbol" pitchFamily="2" charset="2"/>
              </a:rPr>
              <a:t>d = e</a:t>
            </a:r>
            <a:r>
              <a:rPr kumimoji="1" lang="en-US" altLang="zh-CN" sz="2400" baseline="30000" dirty="0">
                <a:latin typeface="Arial" panose="020B0604020202020204" pitchFamily="34" charset="0"/>
                <a:ea typeface="宋体" panose="02010600030101010101" pitchFamily="2" charset="-122"/>
                <a:sym typeface="Symbol" pitchFamily="2" charset="2"/>
              </a:rPr>
              <a:t>－1</a:t>
            </a:r>
            <a:r>
              <a:rPr kumimoji="1" lang="en-US" altLang="zh-CN" sz="2400" dirty="0">
                <a:latin typeface="Arial" panose="020B0604020202020204" pitchFamily="34" charset="0"/>
                <a:ea typeface="宋体" panose="02010600030101010101" pitchFamily="2" charset="-122"/>
                <a:sym typeface="Symbol" pitchFamily="2" charset="2"/>
              </a:rPr>
              <a:t>mod (n)</a:t>
            </a:r>
          </a:p>
          <a:p>
            <a:pPr>
              <a:lnSpc>
                <a:spcPct val="150000"/>
              </a:lnSpc>
              <a:spcBef>
                <a:spcPct val="10000"/>
              </a:spcBef>
            </a:pPr>
            <a:r>
              <a:rPr kumimoji="1" lang="zh-CN" altLang="en-US" sz="2400" dirty="0">
                <a:latin typeface="Arial" panose="020B0604020202020204" pitchFamily="34" charset="0"/>
                <a:ea typeface="宋体" panose="02010600030101010101" pitchFamily="2" charset="-122"/>
                <a:sym typeface="Symbol" pitchFamily="2" charset="2"/>
              </a:rPr>
              <a:t>  由此得到公钥为{</a:t>
            </a:r>
            <a:r>
              <a:rPr kumimoji="1" lang="en-US" altLang="zh-CN" sz="2400" dirty="0" err="1">
                <a:latin typeface="Arial" panose="020B0604020202020204" pitchFamily="34" charset="0"/>
                <a:ea typeface="宋体" panose="02010600030101010101" pitchFamily="2" charset="-122"/>
                <a:sym typeface="Symbol" pitchFamily="2" charset="2"/>
              </a:rPr>
              <a:t>e,n</a:t>
            </a:r>
            <a:r>
              <a:rPr kumimoji="1" lang="en-US" altLang="zh-CN" sz="2400" dirty="0">
                <a:latin typeface="Arial" panose="020B0604020202020204" pitchFamily="34" charset="0"/>
                <a:ea typeface="宋体" panose="02010600030101010101" pitchFamily="2" charset="-122"/>
                <a:sym typeface="Symbol" pitchFamily="2" charset="2"/>
              </a:rPr>
              <a:t>}</a:t>
            </a:r>
            <a:r>
              <a:rPr kumimoji="1" lang="zh-CN" altLang="en-US" sz="2400" dirty="0">
                <a:latin typeface="Arial" panose="020B0604020202020204" pitchFamily="34" charset="0"/>
                <a:ea typeface="宋体" panose="02010600030101010101" pitchFamily="2" charset="-122"/>
                <a:sym typeface="Symbol" pitchFamily="2" charset="2"/>
              </a:rPr>
              <a:t>，私钥为{</a:t>
            </a:r>
            <a:r>
              <a:rPr kumimoji="1" lang="en-US" altLang="zh-CN" sz="2400" dirty="0">
                <a:latin typeface="Arial" panose="020B0604020202020204" pitchFamily="34" charset="0"/>
                <a:ea typeface="宋体" panose="02010600030101010101" pitchFamily="2" charset="-122"/>
                <a:sym typeface="Symbol" pitchFamily="2" charset="2"/>
              </a:rPr>
              <a:t>d}</a:t>
            </a:r>
            <a:endParaRPr kumimoji="1" lang="zh-CN" altLang="en-US" sz="2400" dirty="0">
              <a:latin typeface="Arial" panose="020B0604020202020204" pitchFamily="34" charset="0"/>
              <a:ea typeface="宋体" panose="02010600030101010101" pitchFamily="2" charset="-122"/>
              <a:sym typeface="Symbol" pitchFamily="2" charset="2"/>
            </a:endParaRPr>
          </a:p>
          <a:p>
            <a:pPr marL="342900" indent="-342900">
              <a:lnSpc>
                <a:spcPct val="150000"/>
              </a:lnSpc>
              <a:buFont typeface="Arial" panose="020B0604020202020204" pitchFamily="34" charset="0"/>
              <a:buChar char="•"/>
            </a:pPr>
            <a:r>
              <a:rPr kumimoji="1" lang="zh-CN" altLang="en-US" sz="2400" b="1" dirty="0">
                <a:latin typeface="Arial" panose="020B0604020202020204" pitchFamily="34" charset="0"/>
                <a:ea typeface="宋体" panose="02010600030101010101" pitchFamily="2" charset="-122"/>
                <a:sym typeface="Symbol" pitchFamily="2" charset="2"/>
              </a:rPr>
              <a:t>加密过程</a:t>
            </a:r>
            <a:endParaRPr kumimoji="1" lang="en-US" altLang="zh-CN" sz="2400" b="1" dirty="0">
              <a:latin typeface="Arial" panose="020B0604020202020204" pitchFamily="34" charset="0"/>
              <a:ea typeface="宋体" panose="02010600030101010101" pitchFamily="2" charset="-122"/>
              <a:sym typeface="Symbol" pitchFamily="2" charset="2"/>
            </a:endParaRP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sym typeface="Symbol" pitchFamily="2" charset="2"/>
              </a:rPr>
              <a:t>明文：</a:t>
            </a:r>
            <a:r>
              <a:rPr kumimoji="1" lang="en-US" altLang="zh-CN" sz="2400" dirty="0">
                <a:latin typeface="Arial" panose="020B0604020202020204" pitchFamily="34" charset="0"/>
                <a:ea typeface="宋体" panose="02010600030101010101" pitchFamily="2" charset="-122"/>
                <a:sym typeface="Symbol" pitchFamily="2" charset="2"/>
              </a:rPr>
              <a:t>M&lt;n，</a:t>
            </a:r>
            <a:r>
              <a:rPr kumimoji="1" lang="zh-CN" altLang="en-US" sz="2400" dirty="0">
                <a:latin typeface="Arial" panose="020B0604020202020204" pitchFamily="34" charset="0"/>
                <a:ea typeface="宋体" panose="02010600030101010101" pitchFamily="2" charset="-122"/>
                <a:sym typeface="Symbol" pitchFamily="2" charset="2"/>
              </a:rPr>
              <a:t>密文</a:t>
            </a:r>
            <a:r>
              <a:rPr kumimoji="1" lang="en-US" altLang="zh-CN" sz="2400" dirty="0">
                <a:latin typeface="Arial" panose="020B0604020202020204" pitchFamily="34" charset="0"/>
                <a:ea typeface="宋体" panose="02010600030101010101" pitchFamily="2" charset="-122"/>
                <a:sym typeface="Symbol" pitchFamily="2" charset="2"/>
              </a:rPr>
              <a:t>C= M</a:t>
            </a:r>
            <a:r>
              <a:rPr kumimoji="1" lang="en-US" altLang="zh-CN" sz="2400" baseline="30000" dirty="0">
                <a:latin typeface="Arial" panose="020B0604020202020204" pitchFamily="34" charset="0"/>
                <a:ea typeface="宋体" panose="02010600030101010101" pitchFamily="2" charset="-122"/>
                <a:sym typeface="Symbol" pitchFamily="2" charset="2"/>
              </a:rPr>
              <a:t>e</a:t>
            </a:r>
            <a:r>
              <a:rPr kumimoji="1" lang="en-US" altLang="zh-CN" sz="2400" dirty="0">
                <a:latin typeface="Arial" panose="020B0604020202020204" pitchFamily="34" charset="0"/>
                <a:ea typeface="宋体" panose="02010600030101010101" pitchFamily="2" charset="-122"/>
                <a:sym typeface="Symbol" pitchFamily="2" charset="2"/>
              </a:rPr>
              <a:t>(mod n)</a:t>
            </a:r>
          </a:p>
          <a:p>
            <a:pPr marL="342900" indent="-342900">
              <a:lnSpc>
                <a:spcPct val="150000"/>
              </a:lnSpc>
              <a:buFont typeface="Arial" panose="020B0604020202020204" pitchFamily="34" charset="0"/>
              <a:buChar char="•"/>
            </a:pPr>
            <a:r>
              <a:rPr kumimoji="1" lang="zh-CN" altLang="en-US" sz="2400" b="1" dirty="0">
                <a:latin typeface="Arial" panose="020B0604020202020204" pitchFamily="34" charset="0"/>
                <a:ea typeface="宋体" panose="02010600030101010101" pitchFamily="2" charset="-122"/>
                <a:sym typeface="Symbol" pitchFamily="2" charset="2"/>
              </a:rPr>
              <a:t>解密过程</a:t>
            </a:r>
            <a:endParaRPr kumimoji="1" lang="en-US" altLang="zh-CN" sz="2400" b="1" dirty="0">
              <a:latin typeface="Arial" panose="020B0604020202020204" pitchFamily="34" charset="0"/>
              <a:ea typeface="宋体" panose="02010600030101010101" pitchFamily="2" charset="-122"/>
              <a:sym typeface="Symbol" pitchFamily="2" charset="2"/>
            </a:endParaRP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sym typeface="Symbol" pitchFamily="2" charset="2"/>
              </a:rPr>
              <a:t>密文</a:t>
            </a:r>
            <a:r>
              <a:rPr kumimoji="1" lang="en-US" altLang="zh-CN" sz="2400" dirty="0">
                <a:latin typeface="Arial" panose="020B0604020202020204" pitchFamily="34" charset="0"/>
                <a:ea typeface="宋体" panose="02010600030101010101" pitchFamily="2" charset="-122"/>
                <a:sym typeface="Symbol" pitchFamily="2" charset="2"/>
              </a:rPr>
              <a:t>C， </a:t>
            </a:r>
            <a:r>
              <a:rPr kumimoji="1" lang="zh-CN" altLang="en-US" sz="2400" dirty="0">
                <a:latin typeface="Arial" panose="020B0604020202020204" pitchFamily="34" charset="0"/>
                <a:ea typeface="宋体" panose="02010600030101010101" pitchFamily="2" charset="-122"/>
                <a:sym typeface="Symbol" pitchFamily="2" charset="2"/>
              </a:rPr>
              <a:t>明文</a:t>
            </a:r>
            <a:r>
              <a:rPr kumimoji="1" lang="en-US" altLang="zh-CN" sz="2400" dirty="0">
                <a:latin typeface="Arial" panose="020B0604020202020204" pitchFamily="34" charset="0"/>
                <a:ea typeface="宋体" panose="02010600030101010101" pitchFamily="2" charset="-122"/>
                <a:sym typeface="Symbol" pitchFamily="2" charset="2"/>
              </a:rPr>
              <a:t>M = C</a:t>
            </a:r>
            <a:r>
              <a:rPr kumimoji="1" lang="en-US" altLang="zh-CN" sz="2400" baseline="30000" dirty="0">
                <a:latin typeface="Arial" panose="020B0604020202020204" pitchFamily="34" charset="0"/>
                <a:ea typeface="宋体" panose="02010600030101010101" pitchFamily="2" charset="-122"/>
                <a:sym typeface="Symbol" pitchFamily="2" charset="2"/>
              </a:rPr>
              <a:t>d</a:t>
            </a:r>
            <a:r>
              <a:rPr kumimoji="1" lang="en-US" altLang="zh-CN" sz="2400" dirty="0">
                <a:latin typeface="Arial" panose="020B0604020202020204" pitchFamily="34" charset="0"/>
                <a:ea typeface="宋体" panose="02010600030101010101" pitchFamily="2" charset="-122"/>
                <a:sym typeface="Symbol" pitchFamily="2" charset="2"/>
              </a:rPr>
              <a:t>(mod n)</a:t>
            </a:r>
            <a:endParaRPr lang="zh-CN" altLang="en-US" sz="24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190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anim calcmode="lin" valueType="num">
                                      <p:cBhvr>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anim calcmode="lin" valueType="num">
                                      <p:cBhvr>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anim calcmode="lin" valueType="num">
                                      <p:cBhvr>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anim calcmode="lin" valueType="num">
                                      <p:cBhvr>
                                        <p:cTn id="2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50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500"/>
                                        <p:tgtEl>
                                          <p:spTgt spid="2">
                                            <p:txEl>
                                              <p:pRg st="5" end="5"/>
                                            </p:txEl>
                                          </p:spTgt>
                                        </p:tgtEl>
                                      </p:cBhvr>
                                    </p:animEffect>
                                    <p:anim calcmode="lin" valueType="num">
                                      <p:cBhvr>
                                        <p:cTn id="3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5"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nodeType="afterEffect">
                                  <p:stCondLst>
                                    <p:cond delay="50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500"/>
                                        <p:tgtEl>
                                          <p:spTgt spid="2">
                                            <p:txEl>
                                              <p:pRg st="6" end="6"/>
                                            </p:txEl>
                                          </p:spTgt>
                                        </p:tgtEl>
                                      </p:cBhvr>
                                    </p:animEffect>
                                    <p:anim calcmode="lin" valueType="num">
                                      <p:cBhvr>
                                        <p:cTn id="4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fade">
                                      <p:cBhvr>
                                        <p:cTn id="44" dur="500"/>
                                        <p:tgtEl>
                                          <p:spTgt spid="2">
                                            <p:txEl>
                                              <p:pRg st="7" end="7"/>
                                            </p:txEl>
                                          </p:spTgt>
                                        </p:tgtEl>
                                      </p:cBhvr>
                                    </p:animEffect>
                                    <p:anim calcmode="lin" valueType="num">
                                      <p:cBhvr>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42" presetClass="entr" presetSubtype="0" fill="hold" nodeType="afterEffect">
                                  <p:stCondLst>
                                    <p:cond delay="50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fade">
                                      <p:cBhvr>
                                        <p:cTn id="50" dur="500"/>
                                        <p:tgtEl>
                                          <p:spTgt spid="2">
                                            <p:txEl>
                                              <p:pRg st="8" end="8"/>
                                            </p:txEl>
                                          </p:spTgt>
                                        </p:tgtEl>
                                      </p:cBhvr>
                                    </p:animEffect>
                                    <p:anim calcmode="lin" valueType="num">
                                      <p:cBhvr>
                                        <p:cTn id="5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2" dur="500" fill="hold"/>
                                        <p:tgtEl>
                                          <p:spTgt spid="2">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50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fade">
                                      <p:cBhvr>
                                        <p:cTn id="55" dur="500"/>
                                        <p:tgtEl>
                                          <p:spTgt spid="2">
                                            <p:txEl>
                                              <p:pRg st="9" end="9"/>
                                            </p:txEl>
                                          </p:spTgt>
                                        </p:tgtEl>
                                      </p:cBhvr>
                                    </p:animEffect>
                                    <p:anim calcmode="lin" valueType="num">
                                      <p:cBhvr>
                                        <p:cTn id="56"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US" altLang="zh-CN" sz="2400" b="1" dirty="0">
                <a:latin typeface="微软雅黑" panose="020B0503020204020204" pitchFamily="34" charset="-122"/>
              </a:rPr>
              <a:t>RSA</a:t>
            </a:r>
            <a:r>
              <a:rPr lang="zh-CN" altLang="en-US" sz="2400" b="1" dirty="0">
                <a:latin typeface="微软雅黑" panose="020B0503020204020204" pitchFamily="34" charset="-122"/>
              </a:rPr>
              <a:t>算法的运算举例</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432641" y="698225"/>
            <a:ext cx="8148506" cy="3740255"/>
          </a:xfrm>
          <a:prstGeom prst="rect">
            <a:avLst/>
          </a:prstGeom>
          <a:noFill/>
        </p:spPr>
        <p:txBody>
          <a:bodyPr wrap="square" rtlCol="0">
            <a:spAutoFit/>
          </a:bodyPr>
          <a:lstStyle/>
          <a:p>
            <a:pPr marL="342900" lvl="0" indent="-342900" defTabSz="914400" fontAlgn="base">
              <a:lnSpc>
                <a:spcPct val="125000"/>
              </a:lnSpc>
              <a:spcBef>
                <a:spcPct val="50000"/>
              </a:spcBef>
              <a:spcAft>
                <a:spcPct val="0"/>
              </a:spcAft>
            </a:pPr>
            <a:r>
              <a:rPr kumimoji="1" lang="zh-CN" altLang="en-US" sz="2400" kern="0" dirty="0">
                <a:latin typeface="Arial" panose="020B0604020202020204" pitchFamily="34" charset="0"/>
                <a:ea typeface="宋体" panose="02010600030101010101" pitchFamily="2" charset="-122"/>
              </a:rPr>
              <a:t>例：设</a:t>
            </a:r>
            <a:r>
              <a:rPr kumimoji="1" lang="en-US" altLang="zh-CN" sz="2400" kern="0" dirty="0">
                <a:latin typeface="Arial" panose="020B0604020202020204" pitchFamily="34" charset="0"/>
                <a:ea typeface="宋体" panose="02010600030101010101" pitchFamily="2" charset="-122"/>
              </a:rPr>
              <a:t>p=3, q=5, </a:t>
            </a:r>
            <a:r>
              <a:rPr kumimoji="1" lang="zh-CN" altLang="en-US" sz="2400" kern="0" dirty="0">
                <a:latin typeface="Arial" panose="020B0604020202020204" pitchFamily="34" charset="0"/>
                <a:ea typeface="宋体" panose="02010600030101010101" pitchFamily="2" charset="-122"/>
              </a:rPr>
              <a:t>则</a:t>
            </a:r>
            <a:r>
              <a:rPr kumimoji="1" lang="en-US" altLang="zh-CN" sz="2400" kern="0" dirty="0">
                <a:latin typeface="Arial" panose="020B0604020202020204" pitchFamily="34" charset="0"/>
                <a:ea typeface="宋体" panose="02010600030101010101" pitchFamily="2" charset="-122"/>
              </a:rPr>
              <a:t>n=p*q=3*5=15, </a:t>
            </a:r>
            <a:r>
              <a:rPr kumimoji="1" lang="en-US" altLang="zh-CN" sz="2400" kern="0" dirty="0">
                <a:latin typeface="Arial" panose="020B0604020202020204" pitchFamily="34" charset="0"/>
                <a:ea typeface="宋体" panose="02010600030101010101" pitchFamily="2" charset="-122"/>
                <a:sym typeface="Symbol" pitchFamily="2" charset="2"/>
              </a:rPr>
              <a:t></a:t>
            </a:r>
            <a:r>
              <a:rPr kumimoji="1" lang="en-US" altLang="zh-CN" sz="2400" kern="0" dirty="0">
                <a:latin typeface="Arial" panose="020B0604020202020204" pitchFamily="34" charset="0"/>
                <a:ea typeface="宋体" panose="02010600030101010101" pitchFamily="2" charset="-122"/>
              </a:rPr>
              <a:t> (n)=(p-1)(q-1)</a:t>
            </a:r>
            <a:r>
              <a:rPr kumimoji="1" lang="en-AU" altLang="zh-CN" sz="2400" kern="0" dirty="0">
                <a:latin typeface="Arial" panose="020B0604020202020204" pitchFamily="34" charset="0"/>
                <a:ea typeface="宋体" panose="02010600030101010101" pitchFamily="2" charset="-122"/>
              </a:rPr>
              <a:t> =2*4=8</a:t>
            </a:r>
          </a:p>
          <a:p>
            <a:pPr marL="342900" lvl="0" indent="-342900" defTabSz="914400" fontAlgn="base">
              <a:lnSpc>
                <a:spcPct val="125000"/>
              </a:lnSpc>
              <a:spcBef>
                <a:spcPct val="50000"/>
              </a:spcBef>
              <a:spcAft>
                <a:spcPct val="0"/>
              </a:spcAft>
            </a:pPr>
            <a:r>
              <a:rPr kumimoji="1" lang="en-US" altLang="zh-CN" sz="2400" kern="0" dirty="0">
                <a:latin typeface="Arial" panose="020B0604020202020204" pitchFamily="34" charset="0"/>
                <a:ea typeface="宋体" panose="02010600030101010101" pitchFamily="2" charset="-122"/>
              </a:rPr>
              <a:t>　　</a:t>
            </a:r>
            <a:r>
              <a:rPr kumimoji="1" lang="zh-CN" altLang="en-US" sz="2400" kern="0" dirty="0">
                <a:latin typeface="Arial" panose="020B0604020202020204" pitchFamily="34" charset="0"/>
                <a:ea typeface="宋体" panose="02010600030101010101" pitchFamily="2" charset="-122"/>
              </a:rPr>
              <a:t>取</a:t>
            </a:r>
            <a:r>
              <a:rPr kumimoji="1" lang="en-US" altLang="zh-CN" sz="2400" kern="0" dirty="0">
                <a:latin typeface="Arial" panose="020B0604020202020204" pitchFamily="34" charset="0"/>
                <a:ea typeface="宋体" panose="02010600030101010101" pitchFamily="2" charset="-122"/>
              </a:rPr>
              <a:t>d=3</a:t>
            </a:r>
            <a:r>
              <a:rPr kumimoji="1" lang="zh-CN" altLang="en-US" sz="2400" kern="0" dirty="0">
                <a:latin typeface="Arial" panose="020B0604020202020204" pitchFamily="34" charset="0"/>
                <a:ea typeface="宋体" panose="02010600030101010101" pitchFamily="2" charset="-122"/>
              </a:rPr>
              <a:t>，则</a:t>
            </a:r>
            <a:r>
              <a:rPr kumimoji="1" lang="en-US" altLang="zh-CN" sz="2400" kern="0" dirty="0">
                <a:latin typeface="Arial" panose="020B0604020202020204" pitchFamily="34" charset="0"/>
                <a:ea typeface="宋体" panose="02010600030101010101" pitchFamily="2" charset="-122"/>
              </a:rPr>
              <a:t>e=3</a:t>
            </a:r>
            <a:r>
              <a:rPr kumimoji="1" lang="zh-CN" altLang="en-US" sz="2400" kern="0" dirty="0">
                <a:latin typeface="Arial" panose="020B0604020202020204" pitchFamily="34" charset="0"/>
                <a:ea typeface="宋体" panose="02010600030101010101" pitchFamily="2" charset="-122"/>
              </a:rPr>
              <a:t>，这是因为</a:t>
            </a:r>
            <a:r>
              <a:rPr kumimoji="1" lang="en-US" altLang="zh-CN" sz="2400" kern="0" dirty="0">
                <a:latin typeface="Arial" panose="020B0604020202020204" pitchFamily="34" charset="0"/>
                <a:ea typeface="宋体" panose="02010600030101010101" pitchFamily="2" charset="-122"/>
              </a:rPr>
              <a:t>ed ≡ 1mod </a:t>
            </a:r>
            <a:r>
              <a:rPr kumimoji="1" lang="en-US" altLang="zh-CN" sz="2400" kern="0" dirty="0">
                <a:latin typeface="Arial" panose="020B0604020202020204" pitchFamily="34" charset="0"/>
                <a:ea typeface="宋体" panose="02010600030101010101" pitchFamily="2" charset="-122"/>
                <a:sym typeface="Symbol" pitchFamily="2" charset="2"/>
              </a:rPr>
              <a:t></a:t>
            </a:r>
            <a:r>
              <a:rPr kumimoji="1" lang="en-US" altLang="zh-CN" sz="2400" kern="0" dirty="0">
                <a:latin typeface="Arial" panose="020B0604020202020204" pitchFamily="34" charset="0"/>
                <a:ea typeface="宋体" panose="02010600030101010101" pitchFamily="2" charset="-122"/>
              </a:rPr>
              <a:t> (n) ≡ 1mod8</a:t>
            </a:r>
          </a:p>
          <a:p>
            <a:pPr marL="342900" lvl="0" indent="-342900" defTabSz="914400" fontAlgn="base">
              <a:lnSpc>
                <a:spcPct val="125000"/>
              </a:lnSpc>
              <a:spcBef>
                <a:spcPct val="5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加密过程：假设明文</a:t>
            </a:r>
            <a:r>
              <a:rPr kumimoji="1" lang="en-US" altLang="zh-CN" sz="2400" kern="0" dirty="0">
                <a:latin typeface="Arial" panose="020B0604020202020204" pitchFamily="34" charset="0"/>
                <a:ea typeface="宋体" panose="02010600030101010101" pitchFamily="2" charset="-122"/>
              </a:rPr>
              <a:t>m=7, </a:t>
            </a:r>
            <a:r>
              <a:rPr kumimoji="1" lang="zh-CN" altLang="en-US" sz="2400" kern="0" dirty="0">
                <a:latin typeface="Arial" panose="020B0604020202020204" pitchFamily="34" charset="0"/>
                <a:ea typeface="宋体" panose="02010600030101010101" pitchFamily="2" charset="-122"/>
              </a:rPr>
              <a:t>则密文计算如下：</a:t>
            </a:r>
            <a:endParaRPr kumimoji="1" lang="en-US" altLang="zh-CN" sz="2400" kern="0" dirty="0">
              <a:latin typeface="Arial" panose="020B0604020202020204" pitchFamily="34" charset="0"/>
              <a:ea typeface="宋体" panose="02010600030101010101" pitchFamily="2" charset="-122"/>
            </a:endParaRPr>
          </a:p>
          <a:p>
            <a:pPr marL="342900" lvl="0" indent="-342900" algn="ctr" defTabSz="914400" fontAlgn="base">
              <a:lnSpc>
                <a:spcPct val="125000"/>
              </a:lnSpc>
              <a:spcBef>
                <a:spcPct val="50000"/>
              </a:spcBef>
              <a:spcAft>
                <a:spcPct val="0"/>
              </a:spcAft>
            </a:pPr>
            <a:r>
              <a:rPr kumimoji="1" lang="en-US" altLang="zh-CN" sz="2400" kern="0" dirty="0">
                <a:latin typeface="Arial" panose="020B0604020202020204" pitchFamily="34" charset="0"/>
                <a:ea typeface="宋体" panose="02010600030101010101" pitchFamily="2" charset="-122"/>
              </a:rPr>
              <a:t>c=m</a:t>
            </a:r>
            <a:r>
              <a:rPr kumimoji="1" lang="en-US" altLang="zh-CN" sz="2400" kern="0" baseline="30000" dirty="0">
                <a:latin typeface="Arial" panose="020B0604020202020204" pitchFamily="34" charset="0"/>
                <a:ea typeface="宋体" panose="02010600030101010101" pitchFamily="2" charset="-122"/>
              </a:rPr>
              <a:t>e</a:t>
            </a:r>
            <a:r>
              <a:rPr kumimoji="1" lang="en-US" altLang="zh-CN" sz="2400" kern="0" dirty="0">
                <a:latin typeface="Arial" panose="020B0604020202020204" pitchFamily="34" charset="0"/>
                <a:ea typeface="宋体" panose="02010600030101010101" pitchFamily="2" charset="-122"/>
              </a:rPr>
              <a:t>=7</a:t>
            </a:r>
            <a:r>
              <a:rPr kumimoji="1" lang="en-US" altLang="zh-CN" sz="2400" kern="0" baseline="30000" dirty="0">
                <a:latin typeface="Arial" panose="020B0604020202020204" pitchFamily="34" charset="0"/>
                <a:ea typeface="宋体" panose="02010600030101010101" pitchFamily="2" charset="-122"/>
              </a:rPr>
              <a:t>3 </a:t>
            </a:r>
            <a:r>
              <a:rPr kumimoji="1" lang="en-US" altLang="zh-CN" sz="2400" kern="0" dirty="0">
                <a:latin typeface="Arial" panose="020B0604020202020204" pitchFamily="34" charset="0"/>
                <a:ea typeface="宋体" panose="02010600030101010101" pitchFamily="2" charset="-122"/>
              </a:rPr>
              <a:t>≡ 13(mod 15)</a:t>
            </a:r>
          </a:p>
          <a:p>
            <a:pPr marL="342900" lvl="0" indent="-342900" defTabSz="914400" fontAlgn="base">
              <a:lnSpc>
                <a:spcPct val="125000"/>
              </a:lnSpc>
              <a:spcBef>
                <a:spcPct val="5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解密过程：已知密文</a:t>
            </a:r>
            <a:r>
              <a:rPr kumimoji="1" lang="en-US" altLang="zh-CN" sz="2400" kern="0" dirty="0">
                <a:latin typeface="Arial" panose="020B0604020202020204" pitchFamily="34" charset="0"/>
                <a:ea typeface="宋体" panose="02010600030101010101" pitchFamily="2" charset="-122"/>
              </a:rPr>
              <a:t>c=13, </a:t>
            </a:r>
            <a:r>
              <a:rPr kumimoji="1" lang="zh-CN" altLang="en-US" sz="2400" kern="0" dirty="0">
                <a:latin typeface="Arial" panose="020B0604020202020204" pitchFamily="34" charset="0"/>
                <a:ea typeface="宋体" panose="02010600030101010101" pitchFamily="2" charset="-122"/>
              </a:rPr>
              <a:t>则明文恢复如下：</a:t>
            </a:r>
            <a:endParaRPr kumimoji="1" lang="en-US" altLang="zh-CN" sz="2400" kern="0" dirty="0">
              <a:latin typeface="Arial" panose="020B0604020202020204" pitchFamily="34" charset="0"/>
              <a:ea typeface="宋体" panose="02010600030101010101" pitchFamily="2" charset="-122"/>
            </a:endParaRPr>
          </a:p>
          <a:p>
            <a:pPr marL="342900" lvl="0" indent="-342900" algn="ctr" defTabSz="914400" fontAlgn="base">
              <a:lnSpc>
                <a:spcPct val="125000"/>
              </a:lnSpc>
              <a:spcBef>
                <a:spcPct val="50000"/>
              </a:spcBef>
              <a:spcAft>
                <a:spcPct val="0"/>
              </a:spcAft>
            </a:pPr>
            <a:r>
              <a:rPr kumimoji="1" lang="en-US" altLang="zh-CN" sz="2400" kern="0" dirty="0">
                <a:latin typeface="Arial" panose="020B0604020202020204" pitchFamily="34" charset="0"/>
                <a:ea typeface="宋体" panose="02010600030101010101" pitchFamily="2" charset="-122"/>
              </a:rPr>
              <a:t>m=c</a:t>
            </a:r>
            <a:r>
              <a:rPr kumimoji="1" lang="en-US" altLang="zh-CN" sz="2400" kern="0" baseline="30000" dirty="0">
                <a:latin typeface="Arial" panose="020B0604020202020204" pitchFamily="34" charset="0"/>
                <a:ea typeface="宋体" panose="02010600030101010101" pitchFamily="2" charset="-122"/>
              </a:rPr>
              <a:t>d</a:t>
            </a:r>
            <a:r>
              <a:rPr kumimoji="1" lang="en-US" altLang="zh-CN" sz="2400" kern="0" dirty="0">
                <a:latin typeface="Arial" panose="020B0604020202020204" pitchFamily="34" charset="0"/>
                <a:ea typeface="宋体" panose="02010600030101010101" pitchFamily="2" charset="-122"/>
              </a:rPr>
              <a:t>=13</a:t>
            </a:r>
            <a:r>
              <a:rPr kumimoji="1" lang="en-US" altLang="zh-CN" sz="2400" kern="0" baseline="30000" dirty="0">
                <a:latin typeface="Arial" panose="020B0604020202020204" pitchFamily="34" charset="0"/>
                <a:ea typeface="宋体" panose="02010600030101010101" pitchFamily="2" charset="-122"/>
              </a:rPr>
              <a:t>3 </a:t>
            </a:r>
            <a:r>
              <a:rPr kumimoji="1" lang="en-US" altLang="zh-CN" sz="2400" kern="0" dirty="0">
                <a:latin typeface="Arial" panose="020B0604020202020204" pitchFamily="34" charset="0"/>
                <a:ea typeface="宋体" panose="02010600030101010101" pitchFamily="2" charset="-122"/>
              </a:rPr>
              <a:t>≡ 7(mod 15)</a:t>
            </a:r>
          </a:p>
        </p:txBody>
      </p:sp>
      <p:pic>
        <p:nvPicPr>
          <p:cNvPr id="6" name="Picture 3">
            <a:extLst>
              <a:ext uri="{FF2B5EF4-FFF2-40B4-BE49-F238E27FC236}">
                <a16:creationId xmlns:a16="http://schemas.microsoft.com/office/drawing/2014/main" id="{FE930192-DEA7-0C4D-A2E8-9C1740C52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5776" y="4504673"/>
            <a:ext cx="7652447" cy="2353327"/>
          </a:xfrm>
          <a:prstGeom prst="rect">
            <a:avLst/>
          </a:prstGeom>
          <a:noFill/>
        </p:spPr>
      </p:pic>
    </p:spTree>
    <p:extLst>
      <p:ext uri="{BB962C8B-B14F-4D97-AF65-F5344CB8AC3E}">
        <p14:creationId xmlns:p14="http://schemas.microsoft.com/office/powerpoint/2010/main" val="159934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50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anim calcmode="lin" valueType="num">
                                      <p:cBhvr>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50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anim calcmode="lin" valueType="num">
                                      <p:cBhvr>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50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anim calcmode="lin" valueType="num">
                                      <p:cBhvr>
                                        <p:cTn id="36"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nodeType="afterEffect">
                                  <p:stCondLst>
                                    <p:cond delay="5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anim calcmode="lin" valueType="num">
                                      <p:cBhvr>
                                        <p:cTn id="42" dur="500" fill="hold"/>
                                        <p:tgtEl>
                                          <p:spTgt spid="6"/>
                                        </p:tgtEl>
                                        <p:attrNameLst>
                                          <p:attrName>ppt_x</p:attrName>
                                        </p:attrNameLst>
                                      </p:cBhvr>
                                      <p:tavLst>
                                        <p:tav tm="0">
                                          <p:val>
                                            <p:strVal val="#ppt_x"/>
                                          </p:val>
                                        </p:tav>
                                        <p:tav tm="100000">
                                          <p:val>
                                            <p:strVal val="#ppt_x"/>
                                          </p:val>
                                        </p:tav>
                                      </p:tavLst>
                                    </p:anim>
                                    <p:anim calcmode="lin" valueType="num">
                                      <p:cBhvr>
                                        <p:cTn id="4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关于</a:t>
            </a:r>
            <a:r>
              <a:rPr lang="en-US" altLang="zh-CN" sz="2400" b="1" dirty="0">
                <a:latin typeface="微软雅黑" panose="020B0503020204020204" pitchFamily="34" charset="-122"/>
              </a:rPr>
              <a:t>RSA</a:t>
            </a:r>
            <a:r>
              <a:rPr lang="zh-CN" altLang="en-US" sz="2400" b="1" dirty="0">
                <a:latin typeface="微软雅黑" panose="020B0503020204020204" pitchFamily="34" charset="-122"/>
              </a:rPr>
              <a:t>算法使用的素数讨论</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197113" y="897132"/>
            <a:ext cx="8669796" cy="5544979"/>
          </a:xfrm>
          <a:prstGeom prst="rect">
            <a:avLst/>
          </a:prstGeom>
          <a:noFill/>
        </p:spPr>
        <p:txBody>
          <a:bodyPr wrap="square" rtlCol="0">
            <a:spAutoFit/>
          </a:bodyPr>
          <a:lstStyle/>
          <a:p>
            <a:pPr marL="342900" lvl="0" indent="-342900" defTabSz="914400" eaLnBrk="0" fontAlgn="base" hangingPunct="0">
              <a:lnSpc>
                <a:spcPct val="150000"/>
              </a:lnSpc>
              <a:spcBef>
                <a:spcPct val="20000"/>
              </a:spcBef>
              <a:spcAft>
                <a:spcPct val="0"/>
              </a:spcAft>
              <a:buFontTx/>
              <a:buChar char="•"/>
            </a:pPr>
            <a:r>
              <a:rPr kumimoji="1" lang="zh-CN" altLang="en-US" sz="2200" kern="0" dirty="0">
                <a:latin typeface="Arial" panose="020B0604020202020204" pitchFamily="34" charset="0"/>
                <a:ea typeface="宋体" panose="02010600030101010101" pitchFamily="2" charset="-122"/>
              </a:rPr>
              <a:t>如果每人都需要一个不同的素数，素数是否会被用光？</a:t>
            </a:r>
            <a:endParaRPr kumimoji="1" lang="en-US" altLang="zh-CN" sz="2200" kern="0" dirty="0">
              <a:latin typeface="Arial" panose="020B0604020202020204" pitchFamily="34" charset="0"/>
              <a:ea typeface="宋体" panose="02010600030101010101" pitchFamily="2" charset="-122"/>
            </a:endParaRPr>
          </a:p>
          <a:p>
            <a:pPr marL="800100" lvl="1" indent="-342900" defTabSz="914400" eaLnBrk="0" fontAlgn="base" hangingPunct="0">
              <a:lnSpc>
                <a:spcPct val="150000"/>
              </a:lnSpc>
              <a:spcBef>
                <a:spcPct val="20000"/>
              </a:spcBef>
              <a:spcAft>
                <a:spcPct val="0"/>
              </a:spcAft>
              <a:buFont typeface="系统字体"/>
              <a:buChar char="—"/>
            </a:pPr>
            <a:r>
              <a:rPr kumimoji="1" lang="zh-CN" altLang="en-US" sz="2200" kern="0" dirty="0">
                <a:latin typeface="Arial" panose="020B0604020202020204" pitchFamily="34" charset="0"/>
                <a:ea typeface="宋体" panose="02010600030101010101" pitchFamily="2" charset="-122"/>
              </a:rPr>
              <a:t>不会。由素数个数定理可知，小于</a:t>
            </a:r>
            <a:r>
              <a:rPr kumimoji="1" lang="en-US" altLang="zh-CN" sz="2200" kern="0" dirty="0">
                <a:latin typeface="Arial" panose="020B0604020202020204" pitchFamily="34" charset="0"/>
                <a:ea typeface="宋体" panose="02010600030101010101" pitchFamily="2" charset="-122"/>
              </a:rPr>
              <a:t>n</a:t>
            </a:r>
            <a:r>
              <a:rPr kumimoji="1" lang="zh-CN" altLang="en-US" sz="2200" kern="0" dirty="0">
                <a:latin typeface="Arial" panose="020B0604020202020204" pitchFamily="34" charset="0"/>
                <a:ea typeface="宋体" panose="02010600030101010101" pitchFamily="2" charset="-122"/>
              </a:rPr>
              <a:t>的素数的总数为</a:t>
            </a:r>
            <a:r>
              <a:rPr kumimoji="1" lang="en-US" altLang="zh-CN" sz="2200" kern="0" dirty="0">
                <a:latin typeface="Arial" panose="020B0604020202020204" pitchFamily="34" charset="0"/>
                <a:ea typeface="宋体" panose="02010600030101010101" pitchFamily="2" charset="-122"/>
              </a:rPr>
              <a:t>n/(</a:t>
            </a:r>
            <a:r>
              <a:rPr kumimoji="1" lang="en-US" altLang="zh-CN" sz="2200" kern="0" dirty="0" err="1">
                <a:latin typeface="Arial" panose="020B0604020202020204" pitchFamily="34" charset="0"/>
                <a:ea typeface="宋体" panose="02010600030101010101" pitchFamily="2" charset="-122"/>
              </a:rPr>
              <a:t>lnn</a:t>
            </a:r>
            <a:r>
              <a:rPr kumimoji="1" lang="en-US" altLang="zh-CN" sz="2200" kern="0" dirty="0">
                <a:latin typeface="Arial" panose="020B0604020202020204" pitchFamily="34" charset="0"/>
                <a:ea typeface="宋体" panose="02010600030101010101" pitchFamily="2" charset="-122"/>
              </a:rPr>
              <a:t>) </a:t>
            </a:r>
            <a:r>
              <a:rPr kumimoji="1" lang="zh-CN" altLang="en-US" sz="2200" kern="0" dirty="0">
                <a:latin typeface="Arial" panose="020B0604020202020204" pitchFamily="34" charset="0"/>
                <a:ea typeface="宋体" panose="02010600030101010101" pitchFamily="2" charset="-122"/>
              </a:rPr>
              <a:t>，例如小于10</a:t>
            </a:r>
            <a:r>
              <a:rPr kumimoji="1" lang="zh-CN" altLang="en-US" sz="2200" kern="0" baseline="30000" dirty="0">
                <a:latin typeface="Arial" panose="020B0604020202020204" pitchFamily="34" charset="0"/>
                <a:ea typeface="宋体" panose="02010600030101010101" pitchFamily="2" charset="-122"/>
              </a:rPr>
              <a:t>100</a:t>
            </a:r>
            <a:r>
              <a:rPr kumimoji="1" lang="zh-CN" altLang="en-US" sz="2200" kern="0" dirty="0">
                <a:latin typeface="Arial" panose="020B0604020202020204" pitchFamily="34" charset="0"/>
                <a:ea typeface="宋体" panose="02010600030101010101" pitchFamily="2" charset="-122"/>
              </a:rPr>
              <a:t> 的素数个数</a:t>
            </a:r>
            <a:r>
              <a:rPr kumimoji="1" lang="en-US" altLang="zh-CN" sz="2200" kern="0" dirty="0">
                <a:latin typeface="Arial" panose="020B0604020202020204" pitchFamily="34" charset="0"/>
                <a:ea typeface="宋体" panose="02010600030101010101" pitchFamily="2" charset="-122"/>
              </a:rPr>
              <a:t>x=10</a:t>
            </a:r>
            <a:r>
              <a:rPr kumimoji="1" lang="en-US" altLang="zh-CN" sz="2200" kern="0" baseline="30000" dirty="0">
                <a:latin typeface="Arial" panose="020B0604020202020204" pitchFamily="34" charset="0"/>
                <a:ea typeface="宋体" panose="02010600030101010101" pitchFamily="2" charset="-122"/>
              </a:rPr>
              <a:t>100</a:t>
            </a:r>
            <a:r>
              <a:rPr kumimoji="1" lang="en-US" altLang="zh-CN" sz="2200" kern="0" dirty="0">
                <a:latin typeface="Arial" panose="020B0604020202020204" pitchFamily="34" charset="0"/>
                <a:ea typeface="宋体" panose="02010600030101010101" pitchFamily="2" charset="-122"/>
              </a:rPr>
              <a:t>/ln10</a:t>
            </a:r>
            <a:r>
              <a:rPr kumimoji="1" lang="en-US" altLang="zh-CN" sz="2200" kern="0" baseline="30000" dirty="0">
                <a:latin typeface="Arial" panose="020B0604020202020204" pitchFamily="34" charset="0"/>
                <a:ea typeface="宋体" panose="02010600030101010101" pitchFamily="2" charset="-122"/>
              </a:rPr>
              <a:t>100</a:t>
            </a:r>
            <a:r>
              <a:rPr kumimoji="1" lang="en-US" altLang="zh-CN" sz="2200" kern="0" dirty="0">
                <a:latin typeface="Arial" panose="020B0604020202020204" pitchFamily="34" charset="0"/>
                <a:ea typeface="宋体" panose="02010600030101010101" pitchFamily="2" charset="-122"/>
              </a:rPr>
              <a:t> &gt; 10</a:t>
            </a:r>
            <a:r>
              <a:rPr kumimoji="1" lang="en-US" altLang="zh-CN" sz="2200" kern="0" baseline="30000" dirty="0">
                <a:latin typeface="Arial" panose="020B0604020202020204" pitchFamily="34" charset="0"/>
                <a:ea typeface="宋体" panose="02010600030101010101" pitchFamily="2" charset="-122"/>
              </a:rPr>
              <a:t>100</a:t>
            </a:r>
            <a:r>
              <a:rPr kumimoji="1" lang="en-US" altLang="zh-CN" sz="2200" kern="0" dirty="0">
                <a:latin typeface="Arial" panose="020B0604020202020204" pitchFamily="34" charset="0"/>
                <a:ea typeface="宋体" panose="02010600030101010101" pitchFamily="2" charset="-122"/>
              </a:rPr>
              <a:t>/400</a:t>
            </a:r>
            <a:r>
              <a:rPr kumimoji="1" lang="zh-CN" altLang="en-US" sz="2200" kern="0" dirty="0">
                <a:latin typeface="Arial" panose="020B0604020202020204" pitchFamily="34" charset="0"/>
                <a:ea typeface="宋体" panose="02010600030101010101" pitchFamily="2" charset="-122"/>
              </a:rPr>
              <a:t>。</a:t>
            </a:r>
            <a:endParaRPr kumimoji="1" lang="en-US" altLang="zh-CN" sz="2200" kern="0" dirty="0">
              <a:latin typeface="Arial" panose="020B0604020202020204" pitchFamily="34" charset="0"/>
              <a:ea typeface="宋体" panose="02010600030101010101" pitchFamily="2" charset="-122"/>
            </a:endParaRPr>
          </a:p>
          <a:p>
            <a:pPr marL="342900" lvl="0" indent="-342900" defTabSz="914400" fontAlgn="base">
              <a:lnSpc>
                <a:spcPct val="150000"/>
              </a:lnSpc>
              <a:spcBef>
                <a:spcPct val="50000"/>
              </a:spcBef>
              <a:spcAft>
                <a:spcPct val="0"/>
              </a:spcAft>
              <a:buFont typeface="Arial" panose="020B0604020202020204" pitchFamily="34" charset="0"/>
              <a:buChar char="•"/>
            </a:pPr>
            <a:r>
              <a:rPr kumimoji="1" lang="zh-CN" altLang="en-US" sz="2200" kern="0" dirty="0">
                <a:latin typeface="Arial" panose="020B0604020202020204" pitchFamily="34" charset="0"/>
                <a:ea typeface="宋体" panose="02010600030101010101" pitchFamily="2" charset="-122"/>
              </a:rPr>
              <a:t>是否会存在两人偶然选择了同样的素数的情况？</a:t>
            </a:r>
            <a:endParaRPr kumimoji="1" lang="en-US" altLang="zh-CN" sz="2200" kern="0" dirty="0">
              <a:latin typeface="Arial" panose="020B0604020202020204" pitchFamily="34" charset="0"/>
              <a:ea typeface="宋体" panose="02010600030101010101" pitchFamily="2" charset="-122"/>
            </a:endParaRPr>
          </a:p>
          <a:p>
            <a:pPr marL="800100" lvl="1" indent="-342900" defTabSz="914400" eaLnBrk="0" fontAlgn="base" hangingPunct="0">
              <a:lnSpc>
                <a:spcPct val="150000"/>
              </a:lnSpc>
              <a:spcBef>
                <a:spcPct val="20000"/>
              </a:spcBef>
              <a:spcAft>
                <a:spcPct val="0"/>
              </a:spcAft>
              <a:buFont typeface="系统字体"/>
              <a:buChar char="—"/>
            </a:pPr>
            <a:r>
              <a:rPr kumimoji="1" lang="zh-CN" altLang="en-US" sz="2200" kern="0" dirty="0">
                <a:latin typeface="Arial" panose="020B0604020202020204" pitchFamily="34" charset="0"/>
                <a:ea typeface="宋体" panose="02010600030101010101" pitchFamily="2" charset="-122"/>
              </a:rPr>
              <a:t>不会。从</a:t>
            </a:r>
            <a:r>
              <a:rPr kumimoji="1" lang="en-US" altLang="zh-CN" sz="2200" kern="0" dirty="0">
                <a:latin typeface="Arial" panose="020B0604020202020204" pitchFamily="34" charset="0"/>
                <a:ea typeface="宋体" panose="02010600030101010101" pitchFamily="2" charset="-122"/>
              </a:rPr>
              <a:t>M</a:t>
            </a:r>
            <a:r>
              <a:rPr kumimoji="1" lang="zh-CN" altLang="en-US" sz="2200" kern="0" dirty="0">
                <a:latin typeface="Arial" panose="020B0604020202020204" pitchFamily="34" charset="0"/>
                <a:ea typeface="宋体" panose="02010600030101010101" pitchFamily="2" charset="-122"/>
              </a:rPr>
              <a:t>个素数中选出</a:t>
            </a:r>
            <a:r>
              <a:rPr kumimoji="1" lang="en-US" altLang="zh-CN" sz="2200" kern="0" dirty="0">
                <a:latin typeface="Arial" panose="020B0604020202020204" pitchFamily="34" charset="0"/>
                <a:ea typeface="宋体" panose="02010600030101010101" pitchFamily="2" charset="-122"/>
              </a:rPr>
              <a:t>q</a:t>
            </a:r>
            <a:r>
              <a:rPr kumimoji="1" lang="zh-CN" altLang="en-US" sz="2200" kern="0" dirty="0">
                <a:latin typeface="Arial" panose="020B0604020202020204" pitchFamily="34" charset="0"/>
                <a:ea typeface="宋体" panose="02010600030101010101" pitchFamily="2" charset="-122"/>
              </a:rPr>
              <a:t>个素数，至少有两个素数相同的概率至少为1/2，此时</a:t>
            </a:r>
            <a:r>
              <a:rPr kumimoji="1" lang="en-US" altLang="zh-CN" sz="2200" kern="0" dirty="0">
                <a:latin typeface="Arial" panose="020B0604020202020204" pitchFamily="34" charset="0"/>
                <a:ea typeface="宋体" panose="02010600030101010101" pitchFamily="2" charset="-122"/>
              </a:rPr>
              <a:t>q=1.17M</a:t>
            </a:r>
            <a:r>
              <a:rPr kumimoji="1" lang="en-US" altLang="zh-CN" sz="2200" kern="0" baseline="30000" dirty="0">
                <a:latin typeface="Arial" panose="020B0604020202020204" pitchFamily="34" charset="0"/>
                <a:ea typeface="宋体" panose="02010600030101010101" pitchFamily="2" charset="-122"/>
              </a:rPr>
              <a:t>1/2</a:t>
            </a:r>
            <a:r>
              <a:rPr kumimoji="1" lang="zh-CN" altLang="en-US" sz="2200" kern="0" baseline="30000" dirty="0">
                <a:latin typeface="Arial" panose="020B0604020202020204" pitchFamily="34" charset="0"/>
                <a:ea typeface="宋体" panose="02010600030101010101" pitchFamily="2" charset="-122"/>
              </a:rPr>
              <a:t> </a:t>
            </a:r>
            <a:r>
              <a:rPr kumimoji="1" lang="zh-CN" altLang="en-US" sz="2200" kern="0" dirty="0">
                <a:latin typeface="Arial" panose="020B0604020202020204" pitchFamily="34" charset="0"/>
                <a:ea typeface="宋体" panose="02010600030101010101" pitchFamily="2" charset="-122"/>
              </a:rPr>
              <a:t>。</a:t>
            </a:r>
          </a:p>
          <a:p>
            <a:pPr marL="342900" lvl="0" indent="-342900" defTabSz="914400" eaLnBrk="0" fontAlgn="base" hangingPunct="0">
              <a:lnSpc>
                <a:spcPct val="150000"/>
              </a:lnSpc>
              <a:spcBef>
                <a:spcPct val="20000"/>
              </a:spcBef>
              <a:spcAft>
                <a:spcPct val="0"/>
              </a:spcAft>
              <a:buFontTx/>
              <a:buChar char="•"/>
            </a:pPr>
            <a:r>
              <a:rPr kumimoji="1" lang="zh-CN" altLang="en-US" sz="2200" kern="0" dirty="0">
                <a:latin typeface="Arial" panose="020B0604020202020204" pitchFamily="34" charset="0"/>
                <a:ea typeface="宋体" panose="02010600030101010101" pitchFamily="2" charset="-122"/>
              </a:rPr>
              <a:t>是否可以通过建立所有素数的数据库，来破译公开密钥算法？ </a:t>
            </a:r>
          </a:p>
          <a:p>
            <a:pPr marL="800100" lvl="1" indent="-342900" defTabSz="914400" eaLnBrk="0" fontAlgn="base" hangingPunct="0">
              <a:lnSpc>
                <a:spcPct val="150000"/>
              </a:lnSpc>
              <a:spcBef>
                <a:spcPct val="20000"/>
              </a:spcBef>
              <a:spcAft>
                <a:spcPct val="0"/>
              </a:spcAft>
              <a:buFont typeface="系统字体"/>
              <a:buChar char="—"/>
            </a:pPr>
            <a:r>
              <a:rPr kumimoji="1" lang="zh-CN" altLang="en-US" sz="2200" kern="0" dirty="0">
                <a:latin typeface="Arial" panose="020B0604020202020204" pitchFamily="34" charset="0"/>
                <a:ea typeface="宋体" panose="02010600030101010101" pitchFamily="2" charset="-122"/>
              </a:rPr>
              <a:t>难以实现。现在还没有产生任意大素数的有用技术，想要建立包含所有素数的数据库难以实现。通常在实际使用过程中，随机选取一个所需数量级的奇数，并检验这个数是否是素数。</a:t>
            </a:r>
          </a:p>
        </p:txBody>
      </p:sp>
    </p:spTree>
    <p:extLst>
      <p:ext uri="{BB962C8B-B14F-4D97-AF65-F5344CB8AC3E}">
        <p14:creationId xmlns:p14="http://schemas.microsoft.com/office/powerpoint/2010/main" val="39765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50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anim calcmode="lin" valueType="num">
                                      <p:cBhvr>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anim calcmode="lin" valueType="num">
                                      <p:cBhvr>
                                        <p:cTn id="2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2" presetClass="entr" presetSubtype="0" fill="hold" nodeType="afterEffect">
                                  <p:stCondLst>
                                    <p:cond delay="50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500"/>
                                        <p:tgtEl>
                                          <p:spTgt spid="2">
                                            <p:txEl>
                                              <p:pRg st="4" end="4"/>
                                            </p:txEl>
                                          </p:spTgt>
                                        </p:tgtEl>
                                      </p:cBhvr>
                                    </p:animEffect>
                                    <p:anim calcmode="lin" valueType="num">
                                      <p:cBhvr>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500"/>
                                        <p:tgtEl>
                                          <p:spTgt spid="2">
                                            <p:txEl>
                                              <p:pRg st="5" end="5"/>
                                            </p:txEl>
                                          </p:spTgt>
                                        </p:tgtEl>
                                      </p:cBhvr>
                                    </p:animEffect>
                                    <p:anim calcmode="lin" valueType="num">
                                      <p:cBhvr>
                                        <p:cTn id="4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对于</a:t>
            </a:r>
            <a:r>
              <a:rPr lang="en-US" altLang="zh-CN" sz="2400" b="1" dirty="0">
                <a:latin typeface="微软雅黑" panose="020B0503020204020204" pitchFamily="34" charset="-122"/>
              </a:rPr>
              <a:t>RSA</a:t>
            </a:r>
            <a:r>
              <a:rPr lang="zh-CN" altLang="en-US" sz="2400" b="1" dirty="0">
                <a:latin typeface="微软雅黑" panose="020B0503020204020204" pitchFamily="34" charset="-122"/>
              </a:rPr>
              <a:t>算法的攻击分析</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197113" y="897132"/>
            <a:ext cx="8669796" cy="3963201"/>
          </a:xfrm>
          <a:prstGeom prst="rect">
            <a:avLst/>
          </a:prstGeom>
          <a:noFill/>
        </p:spPr>
        <p:txBody>
          <a:bodyPr wrap="square" rtlCol="0">
            <a:spAutoFit/>
          </a:bodyPr>
          <a:lstStyle/>
          <a:p>
            <a:pPr marL="342900" lvl="0" indent="-342900" defTabSz="914400" eaLnBrk="0" fontAlgn="base" hangingPunct="0">
              <a:lnSpc>
                <a:spcPct val="20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穷举攻击</a:t>
            </a:r>
          </a:p>
          <a:p>
            <a:pPr marL="342900" lvl="0" indent="-342900" defTabSz="914400" eaLnBrk="0" fontAlgn="base" hangingPunct="0">
              <a:lnSpc>
                <a:spcPct val="20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数学攻击：等效于因子分解</a:t>
            </a:r>
          </a:p>
          <a:p>
            <a:pPr marL="800100" lvl="1" indent="-342900" defTabSz="914400" eaLnBrk="0" fontAlgn="base" hangingPunct="0">
              <a:lnSpc>
                <a:spcPct val="200000"/>
              </a:lnSpc>
              <a:spcBef>
                <a:spcPct val="20000"/>
              </a:spcBef>
              <a:spcAft>
                <a:spcPct val="0"/>
              </a:spcAft>
              <a:buFont typeface="系统字体"/>
              <a:buChar char="—"/>
            </a:pPr>
            <a:r>
              <a:rPr kumimoji="1" lang="zh-CN" altLang="en-US" sz="2400" kern="0" dirty="0">
                <a:latin typeface="Arial" panose="020B0604020202020204" pitchFamily="34" charset="0"/>
                <a:ea typeface="宋体" panose="02010600030101010101" pitchFamily="2" charset="-122"/>
              </a:rPr>
              <a:t>目前情况看，选用</a:t>
            </a:r>
            <a:r>
              <a:rPr kumimoji="1" lang="en-US" altLang="zh-CN" sz="2400" kern="0" dirty="0">
                <a:latin typeface="Arial" panose="020B0604020202020204" pitchFamily="34" charset="0"/>
                <a:ea typeface="宋体" panose="02010600030101010101" pitchFamily="2" charset="-122"/>
              </a:rPr>
              <a:t>1024</a:t>
            </a:r>
            <a:r>
              <a:rPr kumimoji="1" lang="zh-CN" altLang="en-US" sz="2400" kern="0" dirty="0">
                <a:latin typeface="Arial" panose="020B0604020202020204" pitchFamily="34" charset="0"/>
                <a:ea typeface="宋体" panose="02010600030101010101" pitchFamily="2" charset="-122"/>
              </a:rPr>
              <a:t>到</a:t>
            </a:r>
            <a:r>
              <a:rPr kumimoji="1" lang="en-US" altLang="zh-CN" sz="2400" kern="0" dirty="0">
                <a:latin typeface="Arial" panose="020B0604020202020204" pitchFamily="34" charset="0"/>
                <a:ea typeface="宋体" panose="02010600030101010101" pitchFamily="2" charset="-122"/>
              </a:rPr>
              <a:t>2048</a:t>
            </a:r>
            <a:r>
              <a:rPr kumimoji="1" lang="en" altLang="zh-CN" sz="2400" kern="0" dirty="0">
                <a:latin typeface="Arial" panose="020B0604020202020204" pitchFamily="34" charset="0"/>
                <a:ea typeface="宋体" panose="02010600030101010101" pitchFamily="2" charset="-122"/>
              </a:rPr>
              <a:t>bits</a:t>
            </a:r>
            <a:r>
              <a:rPr kumimoji="1" lang="zh-CN" altLang="en-US" sz="2400" kern="0" dirty="0">
                <a:latin typeface="Arial" panose="020B0604020202020204" pitchFamily="34" charset="0"/>
                <a:ea typeface="宋体" panose="02010600030101010101" pitchFamily="2" charset="-122"/>
              </a:rPr>
              <a:t>较为合理</a:t>
            </a:r>
          </a:p>
          <a:p>
            <a:pPr marL="800100" lvl="1" indent="-342900" defTabSz="914400" eaLnBrk="0" fontAlgn="base" hangingPunct="0">
              <a:lnSpc>
                <a:spcPct val="200000"/>
              </a:lnSpc>
              <a:spcBef>
                <a:spcPct val="20000"/>
              </a:spcBef>
              <a:spcAft>
                <a:spcPct val="0"/>
              </a:spcAft>
              <a:buFont typeface="系统字体"/>
              <a:buChar char="—"/>
            </a:pPr>
            <a:r>
              <a:rPr kumimoji="1" lang="zh-CN" altLang="en-US" sz="2400" kern="0" dirty="0">
                <a:latin typeface="Arial" panose="020B0604020202020204" pitchFamily="34" charset="0"/>
                <a:ea typeface="宋体" panose="02010600030101010101" pitchFamily="2" charset="-122"/>
              </a:rPr>
              <a:t>比常规加密算法具有更大的计算复杂度</a:t>
            </a:r>
          </a:p>
          <a:p>
            <a:pPr marL="342900" lvl="0" indent="-342900" defTabSz="914400" eaLnBrk="0" fontAlgn="base" hangingPunct="0">
              <a:lnSpc>
                <a:spcPct val="20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时间攻击</a:t>
            </a:r>
          </a:p>
        </p:txBody>
      </p:sp>
    </p:spTree>
    <p:extLst>
      <p:ext uri="{BB962C8B-B14F-4D97-AF65-F5344CB8AC3E}">
        <p14:creationId xmlns:p14="http://schemas.microsoft.com/office/powerpoint/2010/main" val="214953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anim calcmode="lin" valueType="num">
                                      <p:cBhvr>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anim calcmode="lin" valueType="num">
                                      <p:cBhvr>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50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500"/>
                                        <p:tgtEl>
                                          <p:spTgt spid="2">
                                            <p:txEl>
                                              <p:pRg st="4" end="4"/>
                                            </p:txEl>
                                          </p:spTgt>
                                        </p:tgtEl>
                                      </p:cBhvr>
                                    </p:animEffect>
                                    <p:anim calcmode="lin" valueType="num">
                                      <p:cBhvr>
                                        <p:cTn id="3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7348" y="2069034"/>
            <a:ext cx="581352" cy="338554"/>
          </a:xfrm>
          <a:prstGeom prst="rect">
            <a:avLst/>
          </a:prstGeom>
        </p:spPr>
        <p:txBody>
          <a:bodyPr wrap="square">
            <a:spAutoFit/>
          </a:bodyPr>
          <a:lstStyle/>
          <a:p>
            <a:pPr defTabSz="685800">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defTabSz="685800">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defTabSz="685800">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defTabSz="685800">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defTabSz="685800">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defTabSz="685800">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defTabSz="685800">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defTabSz="685800">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p>
          <a:p>
            <a:pPr defTabSz="685800">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1513589" y="1906673"/>
            <a:ext cx="5878286" cy="3416320"/>
          </a:xfrm>
          <a:prstGeom prst="rect">
            <a:avLst/>
          </a:prstGeom>
          <a:noFill/>
          <a:ln>
            <a:noFill/>
          </a:ln>
        </p:spPr>
        <p:txBody>
          <a:bodyPr wrap="square" rtlCol="0">
            <a:spAutoFit/>
          </a:bodyPr>
          <a:lstStyle/>
          <a:p>
            <a:pPr algn="ctr"/>
            <a:r>
              <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rPr>
              <a:t>Asymmetric</a:t>
            </a:r>
          </a:p>
          <a:p>
            <a:pPr algn="ctr"/>
            <a:endParaRPr lang="en-US" altLang="zh-CN" sz="24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endPar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endPar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rPr>
              <a:t> Cryptosystem</a:t>
            </a:r>
          </a:p>
        </p:txBody>
      </p:sp>
      <p:sp>
        <p:nvSpPr>
          <p:cNvPr id="50" name="矩形 49"/>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6731794"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2286000" y="2769312"/>
            <a:ext cx="4592878" cy="1807600"/>
            <a:chOff x="4853824" y="1124582"/>
            <a:chExt cx="5978526" cy="3965962"/>
          </a:xfrm>
        </p:grpSpPr>
        <p:sp>
          <p:nvSpPr>
            <p:cNvPr id="47" name="文本框 46"/>
            <p:cNvSpPr txBox="1"/>
            <p:nvPr/>
          </p:nvSpPr>
          <p:spPr>
            <a:xfrm>
              <a:off x="4853824" y="1241468"/>
              <a:ext cx="5978526" cy="3849076"/>
            </a:xfrm>
            <a:prstGeom prst="rect">
              <a:avLst/>
            </a:prstGeom>
            <a:noFill/>
            <a:ln>
              <a:noFill/>
            </a:ln>
          </p:spPr>
          <p:txBody>
            <a:bodyPr wrap="square" rtlCol="0">
              <a:spAutoFit/>
            </a:bodyPr>
            <a:lstStyle/>
            <a:p>
              <a:pPr algn="ctr"/>
              <a:r>
                <a:rPr lang="zh-CN" altLang="en-US" sz="5400" b="1" dirty="0">
                  <a:solidFill>
                    <a:schemeClr val="accent1"/>
                  </a:solidFill>
                  <a:latin typeface="微软雅黑" panose="020B0503020204020204" pitchFamily="34" charset="-122"/>
                  <a:ea typeface="微软雅黑" panose="020B0503020204020204" pitchFamily="34" charset="-122"/>
                </a:rPr>
                <a:t>非对称密</a:t>
              </a:r>
              <a:endParaRPr lang="en-US" altLang="zh-CN" sz="5400" b="1" dirty="0">
                <a:solidFill>
                  <a:schemeClr val="accent1"/>
                </a:solidFill>
                <a:latin typeface="微软雅黑" panose="020B0503020204020204" pitchFamily="34" charset="-122"/>
                <a:ea typeface="微软雅黑" panose="020B0503020204020204" pitchFamily="34" charset="-122"/>
              </a:endParaRPr>
            </a:p>
            <a:p>
              <a:pPr algn="ctr"/>
              <a:r>
                <a:rPr lang="zh-CN" altLang="en-US" sz="5400" b="1" dirty="0">
                  <a:solidFill>
                    <a:schemeClr val="accent1"/>
                  </a:solidFill>
                  <a:latin typeface="微软雅黑" panose="020B0503020204020204" pitchFamily="34" charset="-122"/>
                  <a:ea typeface="微软雅黑" panose="020B0503020204020204" pitchFamily="34" charset="-122"/>
                </a:rPr>
                <a:t>码体制</a:t>
              </a:r>
              <a:endParaRPr lang="en-US" altLang="zh-CN" sz="54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5073762" y="1124582"/>
              <a:ext cx="5538651" cy="38490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69371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密钥大小的等价值</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Group 46">
            <a:extLst>
              <a:ext uri="{FF2B5EF4-FFF2-40B4-BE49-F238E27FC236}">
                <a16:creationId xmlns:a16="http://schemas.microsoft.com/office/drawing/2014/main" id="{7D648398-3A9E-8E40-9F86-A191FA2E2D94}"/>
              </a:ext>
            </a:extLst>
          </p:cNvPr>
          <p:cNvGraphicFramePr>
            <a:graphicFrameLocks/>
          </p:cNvGraphicFramePr>
          <p:nvPr>
            <p:extLst>
              <p:ext uri="{D42A27DB-BD31-4B8C-83A1-F6EECF244321}">
                <p14:modId xmlns:p14="http://schemas.microsoft.com/office/powerpoint/2010/main" val="1259283592"/>
              </p:ext>
            </p:extLst>
          </p:nvPr>
        </p:nvGraphicFramePr>
        <p:xfrm>
          <a:off x="834286" y="1084639"/>
          <a:ext cx="7594097" cy="4145392"/>
        </p:xfrm>
        <a:graphic>
          <a:graphicData uri="http://schemas.openxmlformats.org/drawingml/2006/table">
            <a:tbl>
              <a:tblPr/>
              <a:tblGrid>
                <a:gridCol w="3353402">
                  <a:extLst>
                    <a:ext uri="{9D8B030D-6E8A-4147-A177-3AD203B41FA5}">
                      <a16:colId xmlns:a16="http://schemas.microsoft.com/office/drawing/2014/main" val="20000"/>
                    </a:ext>
                  </a:extLst>
                </a:gridCol>
                <a:gridCol w="4240695">
                  <a:extLst>
                    <a:ext uri="{9D8B030D-6E8A-4147-A177-3AD203B41FA5}">
                      <a16:colId xmlns:a16="http://schemas.microsoft.com/office/drawing/2014/main" val="20001"/>
                    </a:ext>
                  </a:extLst>
                </a:gridCol>
              </a:tblGrid>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dirty="0">
                          <a:ln>
                            <a:noFill/>
                          </a:ln>
                          <a:solidFill>
                            <a:schemeClr val="tx1"/>
                          </a:solidFill>
                          <a:effectLst/>
                          <a:latin typeface="Arial" charset="0"/>
                          <a:ea typeface="宋体" charset="-122"/>
                        </a:rPr>
                        <a:t>对称密钥大小（位）</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a:ln>
                            <a:noFill/>
                          </a:ln>
                          <a:solidFill>
                            <a:schemeClr val="tx1"/>
                          </a:solidFill>
                          <a:effectLst/>
                          <a:latin typeface="Arial" charset="0"/>
                          <a:ea typeface="宋体" charset="-122"/>
                        </a:rPr>
                        <a:t>等价的</a:t>
                      </a:r>
                      <a:r>
                        <a:rPr kumimoji="0" lang="en-US" altLang="zh-CN" sz="2800" b="0" i="0" u="none" strike="noStrike" cap="none" normalizeH="0" baseline="0">
                          <a:ln>
                            <a:noFill/>
                          </a:ln>
                          <a:solidFill>
                            <a:schemeClr val="tx1"/>
                          </a:solidFill>
                          <a:effectLst/>
                          <a:latin typeface="Arial" charset="0"/>
                          <a:ea typeface="宋体" charset="-122"/>
                        </a:rPr>
                        <a:t>RSA</a:t>
                      </a:r>
                      <a:r>
                        <a:rPr kumimoji="0" lang="zh-CN" altLang="en-US" sz="2800" b="0" i="0" u="none" strike="noStrike" cap="none" normalizeH="0" baseline="0">
                          <a:ln>
                            <a:noFill/>
                          </a:ln>
                          <a:solidFill>
                            <a:schemeClr val="tx1"/>
                          </a:solidFill>
                          <a:effectLst/>
                          <a:latin typeface="Arial" charset="0"/>
                          <a:ea typeface="宋体" charset="-122"/>
                        </a:rPr>
                        <a:t>模大小（位）</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Arial" charset="0"/>
                          <a:ea typeface="宋体" charset="-122"/>
                        </a:rPr>
                        <a:t>70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947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80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1228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Arial" charset="0"/>
                          <a:ea typeface="宋体" charset="-122"/>
                        </a:rPr>
                        <a:t>90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Arial" charset="0"/>
                          <a:ea typeface="宋体" charset="-122"/>
                        </a:rPr>
                        <a:t>1553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100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1926</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150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4575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200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8719</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743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Arial" charset="0"/>
                          <a:ea typeface="宋体" charset="-122"/>
                        </a:rPr>
                        <a:t>250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Arial" charset="0"/>
                          <a:ea typeface="宋体" charset="-122"/>
                        </a:rPr>
                        <a:t>14596</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Text Box 47">
            <a:extLst>
              <a:ext uri="{FF2B5EF4-FFF2-40B4-BE49-F238E27FC236}">
                <a16:creationId xmlns:a16="http://schemas.microsoft.com/office/drawing/2014/main" id="{AB7A89C8-07CE-5B4A-923C-7C2C3B57DA1F}"/>
              </a:ext>
            </a:extLst>
          </p:cNvPr>
          <p:cNvSpPr txBox="1">
            <a:spLocks noChangeArrowheads="1"/>
          </p:cNvSpPr>
          <p:nvPr/>
        </p:nvSpPr>
        <p:spPr bwMode="auto">
          <a:xfrm>
            <a:off x="599084" y="5541217"/>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不要用</a:t>
            </a:r>
            <a:r>
              <a:rPr lang="en-US" altLang="zh-CN" sz="2800" dirty="0"/>
              <a:t>512</a:t>
            </a:r>
            <a:r>
              <a:rPr lang="zh-CN" altLang="en-US" sz="2800" dirty="0"/>
              <a:t>位的</a:t>
            </a:r>
            <a:r>
              <a:rPr lang="en-US" altLang="zh-CN" sz="2800" dirty="0"/>
              <a:t>RSA</a:t>
            </a:r>
            <a:r>
              <a:rPr lang="zh-CN" altLang="en-US" sz="2800" dirty="0"/>
              <a:t>密钥去保护</a:t>
            </a:r>
            <a:r>
              <a:rPr lang="en-US" altLang="zh-CN" sz="2800" dirty="0"/>
              <a:t>128</a:t>
            </a:r>
            <a:r>
              <a:rPr lang="zh-CN" altLang="en-US" sz="2800" dirty="0"/>
              <a:t>位的</a:t>
            </a:r>
            <a:r>
              <a:rPr lang="en-US" altLang="zh-CN" sz="2800" dirty="0"/>
              <a:t>AES</a:t>
            </a:r>
            <a:r>
              <a:rPr lang="zh-CN" altLang="en-US" sz="2800" dirty="0"/>
              <a:t>密钥</a:t>
            </a:r>
          </a:p>
        </p:txBody>
      </p:sp>
    </p:spTree>
    <p:extLst>
      <p:ext uri="{BB962C8B-B14F-4D97-AF65-F5344CB8AC3E}">
        <p14:creationId xmlns:p14="http://schemas.microsoft.com/office/powerpoint/2010/main" val="59341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使用</a:t>
            </a:r>
            <a:r>
              <a:rPr lang="en-US" altLang="zh-CN" sz="2400" b="1" dirty="0">
                <a:latin typeface="微软雅黑" panose="020B0503020204020204" pitchFamily="34" charset="-122"/>
              </a:rPr>
              <a:t>RSA</a:t>
            </a:r>
            <a:r>
              <a:rPr lang="zh-CN" altLang="en-US" sz="2400" b="1" dirty="0">
                <a:latin typeface="微软雅黑" panose="020B0503020204020204" pitchFamily="34" charset="-122"/>
              </a:rPr>
              <a:t>算法的几点注意</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190810" y="791114"/>
            <a:ext cx="8669796" cy="6172331"/>
          </a:xfrm>
          <a:prstGeom prst="rect">
            <a:avLst/>
          </a:prstGeom>
          <a:noFill/>
        </p:spPr>
        <p:txBody>
          <a:bodyPr wrap="square" rtlCol="0">
            <a:spAutoFit/>
          </a:bodyPr>
          <a:lstStyle/>
          <a:p>
            <a:pPr marL="342900" lvl="0" indent="-342900" defTabSz="914400" eaLnBrk="0" fontAlgn="base" hangingPunct="0">
              <a:lnSpc>
                <a:spcPct val="200000"/>
              </a:lnSpc>
              <a:spcBef>
                <a:spcPct val="20000"/>
              </a:spcBef>
              <a:spcAft>
                <a:spcPct val="0"/>
              </a:spcAft>
              <a:buFontTx/>
              <a:buChar char="•"/>
            </a:pPr>
            <a:r>
              <a:rPr kumimoji="1" lang="zh-CN" altLang="en-US" sz="2400" b="1" kern="0" dirty="0">
                <a:latin typeface="Arial" panose="020B0604020202020204" pitchFamily="34" charset="0"/>
                <a:ea typeface="宋体" panose="02010600030101010101" pitchFamily="2" charset="-122"/>
              </a:rPr>
              <a:t>不同用户不可共享模</a:t>
            </a:r>
            <a:r>
              <a:rPr kumimoji="1" lang="en" altLang="zh-CN" sz="2400" b="1" kern="0" dirty="0">
                <a:latin typeface="Arial" panose="020B0604020202020204" pitchFamily="34" charset="0"/>
                <a:ea typeface="宋体" panose="02010600030101010101" pitchFamily="2" charset="-122"/>
              </a:rPr>
              <a:t>n</a:t>
            </a:r>
            <a:r>
              <a:rPr kumimoji="1" lang="zh-CN" altLang="en-US" sz="2400" b="1" kern="0" dirty="0">
                <a:latin typeface="Arial" panose="020B0604020202020204" pitchFamily="34" charset="0"/>
                <a:ea typeface="宋体" panose="02010600030101010101" pitchFamily="2" charset="-122"/>
              </a:rPr>
              <a:t>，否则可能会发生共模攻击</a:t>
            </a:r>
            <a:endParaRPr kumimoji="1" lang="en-US" altLang="zh-CN" sz="2400" b="1" kern="0" dirty="0">
              <a:latin typeface="Arial" panose="020B0604020202020204" pitchFamily="34" charset="0"/>
              <a:ea typeface="宋体" panose="02010600030101010101" pitchFamily="2" charset="-122"/>
            </a:endParaRPr>
          </a:p>
          <a:p>
            <a:pPr lvl="1" defTabSz="914400" eaLnBrk="0" fontAlgn="base" hangingPunct="0">
              <a:lnSpc>
                <a:spcPct val="150000"/>
              </a:lnSpc>
              <a:spcBef>
                <a:spcPct val="20000"/>
              </a:spcBef>
              <a:spcAft>
                <a:spcPct val="0"/>
              </a:spcAft>
            </a:pPr>
            <a:r>
              <a:rPr kumimoji="1" lang="zh-CN" altLang="en-US" sz="2000" dirty="0">
                <a:latin typeface="Arial" panose="020B0604020202020204" pitchFamily="34" charset="0"/>
                <a:ea typeface="楷体" panose="02010609060101010101" pitchFamily="49" charset="-122"/>
              </a:rPr>
              <a:t>假定用户</a:t>
            </a:r>
            <a:r>
              <a:rPr kumimoji="1" lang="en-US" altLang="zh-CN" sz="2000" dirty="0">
                <a:latin typeface="Arial" panose="020B0604020202020204" pitchFamily="34" charset="0"/>
                <a:ea typeface="楷体" panose="02010609060101010101" pitchFamily="49" charset="-122"/>
              </a:rPr>
              <a:t>B</a:t>
            </a:r>
            <a:r>
              <a:rPr kumimoji="1" lang="en-US" altLang="zh-CN" sz="2000" baseline="-30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与</a:t>
            </a:r>
            <a:r>
              <a:rPr kumimoji="1" lang="en-US" altLang="zh-CN" sz="2000" dirty="0">
                <a:latin typeface="Arial" panose="020B0604020202020204" pitchFamily="34" charset="0"/>
                <a:ea typeface="楷体" panose="02010609060101010101" pitchFamily="49" charset="-122"/>
              </a:rPr>
              <a:t>B</a:t>
            </a:r>
            <a:r>
              <a:rPr kumimoji="1" lang="en-US" altLang="zh-CN" sz="2000" baseline="-30000" dirty="0">
                <a:latin typeface="Arial" panose="020B0604020202020204" pitchFamily="34" charset="0"/>
                <a:ea typeface="楷体" panose="02010609060101010101" pitchFamily="49" charset="-122"/>
              </a:rPr>
              <a:t>2</a:t>
            </a:r>
            <a:r>
              <a:rPr kumimoji="1" lang="zh-CN" altLang="en-US" sz="2000" dirty="0">
                <a:latin typeface="Arial" panose="020B0604020202020204" pitchFamily="34" charset="0"/>
                <a:ea typeface="楷体" panose="02010609060101010101" pitchFamily="49" charset="-122"/>
              </a:rPr>
              <a:t>共享模数为</a:t>
            </a:r>
            <a:r>
              <a:rPr kumimoji="1" lang="en-US" altLang="zh-CN" sz="2000" dirty="0">
                <a:latin typeface="Arial" panose="020B0604020202020204" pitchFamily="34" charset="0"/>
                <a:ea typeface="楷体" panose="02010609060101010101" pitchFamily="49" charset="-122"/>
              </a:rPr>
              <a:t>n，</a:t>
            </a:r>
            <a:r>
              <a:rPr kumimoji="1" lang="zh-CN" altLang="en-US" sz="2000" dirty="0">
                <a:latin typeface="Arial" panose="020B0604020202020204" pitchFamily="34" charset="0"/>
                <a:ea typeface="楷体" panose="02010609060101010101" pitchFamily="49" charset="-122"/>
              </a:rPr>
              <a:t>它们的加密密钥分别是</a:t>
            </a:r>
            <a:r>
              <a:rPr kumimoji="1" lang="en-US" altLang="zh-CN" sz="2000" dirty="0">
                <a:latin typeface="Arial" panose="020B0604020202020204" pitchFamily="34" charset="0"/>
                <a:ea typeface="楷体" panose="02010609060101010101" pitchFamily="49" charset="-122"/>
              </a:rPr>
              <a:t>e</a:t>
            </a:r>
            <a:r>
              <a:rPr kumimoji="1" lang="en-US" altLang="zh-CN" sz="2000" baseline="-30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和</a:t>
            </a:r>
            <a:r>
              <a:rPr kumimoji="1" lang="en-US" altLang="zh-CN" sz="2000" dirty="0">
                <a:latin typeface="Arial" panose="020B0604020202020204" pitchFamily="34" charset="0"/>
                <a:ea typeface="楷体" panose="02010609060101010101" pitchFamily="49" charset="-122"/>
              </a:rPr>
              <a:t>e</a:t>
            </a:r>
            <a:r>
              <a:rPr kumimoji="1" lang="en-US" altLang="zh-CN" sz="2000" baseline="-30000" dirty="0">
                <a:latin typeface="Arial" panose="020B0604020202020204" pitchFamily="34" charset="0"/>
                <a:ea typeface="楷体" panose="02010609060101010101" pitchFamily="49" charset="-122"/>
              </a:rPr>
              <a:t>2</a:t>
            </a:r>
            <a:r>
              <a:rPr kumimoji="1" lang="en-US" altLang="zh-CN" sz="2000" dirty="0">
                <a:latin typeface="Arial" panose="020B0604020202020204" pitchFamily="34" charset="0"/>
                <a:ea typeface="楷体" panose="02010609060101010101" pitchFamily="49" charset="-122"/>
              </a:rPr>
              <a:t>，</a:t>
            </a:r>
            <a:r>
              <a:rPr kumimoji="1" lang="zh-CN" altLang="en-US" sz="2000" dirty="0">
                <a:latin typeface="Arial" panose="020B0604020202020204" pitchFamily="34" charset="0"/>
                <a:ea typeface="楷体" panose="02010609060101010101" pitchFamily="49" charset="-122"/>
              </a:rPr>
              <a:t>且（</a:t>
            </a:r>
            <a:r>
              <a:rPr kumimoji="1" lang="en-US" altLang="zh-CN" sz="2000" dirty="0">
                <a:latin typeface="Arial" panose="020B0604020202020204" pitchFamily="34" charset="0"/>
                <a:ea typeface="楷体" panose="02010609060101010101" pitchFamily="49" charset="-122"/>
              </a:rPr>
              <a:t>e</a:t>
            </a:r>
            <a:r>
              <a:rPr kumimoji="1" lang="en-US" altLang="zh-CN" sz="2000" baseline="-30000" dirty="0">
                <a:latin typeface="Arial" panose="020B0604020202020204" pitchFamily="34" charset="0"/>
                <a:ea typeface="楷体" panose="02010609060101010101" pitchFamily="49" charset="-122"/>
              </a:rPr>
              <a:t>1</a:t>
            </a:r>
            <a:r>
              <a:rPr kumimoji="1" lang="en-US" altLang="zh-CN" sz="2000" dirty="0">
                <a:latin typeface="Arial" panose="020B0604020202020204" pitchFamily="34" charset="0"/>
                <a:ea typeface="楷体" panose="02010609060101010101" pitchFamily="49" charset="-122"/>
              </a:rPr>
              <a:t>, e</a:t>
            </a:r>
            <a:r>
              <a:rPr kumimoji="1" lang="en-US" altLang="zh-CN" sz="2000" baseline="-30000" dirty="0">
                <a:latin typeface="Arial" panose="020B0604020202020204" pitchFamily="34" charset="0"/>
                <a:ea typeface="楷体" panose="02010609060101010101" pitchFamily="49" charset="-122"/>
              </a:rPr>
              <a:t>2</a:t>
            </a:r>
            <a:r>
              <a:rPr kumimoji="1" lang="en-US" altLang="zh-CN" sz="2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某用户对同一消息</a:t>
            </a:r>
            <a:r>
              <a:rPr kumimoji="1" lang="en-US" altLang="zh-CN" sz="2000" dirty="0">
                <a:latin typeface="Arial" panose="020B0604020202020204" pitchFamily="34" charset="0"/>
                <a:ea typeface="楷体" panose="02010609060101010101" pitchFamily="49" charset="-122"/>
              </a:rPr>
              <a:t>m</a:t>
            </a:r>
            <a:r>
              <a:rPr kumimoji="1" lang="zh-CN" altLang="en-US" sz="2000" dirty="0">
                <a:latin typeface="Arial" panose="020B0604020202020204" pitchFamily="34" charset="0"/>
                <a:ea typeface="楷体" panose="02010609060101010101" pitchFamily="49" charset="-122"/>
              </a:rPr>
              <a:t>分别以</a:t>
            </a:r>
            <a:r>
              <a:rPr kumimoji="1" lang="en-US" altLang="zh-CN" sz="2000" dirty="0">
                <a:latin typeface="Arial" panose="020B0604020202020204" pitchFamily="34" charset="0"/>
                <a:ea typeface="楷体" panose="02010609060101010101" pitchFamily="49" charset="-122"/>
              </a:rPr>
              <a:t>e</a:t>
            </a:r>
            <a:r>
              <a:rPr kumimoji="1" lang="en-US" altLang="zh-CN" sz="2000" baseline="-30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和</a:t>
            </a:r>
            <a:r>
              <a:rPr kumimoji="1" lang="en-US" altLang="zh-CN" sz="2000" dirty="0">
                <a:latin typeface="Arial" panose="020B0604020202020204" pitchFamily="34" charset="0"/>
                <a:ea typeface="楷体" panose="02010609060101010101" pitchFamily="49" charset="-122"/>
              </a:rPr>
              <a:t>e</a:t>
            </a:r>
            <a:r>
              <a:rPr kumimoji="1" lang="en-US" altLang="zh-CN" sz="2000" baseline="-30000" dirty="0">
                <a:latin typeface="Arial" panose="020B0604020202020204" pitchFamily="34" charset="0"/>
                <a:ea typeface="楷体" panose="02010609060101010101" pitchFamily="49" charset="-122"/>
              </a:rPr>
              <a:t>2</a:t>
            </a:r>
            <a:r>
              <a:rPr kumimoji="1" lang="zh-CN" altLang="en-US" sz="2000" dirty="0">
                <a:latin typeface="Arial" panose="020B0604020202020204" pitchFamily="34" charset="0"/>
                <a:ea typeface="楷体" panose="02010609060101010101" pitchFamily="49" charset="-122"/>
              </a:rPr>
              <a:t>加密得到密文</a:t>
            </a:r>
            <a:r>
              <a:rPr kumimoji="1" lang="en-US" altLang="zh-CN" sz="2000" dirty="0">
                <a:latin typeface="Arial" panose="020B0604020202020204" pitchFamily="34" charset="0"/>
                <a:ea typeface="楷体" panose="02010609060101010101" pitchFamily="49" charset="-122"/>
              </a:rPr>
              <a:t>c</a:t>
            </a:r>
            <a:r>
              <a:rPr kumimoji="1" lang="en-US" altLang="zh-CN" sz="2000" baseline="-30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与</a:t>
            </a:r>
            <a:r>
              <a:rPr kumimoji="1" lang="en-US" altLang="zh-CN" sz="2000" dirty="0">
                <a:latin typeface="Arial" panose="020B0604020202020204" pitchFamily="34" charset="0"/>
                <a:ea typeface="楷体" panose="02010609060101010101" pitchFamily="49" charset="-122"/>
              </a:rPr>
              <a:t>c</a:t>
            </a:r>
            <a:r>
              <a:rPr kumimoji="1" lang="en-US" altLang="zh-CN" sz="2000" baseline="-30000" dirty="0">
                <a:latin typeface="Arial" panose="020B0604020202020204" pitchFamily="34" charset="0"/>
                <a:ea typeface="楷体" panose="02010609060101010101" pitchFamily="49" charset="-122"/>
              </a:rPr>
              <a:t>2</a:t>
            </a:r>
            <a:r>
              <a:rPr kumimoji="1" lang="zh-CN" altLang="en-US" sz="2000" dirty="0">
                <a:latin typeface="Arial" panose="020B0604020202020204" pitchFamily="34" charset="0"/>
                <a:ea typeface="楷体" panose="02010609060101010101" pitchFamily="49" charset="-122"/>
              </a:rPr>
              <a:t>：</a:t>
            </a:r>
            <a:endParaRPr kumimoji="1" lang="en-US" altLang="zh-CN" sz="2000" dirty="0">
              <a:latin typeface="Arial" panose="020B0604020202020204" pitchFamily="34" charset="0"/>
              <a:ea typeface="楷体" panose="02010609060101010101" pitchFamily="49" charset="-122"/>
            </a:endParaRPr>
          </a:p>
          <a:p>
            <a:pPr lvl="1" defTabSz="914400" eaLnBrk="0" fontAlgn="base" hangingPunct="0">
              <a:lnSpc>
                <a:spcPct val="150000"/>
              </a:lnSpc>
              <a:spcBef>
                <a:spcPct val="20000"/>
              </a:spcBef>
              <a:spcAft>
                <a:spcPct val="0"/>
              </a:spcAft>
            </a:pPr>
            <a:endParaRPr kumimoji="1" lang="en-US" altLang="zh-CN" sz="2000" dirty="0">
              <a:latin typeface="Arial" panose="020B0604020202020204" pitchFamily="34" charset="0"/>
              <a:ea typeface="楷体" panose="02010609060101010101" pitchFamily="49" charset="-122"/>
            </a:endParaRPr>
          </a:p>
          <a:p>
            <a:pPr lvl="1" defTabSz="914400" eaLnBrk="0" fontAlgn="base" hangingPunct="0">
              <a:lnSpc>
                <a:spcPct val="150000"/>
              </a:lnSpc>
              <a:spcBef>
                <a:spcPct val="20000"/>
              </a:spcBef>
              <a:spcAft>
                <a:spcPct val="0"/>
              </a:spcAft>
            </a:pPr>
            <a:r>
              <a:rPr kumimoji="1" lang="zh-CN" altLang="en-US" sz="2000" dirty="0">
                <a:latin typeface="Arial" panose="020B0604020202020204" pitchFamily="34" charset="0"/>
                <a:ea typeface="楷体" panose="02010609060101010101" pitchFamily="49" charset="-122"/>
              </a:rPr>
              <a:t>攻击者截获密文</a:t>
            </a:r>
            <a:r>
              <a:rPr kumimoji="1" lang="en-US" altLang="zh-CN" sz="2000" dirty="0">
                <a:latin typeface="Arial" panose="020B0604020202020204" pitchFamily="34" charset="0"/>
                <a:ea typeface="楷体" panose="02010609060101010101" pitchFamily="49" charset="-122"/>
              </a:rPr>
              <a:t>c</a:t>
            </a:r>
            <a:r>
              <a:rPr kumimoji="1" lang="en-US" altLang="zh-CN" sz="2000" baseline="-30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与</a:t>
            </a:r>
            <a:r>
              <a:rPr kumimoji="1" lang="en-US" altLang="zh-CN" sz="2000" dirty="0">
                <a:latin typeface="Arial" panose="020B0604020202020204" pitchFamily="34" charset="0"/>
                <a:ea typeface="楷体" panose="02010609060101010101" pitchFamily="49" charset="-122"/>
              </a:rPr>
              <a:t>c</a:t>
            </a:r>
            <a:r>
              <a:rPr kumimoji="1" lang="en-US" altLang="zh-CN" sz="2000" baseline="-30000" dirty="0">
                <a:latin typeface="Arial" panose="020B0604020202020204" pitchFamily="34" charset="0"/>
                <a:ea typeface="楷体" panose="02010609060101010101" pitchFamily="49" charset="-122"/>
              </a:rPr>
              <a:t>2</a:t>
            </a:r>
            <a:r>
              <a:rPr kumimoji="1" lang="zh-CN" altLang="en-US" sz="2000" dirty="0">
                <a:latin typeface="Arial" panose="020B0604020202020204" pitchFamily="34" charset="0"/>
                <a:ea typeface="楷体" panose="02010609060101010101" pitchFamily="49" charset="-122"/>
              </a:rPr>
              <a:t>后，由于(</a:t>
            </a:r>
            <a:r>
              <a:rPr kumimoji="1" lang="en-US" altLang="zh-CN" sz="2000" dirty="0">
                <a:latin typeface="Arial" panose="020B0604020202020204" pitchFamily="34" charset="0"/>
                <a:ea typeface="楷体" panose="02010609060101010101" pitchFamily="49" charset="-122"/>
              </a:rPr>
              <a:t>e</a:t>
            </a:r>
            <a:r>
              <a:rPr kumimoji="1" lang="en-US" altLang="zh-CN" sz="2000" baseline="-30000" dirty="0">
                <a:latin typeface="Arial" panose="020B0604020202020204" pitchFamily="34" charset="0"/>
                <a:ea typeface="楷体" panose="02010609060101010101" pitchFamily="49" charset="-122"/>
              </a:rPr>
              <a:t>1</a:t>
            </a:r>
            <a:r>
              <a:rPr kumimoji="1" lang="en-US" altLang="zh-CN" sz="2000" dirty="0">
                <a:latin typeface="Arial" panose="020B0604020202020204" pitchFamily="34" charset="0"/>
                <a:ea typeface="楷体" panose="02010609060101010101" pitchFamily="49" charset="-122"/>
              </a:rPr>
              <a:t>, e</a:t>
            </a:r>
            <a:r>
              <a:rPr kumimoji="1" lang="en-US" altLang="zh-CN" sz="2000" baseline="-30000" dirty="0">
                <a:latin typeface="Arial" panose="020B0604020202020204" pitchFamily="34" charset="0"/>
                <a:ea typeface="楷体" panose="02010609060101010101" pitchFamily="49" charset="-122"/>
              </a:rPr>
              <a:t>2</a:t>
            </a:r>
            <a:r>
              <a:rPr kumimoji="1" lang="en-US" altLang="zh-CN" sz="2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攻击者能够（使用扩展欧几里德算法）计算得到</a:t>
            </a:r>
            <a:r>
              <a:rPr kumimoji="1" lang="en-US" altLang="zh-CN" sz="2000" dirty="0">
                <a:latin typeface="Arial" panose="020B0604020202020204" pitchFamily="34" charset="0"/>
                <a:ea typeface="楷体" panose="02010609060101010101" pitchFamily="49" charset="-122"/>
              </a:rPr>
              <a:t>r</a:t>
            </a:r>
            <a:r>
              <a:rPr kumimoji="1" lang="zh-CN" altLang="en-US" sz="2000" dirty="0">
                <a:latin typeface="Arial" panose="020B0604020202020204" pitchFamily="34" charset="0"/>
                <a:ea typeface="楷体" panose="02010609060101010101" pitchFamily="49" charset="-122"/>
              </a:rPr>
              <a:t>与</a:t>
            </a:r>
            <a:r>
              <a:rPr kumimoji="1" lang="en-US" altLang="zh-CN" sz="2000" dirty="0">
                <a:latin typeface="Arial" panose="020B0604020202020204" pitchFamily="34" charset="0"/>
                <a:ea typeface="楷体" panose="02010609060101010101" pitchFamily="49" charset="-122"/>
              </a:rPr>
              <a:t>s</a:t>
            </a:r>
            <a:r>
              <a:rPr kumimoji="1" lang="zh-CN" altLang="en-US" sz="2000" dirty="0">
                <a:latin typeface="Arial" panose="020B0604020202020204" pitchFamily="34" charset="0"/>
                <a:ea typeface="楷体" panose="02010609060101010101" pitchFamily="49" charset="-122"/>
              </a:rPr>
              <a:t>满足</a:t>
            </a:r>
            <a:r>
              <a:rPr kumimoji="1" lang="en-US" altLang="zh-CN" sz="2000" dirty="0">
                <a:latin typeface="Arial" panose="020B0604020202020204" pitchFamily="34" charset="0"/>
                <a:ea typeface="楷体" panose="02010609060101010101" pitchFamily="49" charset="-122"/>
              </a:rPr>
              <a:t>re</a:t>
            </a:r>
            <a:r>
              <a:rPr kumimoji="1" lang="en-US" altLang="zh-CN" sz="2000" baseline="-30000" dirty="0">
                <a:latin typeface="Arial" panose="020B0604020202020204" pitchFamily="34" charset="0"/>
                <a:ea typeface="楷体" panose="02010609060101010101" pitchFamily="49" charset="-122"/>
              </a:rPr>
              <a:t>1</a:t>
            </a:r>
            <a:r>
              <a:rPr kumimoji="1" lang="en-US" altLang="zh-CN" sz="2000" dirty="0">
                <a:latin typeface="Arial" panose="020B0604020202020204" pitchFamily="34" charset="0"/>
                <a:ea typeface="楷体" panose="02010609060101010101" pitchFamily="49" charset="-122"/>
              </a:rPr>
              <a:t>+se</a:t>
            </a:r>
            <a:r>
              <a:rPr kumimoji="1" lang="en-US" altLang="zh-CN" sz="2000" baseline="-30000" dirty="0">
                <a:latin typeface="Arial" panose="020B0604020202020204" pitchFamily="34" charset="0"/>
                <a:ea typeface="楷体" panose="02010609060101010101" pitchFamily="49" charset="-122"/>
              </a:rPr>
              <a:t>2</a:t>
            </a:r>
            <a:r>
              <a:rPr kumimoji="1" lang="en-US" altLang="zh-CN" sz="2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然后攻击者将进行如下计算：</a:t>
            </a:r>
          </a:p>
          <a:p>
            <a:pPr lvl="1" defTabSz="914400" eaLnBrk="0" fontAlgn="base" hangingPunct="0">
              <a:lnSpc>
                <a:spcPct val="150000"/>
              </a:lnSpc>
              <a:spcBef>
                <a:spcPct val="20000"/>
              </a:spcBef>
              <a:spcAft>
                <a:spcPct val="0"/>
              </a:spcAft>
            </a:pPr>
            <a:endParaRPr kumimoji="1" lang="en-US" altLang="zh-CN" sz="2000" kern="0" dirty="0">
              <a:latin typeface="Arial" panose="020B0604020202020204" pitchFamily="34" charset="0"/>
              <a:ea typeface="宋体" panose="02010600030101010101" pitchFamily="2" charset="-122"/>
            </a:endParaRPr>
          </a:p>
          <a:p>
            <a:pPr marL="342900" lvl="0" indent="-342900" defTabSz="914400" eaLnBrk="0" fontAlgn="base" hangingPunct="0">
              <a:lnSpc>
                <a:spcPct val="200000"/>
              </a:lnSpc>
              <a:spcBef>
                <a:spcPct val="20000"/>
              </a:spcBef>
              <a:spcAft>
                <a:spcPct val="0"/>
              </a:spcAft>
              <a:buFontTx/>
              <a:buChar char="•"/>
            </a:pPr>
            <a:r>
              <a:rPr kumimoji="1" lang="zh-CN" altLang="en-US" sz="2400" b="1" kern="0" dirty="0">
                <a:latin typeface="Arial" panose="020B0604020202020204" pitchFamily="34" charset="0"/>
                <a:ea typeface="宋体" panose="02010600030101010101" pitchFamily="2" charset="-122"/>
              </a:rPr>
              <a:t>不要使用较小的公开密钥</a:t>
            </a:r>
            <a:r>
              <a:rPr kumimoji="1" lang="en-US" altLang="zh-CN" sz="2400" b="1" kern="0" dirty="0">
                <a:latin typeface="Arial" panose="020B0604020202020204" pitchFamily="34" charset="0"/>
                <a:ea typeface="宋体" panose="02010600030101010101" pitchFamily="2" charset="-122"/>
              </a:rPr>
              <a:t>e</a:t>
            </a:r>
          </a:p>
          <a:p>
            <a:pPr marL="800100" lvl="1" indent="-342900" defTabSz="914400" eaLnBrk="0" fontAlgn="base" hangingPunct="0">
              <a:lnSpc>
                <a:spcPct val="150000"/>
              </a:lnSpc>
              <a:spcBef>
                <a:spcPct val="20000"/>
              </a:spcBef>
              <a:spcAft>
                <a:spcPct val="0"/>
              </a:spcAft>
              <a:buFont typeface="系统字体"/>
              <a:buChar char="—"/>
            </a:pPr>
            <a:r>
              <a:rPr kumimoji="1" lang="zh-CN" altLang="en-US" sz="2000" kern="0" dirty="0">
                <a:latin typeface="Arial" panose="020B0604020202020204" pitchFamily="34" charset="0"/>
                <a:ea typeface="宋体" panose="02010600030101010101" pitchFamily="2" charset="-122"/>
              </a:rPr>
              <a:t>攻击者可利用中国剩余定理求解得到明文</a:t>
            </a:r>
            <a:endParaRPr kumimoji="1" lang="en-US" altLang="zh-CN" sz="2000" kern="0" dirty="0">
              <a:latin typeface="Arial" panose="020B0604020202020204" pitchFamily="34" charset="0"/>
              <a:ea typeface="宋体" panose="02010600030101010101" pitchFamily="2" charset="-122"/>
            </a:endParaRPr>
          </a:p>
          <a:p>
            <a:pPr marL="800100" lvl="1" indent="-342900" defTabSz="914400" eaLnBrk="0" fontAlgn="base" hangingPunct="0">
              <a:lnSpc>
                <a:spcPct val="150000"/>
              </a:lnSpc>
              <a:spcBef>
                <a:spcPct val="20000"/>
              </a:spcBef>
              <a:spcAft>
                <a:spcPct val="0"/>
              </a:spcAft>
              <a:buFont typeface="系统字体"/>
              <a:buChar char="—"/>
            </a:pPr>
            <a:r>
              <a:rPr kumimoji="1" lang="zh-CN" altLang="en-US" sz="2000" kern="0" dirty="0">
                <a:latin typeface="Arial" panose="020B0604020202020204" pitchFamily="34" charset="0"/>
                <a:ea typeface="宋体" panose="02010600030101010101" pitchFamily="2" charset="-122"/>
              </a:rPr>
              <a:t>实际使用中</a:t>
            </a:r>
            <a:r>
              <a:rPr kumimoji="1" lang="en-US" altLang="zh-CN" sz="2000" kern="0" dirty="0">
                <a:latin typeface="Arial" panose="020B0604020202020204" pitchFamily="34" charset="0"/>
                <a:ea typeface="宋体" panose="02010600030101010101" pitchFamily="2" charset="-122"/>
              </a:rPr>
              <a:t>e</a:t>
            </a:r>
            <a:r>
              <a:rPr kumimoji="1" lang="zh-CN" altLang="en-US" sz="2000" kern="0" dirty="0">
                <a:latin typeface="Arial" panose="020B0604020202020204" pitchFamily="34" charset="0"/>
                <a:ea typeface="宋体" panose="02010600030101010101" pitchFamily="2" charset="-122"/>
              </a:rPr>
              <a:t>一般取</a:t>
            </a:r>
            <a:r>
              <a:rPr kumimoji="1" lang="en-US" altLang="zh-CN" sz="2000" kern="0" dirty="0">
                <a:latin typeface="Arial" panose="020B0604020202020204" pitchFamily="34" charset="0"/>
                <a:ea typeface="宋体" panose="02010600030101010101" pitchFamily="2" charset="-122"/>
              </a:rPr>
              <a:t>3</a:t>
            </a:r>
            <a:r>
              <a:rPr kumimoji="1" lang="zh-CN" altLang="en-US" sz="2000" kern="0" dirty="0">
                <a:latin typeface="Arial" panose="020B0604020202020204" pitchFamily="34" charset="0"/>
                <a:ea typeface="宋体" panose="02010600030101010101" pitchFamily="2" charset="-122"/>
              </a:rPr>
              <a:t>或者</a:t>
            </a:r>
            <a:r>
              <a:rPr kumimoji="1" lang="en-US" altLang="zh-CN" sz="2000" kern="0" dirty="0">
                <a:latin typeface="Arial" panose="020B0604020202020204" pitchFamily="34" charset="0"/>
                <a:ea typeface="宋体" panose="02010600030101010101" pitchFamily="2" charset="-122"/>
              </a:rPr>
              <a:t>2</a:t>
            </a:r>
            <a:r>
              <a:rPr kumimoji="1" lang="en-US" altLang="zh-CN" sz="2000" kern="0" baseline="30000" dirty="0">
                <a:latin typeface="Arial" panose="020B0604020202020204" pitchFamily="34" charset="0"/>
                <a:ea typeface="宋体" panose="02010600030101010101" pitchFamily="2" charset="-122"/>
              </a:rPr>
              <a:t>16</a:t>
            </a:r>
            <a:r>
              <a:rPr kumimoji="1" lang="en-US" altLang="zh-CN" sz="2000" kern="0" dirty="0">
                <a:latin typeface="Arial" panose="020B0604020202020204" pitchFamily="34" charset="0"/>
                <a:ea typeface="宋体" panose="02010600030101010101" pitchFamily="2" charset="-122"/>
              </a:rPr>
              <a:t>+1=65537 </a:t>
            </a:r>
          </a:p>
          <a:p>
            <a:pPr marL="800100" lvl="1" indent="-342900" defTabSz="914400" eaLnBrk="0" fontAlgn="base" hangingPunct="0">
              <a:lnSpc>
                <a:spcPct val="150000"/>
              </a:lnSpc>
              <a:spcBef>
                <a:spcPct val="20000"/>
              </a:spcBef>
              <a:spcAft>
                <a:spcPct val="0"/>
              </a:spcAft>
              <a:buFont typeface="系统字体"/>
              <a:buChar char="—"/>
            </a:pPr>
            <a:endParaRPr kumimoji="1" lang="en-US" altLang="zh-CN" sz="2000" kern="0" dirty="0">
              <a:latin typeface="Arial" panose="020B0604020202020204" pitchFamily="34" charset="0"/>
              <a:ea typeface="宋体" panose="02010600030101010101" pitchFamily="2" charset="-122"/>
            </a:endParaRPr>
          </a:p>
        </p:txBody>
      </p:sp>
      <p:graphicFrame>
        <p:nvGraphicFramePr>
          <p:cNvPr id="5" name="Object 4">
            <a:extLst>
              <a:ext uri="{FF2B5EF4-FFF2-40B4-BE49-F238E27FC236}">
                <a16:creationId xmlns:a16="http://schemas.microsoft.com/office/drawing/2014/main" id="{CCDAB2D0-E1F3-1E48-9566-0854D5B77C42}"/>
              </a:ext>
            </a:extLst>
          </p:cNvPr>
          <p:cNvGraphicFramePr>
            <a:graphicFrameLocks noChangeAspect="1"/>
          </p:cNvGraphicFramePr>
          <p:nvPr>
            <p:extLst>
              <p:ext uri="{D42A27DB-BD31-4B8C-83A1-F6EECF244321}">
                <p14:modId xmlns:p14="http://schemas.microsoft.com/office/powerpoint/2010/main" val="3020015762"/>
              </p:ext>
            </p:extLst>
          </p:nvPr>
        </p:nvGraphicFramePr>
        <p:xfrm>
          <a:off x="2395330" y="2612042"/>
          <a:ext cx="4353339" cy="512157"/>
        </p:xfrm>
        <a:graphic>
          <a:graphicData uri="http://schemas.openxmlformats.org/presentationml/2006/ole">
            <mc:AlternateContent xmlns:mc="http://schemas.openxmlformats.org/markup-compatibility/2006">
              <mc:Choice xmlns:v="urn:schemas-microsoft-com:vml" Requires="v">
                <p:oleObj spid="_x0000_s68673" name="Equation" r:id="rId4" imgW="39789100" imgH="4686300" progId="Equation.DSMT4">
                  <p:embed/>
                </p:oleObj>
              </mc:Choice>
              <mc:Fallback>
                <p:oleObj name="Equation" r:id="rId4" imgW="39789100" imgH="4686300" progId="Equation.DSMT4">
                  <p:embed/>
                  <p:pic>
                    <p:nvPicPr>
                      <p:cNvPr id="390148" name="Object 4">
                        <a:extLst>
                          <a:ext uri="{FF2B5EF4-FFF2-40B4-BE49-F238E27FC236}">
                            <a16:creationId xmlns:a16="http://schemas.microsoft.com/office/drawing/2014/main" id="{61162E48-05A3-E947-98AD-29761AF814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330" y="2612042"/>
                        <a:ext cx="4353339" cy="512157"/>
                      </a:xfrm>
                      <a:prstGeom prst="rect">
                        <a:avLst/>
                      </a:prstGeom>
                      <a:noFill/>
                      <a:ln>
                        <a:noFill/>
                      </a:ln>
                      <a:effectLst/>
                    </p:spPr>
                  </p:pic>
                </p:oleObj>
              </mc:Fallback>
            </mc:AlternateContent>
          </a:graphicData>
        </a:graphic>
      </p:graphicFrame>
      <p:graphicFrame>
        <p:nvGraphicFramePr>
          <p:cNvPr id="6" name="Object 5">
            <a:extLst>
              <a:ext uri="{FF2B5EF4-FFF2-40B4-BE49-F238E27FC236}">
                <a16:creationId xmlns:a16="http://schemas.microsoft.com/office/drawing/2014/main" id="{E512FBBC-A09A-A94D-91A4-E3F646D970AE}"/>
              </a:ext>
            </a:extLst>
          </p:cNvPr>
          <p:cNvGraphicFramePr>
            <a:graphicFrameLocks noChangeAspect="1"/>
          </p:cNvGraphicFramePr>
          <p:nvPr>
            <p:extLst>
              <p:ext uri="{D42A27DB-BD31-4B8C-83A1-F6EECF244321}">
                <p14:modId xmlns:p14="http://schemas.microsoft.com/office/powerpoint/2010/main" val="1592958925"/>
              </p:ext>
            </p:extLst>
          </p:nvPr>
        </p:nvGraphicFramePr>
        <p:xfrm>
          <a:off x="1677374" y="4091608"/>
          <a:ext cx="5789251" cy="512157"/>
        </p:xfrm>
        <a:graphic>
          <a:graphicData uri="http://schemas.openxmlformats.org/presentationml/2006/ole">
            <mc:AlternateContent xmlns:mc="http://schemas.openxmlformats.org/markup-compatibility/2006">
              <mc:Choice xmlns:v="urn:schemas-microsoft-com:vml" Requires="v">
                <p:oleObj spid="_x0000_s68674" name="Equation" r:id="rId6" imgW="52959000" imgH="4686300" progId="Equation.DSMT4">
                  <p:embed/>
                </p:oleObj>
              </mc:Choice>
              <mc:Fallback>
                <p:oleObj name="Equation" r:id="rId6" imgW="52959000" imgH="4686300" progId="Equation.DSMT4">
                  <p:embed/>
                  <p:pic>
                    <p:nvPicPr>
                      <p:cNvPr id="390149" name="Object 5">
                        <a:extLst>
                          <a:ext uri="{FF2B5EF4-FFF2-40B4-BE49-F238E27FC236}">
                            <a16:creationId xmlns:a16="http://schemas.microsoft.com/office/drawing/2014/main" id="{B50E4E84-FB66-484E-AED3-ABCE6B50DD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7374" y="4091608"/>
                        <a:ext cx="5789251" cy="5121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7287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anim calcmode="lin" valueType="num">
                                      <p:cBhvr>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50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anim calcmode="lin" valueType="num">
                                      <p:cBhvr>
                                        <p:cTn id="36"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nodeType="afterEffect">
                                  <p:stCondLst>
                                    <p:cond delay="50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500"/>
                                        <p:tgtEl>
                                          <p:spTgt spid="2">
                                            <p:txEl>
                                              <p:pRg st="6" end="6"/>
                                            </p:txEl>
                                          </p:spTgt>
                                        </p:tgtEl>
                                      </p:cBhvr>
                                    </p:animEffect>
                                    <p:anim calcmode="lin" valueType="num">
                                      <p:cBhvr>
                                        <p:cTn id="4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2">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50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500"/>
                                        <p:tgtEl>
                                          <p:spTgt spid="2">
                                            <p:txEl>
                                              <p:pRg st="7" end="7"/>
                                            </p:txEl>
                                          </p:spTgt>
                                        </p:tgtEl>
                                      </p:cBhvr>
                                    </p:animEffect>
                                    <p:anim calcmode="lin" valueType="num">
                                      <p:cBhvr>
                                        <p:cTn id="4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使用</a:t>
            </a:r>
            <a:r>
              <a:rPr lang="en-US" altLang="zh-CN" sz="2400" b="1" dirty="0">
                <a:latin typeface="微软雅黑" panose="020B0503020204020204" pitchFamily="34" charset="-122"/>
              </a:rPr>
              <a:t>RSA</a:t>
            </a:r>
            <a:r>
              <a:rPr lang="zh-CN" altLang="en-US" sz="2400" b="1" dirty="0">
                <a:latin typeface="微软雅黑" panose="020B0503020204020204" pitchFamily="34" charset="-122"/>
              </a:rPr>
              <a:t>算法的几点注意</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197113" y="658595"/>
            <a:ext cx="8669796" cy="2338141"/>
          </a:xfrm>
          <a:prstGeom prst="rect">
            <a:avLst/>
          </a:prstGeom>
          <a:noFill/>
        </p:spPr>
        <p:txBody>
          <a:bodyPr wrap="square" rtlCol="0">
            <a:spAutoFit/>
          </a:bodyPr>
          <a:lstStyle/>
          <a:p>
            <a:pPr marL="342900" lvl="0" indent="-342900" defTabSz="914400" eaLnBrk="0" fontAlgn="base" hangingPunct="0">
              <a:lnSpc>
                <a:spcPct val="200000"/>
              </a:lnSpc>
              <a:spcBef>
                <a:spcPct val="20000"/>
              </a:spcBef>
              <a:spcAft>
                <a:spcPct val="0"/>
              </a:spcAft>
              <a:buFontTx/>
              <a:buChar char="•"/>
            </a:pPr>
            <a:r>
              <a:rPr kumimoji="1" lang="zh-CN" altLang="en-US" sz="2400" b="1" kern="0" dirty="0">
                <a:latin typeface="Arial" panose="020B0604020202020204" pitchFamily="34" charset="0"/>
                <a:ea typeface="宋体" panose="02010600030101010101" pitchFamily="2" charset="-122"/>
              </a:rPr>
              <a:t>随机素数</a:t>
            </a:r>
            <a:r>
              <a:rPr kumimoji="1" lang="en-US" altLang="zh-CN" sz="2400" b="1" kern="0" dirty="0">
                <a:latin typeface="Arial" panose="020B0604020202020204" pitchFamily="34" charset="0"/>
                <a:ea typeface="宋体" panose="02010600030101010101" pitchFamily="2" charset="-122"/>
              </a:rPr>
              <a:t>p</a:t>
            </a:r>
            <a:r>
              <a:rPr kumimoji="1" lang="zh-CN" altLang="en-US" sz="2400" b="1" kern="0" dirty="0">
                <a:latin typeface="Arial" panose="020B0604020202020204" pitchFamily="34" charset="0"/>
                <a:ea typeface="宋体" panose="02010600030101010101" pitchFamily="2" charset="-122"/>
              </a:rPr>
              <a:t>和</a:t>
            </a:r>
            <a:r>
              <a:rPr kumimoji="1" lang="en-US" altLang="zh-CN" sz="2400" b="1" kern="0" dirty="0">
                <a:latin typeface="Arial" panose="020B0604020202020204" pitchFamily="34" charset="0"/>
                <a:ea typeface="宋体" panose="02010600030101010101" pitchFamily="2" charset="-122"/>
              </a:rPr>
              <a:t>q</a:t>
            </a:r>
            <a:r>
              <a:rPr kumimoji="1" lang="zh-CN" altLang="en-US" sz="2400" b="1" kern="0" dirty="0">
                <a:latin typeface="Arial" panose="020B0604020202020204" pitchFamily="34" charset="0"/>
                <a:ea typeface="宋体" panose="02010600030101010101" pitchFamily="2" charset="-122"/>
              </a:rPr>
              <a:t>不能相同</a:t>
            </a:r>
            <a:endParaRPr kumimoji="1" lang="en-US" altLang="zh-CN" sz="2400" b="1" kern="0" dirty="0">
              <a:latin typeface="Arial" panose="020B0604020202020204" pitchFamily="34" charset="0"/>
              <a:ea typeface="宋体" panose="02010600030101010101" pitchFamily="2" charset="-122"/>
            </a:endParaRPr>
          </a:p>
          <a:p>
            <a:pPr lvl="0" defTabSz="914400" eaLnBrk="0" fontAlgn="base" hangingPunct="0">
              <a:lnSpc>
                <a:spcPct val="200000"/>
              </a:lnSpc>
              <a:spcBef>
                <a:spcPct val="20000"/>
              </a:spcBef>
              <a:spcAft>
                <a:spcPct val="0"/>
              </a:spcAft>
            </a:pPr>
            <a:endParaRPr kumimoji="1" lang="en-US" altLang="zh-CN" sz="2400" kern="0" dirty="0">
              <a:latin typeface="Arial" panose="020B0604020202020204" pitchFamily="34" charset="0"/>
              <a:ea typeface="宋体" panose="02010600030101010101" pitchFamily="2" charset="-122"/>
            </a:endParaRPr>
          </a:p>
          <a:p>
            <a:pPr marL="342900" lvl="0" indent="-342900" defTabSz="914400" eaLnBrk="0" fontAlgn="base" hangingPunct="0">
              <a:lnSpc>
                <a:spcPct val="200000"/>
              </a:lnSpc>
              <a:spcBef>
                <a:spcPct val="20000"/>
              </a:spcBef>
              <a:spcAft>
                <a:spcPct val="0"/>
              </a:spcAft>
              <a:buFontTx/>
              <a:buChar char="•"/>
            </a:pPr>
            <a:r>
              <a:rPr kumimoji="1" lang="zh-CN" altLang="en-US" sz="2400" b="1" kern="0" dirty="0">
                <a:latin typeface="Arial" panose="020B0604020202020204" pitchFamily="34" charset="0"/>
                <a:ea typeface="宋体" panose="02010600030101010101" pitchFamily="2" charset="-122"/>
              </a:rPr>
              <a:t>随机素数</a:t>
            </a:r>
            <a:r>
              <a:rPr kumimoji="1" lang="en-US" altLang="zh-CN" sz="2400" b="1" kern="0" dirty="0">
                <a:latin typeface="Arial" panose="020B0604020202020204" pitchFamily="34" charset="0"/>
                <a:ea typeface="宋体" panose="02010600030101010101" pitchFamily="2" charset="-122"/>
              </a:rPr>
              <a:t>|q – p|</a:t>
            </a:r>
            <a:r>
              <a:rPr kumimoji="1" lang="zh-CN" altLang="en-US" sz="2400" b="1" kern="0" dirty="0">
                <a:latin typeface="Arial" panose="020B0604020202020204" pitchFamily="34" charset="0"/>
                <a:ea typeface="宋体" panose="02010600030101010101" pitchFamily="2" charset="-122"/>
              </a:rPr>
              <a:t>要大，最好差几个比特位</a:t>
            </a:r>
            <a:endParaRPr kumimoji="1" lang="en-US" altLang="zh-CN" sz="2400" b="1" kern="0" dirty="0">
              <a:latin typeface="Arial" panose="020B0604020202020204" pitchFamily="34" charset="0"/>
              <a:ea typeface="宋体" panose="02010600030101010101" pitchFamily="2" charset="-122"/>
            </a:endParaRPr>
          </a:p>
        </p:txBody>
      </p:sp>
      <p:sp>
        <p:nvSpPr>
          <p:cNvPr id="4" name="矩形 3">
            <a:extLst>
              <a:ext uri="{FF2B5EF4-FFF2-40B4-BE49-F238E27FC236}">
                <a16:creationId xmlns:a16="http://schemas.microsoft.com/office/drawing/2014/main" id="{23347AB8-4961-DC40-87AE-6CE37AC042A3}"/>
              </a:ext>
            </a:extLst>
          </p:cNvPr>
          <p:cNvSpPr/>
          <p:nvPr/>
        </p:nvSpPr>
        <p:spPr>
          <a:xfrm>
            <a:off x="622670" y="1508605"/>
            <a:ext cx="7898660" cy="955903"/>
          </a:xfrm>
          <a:prstGeom prst="rect">
            <a:avLst/>
          </a:prstGeom>
        </p:spPr>
        <p:txBody>
          <a:bodyPr wrap="square">
            <a:spAutoFit/>
          </a:bodyPr>
          <a:lstStyle/>
          <a:p>
            <a:pPr>
              <a:lnSpc>
                <a:spcPct val="150000"/>
              </a:lnSpc>
            </a:pPr>
            <a:r>
              <a:rPr kumimoji="1" lang="zh-CN" altLang="en-US" sz="2000" dirty="0">
                <a:latin typeface="Arial" panose="020B0604020202020204" pitchFamily="34" charset="0"/>
                <a:ea typeface="楷体" panose="02010609060101010101" pitchFamily="49" charset="-122"/>
              </a:rPr>
              <a:t>若用户</a:t>
            </a:r>
            <a:r>
              <a:rPr kumimoji="1" lang="en-US" altLang="zh-CN" sz="2000" dirty="0">
                <a:latin typeface="Arial" panose="020B0604020202020204" pitchFamily="34" charset="0"/>
                <a:ea typeface="楷体" panose="02010609060101010101" pitchFamily="49" charset="-122"/>
              </a:rPr>
              <a:t>B</a:t>
            </a:r>
            <a:r>
              <a:rPr kumimoji="1" lang="en-US" altLang="zh-CN" sz="2000" baseline="-25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与</a:t>
            </a:r>
            <a:r>
              <a:rPr kumimoji="1" lang="en-US" altLang="zh-CN" sz="2000" dirty="0">
                <a:latin typeface="Arial" panose="020B0604020202020204" pitchFamily="34" charset="0"/>
                <a:ea typeface="楷体" panose="02010609060101010101" pitchFamily="49" charset="-122"/>
              </a:rPr>
              <a:t>B</a:t>
            </a:r>
            <a:r>
              <a:rPr kumimoji="1" lang="en-US" altLang="zh-CN" sz="2000" baseline="-25000" dirty="0">
                <a:latin typeface="Arial" panose="020B0604020202020204" pitchFamily="34" charset="0"/>
                <a:ea typeface="楷体" panose="02010609060101010101" pitchFamily="49" charset="-122"/>
              </a:rPr>
              <a:t>2</a:t>
            </a:r>
            <a:r>
              <a:rPr kumimoji="1" lang="zh-CN" altLang="en-US" sz="2000" dirty="0">
                <a:latin typeface="Arial" panose="020B0604020202020204" pitchFamily="34" charset="0"/>
                <a:ea typeface="楷体" panose="02010609060101010101" pitchFamily="49" charset="-122"/>
              </a:rPr>
              <a:t>选用相同素数</a:t>
            </a:r>
            <a:r>
              <a:rPr kumimoji="1" lang="en-US" altLang="zh-CN" sz="2000" dirty="0">
                <a:latin typeface="Arial" panose="020B0604020202020204" pitchFamily="34" charset="0"/>
                <a:ea typeface="楷体" panose="02010609060101010101" pitchFamily="49" charset="-122"/>
              </a:rPr>
              <a:t>p，</a:t>
            </a:r>
            <a:r>
              <a:rPr kumimoji="1" lang="zh-CN" altLang="en-US" sz="2000" dirty="0">
                <a:latin typeface="Arial" panose="020B0604020202020204" pitchFamily="34" charset="0"/>
                <a:ea typeface="楷体" panose="02010609060101010101" pitchFamily="49" charset="-122"/>
              </a:rPr>
              <a:t>设</a:t>
            </a:r>
            <a:r>
              <a:rPr kumimoji="1" lang="en-US" altLang="zh-CN" sz="2000" dirty="0">
                <a:latin typeface="Arial" panose="020B0604020202020204" pitchFamily="34" charset="0"/>
                <a:ea typeface="楷体" panose="02010609060101010101" pitchFamily="49" charset="-122"/>
              </a:rPr>
              <a:t>n</a:t>
            </a:r>
            <a:r>
              <a:rPr kumimoji="1" lang="en-US" altLang="zh-CN" sz="2000" baseline="-25000" dirty="0">
                <a:latin typeface="Arial" panose="020B0604020202020204" pitchFamily="34" charset="0"/>
                <a:ea typeface="楷体" panose="02010609060101010101" pitchFamily="49" charset="-122"/>
              </a:rPr>
              <a:t>1</a:t>
            </a:r>
            <a:r>
              <a:rPr kumimoji="1" lang="en-US" altLang="zh-CN" sz="2000" dirty="0">
                <a:latin typeface="Arial" panose="020B0604020202020204" pitchFamily="34" charset="0"/>
                <a:ea typeface="楷体" panose="02010609060101010101" pitchFamily="49" charset="-122"/>
              </a:rPr>
              <a:t>=pq</a:t>
            </a:r>
            <a:r>
              <a:rPr kumimoji="1" lang="en-US" altLang="zh-CN" sz="2000" baseline="-25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与</a:t>
            </a:r>
            <a:r>
              <a:rPr kumimoji="1" lang="en-US" altLang="zh-CN" sz="2000" dirty="0">
                <a:latin typeface="Arial" panose="020B0604020202020204" pitchFamily="34" charset="0"/>
                <a:ea typeface="楷体" panose="02010609060101010101" pitchFamily="49" charset="-122"/>
              </a:rPr>
              <a:t>n</a:t>
            </a:r>
            <a:r>
              <a:rPr kumimoji="1" lang="en-US" altLang="zh-CN" sz="2000" baseline="-25000" dirty="0">
                <a:latin typeface="Arial" panose="020B0604020202020204" pitchFamily="34" charset="0"/>
                <a:ea typeface="楷体" panose="02010609060101010101" pitchFamily="49" charset="-122"/>
              </a:rPr>
              <a:t>2</a:t>
            </a:r>
            <a:r>
              <a:rPr kumimoji="1" lang="en-US" altLang="zh-CN" sz="2000" dirty="0">
                <a:latin typeface="Arial" panose="020B0604020202020204" pitchFamily="34" charset="0"/>
                <a:ea typeface="楷体" panose="02010609060101010101" pitchFamily="49" charset="-122"/>
              </a:rPr>
              <a:t>=pq</a:t>
            </a:r>
            <a:r>
              <a:rPr kumimoji="1" lang="en-US" altLang="zh-CN" sz="2000" baseline="-25000" dirty="0">
                <a:latin typeface="Arial" panose="020B0604020202020204" pitchFamily="34" charset="0"/>
                <a:ea typeface="楷体" panose="02010609060101010101" pitchFamily="49" charset="-122"/>
              </a:rPr>
              <a:t>2</a:t>
            </a:r>
            <a:r>
              <a:rPr kumimoji="1" lang="zh-CN" altLang="en-US" sz="2000" dirty="0">
                <a:latin typeface="Arial" panose="020B0604020202020204" pitchFamily="34" charset="0"/>
                <a:ea typeface="楷体" panose="02010609060101010101" pitchFamily="49" charset="-122"/>
              </a:rPr>
              <a:t>分别是它们的模数，那么就可以用欧几里德算法求得(</a:t>
            </a:r>
            <a:r>
              <a:rPr kumimoji="1" lang="en-US" altLang="zh-CN" sz="2000" dirty="0">
                <a:latin typeface="Arial" panose="020B0604020202020204" pitchFamily="34" charset="0"/>
                <a:ea typeface="楷体" panose="02010609060101010101" pitchFamily="49" charset="-122"/>
              </a:rPr>
              <a:t>n</a:t>
            </a:r>
            <a:r>
              <a:rPr kumimoji="1" lang="en-US" altLang="zh-CN" sz="2000" baseline="-25000" dirty="0">
                <a:latin typeface="Arial" panose="020B0604020202020204" pitchFamily="34" charset="0"/>
                <a:ea typeface="楷体" panose="02010609060101010101" pitchFamily="49" charset="-122"/>
              </a:rPr>
              <a:t>1</a:t>
            </a:r>
            <a:r>
              <a:rPr kumimoji="1" lang="en-US" altLang="zh-CN" sz="2000" dirty="0">
                <a:latin typeface="Arial" panose="020B0604020202020204" pitchFamily="34" charset="0"/>
                <a:ea typeface="楷体" panose="02010609060101010101" pitchFamily="49" charset="-122"/>
              </a:rPr>
              <a:t>,n</a:t>
            </a:r>
            <a:r>
              <a:rPr kumimoji="1" lang="en-US" altLang="zh-CN" sz="2000" baseline="-25000" dirty="0">
                <a:latin typeface="Arial" panose="020B0604020202020204" pitchFamily="34" charset="0"/>
                <a:ea typeface="楷体" panose="02010609060101010101" pitchFamily="49" charset="-122"/>
              </a:rPr>
              <a:t>2</a:t>
            </a:r>
            <a:r>
              <a:rPr kumimoji="1" lang="en-US" altLang="zh-CN" sz="2000" dirty="0">
                <a:latin typeface="Arial" panose="020B0604020202020204" pitchFamily="34" charset="0"/>
                <a:ea typeface="楷体" panose="02010609060101010101" pitchFamily="49" charset="-122"/>
              </a:rPr>
              <a:t>)=p，</a:t>
            </a:r>
            <a:r>
              <a:rPr kumimoji="1" lang="zh-CN" altLang="en-US" sz="2000" dirty="0">
                <a:latin typeface="Arial" panose="020B0604020202020204" pitchFamily="34" charset="0"/>
                <a:ea typeface="楷体" panose="02010609060101010101" pitchFamily="49" charset="-122"/>
              </a:rPr>
              <a:t>从而得到</a:t>
            </a:r>
            <a:r>
              <a:rPr kumimoji="1" lang="en-US" altLang="zh-CN" sz="2000" dirty="0">
                <a:latin typeface="Arial" panose="020B0604020202020204" pitchFamily="34" charset="0"/>
                <a:ea typeface="楷体" panose="02010609060101010101" pitchFamily="49" charset="-122"/>
              </a:rPr>
              <a:t>n</a:t>
            </a:r>
            <a:r>
              <a:rPr kumimoji="1" lang="en-US" altLang="zh-CN" sz="2000" baseline="-25000" dirty="0">
                <a:latin typeface="Arial" panose="020B0604020202020204" pitchFamily="34" charset="0"/>
                <a:ea typeface="楷体" panose="02010609060101010101" pitchFamily="49" charset="-122"/>
              </a:rPr>
              <a:t>1</a:t>
            </a:r>
            <a:r>
              <a:rPr kumimoji="1" lang="zh-CN" altLang="en-US" sz="2000" dirty="0">
                <a:latin typeface="Arial" panose="020B0604020202020204" pitchFamily="34" charset="0"/>
                <a:ea typeface="楷体" panose="02010609060101010101" pitchFamily="49" charset="-122"/>
              </a:rPr>
              <a:t>与</a:t>
            </a:r>
            <a:r>
              <a:rPr kumimoji="1" lang="en-US" altLang="zh-CN" sz="2000" dirty="0">
                <a:latin typeface="Arial" panose="020B0604020202020204" pitchFamily="34" charset="0"/>
                <a:ea typeface="楷体" panose="02010609060101010101" pitchFamily="49" charset="-122"/>
              </a:rPr>
              <a:t>n</a:t>
            </a:r>
            <a:r>
              <a:rPr kumimoji="1" lang="en-US" altLang="zh-CN" sz="2000" baseline="-25000" dirty="0">
                <a:latin typeface="Arial" panose="020B0604020202020204" pitchFamily="34" charset="0"/>
                <a:ea typeface="楷体" panose="02010609060101010101" pitchFamily="49" charset="-122"/>
              </a:rPr>
              <a:t>2</a:t>
            </a:r>
            <a:r>
              <a:rPr kumimoji="1" lang="zh-CN" altLang="en-US" sz="2000" dirty="0">
                <a:latin typeface="Arial" panose="020B0604020202020204" pitchFamily="34" charset="0"/>
                <a:ea typeface="楷体" panose="02010609060101010101" pitchFamily="49" charset="-122"/>
              </a:rPr>
              <a:t>的分解式。</a:t>
            </a:r>
            <a:endParaRPr kumimoji="1" lang="en-US" altLang="zh-CN" sz="2000" dirty="0">
              <a:latin typeface="Arial" panose="020B0604020202020204" pitchFamily="34" charset="0"/>
              <a:ea typeface="楷体" panose="02010609060101010101" pitchFamily="49" charset="-122"/>
            </a:endParaRPr>
          </a:p>
        </p:txBody>
      </p:sp>
      <p:sp>
        <p:nvSpPr>
          <p:cNvPr id="5" name="矩形 4">
            <a:extLst>
              <a:ext uri="{FF2B5EF4-FFF2-40B4-BE49-F238E27FC236}">
                <a16:creationId xmlns:a16="http://schemas.microsoft.com/office/drawing/2014/main" id="{438B411E-B730-ED48-BD0B-3655415F4F8D}"/>
              </a:ext>
            </a:extLst>
          </p:cNvPr>
          <p:cNvSpPr/>
          <p:nvPr/>
        </p:nvSpPr>
        <p:spPr>
          <a:xfrm>
            <a:off x="264861" y="3005577"/>
            <a:ext cx="8549040" cy="3264227"/>
          </a:xfrm>
          <a:prstGeom prst="rect">
            <a:avLst/>
          </a:prstGeom>
        </p:spPr>
        <p:txBody>
          <a:bodyPr wrap="square">
            <a:spAutoFit/>
          </a:bodyPr>
          <a:lstStyle/>
          <a:p>
            <a:pPr marL="342900" lvl="0" defTabSz="914400" fontAlgn="base">
              <a:lnSpc>
                <a:spcPct val="150000"/>
              </a:lnSpc>
              <a:spcBef>
                <a:spcPct val="50000"/>
              </a:spcBef>
              <a:spcAft>
                <a:spcPct val="0"/>
              </a:spcAft>
            </a:pPr>
            <a:r>
              <a:rPr kumimoji="1" lang="zh-CN" altLang="en-US" sz="2000" kern="0" dirty="0">
                <a:solidFill>
                  <a:srgbClr val="000000"/>
                </a:solidFill>
                <a:latin typeface="Arial" panose="020B0604020202020204" pitchFamily="34" charset="0"/>
                <a:ea typeface="楷体" panose="02010609060101010101" pitchFamily="49" charset="-122"/>
              </a:rPr>
              <a:t>设</a:t>
            </a:r>
            <a:r>
              <a:rPr kumimoji="1" lang="en-US" altLang="zh-CN" sz="2000" kern="0" dirty="0">
                <a:solidFill>
                  <a:srgbClr val="000000"/>
                </a:solidFill>
                <a:latin typeface="Arial" panose="020B0604020202020204" pitchFamily="34" charset="0"/>
                <a:ea typeface="楷体" panose="02010609060101010101" pitchFamily="49" charset="-122"/>
              </a:rPr>
              <a:t>q-p=k, </a:t>
            </a:r>
            <a:r>
              <a:rPr kumimoji="1" lang="zh-CN" altLang="en-US" sz="2000" kern="0" dirty="0">
                <a:solidFill>
                  <a:srgbClr val="000000"/>
                </a:solidFill>
                <a:latin typeface="Arial" panose="020B0604020202020204" pitchFamily="34" charset="0"/>
                <a:ea typeface="楷体" panose="02010609060101010101" pitchFamily="49" charset="-122"/>
              </a:rPr>
              <a:t>则：</a:t>
            </a:r>
          </a:p>
          <a:p>
            <a:pPr marL="342900" lvl="0" algn="ctr" defTabSz="914400" fontAlgn="base">
              <a:lnSpc>
                <a:spcPct val="150000"/>
              </a:lnSpc>
              <a:spcBef>
                <a:spcPct val="50000"/>
              </a:spcBef>
              <a:spcAft>
                <a:spcPct val="0"/>
              </a:spcAft>
            </a:pPr>
            <a:r>
              <a:rPr kumimoji="1" lang="zh-CN" altLang="en-US" sz="2000" kern="0" dirty="0">
                <a:solidFill>
                  <a:srgbClr val="000000"/>
                </a:solidFill>
                <a:latin typeface="Arial" panose="020B0604020202020204" pitchFamily="34" charset="0"/>
                <a:ea typeface="楷体" panose="02010609060101010101" pitchFamily="49" charset="-122"/>
              </a:rPr>
              <a:t>　(</a:t>
            </a:r>
            <a:r>
              <a:rPr kumimoji="1" lang="en-US" altLang="zh-CN" sz="2000" kern="0" dirty="0" err="1">
                <a:solidFill>
                  <a:srgbClr val="000000"/>
                </a:solidFill>
                <a:latin typeface="Arial" panose="020B0604020202020204" pitchFamily="34" charset="0"/>
                <a:ea typeface="楷体" panose="02010609060101010101" pitchFamily="49" charset="-122"/>
              </a:rPr>
              <a:t>q+p</a:t>
            </a:r>
            <a:r>
              <a:rPr kumimoji="1" lang="en-US" altLang="zh-CN" sz="2000" kern="0" dirty="0">
                <a:solidFill>
                  <a:srgbClr val="000000"/>
                </a:solidFill>
                <a:latin typeface="Arial" panose="020B0604020202020204" pitchFamily="34" charset="0"/>
                <a:ea typeface="楷体" panose="02010609060101010101" pitchFamily="49" charset="-122"/>
              </a:rPr>
              <a:t>)</a:t>
            </a:r>
            <a:r>
              <a:rPr kumimoji="1" lang="en-US" altLang="zh-CN" sz="2000" kern="0" baseline="30000" dirty="0">
                <a:solidFill>
                  <a:srgbClr val="000000"/>
                </a:solidFill>
                <a:latin typeface="Arial" panose="020B0604020202020204" pitchFamily="34" charset="0"/>
                <a:ea typeface="楷体" panose="02010609060101010101" pitchFamily="49" charset="-122"/>
              </a:rPr>
              <a:t>2</a:t>
            </a:r>
            <a:r>
              <a:rPr kumimoji="1" lang="en-US" altLang="zh-CN" sz="2000" kern="0" dirty="0">
                <a:solidFill>
                  <a:srgbClr val="000000"/>
                </a:solidFill>
                <a:latin typeface="Arial" panose="020B0604020202020204" pitchFamily="34" charset="0"/>
                <a:ea typeface="楷体" panose="02010609060101010101" pitchFamily="49" charset="-122"/>
              </a:rPr>
              <a:t>-(q-p)</a:t>
            </a:r>
            <a:r>
              <a:rPr kumimoji="1" lang="en-US" altLang="zh-CN" sz="2000" kern="0" baseline="30000" dirty="0">
                <a:solidFill>
                  <a:srgbClr val="000000"/>
                </a:solidFill>
                <a:latin typeface="Arial" panose="020B0604020202020204" pitchFamily="34" charset="0"/>
                <a:ea typeface="楷体" panose="02010609060101010101" pitchFamily="49" charset="-122"/>
              </a:rPr>
              <a:t>2</a:t>
            </a:r>
            <a:r>
              <a:rPr kumimoji="1" lang="en-US" altLang="zh-CN" sz="2000" kern="0" dirty="0">
                <a:solidFill>
                  <a:srgbClr val="000000"/>
                </a:solidFill>
                <a:latin typeface="Arial" panose="020B0604020202020204" pitchFamily="34" charset="0"/>
                <a:ea typeface="楷体" panose="02010609060101010101" pitchFamily="49" charset="-122"/>
              </a:rPr>
              <a:t>=4pq=4n</a:t>
            </a:r>
            <a:r>
              <a:rPr kumimoji="1" lang="zh-CN" altLang="en-US" sz="2000" kern="0" dirty="0">
                <a:solidFill>
                  <a:srgbClr val="000000"/>
                </a:solidFill>
                <a:latin typeface="Arial" panose="020B0604020202020204" pitchFamily="34" charset="0"/>
                <a:ea typeface="楷体" panose="02010609060101010101" pitchFamily="49" charset="-122"/>
              </a:rPr>
              <a:t>     </a:t>
            </a:r>
            <a:r>
              <a:rPr kumimoji="1" lang="en-US" altLang="zh-CN" sz="2000" kern="0" dirty="0">
                <a:solidFill>
                  <a:srgbClr val="000000"/>
                </a:solidFill>
                <a:latin typeface="Arial" panose="020B0604020202020204" pitchFamily="34" charset="0"/>
                <a:ea typeface="楷体" panose="02010609060101010101" pitchFamily="49" charset="-122"/>
              </a:rPr>
              <a:t>→</a:t>
            </a:r>
            <a:r>
              <a:rPr kumimoji="1" lang="zh-CN" altLang="en-US" sz="2000" kern="0" dirty="0">
                <a:solidFill>
                  <a:srgbClr val="000000"/>
                </a:solidFill>
                <a:latin typeface="Arial" panose="020B0604020202020204" pitchFamily="34" charset="0"/>
                <a:ea typeface="楷体" panose="02010609060101010101" pitchFamily="49" charset="-122"/>
              </a:rPr>
              <a:t>        </a:t>
            </a:r>
            <a:r>
              <a:rPr kumimoji="1" lang="en-US" altLang="zh-CN" sz="2000" kern="0" dirty="0">
                <a:solidFill>
                  <a:srgbClr val="000000"/>
                </a:solidFill>
                <a:latin typeface="Arial" panose="020B0604020202020204" pitchFamily="34" charset="0"/>
                <a:ea typeface="楷体" panose="02010609060101010101" pitchFamily="49" charset="-122"/>
              </a:rPr>
              <a:t>(</a:t>
            </a:r>
            <a:r>
              <a:rPr kumimoji="1" lang="en-US" altLang="zh-CN" sz="2000" kern="0" dirty="0" err="1">
                <a:solidFill>
                  <a:srgbClr val="000000"/>
                </a:solidFill>
                <a:latin typeface="Arial" panose="020B0604020202020204" pitchFamily="34" charset="0"/>
                <a:ea typeface="楷体" panose="02010609060101010101" pitchFamily="49" charset="-122"/>
              </a:rPr>
              <a:t>q+p</a:t>
            </a:r>
            <a:r>
              <a:rPr kumimoji="1" lang="en-US" altLang="zh-CN" sz="2000" kern="0" dirty="0">
                <a:solidFill>
                  <a:srgbClr val="000000"/>
                </a:solidFill>
                <a:latin typeface="Arial" panose="020B0604020202020204" pitchFamily="34" charset="0"/>
                <a:ea typeface="楷体" panose="02010609060101010101" pitchFamily="49" charset="-122"/>
              </a:rPr>
              <a:t>)</a:t>
            </a:r>
            <a:r>
              <a:rPr kumimoji="1" lang="en-US" altLang="zh-CN" sz="2000" kern="0" baseline="30000" dirty="0">
                <a:solidFill>
                  <a:srgbClr val="000000"/>
                </a:solidFill>
                <a:latin typeface="Arial" panose="020B0604020202020204" pitchFamily="34" charset="0"/>
                <a:ea typeface="楷体" panose="02010609060101010101" pitchFamily="49" charset="-122"/>
              </a:rPr>
              <a:t>2</a:t>
            </a:r>
            <a:r>
              <a:rPr kumimoji="1" lang="en-US" altLang="zh-CN" sz="2000" kern="0" dirty="0">
                <a:solidFill>
                  <a:srgbClr val="000000"/>
                </a:solidFill>
                <a:latin typeface="Arial" panose="020B0604020202020204" pitchFamily="34" charset="0"/>
                <a:ea typeface="楷体" panose="02010609060101010101" pitchFamily="49" charset="-122"/>
              </a:rPr>
              <a:t>= (q-p)</a:t>
            </a:r>
            <a:r>
              <a:rPr kumimoji="1" lang="en-US" altLang="zh-CN" sz="2000" kern="0" baseline="30000" dirty="0">
                <a:solidFill>
                  <a:srgbClr val="000000"/>
                </a:solidFill>
                <a:latin typeface="Arial" panose="020B0604020202020204" pitchFamily="34" charset="0"/>
                <a:ea typeface="楷体" panose="02010609060101010101" pitchFamily="49" charset="-122"/>
              </a:rPr>
              <a:t>2 </a:t>
            </a:r>
            <a:r>
              <a:rPr kumimoji="1" lang="en-US" altLang="zh-CN" sz="2000" kern="0" dirty="0">
                <a:solidFill>
                  <a:srgbClr val="000000"/>
                </a:solidFill>
                <a:latin typeface="Arial" panose="020B0604020202020204" pitchFamily="34" charset="0"/>
                <a:ea typeface="楷体" panose="02010609060101010101" pitchFamily="49" charset="-122"/>
              </a:rPr>
              <a:t>+4n=k</a:t>
            </a:r>
            <a:r>
              <a:rPr kumimoji="1" lang="en-US" altLang="zh-CN" sz="2000" kern="0" baseline="30000" dirty="0">
                <a:solidFill>
                  <a:srgbClr val="000000"/>
                </a:solidFill>
                <a:latin typeface="Arial" panose="020B0604020202020204" pitchFamily="34" charset="0"/>
                <a:ea typeface="楷体" panose="02010609060101010101" pitchFamily="49" charset="-122"/>
              </a:rPr>
              <a:t>2</a:t>
            </a:r>
            <a:r>
              <a:rPr kumimoji="1" lang="en-US" altLang="zh-CN" sz="2000" kern="0" dirty="0">
                <a:solidFill>
                  <a:srgbClr val="000000"/>
                </a:solidFill>
                <a:latin typeface="Arial" panose="020B0604020202020204" pitchFamily="34" charset="0"/>
                <a:ea typeface="楷体" panose="02010609060101010101" pitchFamily="49" charset="-122"/>
              </a:rPr>
              <a:t>+4n</a:t>
            </a:r>
          </a:p>
          <a:p>
            <a:pPr marL="342900" lvl="0" defTabSz="914400" fontAlgn="base">
              <a:lnSpc>
                <a:spcPct val="150000"/>
              </a:lnSpc>
              <a:spcBef>
                <a:spcPct val="50000"/>
              </a:spcBef>
              <a:spcAft>
                <a:spcPct val="0"/>
              </a:spcAft>
            </a:pPr>
            <a:r>
              <a:rPr kumimoji="1" lang="zh-CN" altLang="en-US" sz="2000" kern="0" dirty="0">
                <a:solidFill>
                  <a:srgbClr val="000000"/>
                </a:solidFill>
                <a:latin typeface="Arial" panose="020B0604020202020204" pitchFamily="34" charset="0"/>
                <a:ea typeface="楷体" panose="02010609060101010101" pitchFamily="49" charset="-122"/>
              </a:rPr>
              <a:t>如果</a:t>
            </a:r>
            <a:r>
              <a:rPr kumimoji="1" lang="en-US" altLang="zh-CN" sz="2000" kern="0" dirty="0">
                <a:solidFill>
                  <a:srgbClr val="000000"/>
                </a:solidFill>
                <a:latin typeface="Arial" panose="020B0604020202020204" pitchFamily="34" charset="0"/>
                <a:ea typeface="楷体" panose="02010609060101010101" pitchFamily="49" charset="-122"/>
              </a:rPr>
              <a:t>k</a:t>
            </a:r>
            <a:r>
              <a:rPr kumimoji="1" lang="zh-CN" altLang="en-US" sz="2000" kern="0" dirty="0">
                <a:solidFill>
                  <a:srgbClr val="000000"/>
                </a:solidFill>
                <a:latin typeface="Arial" panose="020B0604020202020204" pitchFamily="34" charset="0"/>
                <a:ea typeface="楷体" panose="02010609060101010101" pitchFamily="49" charset="-122"/>
              </a:rPr>
              <a:t>的值小，则可以容易找到这样的</a:t>
            </a:r>
            <a:r>
              <a:rPr kumimoji="1" lang="en-US" altLang="zh-CN" sz="2000" kern="0" dirty="0">
                <a:solidFill>
                  <a:srgbClr val="000000"/>
                </a:solidFill>
                <a:latin typeface="Arial" panose="020B0604020202020204" pitchFamily="34" charset="0"/>
                <a:ea typeface="楷体" panose="02010609060101010101" pitchFamily="49" charset="-122"/>
              </a:rPr>
              <a:t>k,</a:t>
            </a:r>
            <a:r>
              <a:rPr kumimoji="1" lang="zh-CN" altLang="en-US" sz="2000" kern="0" dirty="0">
                <a:solidFill>
                  <a:srgbClr val="000000"/>
                </a:solidFill>
                <a:latin typeface="Arial" panose="020B0604020202020204" pitchFamily="34" charset="0"/>
                <a:ea typeface="楷体" panose="02010609060101010101" pitchFamily="49" charset="-122"/>
              </a:rPr>
              <a:t>使得</a:t>
            </a:r>
            <a:r>
              <a:rPr kumimoji="1" lang="en-US" altLang="zh-CN" sz="2000" kern="0" dirty="0">
                <a:solidFill>
                  <a:srgbClr val="000000"/>
                </a:solidFill>
                <a:latin typeface="Arial" panose="020B0604020202020204" pitchFamily="34" charset="0"/>
                <a:ea typeface="楷体" panose="02010609060101010101" pitchFamily="49" charset="-122"/>
              </a:rPr>
              <a:t>k</a:t>
            </a:r>
            <a:r>
              <a:rPr kumimoji="1" lang="en-US" altLang="zh-CN" sz="2000" kern="0" baseline="30000" dirty="0">
                <a:solidFill>
                  <a:srgbClr val="000000"/>
                </a:solidFill>
                <a:latin typeface="Arial" panose="020B0604020202020204" pitchFamily="34" charset="0"/>
                <a:ea typeface="楷体" panose="02010609060101010101" pitchFamily="49" charset="-122"/>
              </a:rPr>
              <a:t>2</a:t>
            </a:r>
            <a:r>
              <a:rPr kumimoji="1" lang="en-US" altLang="zh-CN" sz="2000" kern="0" dirty="0">
                <a:solidFill>
                  <a:srgbClr val="000000"/>
                </a:solidFill>
                <a:latin typeface="Arial" panose="020B0604020202020204" pitchFamily="34" charset="0"/>
                <a:ea typeface="楷体" panose="02010609060101010101" pitchFamily="49" charset="-122"/>
              </a:rPr>
              <a:t>+4n</a:t>
            </a:r>
            <a:r>
              <a:rPr kumimoji="1" lang="zh-CN" altLang="en-US" sz="2000" kern="0" dirty="0">
                <a:solidFill>
                  <a:srgbClr val="000000"/>
                </a:solidFill>
                <a:latin typeface="Arial" panose="020B0604020202020204" pitchFamily="34" charset="0"/>
                <a:ea typeface="楷体" panose="02010609060101010101" pitchFamily="49" charset="-122"/>
              </a:rPr>
              <a:t>是一个完全平方数，从得出</a:t>
            </a:r>
            <a:r>
              <a:rPr kumimoji="1" lang="en-US" altLang="zh-CN" sz="2000" kern="0" dirty="0" err="1">
                <a:solidFill>
                  <a:srgbClr val="000000"/>
                </a:solidFill>
                <a:latin typeface="Arial" panose="020B0604020202020204" pitchFamily="34" charset="0"/>
                <a:ea typeface="楷体" panose="02010609060101010101" pitchFamily="49" charset="-122"/>
              </a:rPr>
              <a:t>q+p</a:t>
            </a:r>
            <a:r>
              <a:rPr kumimoji="1" lang="zh-CN" altLang="en-US" sz="2000" kern="0" dirty="0">
                <a:solidFill>
                  <a:srgbClr val="000000"/>
                </a:solidFill>
                <a:latin typeface="Arial" panose="020B0604020202020204" pitchFamily="34" charset="0"/>
                <a:ea typeface="楷体" panose="02010609060101010101" pitchFamily="49" charset="-122"/>
              </a:rPr>
              <a:t>和</a:t>
            </a:r>
            <a:r>
              <a:rPr kumimoji="1" lang="en-US" altLang="zh-CN" sz="2000" kern="0" dirty="0">
                <a:solidFill>
                  <a:srgbClr val="000000"/>
                </a:solidFill>
                <a:latin typeface="Arial" panose="020B0604020202020204" pitchFamily="34" charset="0"/>
                <a:ea typeface="楷体" panose="02010609060101010101" pitchFamily="49" charset="-122"/>
              </a:rPr>
              <a:t>q-p</a:t>
            </a:r>
            <a:r>
              <a:rPr kumimoji="1" lang="zh-CN" altLang="en-US" sz="2000" kern="0" dirty="0">
                <a:solidFill>
                  <a:srgbClr val="000000"/>
                </a:solidFill>
                <a:latin typeface="Arial" panose="020B0604020202020204" pitchFamily="34" charset="0"/>
                <a:ea typeface="楷体" panose="02010609060101010101" pitchFamily="49" charset="-122"/>
              </a:rPr>
              <a:t>的值，联立求解可得到</a:t>
            </a:r>
            <a:r>
              <a:rPr kumimoji="1" lang="en-US" altLang="zh-CN" sz="2000" kern="0" dirty="0">
                <a:solidFill>
                  <a:srgbClr val="000000"/>
                </a:solidFill>
                <a:latin typeface="Arial" panose="020B0604020202020204" pitchFamily="34" charset="0"/>
                <a:ea typeface="楷体" panose="02010609060101010101" pitchFamily="49" charset="-122"/>
              </a:rPr>
              <a:t>q</a:t>
            </a:r>
            <a:r>
              <a:rPr kumimoji="1" lang="zh-CN" altLang="en-US" sz="2000" kern="0" dirty="0">
                <a:solidFill>
                  <a:srgbClr val="000000"/>
                </a:solidFill>
                <a:latin typeface="Arial" panose="020B0604020202020204" pitchFamily="34" charset="0"/>
                <a:ea typeface="楷体" panose="02010609060101010101" pitchFamily="49" charset="-122"/>
              </a:rPr>
              <a:t>和</a:t>
            </a:r>
            <a:r>
              <a:rPr kumimoji="1" lang="en-US" altLang="zh-CN" sz="2000" kern="0" dirty="0">
                <a:solidFill>
                  <a:srgbClr val="000000"/>
                </a:solidFill>
                <a:latin typeface="Arial" panose="020B0604020202020204" pitchFamily="34" charset="0"/>
                <a:ea typeface="楷体" panose="02010609060101010101" pitchFamily="49" charset="-122"/>
              </a:rPr>
              <a:t>p</a:t>
            </a:r>
            <a:r>
              <a:rPr kumimoji="1" lang="zh-CN" altLang="en-US" sz="2000" kern="0" dirty="0">
                <a:solidFill>
                  <a:srgbClr val="000000"/>
                </a:solidFill>
                <a:latin typeface="Arial" panose="020B0604020202020204" pitchFamily="34" charset="0"/>
                <a:ea typeface="楷体" panose="02010609060101010101" pitchFamily="49" charset="-122"/>
              </a:rPr>
              <a:t>的值</a:t>
            </a:r>
            <a:r>
              <a:rPr kumimoji="1" lang="en-US" altLang="zh-CN" sz="2000" kern="0" dirty="0">
                <a:solidFill>
                  <a:srgbClr val="000000"/>
                </a:solidFill>
                <a:latin typeface="Arial" panose="020B0604020202020204" pitchFamily="34" charset="0"/>
                <a:ea typeface="楷体" panose="02010609060101010101" pitchFamily="49" charset="-122"/>
              </a:rPr>
              <a:t>。</a:t>
            </a:r>
          </a:p>
          <a:p>
            <a:pPr marL="342900" lvl="0" defTabSz="914400" fontAlgn="base">
              <a:lnSpc>
                <a:spcPct val="150000"/>
              </a:lnSpc>
              <a:spcBef>
                <a:spcPct val="50000"/>
              </a:spcBef>
              <a:spcAft>
                <a:spcPct val="0"/>
              </a:spcAft>
            </a:pPr>
            <a:r>
              <a:rPr kumimoji="1" lang="zh-CN" altLang="en-US" sz="2000" kern="0" dirty="0">
                <a:solidFill>
                  <a:srgbClr val="000000"/>
                </a:solidFill>
                <a:latin typeface="Arial" panose="020B0604020202020204" pitchFamily="34" charset="0"/>
                <a:ea typeface="楷体" panose="02010609060101010101" pitchFamily="49" charset="-122"/>
              </a:rPr>
              <a:t>例如，</a:t>
            </a:r>
            <a:r>
              <a:rPr kumimoji="1" lang="en-US" altLang="zh-CN" sz="2000" kern="0" dirty="0">
                <a:solidFill>
                  <a:srgbClr val="000000"/>
                </a:solidFill>
                <a:latin typeface="Arial" panose="020B0604020202020204" pitchFamily="34" charset="0"/>
                <a:ea typeface="楷体" panose="02010609060101010101" pitchFamily="49" charset="-122"/>
              </a:rPr>
              <a:t>q=313</a:t>
            </a:r>
            <a:r>
              <a:rPr kumimoji="1" lang="zh-CN" altLang="en-US" sz="2000" kern="0" dirty="0">
                <a:solidFill>
                  <a:srgbClr val="000000"/>
                </a:solidFill>
                <a:latin typeface="Arial" panose="020B0604020202020204" pitchFamily="34" charset="0"/>
                <a:ea typeface="楷体" panose="02010609060101010101" pitchFamily="49" charset="-122"/>
              </a:rPr>
              <a:t>，</a:t>
            </a:r>
            <a:r>
              <a:rPr kumimoji="1" lang="en-US" altLang="zh-CN" sz="2000" kern="0" dirty="0">
                <a:solidFill>
                  <a:srgbClr val="000000"/>
                </a:solidFill>
                <a:latin typeface="Arial" panose="020B0604020202020204" pitchFamily="34" charset="0"/>
                <a:ea typeface="楷体" panose="02010609060101010101" pitchFamily="49" charset="-122"/>
              </a:rPr>
              <a:t>p=311</a:t>
            </a:r>
            <a:r>
              <a:rPr kumimoji="1" lang="zh-CN" altLang="en-US" sz="2000" kern="0" dirty="0">
                <a:solidFill>
                  <a:srgbClr val="000000"/>
                </a:solidFill>
                <a:latin typeface="Arial" panose="020B0604020202020204" pitchFamily="34" charset="0"/>
                <a:ea typeface="楷体" panose="02010609060101010101" pitchFamily="49" charset="-122"/>
              </a:rPr>
              <a:t>时，则</a:t>
            </a:r>
            <a:r>
              <a:rPr kumimoji="1" lang="en-US" altLang="zh-CN" sz="2000" kern="0" dirty="0">
                <a:solidFill>
                  <a:srgbClr val="000000"/>
                </a:solidFill>
                <a:latin typeface="Arial" panose="020B0604020202020204" pitchFamily="34" charset="0"/>
                <a:ea typeface="楷体" panose="02010609060101010101" pitchFamily="49" charset="-122"/>
              </a:rPr>
              <a:t>n=97343</a:t>
            </a:r>
            <a:r>
              <a:rPr kumimoji="1" lang="zh-CN" altLang="en-US" sz="2000" kern="0" dirty="0">
                <a:solidFill>
                  <a:srgbClr val="000000"/>
                </a:solidFill>
                <a:latin typeface="Arial" panose="020B0604020202020204" pitchFamily="34" charset="0"/>
                <a:ea typeface="楷体" panose="02010609060101010101" pitchFamily="49" charset="-122"/>
              </a:rPr>
              <a:t>，</a:t>
            </a:r>
            <a:r>
              <a:rPr kumimoji="1" lang="en-US" altLang="zh-CN" sz="2000" kern="0" dirty="0">
                <a:solidFill>
                  <a:srgbClr val="000000"/>
                </a:solidFill>
                <a:latin typeface="Arial" panose="020B0604020202020204" pitchFamily="34" charset="0"/>
                <a:ea typeface="楷体" panose="02010609060101010101" pitchFamily="49" charset="-122"/>
              </a:rPr>
              <a:t>(</a:t>
            </a:r>
            <a:r>
              <a:rPr kumimoji="1" lang="en-US" altLang="zh-CN" sz="2000" kern="0" dirty="0" err="1">
                <a:solidFill>
                  <a:srgbClr val="000000"/>
                </a:solidFill>
                <a:latin typeface="Arial" panose="020B0604020202020204" pitchFamily="34" charset="0"/>
                <a:ea typeface="楷体" panose="02010609060101010101" pitchFamily="49" charset="-122"/>
              </a:rPr>
              <a:t>q+p</a:t>
            </a:r>
            <a:r>
              <a:rPr kumimoji="1" lang="en-US" altLang="zh-CN" sz="2000" kern="0" dirty="0">
                <a:solidFill>
                  <a:srgbClr val="000000"/>
                </a:solidFill>
                <a:latin typeface="Arial" panose="020B0604020202020204" pitchFamily="34" charset="0"/>
                <a:ea typeface="楷体" panose="02010609060101010101" pitchFamily="49" charset="-122"/>
              </a:rPr>
              <a:t>)</a:t>
            </a:r>
            <a:r>
              <a:rPr kumimoji="1" lang="en-US" altLang="zh-CN" sz="2000" kern="0" baseline="30000" dirty="0">
                <a:solidFill>
                  <a:srgbClr val="000000"/>
                </a:solidFill>
                <a:latin typeface="Arial" panose="020B0604020202020204" pitchFamily="34" charset="0"/>
                <a:ea typeface="楷体" panose="02010609060101010101" pitchFamily="49" charset="-122"/>
              </a:rPr>
              <a:t>2</a:t>
            </a:r>
            <a:r>
              <a:rPr kumimoji="1" lang="en-US" altLang="zh-CN" sz="2000" kern="0" dirty="0">
                <a:solidFill>
                  <a:srgbClr val="000000"/>
                </a:solidFill>
                <a:latin typeface="Arial" panose="020B0604020202020204" pitchFamily="34" charset="0"/>
                <a:ea typeface="楷体" panose="02010609060101010101" pitchFamily="49" charset="-122"/>
              </a:rPr>
              <a:t> =389376</a:t>
            </a:r>
            <a:r>
              <a:rPr kumimoji="1" lang="zh-CN" altLang="en-US" sz="2000" kern="0" dirty="0">
                <a:solidFill>
                  <a:srgbClr val="000000"/>
                </a:solidFill>
                <a:latin typeface="Arial" panose="020B0604020202020204" pitchFamily="34" charset="0"/>
                <a:ea typeface="楷体" panose="02010609060101010101" pitchFamily="49" charset="-122"/>
              </a:rPr>
              <a:t>，</a:t>
            </a:r>
            <a:r>
              <a:rPr kumimoji="1" lang="en-US" altLang="zh-CN" sz="2000" kern="0" dirty="0">
                <a:solidFill>
                  <a:srgbClr val="000000"/>
                </a:solidFill>
                <a:latin typeface="Arial" panose="020B0604020202020204" pitchFamily="34" charset="0"/>
                <a:ea typeface="楷体" panose="02010609060101010101" pitchFamily="49" charset="-122"/>
              </a:rPr>
              <a:t>4n=389372</a:t>
            </a:r>
            <a:r>
              <a:rPr kumimoji="1" lang="zh-CN" altLang="en-US" sz="2000" kern="0" dirty="0">
                <a:solidFill>
                  <a:srgbClr val="000000"/>
                </a:solidFill>
                <a:latin typeface="Arial" panose="020B0604020202020204" pitchFamily="34" charset="0"/>
                <a:ea typeface="楷体" panose="02010609060101010101" pitchFamily="49" charset="-122"/>
              </a:rPr>
              <a:t>，</a:t>
            </a:r>
            <a:r>
              <a:rPr kumimoji="1" lang="en-US" altLang="zh-CN" sz="2000" kern="0" dirty="0">
                <a:solidFill>
                  <a:srgbClr val="000000"/>
                </a:solidFill>
                <a:latin typeface="Arial" panose="020B0604020202020204" pitchFamily="34" charset="0"/>
                <a:ea typeface="楷体" panose="02010609060101010101" pitchFamily="49" charset="-122"/>
              </a:rPr>
              <a:t> </a:t>
            </a:r>
            <a:r>
              <a:rPr kumimoji="1" lang="zh-CN" altLang="en-US" sz="2000" kern="0" dirty="0">
                <a:solidFill>
                  <a:srgbClr val="000000"/>
                </a:solidFill>
                <a:latin typeface="Arial" panose="020B0604020202020204" pitchFamily="34" charset="0"/>
                <a:ea typeface="楷体" panose="02010609060101010101" pitchFamily="49" charset="-122"/>
              </a:rPr>
              <a:t>则(</a:t>
            </a:r>
            <a:r>
              <a:rPr kumimoji="1" lang="en-US" altLang="zh-CN" sz="2000" kern="0" dirty="0" err="1">
                <a:solidFill>
                  <a:srgbClr val="000000"/>
                </a:solidFill>
                <a:latin typeface="Arial" panose="020B0604020202020204" pitchFamily="34" charset="0"/>
                <a:ea typeface="楷体" panose="02010609060101010101" pitchFamily="49" charset="-122"/>
              </a:rPr>
              <a:t>q+p</a:t>
            </a:r>
            <a:r>
              <a:rPr kumimoji="1" lang="en-US" altLang="zh-CN" sz="2000" kern="0" dirty="0">
                <a:solidFill>
                  <a:srgbClr val="000000"/>
                </a:solidFill>
                <a:latin typeface="Arial" panose="020B0604020202020204" pitchFamily="34" charset="0"/>
                <a:ea typeface="楷体" panose="02010609060101010101" pitchFamily="49" charset="-122"/>
              </a:rPr>
              <a:t>)</a:t>
            </a:r>
            <a:r>
              <a:rPr kumimoji="1" lang="en-US" altLang="zh-CN" sz="2000" kern="0" baseline="30000" dirty="0">
                <a:solidFill>
                  <a:srgbClr val="000000"/>
                </a:solidFill>
                <a:latin typeface="Arial" panose="020B0604020202020204" pitchFamily="34" charset="0"/>
                <a:ea typeface="楷体" panose="02010609060101010101" pitchFamily="49" charset="-122"/>
              </a:rPr>
              <a:t>2</a:t>
            </a:r>
            <a:r>
              <a:rPr kumimoji="1" lang="en-US" altLang="zh-CN" sz="2000" kern="0" dirty="0">
                <a:solidFill>
                  <a:srgbClr val="000000"/>
                </a:solidFill>
                <a:latin typeface="Arial" panose="020B0604020202020204" pitchFamily="34" charset="0"/>
                <a:ea typeface="楷体" panose="02010609060101010101" pitchFamily="49" charset="-122"/>
              </a:rPr>
              <a:t>-4n＝4，</a:t>
            </a:r>
            <a:r>
              <a:rPr kumimoji="1" lang="zh-CN" altLang="en-US" sz="2000" kern="0" dirty="0">
                <a:solidFill>
                  <a:srgbClr val="000000"/>
                </a:solidFill>
                <a:latin typeface="Arial" panose="020B0604020202020204" pitchFamily="34" charset="0"/>
                <a:ea typeface="楷体" panose="02010609060101010101" pitchFamily="49" charset="-122"/>
              </a:rPr>
              <a:t>由此就能轻松获得</a:t>
            </a:r>
            <a:r>
              <a:rPr kumimoji="1" lang="en-US" altLang="zh-CN" sz="2000" kern="0" dirty="0">
                <a:solidFill>
                  <a:srgbClr val="000000"/>
                </a:solidFill>
                <a:latin typeface="Arial" panose="020B0604020202020204" pitchFamily="34" charset="0"/>
                <a:ea typeface="楷体" panose="02010609060101010101" pitchFamily="49" charset="-122"/>
              </a:rPr>
              <a:t>k</a:t>
            </a:r>
            <a:r>
              <a:rPr kumimoji="1" lang="zh-CN" altLang="en-US" sz="2000" kern="0" dirty="0">
                <a:solidFill>
                  <a:srgbClr val="000000"/>
                </a:solidFill>
                <a:latin typeface="Arial" panose="020B0604020202020204" pitchFamily="34" charset="0"/>
                <a:ea typeface="楷体" panose="02010609060101010101" pitchFamily="49" charset="-122"/>
              </a:rPr>
              <a:t>的值。</a:t>
            </a:r>
          </a:p>
        </p:txBody>
      </p:sp>
    </p:spTree>
    <p:extLst>
      <p:ext uri="{BB962C8B-B14F-4D97-AF65-F5344CB8AC3E}">
        <p14:creationId xmlns:p14="http://schemas.microsoft.com/office/powerpoint/2010/main" val="349513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50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anim calcmode="lin" valueType="num">
                                      <p:cBhvr>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7348" y="2069034"/>
            <a:ext cx="581352" cy="338554"/>
          </a:xfrm>
          <a:prstGeom prst="rect">
            <a:avLst/>
          </a:prstGeom>
        </p:spPr>
        <p:txBody>
          <a:bodyPr wrap="square">
            <a:spAutoFit/>
          </a:bodyPr>
          <a:lstStyle/>
          <a:p>
            <a:pPr defTabSz="685800">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defTabSz="685800">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defTabSz="685800">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defTabSz="685800">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defTabSz="685800">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defTabSz="685800">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defTabSz="685800">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defTabSz="685800">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p>
          <a:p>
            <a:pPr defTabSz="685800">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9" name="文本框 8"/>
          <p:cNvSpPr txBox="1"/>
          <p:nvPr/>
        </p:nvSpPr>
        <p:spPr>
          <a:xfrm>
            <a:off x="1632857" y="1663424"/>
            <a:ext cx="5878286" cy="3477875"/>
          </a:xfrm>
          <a:prstGeom prst="rect">
            <a:avLst/>
          </a:prstGeom>
          <a:noFill/>
          <a:ln>
            <a:noFill/>
          </a:ln>
        </p:spPr>
        <p:txBody>
          <a:bodyPr wrap="square" rtlCol="0">
            <a:spAutoFit/>
          </a:bodyPr>
          <a:lstStyle/>
          <a:p>
            <a:pPr algn="ctr"/>
            <a:r>
              <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rPr>
              <a:t>Elliptic Curve </a:t>
            </a:r>
          </a:p>
          <a:p>
            <a:pPr algn="ctr"/>
            <a:endParaRPr lang="en-US" altLang="zh-CN" sz="2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endPar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endPar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endParaRPr>
          </a:p>
          <a:p>
            <a:pPr algn="ctr"/>
            <a:r>
              <a:rPr lang="en-US" altLang="zh-CN" sz="4800" b="1" dirty="0">
                <a:solidFill>
                  <a:schemeClr val="tx1">
                    <a:lumMod val="50000"/>
                    <a:lumOff val="50000"/>
                    <a:alpha val="23000"/>
                  </a:schemeClr>
                </a:solidFill>
                <a:latin typeface="微软雅黑" panose="020B0503020204020204" pitchFamily="34" charset="-122"/>
                <a:ea typeface="微软雅黑" panose="020B0503020204020204" pitchFamily="34" charset="-122"/>
              </a:rPr>
              <a:t>Cryptography</a:t>
            </a:r>
          </a:p>
        </p:txBody>
      </p:sp>
      <p:sp>
        <p:nvSpPr>
          <p:cNvPr id="50" name="矩形 49"/>
          <p:cNvSpPr/>
          <p:nvPr/>
        </p:nvSpPr>
        <p:spPr>
          <a:xfrm>
            <a:off x="0"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6731794" y="0"/>
            <a:ext cx="24122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 name="组合 2"/>
          <p:cNvGrpSpPr/>
          <p:nvPr/>
        </p:nvGrpSpPr>
        <p:grpSpPr>
          <a:xfrm>
            <a:off x="2275561" y="2525199"/>
            <a:ext cx="4592878" cy="1807601"/>
            <a:chOff x="4853824" y="1124581"/>
            <a:chExt cx="5978526" cy="3965963"/>
          </a:xfrm>
        </p:grpSpPr>
        <p:sp>
          <p:nvSpPr>
            <p:cNvPr id="47" name="文本框 46"/>
            <p:cNvSpPr txBox="1"/>
            <p:nvPr/>
          </p:nvSpPr>
          <p:spPr>
            <a:xfrm>
              <a:off x="4853824" y="1241469"/>
              <a:ext cx="5978526" cy="3849075"/>
            </a:xfrm>
            <a:prstGeom prst="rect">
              <a:avLst/>
            </a:prstGeom>
            <a:noFill/>
            <a:ln>
              <a:noFill/>
            </a:ln>
          </p:spPr>
          <p:txBody>
            <a:bodyPr wrap="square" rtlCol="0">
              <a:spAutoFit/>
            </a:bodyPr>
            <a:lstStyle/>
            <a:p>
              <a:pPr algn="ctr"/>
              <a:r>
                <a:rPr lang="zh-CN" altLang="en-US" sz="5400" b="1" dirty="0">
                  <a:solidFill>
                    <a:schemeClr val="accent1"/>
                  </a:solidFill>
                  <a:latin typeface="微软雅黑" panose="020B0503020204020204" pitchFamily="34" charset="-122"/>
                  <a:ea typeface="微软雅黑" panose="020B0503020204020204" pitchFamily="34" charset="-122"/>
                </a:rPr>
                <a:t>椭圆曲线</a:t>
              </a:r>
              <a:endParaRPr lang="en-US" altLang="zh-CN" sz="5400" b="1" dirty="0">
                <a:solidFill>
                  <a:schemeClr val="accent1"/>
                </a:solidFill>
                <a:latin typeface="微软雅黑" panose="020B0503020204020204" pitchFamily="34" charset="-122"/>
                <a:ea typeface="微软雅黑" panose="020B0503020204020204" pitchFamily="34" charset="-122"/>
              </a:endParaRPr>
            </a:p>
            <a:p>
              <a:pPr algn="ctr"/>
              <a:r>
                <a:rPr lang="zh-CN" altLang="en-US" sz="5400" b="1" dirty="0">
                  <a:solidFill>
                    <a:schemeClr val="accent1"/>
                  </a:solidFill>
                  <a:latin typeface="微软雅黑" panose="020B0503020204020204" pitchFamily="34" charset="-122"/>
                  <a:ea typeface="微软雅黑" panose="020B0503020204020204" pitchFamily="34" charset="-122"/>
                </a:rPr>
                <a:t>密码体制</a:t>
              </a:r>
              <a:endParaRPr lang="en-US" altLang="zh-CN" sz="54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5073762" y="1124581"/>
              <a:ext cx="5538651" cy="38490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279677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椭圆曲线密码体制（</a:t>
            </a:r>
            <a:r>
              <a:rPr lang="en" altLang="zh-CN" sz="2400" b="1" dirty="0">
                <a:latin typeface="微软雅黑" panose="020B0503020204020204" pitchFamily="34" charset="-122"/>
              </a:rPr>
              <a:t>ECC</a:t>
            </a:r>
            <a:r>
              <a:rPr lang="zh-CN" altLang="en" sz="2400" b="1" dirty="0">
                <a:latin typeface="微软雅黑" panose="020B0503020204020204" pitchFamily="34" charset="-122"/>
              </a:rPr>
              <a:t>）</a:t>
            </a:r>
            <a:endParaRPr lang="zh-CN" altLang="en-US" sz="2400" b="1" dirty="0">
              <a:latin typeface="微软雅黑" panose="020B0503020204020204" pitchFamily="34" charset="-122"/>
            </a:endParaRP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296826" y="916230"/>
            <a:ext cx="8405193" cy="5105052"/>
          </a:xfrm>
          <a:prstGeom prst="rect">
            <a:avLst/>
          </a:prstGeom>
          <a:noFill/>
        </p:spPr>
        <p:txBody>
          <a:bodyPr wrap="square" rtlCol="0">
            <a:spAutoFit/>
          </a:bodyPr>
          <a:lstStyle/>
          <a:p>
            <a:pPr marL="342900" lvl="0" indent="-342900" defTabSz="914400" eaLnBrk="0" fontAlgn="base" hangingPunct="0">
              <a:lnSpc>
                <a:spcPct val="15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椭圆曲线密码体制是公钥密码学领域的一个重要课题，自</a:t>
            </a:r>
            <a:r>
              <a:rPr kumimoji="1" lang="en-US" altLang="zh-CN" sz="2400" kern="0" dirty="0">
                <a:latin typeface="Arial" panose="020B0604020202020204" pitchFamily="34" charset="0"/>
                <a:ea typeface="宋体" panose="02010600030101010101" pitchFamily="2" charset="-122"/>
              </a:rPr>
              <a:t>80</a:t>
            </a:r>
            <a:r>
              <a:rPr kumimoji="1" lang="zh-CN" altLang="en-US" sz="2400" kern="0" dirty="0">
                <a:latin typeface="Arial" panose="020B0604020202020204" pitchFamily="34" charset="0"/>
                <a:ea typeface="宋体" panose="02010600030101010101" pitchFamily="2" charset="-122"/>
              </a:rPr>
              <a:t>年代中期被引入以来，逐步成为一个重要的密码学分支，并于</a:t>
            </a:r>
            <a:r>
              <a:rPr kumimoji="1" lang="en-US" altLang="zh-CN" sz="2400" kern="0" dirty="0">
                <a:latin typeface="Arial" panose="020B0604020202020204" pitchFamily="34" charset="0"/>
                <a:ea typeface="宋体" panose="02010600030101010101" pitchFamily="2" charset="-122"/>
              </a:rPr>
              <a:t>1997</a:t>
            </a:r>
            <a:r>
              <a:rPr kumimoji="1" lang="zh-CN" altLang="en-US" sz="2400" kern="0" dirty="0">
                <a:latin typeface="Arial" panose="020B0604020202020204" pitchFamily="34" charset="0"/>
                <a:ea typeface="宋体" panose="02010600030101010101" pitchFamily="2" charset="-122"/>
              </a:rPr>
              <a:t>年开始成为研究热点</a:t>
            </a:r>
          </a:p>
          <a:p>
            <a:pPr marL="342900" lvl="0" indent="-342900" defTabSz="914400" eaLnBrk="0" fontAlgn="base" hangingPunct="0">
              <a:lnSpc>
                <a:spcPct val="15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在安全性相当的前提下，可使用较短的密钥</a:t>
            </a:r>
            <a:endParaRPr kumimoji="1" lang="en-US" altLang="zh-CN" sz="2400" kern="0" dirty="0">
              <a:latin typeface="Arial" panose="020B0604020202020204" pitchFamily="34" charset="0"/>
              <a:ea typeface="宋体" panose="02010600030101010101" pitchFamily="2" charset="-122"/>
            </a:endParaRPr>
          </a:p>
          <a:p>
            <a:pPr marL="800100" lvl="1" indent="-342900" defTabSz="914400" eaLnBrk="0" fontAlgn="base" hangingPunct="0">
              <a:lnSpc>
                <a:spcPct val="150000"/>
              </a:lnSpc>
              <a:spcBef>
                <a:spcPct val="20000"/>
              </a:spcBef>
              <a:spcAft>
                <a:spcPct val="0"/>
              </a:spcAft>
              <a:buFont typeface="系统字体"/>
              <a:buChar char="—"/>
            </a:pPr>
            <a:r>
              <a:rPr kumimoji="1" lang="zh-CN" altLang="en-US" sz="2000" kern="0" dirty="0">
                <a:latin typeface="Arial" panose="020B0604020202020204" pitchFamily="34" charset="0"/>
                <a:ea typeface="宋体" panose="02010600030101010101" pitchFamily="2" charset="-122"/>
              </a:rPr>
              <a:t>一般认为</a:t>
            </a:r>
            <a:r>
              <a:rPr kumimoji="1" lang="en" altLang="zh-CN" sz="2000" kern="0" dirty="0">
                <a:latin typeface="Arial" panose="020B0604020202020204" pitchFamily="34" charset="0"/>
                <a:ea typeface="宋体" panose="02010600030101010101" pitchFamily="2" charset="-122"/>
              </a:rPr>
              <a:t>q</a:t>
            </a:r>
            <a:r>
              <a:rPr kumimoji="1" lang="zh-CN" altLang="en-US" sz="2000" kern="0" dirty="0">
                <a:latin typeface="Arial" panose="020B0604020202020204" pitchFamily="34" charset="0"/>
                <a:ea typeface="宋体" panose="02010600030101010101" pitchFamily="2" charset="-122"/>
              </a:rPr>
              <a:t>元域上的椭圆曲线密码体制，当</a:t>
            </a:r>
            <a:r>
              <a:rPr kumimoji="1" lang="en" altLang="zh-CN" sz="2000" kern="0" dirty="0">
                <a:latin typeface="Arial" panose="020B0604020202020204" pitchFamily="34" charset="0"/>
                <a:ea typeface="宋体" panose="02010600030101010101" pitchFamily="2" charset="-122"/>
              </a:rPr>
              <a:t>q</a:t>
            </a:r>
            <a:r>
              <a:rPr kumimoji="1" lang="zh-CN" altLang="en-US" sz="2000" kern="0" dirty="0">
                <a:latin typeface="Arial" panose="020B0604020202020204" pitchFamily="34" charset="0"/>
                <a:ea typeface="宋体" panose="02010600030101010101" pitchFamily="2" charset="-122"/>
              </a:rPr>
              <a:t>的长度为</a:t>
            </a:r>
            <a:r>
              <a:rPr kumimoji="1" lang="en-US" altLang="zh-CN" sz="2000" kern="0" dirty="0">
                <a:latin typeface="Arial" panose="020B0604020202020204" pitchFamily="34" charset="0"/>
                <a:ea typeface="宋体" panose="02010600030101010101" pitchFamily="2" charset="-122"/>
              </a:rPr>
              <a:t>160</a:t>
            </a:r>
            <a:r>
              <a:rPr kumimoji="1" lang="en" altLang="zh-CN" sz="2000" kern="0" dirty="0">
                <a:latin typeface="Arial" panose="020B0604020202020204" pitchFamily="34" charset="0"/>
                <a:ea typeface="宋体" panose="02010600030101010101" pitchFamily="2" charset="-122"/>
              </a:rPr>
              <a:t>bit</a:t>
            </a:r>
            <a:r>
              <a:rPr kumimoji="1" lang="zh-CN" altLang="en-US" sz="2000" kern="0" dirty="0">
                <a:latin typeface="Arial" panose="020B0604020202020204" pitchFamily="34" charset="0"/>
                <a:ea typeface="宋体" panose="02010600030101010101" pitchFamily="2" charset="-122"/>
              </a:rPr>
              <a:t>时，其安全性相当于</a:t>
            </a:r>
            <a:r>
              <a:rPr kumimoji="1" lang="en" altLang="zh-CN" sz="2000" kern="0" dirty="0">
                <a:latin typeface="Arial" panose="020B0604020202020204" pitchFamily="34" charset="0"/>
                <a:ea typeface="宋体" panose="02010600030101010101" pitchFamily="2" charset="-122"/>
              </a:rPr>
              <a:t>RSA</a:t>
            </a:r>
            <a:r>
              <a:rPr kumimoji="1" lang="zh-CN" altLang="en-US" sz="2000" kern="0" dirty="0">
                <a:latin typeface="Arial" panose="020B0604020202020204" pitchFamily="34" charset="0"/>
                <a:ea typeface="宋体" panose="02010600030101010101" pitchFamily="2" charset="-122"/>
              </a:rPr>
              <a:t>使用</a:t>
            </a:r>
            <a:r>
              <a:rPr kumimoji="1" lang="en-US" altLang="zh-CN" sz="2000" kern="0" dirty="0">
                <a:latin typeface="Arial" panose="020B0604020202020204" pitchFamily="34" charset="0"/>
                <a:ea typeface="宋体" panose="02010600030101010101" pitchFamily="2" charset="-122"/>
              </a:rPr>
              <a:t>1024</a:t>
            </a:r>
            <a:r>
              <a:rPr kumimoji="1" lang="en" altLang="zh-CN" sz="2000" kern="0" dirty="0">
                <a:latin typeface="Arial" panose="020B0604020202020204" pitchFamily="34" charset="0"/>
                <a:ea typeface="宋体" panose="02010600030101010101" pitchFamily="2" charset="-122"/>
              </a:rPr>
              <a:t>bits</a:t>
            </a:r>
            <a:r>
              <a:rPr kumimoji="1" lang="zh-CN" altLang="en-US" sz="2000" kern="0" dirty="0">
                <a:latin typeface="Arial" panose="020B0604020202020204" pitchFamily="34" charset="0"/>
                <a:ea typeface="宋体" panose="02010600030101010101" pitchFamily="2" charset="-122"/>
              </a:rPr>
              <a:t>模数</a:t>
            </a:r>
            <a:endParaRPr kumimoji="1" lang="zh-CN" altLang="en-US" sz="2400" kern="0" dirty="0">
              <a:latin typeface="Arial" panose="020B0604020202020204" pitchFamily="34" charset="0"/>
              <a:ea typeface="宋体" panose="02010600030101010101" pitchFamily="2" charset="-122"/>
            </a:endParaRPr>
          </a:p>
          <a:p>
            <a:pPr marL="342900" lvl="0" indent="-342900" defTabSz="914400" eaLnBrk="0" fontAlgn="base" hangingPunct="0">
              <a:lnSpc>
                <a:spcPct val="15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在椭圆曲线密码体制的研究中，安全椭圆曲线的选取、椭圆曲线点群阶的计算、相关算术运算的快速实现、安全性分析、超椭圆曲线密码体制的研究等是值得关注的问题。</a:t>
            </a:r>
          </a:p>
        </p:txBody>
      </p:sp>
    </p:spTree>
    <p:extLst>
      <p:ext uri="{BB962C8B-B14F-4D97-AF65-F5344CB8AC3E}">
        <p14:creationId xmlns:p14="http://schemas.microsoft.com/office/powerpoint/2010/main" val="39255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anim calcmode="lin" valueType="num">
                                      <p:cBhvr>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anim calcmode="lin" valueType="num">
                                      <p:cBhvr>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err="1">
                <a:latin typeface="微软雅黑" panose="020B0503020204020204" pitchFamily="34" charset="-122"/>
              </a:rPr>
              <a:t>Elgamal</a:t>
            </a:r>
            <a:r>
              <a:rPr lang="zh-CN" altLang="en-US" sz="2400" b="1" dirty="0">
                <a:latin typeface="微软雅黑" panose="020B0503020204020204" pitchFamily="34" charset="-122"/>
              </a:rPr>
              <a:t>公钥密码体制</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169403" y="700160"/>
            <a:ext cx="8826500" cy="2938305"/>
          </a:xfrm>
          <a:prstGeom prst="rect">
            <a:avLst/>
          </a:prstGeom>
          <a:noFill/>
        </p:spPr>
        <p:txBody>
          <a:bodyPr wrap="square" rtlCol="0">
            <a:spAutoFit/>
          </a:bodyPr>
          <a:lstStyle/>
          <a:p>
            <a:pPr marL="342900" lvl="0" indent="-342900" defTabSz="914400" eaLnBrk="0" fontAlgn="base" hangingPunct="0">
              <a:lnSpc>
                <a:spcPct val="150000"/>
              </a:lnSpc>
              <a:spcBef>
                <a:spcPct val="20000"/>
              </a:spcBef>
              <a:spcAft>
                <a:spcPct val="0"/>
              </a:spcAft>
              <a:buFontTx/>
              <a:buChar char="•"/>
            </a:pPr>
            <a:r>
              <a:rPr kumimoji="1" lang="en-US" altLang="zh-CN" sz="2400" kern="0" dirty="0">
                <a:latin typeface="Arial" panose="020B0604020202020204" pitchFamily="34" charset="0"/>
                <a:ea typeface="宋体" panose="02010600030101010101" pitchFamily="2" charset="-122"/>
              </a:rPr>
              <a:t>1985</a:t>
            </a:r>
            <a:r>
              <a:rPr kumimoji="1" lang="zh-CN" altLang="en-US" sz="2400" kern="0" dirty="0">
                <a:latin typeface="Arial" panose="020B0604020202020204" pitchFamily="34" charset="0"/>
                <a:ea typeface="宋体" panose="02010600030101010101" pitchFamily="2" charset="-122"/>
              </a:rPr>
              <a:t>年，</a:t>
            </a:r>
            <a:r>
              <a:rPr kumimoji="1" lang="en" altLang="zh-CN" sz="2400" kern="0" dirty="0">
                <a:latin typeface="Arial" panose="020B0604020202020204" pitchFamily="34" charset="0"/>
                <a:ea typeface="宋体" panose="02010600030101010101" pitchFamily="2" charset="-122"/>
              </a:rPr>
              <a:t>Taher </a:t>
            </a:r>
            <a:r>
              <a:rPr kumimoji="1" lang="en" altLang="zh-CN" sz="2400" kern="0" dirty="0" err="1">
                <a:latin typeface="Arial" panose="020B0604020202020204" pitchFamily="34" charset="0"/>
                <a:ea typeface="宋体" panose="02010600030101010101" pitchFamily="2" charset="-122"/>
              </a:rPr>
              <a:t>Elgamal</a:t>
            </a:r>
            <a:r>
              <a:rPr kumimoji="1" lang="zh-CN" altLang="en-US" sz="2400" kern="0" dirty="0">
                <a:latin typeface="Arial" panose="020B0604020202020204" pitchFamily="34" charset="0"/>
                <a:ea typeface="宋体" panose="02010600030101010101" pitchFamily="2" charset="-122"/>
              </a:rPr>
              <a:t>在论文</a:t>
            </a:r>
            <a:r>
              <a:rPr kumimoji="1" lang="en-US" altLang="zh-CN" sz="2400" kern="0" dirty="0">
                <a:latin typeface="Arial" panose="020B0604020202020204" pitchFamily="34" charset="0"/>
                <a:ea typeface="宋体" panose="02010600030101010101" pitchFamily="2" charset="-122"/>
              </a:rPr>
              <a:t>《</a:t>
            </a:r>
            <a:r>
              <a:rPr kumimoji="1" lang="en" altLang="zh-CN" sz="2400" kern="0" dirty="0">
                <a:latin typeface="Arial" panose="020B0604020202020204" pitchFamily="34" charset="0"/>
                <a:ea typeface="宋体" panose="02010600030101010101" pitchFamily="2" charset="-122"/>
              </a:rPr>
              <a:t>A Public Key Cryptosystem and a Signature Scheme Based on Discrete Logarithms》</a:t>
            </a:r>
            <a:r>
              <a:rPr kumimoji="1" lang="zh-CN" altLang="en-US" sz="2400" kern="0" dirty="0">
                <a:latin typeface="Arial" panose="020B0604020202020204" pitchFamily="34" charset="0"/>
                <a:ea typeface="宋体" panose="02010600030101010101" pitchFamily="2" charset="-122"/>
              </a:rPr>
              <a:t>提出了</a:t>
            </a:r>
            <a:r>
              <a:rPr kumimoji="1" lang="en" altLang="zh-CN" sz="2400" kern="0" dirty="0">
                <a:latin typeface="Arial" panose="020B0604020202020204" pitchFamily="34" charset="0"/>
                <a:ea typeface="宋体" panose="02010600030101010101" pitchFamily="2" charset="-122"/>
              </a:rPr>
              <a:t>El</a:t>
            </a:r>
            <a:r>
              <a:rPr kumimoji="1" lang="en-US" altLang="zh-CN" sz="2400" kern="0" dirty="0">
                <a:latin typeface="Arial" panose="020B0604020202020204" pitchFamily="34" charset="0"/>
                <a:ea typeface="宋体" panose="02010600030101010101" pitchFamily="2" charset="-122"/>
              </a:rPr>
              <a:t>g</a:t>
            </a:r>
            <a:r>
              <a:rPr kumimoji="1" lang="en" altLang="zh-CN" sz="2400" kern="0" dirty="0" err="1">
                <a:latin typeface="Arial" panose="020B0604020202020204" pitchFamily="34" charset="0"/>
                <a:ea typeface="宋体" panose="02010600030101010101" pitchFamily="2" charset="-122"/>
              </a:rPr>
              <a:t>amal</a:t>
            </a:r>
            <a:r>
              <a:rPr kumimoji="1" lang="zh-CN" altLang="en-US" sz="2400" kern="0" dirty="0">
                <a:latin typeface="Arial" panose="020B0604020202020204" pitchFamily="34" charset="0"/>
                <a:ea typeface="宋体" panose="02010600030101010101" pitchFamily="2" charset="-122"/>
              </a:rPr>
              <a:t>算法</a:t>
            </a:r>
          </a:p>
          <a:p>
            <a:pPr marL="342900" indent="-342900" defTabSz="914400" eaLnBrk="0" fontAlgn="base" hangingPunct="0">
              <a:lnSpc>
                <a:spcPct val="15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基于</a:t>
            </a:r>
            <a:r>
              <a:rPr kumimoji="1" lang="en" altLang="zh-CN" sz="2400" kern="0" dirty="0">
                <a:latin typeface="Arial" panose="020B0604020202020204" pitchFamily="34" charset="0"/>
                <a:ea typeface="宋体" panose="02010600030101010101" pitchFamily="2" charset="-122"/>
              </a:rPr>
              <a:t>Diffie-Hellman</a:t>
            </a:r>
            <a:r>
              <a:rPr kumimoji="1" lang="zh-CN" altLang="en" sz="2400" kern="0" dirty="0">
                <a:latin typeface="Arial" panose="020B0604020202020204" pitchFamily="34" charset="0"/>
                <a:ea typeface="宋体" panose="02010600030101010101" pitchFamily="2" charset="-122"/>
              </a:rPr>
              <a:t>密钥</a:t>
            </a:r>
            <a:r>
              <a:rPr kumimoji="1" lang="zh-CN" altLang="en-US" sz="2400" kern="0" dirty="0">
                <a:latin typeface="Arial" panose="020B0604020202020204" pitchFamily="34" charset="0"/>
                <a:ea typeface="宋体" panose="02010600030101010101" pitchFamily="2" charset="-122"/>
              </a:rPr>
              <a:t>交换的非对称加密算法</a:t>
            </a:r>
            <a:endParaRPr kumimoji="1" lang="en-US" altLang="zh-CN" sz="2400" kern="0" dirty="0">
              <a:latin typeface="Arial" panose="020B0604020202020204" pitchFamily="34" charset="0"/>
              <a:ea typeface="宋体" panose="02010600030101010101" pitchFamily="2" charset="-122"/>
            </a:endParaRPr>
          </a:p>
          <a:p>
            <a:pPr marL="342900" indent="-342900" defTabSz="914400" eaLnBrk="0" fontAlgn="base" hangingPunct="0">
              <a:lnSpc>
                <a:spcPct val="15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安全性是基于离散对数问题</a:t>
            </a:r>
            <a:endParaRPr kumimoji="1" lang="en-US" altLang="zh-CN" sz="2400" kern="0" dirty="0">
              <a:latin typeface="Arial" panose="020B0604020202020204" pitchFamily="34" charset="0"/>
              <a:ea typeface="宋体" panose="02010600030101010101" pitchFamily="2" charset="-122"/>
            </a:endParaRPr>
          </a:p>
        </p:txBody>
      </p:sp>
      <p:pic>
        <p:nvPicPr>
          <p:cNvPr id="7" name="图片 6">
            <a:extLst>
              <a:ext uri="{FF2B5EF4-FFF2-40B4-BE49-F238E27FC236}">
                <a16:creationId xmlns:a16="http://schemas.microsoft.com/office/drawing/2014/main" id="{DBEF9617-D50B-CB40-8031-1CCEB2CA1B33}"/>
              </a:ext>
            </a:extLst>
          </p:cNvPr>
          <p:cNvPicPr>
            <a:picLocks noChangeAspect="1"/>
          </p:cNvPicPr>
          <p:nvPr/>
        </p:nvPicPr>
        <p:blipFill>
          <a:blip r:embed="rId3"/>
          <a:stretch>
            <a:fillRect/>
          </a:stretch>
        </p:blipFill>
        <p:spPr>
          <a:xfrm>
            <a:off x="6697303" y="3978320"/>
            <a:ext cx="1768610" cy="2661027"/>
          </a:xfrm>
          <a:prstGeom prst="rect">
            <a:avLst/>
          </a:prstGeom>
        </p:spPr>
      </p:pic>
      <p:pic>
        <p:nvPicPr>
          <p:cNvPr id="4" name="图片 3">
            <a:extLst>
              <a:ext uri="{FF2B5EF4-FFF2-40B4-BE49-F238E27FC236}">
                <a16:creationId xmlns:a16="http://schemas.microsoft.com/office/drawing/2014/main" id="{55C64C41-4217-B24A-ABC5-5837BC657F42}"/>
              </a:ext>
            </a:extLst>
          </p:cNvPr>
          <p:cNvPicPr>
            <a:picLocks noChangeAspect="1"/>
          </p:cNvPicPr>
          <p:nvPr/>
        </p:nvPicPr>
        <p:blipFill rotWithShape="1">
          <a:blip r:embed="rId4"/>
          <a:srcRect b="16259"/>
          <a:stretch/>
        </p:blipFill>
        <p:spPr>
          <a:xfrm>
            <a:off x="678087" y="3727228"/>
            <a:ext cx="5737941" cy="2938306"/>
          </a:xfrm>
          <a:prstGeom prst="rect">
            <a:avLst/>
          </a:prstGeom>
        </p:spPr>
      </p:pic>
    </p:spTree>
    <p:extLst>
      <p:ext uri="{BB962C8B-B14F-4D97-AF65-F5344CB8AC3E}">
        <p14:creationId xmlns:p14="http://schemas.microsoft.com/office/powerpoint/2010/main" val="28389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50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anim calcmode="lin" valueType="num">
                                      <p:cBhvr>
                                        <p:cTn id="2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50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fade">
                                      <p:cBhvr>
                                        <p:cTn id="29" dur="500"/>
                                        <p:tgtEl>
                                          <p:spTgt spid="2">
                                            <p:txEl>
                                              <p:pRg st="2" end="2"/>
                                            </p:txEl>
                                          </p:spTgt>
                                        </p:tgtEl>
                                      </p:cBhvr>
                                    </p:animEffect>
                                    <p:anim calcmode="lin" valueType="num">
                                      <p:cBhvr>
                                        <p:cTn id="3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a:latin typeface="微软雅黑" panose="020B0503020204020204" pitchFamily="34" charset="-122"/>
              </a:rPr>
              <a:t>Diffie-Hellman</a:t>
            </a:r>
            <a:r>
              <a:rPr lang="zh-CN" altLang="en-US" sz="2400" b="1" dirty="0">
                <a:latin typeface="微软雅黑" panose="020B0503020204020204" pitchFamily="34" charset="-122"/>
              </a:rPr>
              <a:t>密钥交换</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303129" y="711604"/>
            <a:ext cx="8669796" cy="2338141"/>
          </a:xfrm>
          <a:prstGeom prst="rect">
            <a:avLst/>
          </a:prstGeom>
          <a:noFill/>
        </p:spPr>
        <p:txBody>
          <a:bodyPr wrap="square" rtlCol="0">
            <a:spAutoFit/>
          </a:bodyPr>
          <a:lstStyle/>
          <a:p>
            <a:pPr marL="342900" lvl="0" indent="-342900" defTabSz="914400" eaLnBrk="0" fontAlgn="base" hangingPunct="0">
              <a:lnSpc>
                <a:spcPct val="20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采用的单向函数是计算离散对数</a:t>
            </a:r>
          </a:p>
          <a:p>
            <a:pPr marL="342900" lvl="0" indent="-342900" defTabSz="914400" eaLnBrk="0" fontAlgn="base" hangingPunct="0">
              <a:lnSpc>
                <a:spcPct val="20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找到两个公开的数字：一个素数</a:t>
            </a:r>
            <a:r>
              <a:rPr kumimoji="1" lang="en" altLang="zh-CN" sz="2400" kern="0" dirty="0">
                <a:latin typeface="Arial" panose="020B0604020202020204" pitchFamily="34" charset="0"/>
                <a:ea typeface="宋体" panose="02010600030101010101" pitchFamily="2" charset="-122"/>
              </a:rPr>
              <a:t>q</a:t>
            </a:r>
            <a:r>
              <a:rPr kumimoji="1" lang="zh-CN" altLang="en-US" sz="2400" kern="0" dirty="0">
                <a:latin typeface="Arial" panose="020B0604020202020204" pitchFamily="34" charset="0"/>
                <a:ea typeface="宋体" panose="02010600030101010101" pitchFamily="2" charset="-122"/>
              </a:rPr>
              <a:t>和一个整数</a:t>
            </a:r>
            <a:r>
              <a:rPr kumimoji="1" lang="el-GR" altLang="zh-CN" sz="2400" kern="0" dirty="0">
                <a:latin typeface="Arial" panose="020B0604020202020204" pitchFamily="34" charset="0"/>
                <a:ea typeface="宋体" panose="02010600030101010101" pitchFamily="2" charset="-122"/>
              </a:rPr>
              <a:t>α</a:t>
            </a:r>
          </a:p>
          <a:p>
            <a:pPr marL="342900" lvl="0" indent="-342900" defTabSz="914400" eaLnBrk="0" fontAlgn="base" hangingPunct="0">
              <a:lnSpc>
                <a:spcPct val="200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只能用于密码交换</a:t>
            </a:r>
          </a:p>
        </p:txBody>
      </p:sp>
      <p:grpSp>
        <p:nvGrpSpPr>
          <p:cNvPr id="7" name="组合 6">
            <a:extLst>
              <a:ext uri="{FF2B5EF4-FFF2-40B4-BE49-F238E27FC236}">
                <a16:creationId xmlns:a16="http://schemas.microsoft.com/office/drawing/2014/main" id="{16BFFD7D-2AF6-4A59-A59D-EA9A317B20F8}"/>
              </a:ext>
            </a:extLst>
          </p:cNvPr>
          <p:cNvGrpSpPr/>
          <p:nvPr/>
        </p:nvGrpSpPr>
        <p:grpSpPr>
          <a:xfrm>
            <a:off x="1003402" y="3177636"/>
            <a:ext cx="7044612" cy="3335131"/>
            <a:chOff x="1884783" y="1806036"/>
            <a:chExt cx="7044612" cy="3335131"/>
          </a:xfrm>
        </p:grpSpPr>
        <p:sp>
          <p:nvSpPr>
            <p:cNvPr id="8" name="矩形 7">
              <a:extLst>
                <a:ext uri="{FF2B5EF4-FFF2-40B4-BE49-F238E27FC236}">
                  <a16:creationId xmlns:a16="http://schemas.microsoft.com/office/drawing/2014/main" id="{4EB264DD-228F-48A5-8696-FF48567DD5C8}"/>
                </a:ext>
              </a:extLst>
            </p:cNvPr>
            <p:cNvSpPr/>
            <p:nvPr/>
          </p:nvSpPr>
          <p:spPr>
            <a:xfrm>
              <a:off x="1884783" y="2276669"/>
              <a:ext cx="2133599" cy="28458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C9D408D-1B1D-4737-BD0E-436F9B93802D}"/>
                </a:ext>
              </a:extLst>
            </p:cNvPr>
            <p:cNvSpPr/>
            <p:nvPr/>
          </p:nvSpPr>
          <p:spPr>
            <a:xfrm>
              <a:off x="6795796" y="2276669"/>
              <a:ext cx="2133599" cy="28458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D079546-F539-46A7-BF06-5075927ECF23}"/>
                </a:ext>
              </a:extLst>
            </p:cNvPr>
            <p:cNvSpPr txBox="1"/>
            <p:nvPr/>
          </p:nvSpPr>
          <p:spPr>
            <a:xfrm>
              <a:off x="2180253" y="2407640"/>
              <a:ext cx="1838130"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Generate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random X</a:t>
              </a:r>
              <a:r>
                <a:rPr lang="en-US" altLang="zh-CN" baseline="-25000"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&lt;q;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Calculate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Y</a:t>
              </a:r>
              <a:r>
                <a:rPr lang="en-US" altLang="zh-CN" baseline="-25000"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X</a:t>
              </a:r>
              <a:r>
                <a:rPr lang="en-US" altLang="zh-CN" sz="1200" baseline="30000"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mod q</a:t>
              </a:r>
              <a:endParaRPr lang="zh-CN" altLang="zh-CN"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9ABD5EF-3690-49DC-8623-C463615B3A82}"/>
                </a:ext>
              </a:extLst>
            </p:cNvPr>
            <p:cNvSpPr txBox="1"/>
            <p:nvPr/>
          </p:nvSpPr>
          <p:spPr>
            <a:xfrm>
              <a:off x="2180252" y="3940838"/>
              <a:ext cx="2220686"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Calculate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K=(Y</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X</a:t>
              </a:r>
              <a:r>
                <a:rPr lang="en-US" altLang="zh-CN" sz="1200" baseline="30000"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mod q</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7D7BB905-D76A-441D-9C5F-FE7C84875E37}"/>
                </a:ext>
              </a:extLst>
            </p:cNvPr>
            <p:cNvSpPr txBox="1"/>
            <p:nvPr/>
          </p:nvSpPr>
          <p:spPr>
            <a:xfrm>
              <a:off x="2449283" y="1806036"/>
              <a:ext cx="101081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User A</a:t>
              </a:r>
              <a:endParaRPr lang="zh-CN" altLang="zh-CN"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F3C286B-F579-4AAF-B92B-8CE063D8674B}"/>
                </a:ext>
              </a:extLst>
            </p:cNvPr>
            <p:cNvSpPr txBox="1"/>
            <p:nvPr/>
          </p:nvSpPr>
          <p:spPr>
            <a:xfrm>
              <a:off x="7462932" y="1806036"/>
              <a:ext cx="101081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User B</a:t>
              </a:r>
              <a:endParaRPr lang="zh-CN" altLang="zh-CN"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6B8088D1-5E8D-46E3-862C-AFDEFD92AC84}"/>
                </a:ext>
              </a:extLst>
            </p:cNvPr>
            <p:cNvSpPr txBox="1"/>
            <p:nvPr/>
          </p:nvSpPr>
          <p:spPr>
            <a:xfrm>
              <a:off x="7049275" y="2822424"/>
              <a:ext cx="1838130" cy="175432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Generate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random X</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&lt;q;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Calculate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Y</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X</a:t>
              </a:r>
              <a:r>
                <a:rPr lang="en-US" altLang="zh-CN" sz="1200" baseline="30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mod q;</a:t>
              </a:r>
            </a:p>
            <a:p>
              <a:r>
                <a:rPr lang="en-US" altLang="zh-CN" dirty="0">
                  <a:latin typeface="Times New Roman" panose="02020603050405020304" pitchFamily="18" charset="0"/>
                  <a:cs typeface="Times New Roman" panose="02020603050405020304" pitchFamily="18" charset="0"/>
                </a:rPr>
                <a:t>Calculate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K=(Y</a:t>
              </a:r>
              <a:r>
                <a:rPr lang="en-US" altLang="zh-CN" baseline="-25000"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X</a:t>
              </a:r>
              <a:r>
                <a:rPr lang="en-US" altLang="zh-CN" sz="1200" baseline="30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mod q</a:t>
              </a:r>
              <a:endParaRPr lang="zh-CN" altLang="zh-CN"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D8834AB-E221-4CC8-902E-93702E6653BD}"/>
                </a:ext>
              </a:extLst>
            </p:cNvPr>
            <p:cNvCxnSpPr>
              <a:cxnSpLocks/>
              <a:stCxn id="10" idx="3"/>
            </p:cNvCxnSpPr>
            <p:nvPr/>
          </p:nvCxnSpPr>
          <p:spPr>
            <a:xfrm>
              <a:off x="4018383" y="3007805"/>
              <a:ext cx="2777413" cy="5005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943D161-BB5F-44B0-920C-AF695A143FC6}"/>
                </a:ext>
              </a:extLst>
            </p:cNvPr>
            <p:cNvCxnSpPr>
              <a:cxnSpLocks/>
            </p:cNvCxnSpPr>
            <p:nvPr/>
          </p:nvCxnSpPr>
          <p:spPr>
            <a:xfrm flipH="1">
              <a:off x="4018382" y="3940838"/>
              <a:ext cx="2777414" cy="635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7C8E84B-AAD7-4A62-B737-4177BBD02C08}"/>
                </a:ext>
              </a:extLst>
            </p:cNvPr>
            <p:cNvSpPr txBox="1"/>
            <p:nvPr/>
          </p:nvSpPr>
          <p:spPr>
            <a:xfrm>
              <a:off x="5120172" y="2822424"/>
              <a:ext cx="5738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A</a:t>
              </a:r>
              <a:endParaRPr lang="zh-CN" altLang="zh-CN"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3495B321-D4B1-47C4-8D56-335DF9F33F67}"/>
                </a:ext>
              </a:extLst>
            </p:cNvPr>
            <p:cNvSpPr txBox="1"/>
            <p:nvPr/>
          </p:nvSpPr>
          <p:spPr>
            <a:xfrm>
              <a:off x="5122504" y="4480296"/>
              <a:ext cx="5738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B</a:t>
              </a:r>
              <a:endParaRPr lang="zh-CN" altLang="zh-C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630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err="1">
                <a:latin typeface="微软雅黑" panose="020B0503020204020204" pitchFamily="34" charset="-122"/>
              </a:rPr>
              <a:t>Elgamal</a:t>
            </a:r>
            <a:r>
              <a:rPr lang="zh-CN" altLang="en" sz="2400" b="1" dirty="0">
                <a:latin typeface="微软雅黑" panose="020B0503020204020204" pitchFamily="34" charset="-122"/>
              </a:rPr>
              <a:t>算法</a:t>
            </a:r>
            <a:r>
              <a:rPr lang="zh-CN" altLang="en-US" sz="2400" b="1" dirty="0">
                <a:latin typeface="微软雅黑" panose="020B0503020204020204" pitchFamily="34" charset="-122"/>
              </a:rPr>
              <a:t>描述</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250120" y="698352"/>
            <a:ext cx="8840871" cy="6619376"/>
          </a:xfrm>
          <a:prstGeom prst="rect">
            <a:avLst/>
          </a:prstGeom>
          <a:noFill/>
        </p:spPr>
        <p:txBody>
          <a:bodyPr wrap="square" rtlCol="0">
            <a:spAutoFit/>
          </a:bodyPr>
          <a:lstStyle/>
          <a:p>
            <a:pPr lvl="0" defTabSz="914400" eaLnBrk="0" fontAlgn="base" hangingPunct="0">
              <a:lnSpc>
                <a:spcPct val="125000"/>
              </a:lnSpc>
              <a:spcBef>
                <a:spcPct val="20000"/>
              </a:spcBef>
              <a:spcAft>
                <a:spcPct val="0"/>
              </a:spcAft>
            </a:pPr>
            <a:r>
              <a:rPr kumimoji="1" lang="zh-CN" altLang="en-US" sz="2400" b="1" kern="0" dirty="0">
                <a:latin typeface="Arial" panose="020B0604020202020204" pitchFamily="34" charset="0"/>
                <a:ea typeface="宋体" panose="02010600030101010101" pitchFamily="2" charset="-122"/>
              </a:rPr>
              <a:t>步骤一：密钥生成</a:t>
            </a:r>
            <a:endParaRPr kumimoji="1" lang="en-US" altLang="zh-CN" sz="2400" b="1" kern="0" dirty="0">
              <a:latin typeface="Arial" panose="020B0604020202020204" pitchFamily="34" charset="0"/>
              <a:ea typeface="宋体" panose="02010600030101010101" pitchFamily="2" charset="-122"/>
            </a:endParaRPr>
          </a:p>
          <a:p>
            <a:pPr marL="342900" lvl="0" indent="-342900" defTabSz="914400" eaLnBrk="0" fontAlgn="base" hangingPunct="0">
              <a:lnSpc>
                <a:spcPct val="125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选取大素数</a:t>
            </a:r>
            <a:r>
              <a:rPr kumimoji="1" lang="en-US" altLang="zh-CN" sz="2400" kern="0" dirty="0" err="1">
                <a:latin typeface="Arial" panose="020B0604020202020204" pitchFamily="34" charset="0"/>
                <a:ea typeface="宋体" panose="02010600030101010101" pitchFamily="2" charset="-122"/>
              </a:rPr>
              <a:t>p，</a:t>
            </a:r>
            <a:r>
              <a:rPr kumimoji="1" lang="en-US" altLang="zh-CN" sz="2400" i="1" kern="0" dirty="0" err="1">
                <a:latin typeface="Arial" panose="020B0604020202020204" pitchFamily="34" charset="0"/>
                <a:ea typeface="宋体" panose="02010600030101010101" pitchFamily="2" charset="-122"/>
                <a:sym typeface="Symbol" pitchFamily="2" charset="2"/>
              </a:rPr>
              <a:t>g</a:t>
            </a:r>
            <a:r>
              <a:rPr kumimoji="1" lang="en-US" altLang="zh-CN" sz="2400" kern="0" dirty="0" err="1">
                <a:latin typeface="Arial" panose="020B0604020202020204" pitchFamily="34" charset="0"/>
                <a:ea typeface="宋体" panose="02010600030101010101" pitchFamily="2" charset="-122"/>
              </a:rPr>
              <a:t>∈Z</a:t>
            </a:r>
            <a:r>
              <a:rPr kumimoji="1" lang="en-US" altLang="zh-CN" sz="2400" kern="0" baseline="-25000" dirty="0" err="1">
                <a:latin typeface="Arial" panose="020B0604020202020204" pitchFamily="34" charset="0"/>
                <a:ea typeface="宋体" panose="02010600030101010101" pitchFamily="2" charset="-122"/>
              </a:rPr>
              <a:t>p</a:t>
            </a:r>
            <a:r>
              <a:rPr kumimoji="1" lang="en-US" altLang="zh-CN" sz="2400" kern="0" baseline="30000" dirty="0">
                <a:latin typeface="Arial" panose="020B0604020202020204" pitchFamily="34" charset="0"/>
                <a:ea typeface="宋体" panose="02010600030101010101" pitchFamily="2" charset="-122"/>
              </a:rPr>
              <a:t>*</a:t>
            </a:r>
            <a:r>
              <a:rPr kumimoji="1" lang="zh-CN" altLang="en-US" sz="2400" kern="0" dirty="0">
                <a:latin typeface="Arial" panose="020B0604020202020204" pitchFamily="34" charset="0"/>
                <a:ea typeface="宋体" panose="02010600030101010101" pitchFamily="2" charset="-122"/>
              </a:rPr>
              <a:t>是一个本原元（生成元），作为系统参数所有用户共享</a:t>
            </a:r>
            <a:endParaRPr kumimoji="1" lang="en-US" altLang="zh-CN" sz="2400" kern="0" dirty="0">
              <a:latin typeface="Arial" panose="020B0604020202020204" pitchFamily="34" charset="0"/>
              <a:ea typeface="宋体" panose="02010600030101010101" pitchFamily="2" charset="-122"/>
            </a:endParaRPr>
          </a:p>
          <a:p>
            <a:pPr marL="342900" lvl="0" indent="-342900" defTabSz="914400" eaLnBrk="0" fontAlgn="base" hangingPunct="0">
              <a:lnSpc>
                <a:spcPct val="125000"/>
              </a:lnSpc>
              <a:spcBef>
                <a:spcPct val="20000"/>
              </a:spcBef>
              <a:spcAft>
                <a:spcPct val="0"/>
              </a:spcAft>
              <a:buFontTx/>
              <a:buChar char="•"/>
            </a:pPr>
            <a:r>
              <a:rPr kumimoji="1" lang="zh-CN" altLang="en-US" sz="2400" kern="0" dirty="0">
                <a:latin typeface="Arial" panose="020B0604020202020204" pitchFamily="34" charset="0"/>
                <a:ea typeface="宋体" panose="02010600030101010101" pitchFamily="2" charset="-122"/>
              </a:rPr>
              <a:t>系统中每个用户随机挑选整数</a:t>
            </a:r>
            <a:r>
              <a:rPr kumimoji="1" lang="en-US" altLang="zh-CN" sz="2400" kern="0" dirty="0">
                <a:latin typeface="Arial" panose="020B0604020202020204" pitchFamily="34" charset="0"/>
                <a:ea typeface="宋体" panose="02010600030101010101" pitchFamily="2" charset="-122"/>
              </a:rPr>
              <a:t>x，2≤ x ≤ p－2，</a:t>
            </a:r>
            <a:r>
              <a:rPr kumimoji="1" lang="zh-CN" altLang="en-US" sz="2400" kern="0" dirty="0">
                <a:latin typeface="Arial" panose="020B0604020202020204" pitchFamily="34" charset="0"/>
                <a:ea typeface="宋体" panose="02010600030101010101" pitchFamily="2" charset="-122"/>
              </a:rPr>
              <a:t>并计算</a:t>
            </a:r>
            <a:endParaRPr kumimoji="1" lang="en-US" altLang="zh-CN" sz="2400" kern="0" dirty="0">
              <a:latin typeface="Arial" panose="020B0604020202020204" pitchFamily="34" charset="0"/>
              <a:ea typeface="宋体" panose="02010600030101010101" pitchFamily="2" charset="-122"/>
            </a:endParaRPr>
          </a:p>
          <a:p>
            <a:pPr lvl="0" algn="ctr" defTabSz="914400" eaLnBrk="0" fontAlgn="base" hangingPunct="0">
              <a:lnSpc>
                <a:spcPct val="125000"/>
              </a:lnSpc>
              <a:spcBef>
                <a:spcPct val="20000"/>
              </a:spcBef>
              <a:spcAft>
                <a:spcPct val="0"/>
              </a:spcAft>
            </a:pPr>
            <a:r>
              <a:rPr kumimoji="1" lang="en-US" altLang="zh-CN" sz="2400" kern="0" dirty="0">
                <a:latin typeface="Arial" panose="020B0604020202020204" pitchFamily="34" charset="0"/>
                <a:ea typeface="宋体" panose="02010600030101010101" pitchFamily="2" charset="-122"/>
              </a:rPr>
              <a:t>y= </a:t>
            </a:r>
            <a:r>
              <a:rPr kumimoji="1" lang="en-US" altLang="zh-CN" sz="2400" i="1" kern="0" dirty="0">
                <a:latin typeface="Arial" panose="020B0604020202020204" pitchFamily="34" charset="0"/>
                <a:ea typeface="宋体" panose="02010600030101010101" pitchFamily="2" charset="-122"/>
              </a:rPr>
              <a:t>g </a:t>
            </a:r>
            <a:r>
              <a:rPr kumimoji="1" lang="en-US" altLang="zh-CN" sz="2400" kern="0" baseline="30000" dirty="0">
                <a:latin typeface="Arial" panose="020B0604020202020204" pitchFamily="34" charset="0"/>
                <a:ea typeface="宋体" panose="02010600030101010101" pitchFamily="2" charset="-122"/>
              </a:rPr>
              <a:t>x</a:t>
            </a:r>
            <a:r>
              <a:rPr kumimoji="1" lang="en-US" altLang="zh-CN" sz="2400" kern="0" dirty="0">
                <a:latin typeface="Arial" panose="020B0604020202020204" pitchFamily="34" charset="0"/>
                <a:ea typeface="宋体" panose="02010600030101010101" pitchFamily="2" charset="-122"/>
              </a:rPr>
              <a:t>(mod p)</a:t>
            </a:r>
          </a:p>
          <a:p>
            <a:pPr marL="342900" lvl="0" indent="-342900" defTabSz="914400" fontAlgn="base">
              <a:lnSpc>
                <a:spcPct val="125000"/>
              </a:lnSpc>
              <a:spcBef>
                <a:spcPct val="25000"/>
              </a:spcBef>
              <a:spcAft>
                <a:spcPct val="0"/>
              </a:spcAft>
              <a:buFont typeface="Arial" panose="020B0604020202020204" pitchFamily="34" charset="0"/>
              <a:buChar char="•"/>
            </a:pPr>
            <a:r>
              <a:rPr kumimoji="1" lang="en-US" altLang="zh-CN" sz="2400" kern="0" dirty="0">
                <a:latin typeface="Arial" panose="020B0604020202020204" pitchFamily="34" charset="0"/>
                <a:ea typeface="宋体" panose="02010600030101010101" pitchFamily="2" charset="-122"/>
              </a:rPr>
              <a:t>(</a:t>
            </a:r>
            <a:r>
              <a:rPr kumimoji="1" lang="en-US" altLang="zh-CN" sz="2400" kern="0" dirty="0" err="1">
                <a:latin typeface="Arial" panose="020B0604020202020204" pitchFamily="34" charset="0"/>
                <a:ea typeface="宋体" panose="02010600030101010101" pitchFamily="2" charset="-122"/>
              </a:rPr>
              <a:t>p,g,y</a:t>
            </a:r>
            <a:r>
              <a:rPr kumimoji="1" lang="en-US" altLang="zh-CN" sz="2400" kern="0" dirty="0">
                <a:latin typeface="Arial" panose="020B0604020202020204" pitchFamily="34" charset="0"/>
                <a:ea typeface="宋体" panose="02010600030101010101" pitchFamily="2" charset="-122"/>
              </a:rPr>
              <a:t>)</a:t>
            </a:r>
            <a:r>
              <a:rPr kumimoji="1" lang="zh-CN" altLang="en-US" sz="2400" kern="0" dirty="0">
                <a:latin typeface="Arial" panose="020B0604020202020204" pitchFamily="34" charset="0"/>
                <a:ea typeface="宋体" panose="02010600030101010101" pitchFamily="2" charset="-122"/>
              </a:rPr>
              <a:t>作为用户的公开密钥，而</a:t>
            </a:r>
            <a:r>
              <a:rPr kumimoji="1" lang="en-US" altLang="zh-CN" sz="2400" kern="0" dirty="0">
                <a:latin typeface="Arial" panose="020B0604020202020204" pitchFamily="34" charset="0"/>
                <a:ea typeface="宋体" panose="02010600030101010101" pitchFamily="2" charset="-122"/>
              </a:rPr>
              <a:t>x</a:t>
            </a:r>
            <a:r>
              <a:rPr kumimoji="1" lang="zh-CN" altLang="en-US" sz="2400" kern="0" dirty="0">
                <a:latin typeface="Arial" panose="020B0604020202020204" pitchFamily="34" charset="0"/>
                <a:ea typeface="宋体" panose="02010600030101010101" pitchFamily="2" charset="-122"/>
              </a:rPr>
              <a:t>作为用户的秘密密钥</a:t>
            </a:r>
          </a:p>
          <a:p>
            <a:pPr lvl="0" defTabSz="914400" eaLnBrk="0" fontAlgn="base" hangingPunct="0">
              <a:lnSpc>
                <a:spcPct val="125000"/>
              </a:lnSpc>
              <a:spcBef>
                <a:spcPct val="20000"/>
              </a:spcBef>
              <a:spcAft>
                <a:spcPct val="0"/>
              </a:spcAft>
            </a:pPr>
            <a:r>
              <a:rPr kumimoji="1" lang="zh-CN" altLang="en-US" sz="2400" b="1" kern="0" dirty="0">
                <a:latin typeface="Arial" panose="020B0604020202020204" pitchFamily="34" charset="0"/>
                <a:ea typeface="宋体" panose="02010600030101010101" pitchFamily="2" charset="-122"/>
              </a:rPr>
              <a:t>步骤二：加密过程</a:t>
            </a:r>
          </a:p>
          <a:p>
            <a:pPr marL="342900" lvl="0" indent="-342900" defTabSz="914400" fontAlgn="base">
              <a:lnSpc>
                <a:spcPct val="125000"/>
              </a:lnSpc>
              <a:spcBef>
                <a:spcPct val="4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用户</a:t>
            </a:r>
            <a:r>
              <a:rPr kumimoji="1" lang="en-US" altLang="zh-CN" sz="2400" kern="0" dirty="0">
                <a:latin typeface="Arial" panose="020B0604020202020204" pitchFamily="34" charset="0"/>
                <a:ea typeface="宋体" panose="02010600030101010101" pitchFamily="2" charset="-122"/>
              </a:rPr>
              <a:t>A</a:t>
            </a:r>
            <a:r>
              <a:rPr kumimoji="1" lang="zh-CN" altLang="en-US" sz="2400" kern="0" dirty="0">
                <a:latin typeface="Arial" panose="020B0604020202020204" pitchFamily="34" charset="0"/>
                <a:ea typeface="宋体" panose="02010600030101010101" pitchFamily="2" charset="-122"/>
              </a:rPr>
              <a:t>先把明文</a:t>
            </a:r>
            <a:r>
              <a:rPr kumimoji="1" lang="en-US" altLang="zh-CN" sz="2400" kern="0" dirty="0">
                <a:latin typeface="Arial" panose="020B0604020202020204" pitchFamily="34" charset="0"/>
                <a:ea typeface="宋体" panose="02010600030101010101" pitchFamily="2" charset="-122"/>
              </a:rPr>
              <a:t>M</a:t>
            </a:r>
            <a:r>
              <a:rPr kumimoji="1" lang="zh-CN" altLang="en-US" sz="2400" kern="0" dirty="0">
                <a:latin typeface="Arial" panose="020B0604020202020204" pitchFamily="34" charset="0"/>
                <a:ea typeface="宋体" panose="02010600030101010101" pitchFamily="2" charset="-122"/>
              </a:rPr>
              <a:t>编码为一个在 0 到(</a:t>
            </a:r>
            <a:r>
              <a:rPr kumimoji="1" lang="en-US" altLang="zh-CN" sz="2400" kern="0" dirty="0">
                <a:latin typeface="Arial" panose="020B0604020202020204" pitchFamily="34" charset="0"/>
                <a:ea typeface="宋体" panose="02010600030101010101" pitchFamily="2" charset="-122"/>
              </a:rPr>
              <a:t>p－1)</a:t>
            </a:r>
            <a:r>
              <a:rPr kumimoji="1" lang="zh-CN" altLang="en-US" sz="2400" kern="0" dirty="0">
                <a:latin typeface="Arial" panose="020B0604020202020204" pitchFamily="34" charset="0"/>
                <a:ea typeface="宋体" panose="02010600030101010101" pitchFamily="2" charset="-122"/>
              </a:rPr>
              <a:t>之间的整数</a:t>
            </a:r>
            <a:r>
              <a:rPr kumimoji="1" lang="en-US" altLang="zh-CN" sz="2400" i="1" kern="0" dirty="0">
                <a:latin typeface="Arial" panose="020B0604020202020204" pitchFamily="34" charset="0"/>
                <a:ea typeface="宋体" panose="02010600030101010101" pitchFamily="2" charset="-122"/>
              </a:rPr>
              <a:t>m</a:t>
            </a:r>
            <a:r>
              <a:rPr kumimoji="1" lang="en-US" altLang="zh-CN" sz="2400" kern="0" dirty="0">
                <a:latin typeface="Arial" panose="020B0604020202020204" pitchFamily="34" charset="0"/>
                <a:ea typeface="宋体" panose="02010600030101010101" pitchFamily="2" charset="-122"/>
              </a:rPr>
              <a:t> </a:t>
            </a:r>
          </a:p>
          <a:p>
            <a:pPr marL="342900" lvl="0" indent="-342900" defTabSz="914400" fontAlgn="base">
              <a:lnSpc>
                <a:spcPct val="125000"/>
              </a:lnSpc>
              <a:spcBef>
                <a:spcPct val="4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用户</a:t>
            </a:r>
            <a:r>
              <a:rPr kumimoji="1" lang="en-US" altLang="zh-CN" sz="2400" kern="0" dirty="0">
                <a:latin typeface="Arial" panose="020B0604020202020204" pitchFamily="34" charset="0"/>
                <a:ea typeface="宋体" panose="02010600030101010101" pitchFamily="2" charset="-122"/>
              </a:rPr>
              <a:t>A</a:t>
            </a:r>
            <a:r>
              <a:rPr kumimoji="1" lang="zh-CN" altLang="en-US" sz="2400" kern="0" dirty="0">
                <a:latin typeface="Arial" panose="020B0604020202020204" pitchFamily="34" charset="0"/>
                <a:ea typeface="宋体" panose="02010600030101010101" pitchFamily="2" charset="-122"/>
              </a:rPr>
              <a:t>挑选一个秘密随机数 </a:t>
            </a:r>
            <a:r>
              <a:rPr kumimoji="1" lang="en-US" altLang="zh-CN" sz="2400" kern="0" dirty="0">
                <a:latin typeface="Arial" panose="020B0604020202020204" pitchFamily="34" charset="0"/>
                <a:ea typeface="宋体" panose="02010600030101010101" pitchFamily="2" charset="-122"/>
              </a:rPr>
              <a:t>r ( 2≤ r ≤ p－2 )</a:t>
            </a:r>
            <a:r>
              <a:rPr kumimoji="1" lang="zh-CN" altLang="en-US" sz="2400" kern="0" dirty="0">
                <a:latin typeface="Arial" panose="020B0604020202020204" pitchFamily="34" charset="0"/>
                <a:ea typeface="宋体" panose="02010600030101010101" pitchFamily="2" charset="-122"/>
              </a:rPr>
              <a:t>，计算：    </a:t>
            </a:r>
            <a:endParaRPr kumimoji="1" lang="en-US" altLang="zh-CN" sz="2400" kern="0" dirty="0">
              <a:latin typeface="Arial" panose="020B0604020202020204" pitchFamily="34" charset="0"/>
              <a:ea typeface="宋体" panose="02010600030101010101" pitchFamily="2" charset="-122"/>
            </a:endParaRPr>
          </a:p>
          <a:p>
            <a:pPr marL="342900" lvl="0" indent="-342900" algn="ctr" defTabSz="914400" fontAlgn="base">
              <a:lnSpc>
                <a:spcPct val="125000"/>
              </a:lnSpc>
              <a:spcBef>
                <a:spcPct val="40000"/>
              </a:spcBef>
              <a:spcAft>
                <a:spcPct val="0"/>
              </a:spcAft>
            </a:pPr>
            <a:r>
              <a:rPr kumimoji="1" lang="zh-CN" altLang="en-US" sz="2400" kern="0" dirty="0">
                <a:latin typeface="Arial" panose="020B0604020202020204" pitchFamily="34" charset="0"/>
                <a:ea typeface="宋体" panose="02010600030101010101" pitchFamily="2" charset="-122"/>
              </a:rPr>
              <a:t> </a:t>
            </a:r>
            <a:r>
              <a:rPr kumimoji="1" lang="en-US" altLang="zh-CN" sz="2400" kern="0" dirty="0">
                <a:latin typeface="Arial" panose="020B0604020202020204" pitchFamily="34" charset="0"/>
                <a:ea typeface="宋体" panose="02010600030101010101" pitchFamily="2" charset="-122"/>
              </a:rPr>
              <a:t>c</a:t>
            </a:r>
            <a:r>
              <a:rPr kumimoji="1" lang="en-US" altLang="zh-CN" sz="2400" kern="0" baseline="-25000" dirty="0">
                <a:latin typeface="Arial" panose="020B0604020202020204" pitchFamily="34" charset="0"/>
                <a:ea typeface="宋体" panose="02010600030101010101" pitchFamily="2" charset="-122"/>
              </a:rPr>
              <a:t>1</a:t>
            </a:r>
            <a:r>
              <a:rPr kumimoji="1" lang="en-US" altLang="zh-CN" sz="2400" kern="0" dirty="0">
                <a:latin typeface="Arial" panose="020B0604020202020204" pitchFamily="34" charset="0"/>
                <a:ea typeface="宋体" panose="02010600030101010101" pitchFamily="2" charset="-122"/>
              </a:rPr>
              <a:t>＝ </a:t>
            </a:r>
            <a:r>
              <a:rPr kumimoji="1" lang="en-US" altLang="zh-CN" sz="2400" i="1" kern="0" dirty="0">
                <a:latin typeface="Arial" panose="020B0604020202020204" pitchFamily="34" charset="0"/>
                <a:ea typeface="宋体" panose="02010600030101010101" pitchFamily="2" charset="-122"/>
                <a:sym typeface="Symbol" pitchFamily="2" charset="2"/>
              </a:rPr>
              <a:t>g </a:t>
            </a:r>
            <a:r>
              <a:rPr kumimoji="1" lang="en-US" altLang="zh-CN" sz="2400" kern="0" baseline="30000" dirty="0">
                <a:latin typeface="Arial" panose="020B0604020202020204" pitchFamily="34" charset="0"/>
                <a:ea typeface="宋体" panose="02010600030101010101" pitchFamily="2" charset="-122"/>
              </a:rPr>
              <a:t>r </a:t>
            </a:r>
            <a:r>
              <a:rPr kumimoji="1" lang="en-US" altLang="zh-CN" sz="2400" kern="0" dirty="0">
                <a:latin typeface="Arial" panose="020B0604020202020204" pitchFamily="34" charset="0"/>
                <a:ea typeface="宋体" panose="02010600030101010101" pitchFamily="2" charset="-122"/>
              </a:rPr>
              <a:t>(mod p)</a:t>
            </a:r>
            <a:r>
              <a:rPr kumimoji="1" lang="zh-CN" altLang="en-US" sz="2400" kern="0" dirty="0">
                <a:latin typeface="Arial" panose="020B0604020202020204" pitchFamily="34" charset="0"/>
                <a:ea typeface="宋体" panose="02010600030101010101" pitchFamily="2" charset="-122"/>
              </a:rPr>
              <a:t>，</a:t>
            </a:r>
            <a:r>
              <a:rPr kumimoji="1" lang="en-US" altLang="zh-CN" sz="2400" kern="0" dirty="0">
                <a:latin typeface="Arial" panose="020B0604020202020204" pitchFamily="34" charset="0"/>
                <a:ea typeface="宋体" panose="02010600030101010101" pitchFamily="2" charset="-122"/>
              </a:rPr>
              <a:t>c</a:t>
            </a:r>
            <a:r>
              <a:rPr kumimoji="1" lang="en-US" altLang="zh-CN" sz="2400" kern="0" baseline="-25000" dirty="0">
                <a:latin typeface="Arial" panose="020B0604020202020204" pitchFamily="34" charset="0"/>
                <a:ea typeface="宋体" panose="02010600030101010101" pitchFamily="2" charset="-122"/>
              </a:rPr>
              <a:t>2</a:t>
            </a:r>
            <a:r>
              <a:rPr kumimoji="1" lang="en-US" altLang="zh-CN" sz="2400" kern="0" dirty="0">
                <a:latin typeface="Arial" panose="020B0604020202020204" pitchFamily="34" charset="0"/>
                <a:ea typeface="宋体" panose="02010600030101010101" pitchFamily="2" charset="-122"/>
              </a:rPr>
              <a:t> ＝</a:t>
            </a:r>
            <a:r>
              <a:rPr kumimoji="1" lang="en-US" altLang="zh-CN" sz="2400" i="1" kern="0" dirty="0">
                <a:latin typeface="Arial" panose="020B0604020202020204" pitchFamily="34" charset="0"/>
                <a:ea typeface="宋体" panose="02010600030101010101" pitchFamily="2" charset="-122"/>
              </a:rPr>
              <a:t> m </a:t>
            </a:r>
            <a:r>
              <a:rPr kumimoji="1" lang="en-US" altLang="zh-CN" sz="2400" kern="0" dirty="0" err="1">
                <a:latin typeface="Arial" panose="020B0604020202020204" pitchFamily="34" charset="0"/>
                <a:ea typeface="宋体" panose="02010600030101010101" pitchFamily="2" charset="-122"/>
                <a:sym typeface="Symbol" pitchFamily="2" charset="2"/>
              </a:rPr>
              <a:t>y</a:t>
            </a:r>
            <a:r>
              <a:rPr kumimoji="1" lang="en-US" altLang="zh-CN" sz="2400" kern="0" baseline="30000" dirty="0" err="1">
                <a:latin typeface="Arial" panose="020B0604020202020204" pitchFamily="34" charset="0"/>
                <a:ea typeface="宋体" panose="02010600030101010101" pitchFamily="2" charset="-122"/>
              </a:rPr>
              <a:t>r</a:t>
            </a:r>
            <a:r>
              <a:rPr kumimoji="1" lang="en-US" altLang="zh-CN" sz="2400" kern="0" baseline="30000" dirty="0">
                <a:latin typeface="Arial" panose="020B0604020202020204" pitchFamily="34" charset="0"/>
                <a:ea typeface="宋体" panose="02010600030101010101" pitchFamily="2" charset="-122"/>
              </a:rPr>
              <a:t> </a:t>
            </a:r>
            <a:r>
              <a:rPr kumimoji="1" lang="en-US" altLang="zh-CN" sz="2400" kern="0" dirty="0">
                <a:latin typeface="Arial" panose="020B0604020202020204" pitchFamily="34" charset="0"/>
                <a:ea typeface="宋体" panose="02010600030101010101" pitchFamily="2" charset="-122"/>
              </a:rPr>
              <a:t>(mod p)</a:t>
            </a:r>
          </a:p>
          <a:p>
            <a:pPr marL="342900" lvl="0" indent="-342900" defTabSz="914400" fontAlgn="base">
              <a:lnSpc>
                <a:spcPct val="125000"/>
              </a:lnSpc>
              <a:spcBef>
                <a:spcPct val="40000"/>
              </a:spcBef>
              <a:spcAft>
                <a:spcPct val="0"/>
              </a:spcAft>
              <a:buFont typeface="Arial" panose="020B0604020202020204" pitchFamily="34" charset="0"/>
              <a:buChar char="•"/>
            </a:pPr>
            <a:r>
              <a:rPr kumimoji="1" lang="en-US" altLang="zh-CN" sz="2400" kern="0" dirty="0">
                <a:latin typeface="Arial" panose="020B0604020202020204" pitchFamily="34" charset="0"/>
                <a:ea typeface="宋体" panose="02010600030101010101" pitchFamily="2" charset="-122"/>
                <a:sym typeface="Symbol" pitchFamily="2" charset="2"/>
              </a:rPr>
              <a:t>y</a:t>
            </a:r>
            <a:r>
              <a:rPr kumimoji="1" lang="zh-CN" altLang="en-US" sz="2400" kern="0" dirty="0">
                <a:latin typeface="Arial" panose="020B0604020202020204" pitchFamily="34" charset="0"/>
                <a:ea typeface="宋体" panose="02010600030101010101" pitchFamily="2" charset="-122"/>
              </a:rPr>
              <a:t>是用户</a:t>
            </a:r>
            <a:r>
              <a:rPr kumimoji="1" lang="en-US" altLang="zh-CN" sz="2400" kern="0" dirty="0">
                <a:latin typeface="Arial" panose="020B0604020202020204" pitchFamily="34" charset="0"/>
                <a:ea typeface="宋体" panose="02010600030101010101" pitchFamily="2" charset="-122"/>
              </a:rPr>
              <a:t>B</a:t>
            </a:r>
            <a:r>
              <a:rPr kumimoji="1" lang="zh-CN" altLang="en-US" sz="2400" kern="0" dirty="0">
                <a:latin typeface="Arial" panose="020B0604020202020204" pitchFamily="34" charset="0"/>
                <a:ea typeface="宋体" panose="02010600030101010101" pitchFamily="2" charset="-122"/>
              </a:rPr>
              <a:t>的公开密钥，用户</a:t>
            </a:r>
            <a:r>
              <a:rPr kumimoji="1" lang="en-US" altLang="zh-CN" sz="2400" kern="0" dirty="0">
                <a:latin typeface="Arial" panose="020B0604020202020204" pitchFamily="34" charset="0"/>
                <a:ea typeface="宋体" panose="02010600030101010101" pitchFamily="2" charset="-122"/>
              </a:rPr>
              <a:t>A</a:t>
            </a:r>
            <a:r>
              <a:rPr kumimoji="1" lang="zh-CN" altLang="en-US" sz="2400" kern="0" dirty="0">
                <a:latin typeface="Arial" panose="020B0604020202020204" pitchFamily="34" charset="0"/>
                <a:ea typeface="宋体" panose="02010600030101010101" pitchFamily="2" charset="-122"/>
              </a:rPr>
              <a:t>把 (</a:t>
            </a:r>
            <a:r>
              <a:rPr kumimoji="1" lang="en-US" altLang="zh-CN" sz="2400" kern="0" dirty="0">
                <a:latin typeface="Arial" panose="020B0604020202020204" pitchFamily="34" charset="0"/>
                <a:ea typeface="宋体" panose="02010600030101010101" pitchFamily="2" charset="-122"/>
              </a:rPr>
              <a:t>c</a:t>
            </a:r>
            <a:r>
              <a:rPr kumimoji="1" lang="en-US" altLang="zh-CN" sz="2400" kern="0" baseline="-25000" dirty="0">
                <a:latin typeface="Arial" panose="020B0604020202020204" pitchFamily="34" charset="0"/>
                <a:ea typeface="宋体" panose="02010600030101010101" pitchFamily="2" charset="-122"/>
              </a:rPr>
              <a:t>1</a:t>
            </a:r>
            <a:r>
              <a:rPr kumimoji="1" lang="en-US" altLang="zh-CN" sz="2400" kern="0" dirty="0">
                <a:latin typeface="Arial" panose="020B0604020202020204" pitchFamily="34" charset="0"/>
                <a:ea typeface="宋体" panose="02010600030101010101" pitchFamily="2" charset="-122"/>
              </a:rPr>
              <a:t> ,c</a:t>
            </a:r>
            <a:r>
              <a:rPr kumimoji="1" lang="en-US" altLang="zh-CN" sz="2400" kern="0" baseline="-25000" dirty="0">
                <a:latin typeface="Arial" panose="020B0604020202020204" pitchFamily="34" charset="0"/>
                <a:ea typeface="宋体" panose="02010600030101010101" pitchFamily="2" charset="-122"/>
              </a:rPr>
              <a:t>2</a:t>
            </a:r>
            <a:r>
              <a:rPr kumimoji="1" lang="en-US" altLang="zh-CN" sz="2400" kern="0" dirty="0">
                <a:latin typeface="Arial" panose="020B0604020202020204" pitchFamily="34" charset="0"/>
                <a:ea typeface="宋体" panose="02010600030101010101" pitchFamily="2" charset="-122"/>
              </a:rPr>
              <a:t>) </a:t>
            </a:r>
            <a:r>
              <a:rPr kumimoji="1" lang="zh-CN" altLang="en-US" sz="2400" kern="0" dirty="0">
                <a:latin typeface="Arial" panose="020B0604020202020204" pitchFamily="34" charset="0"/>
                <a:ea typeface="宋体" panose="02010600030101010101" pitchFamily="2" charset="-122"/>
              </a:rPr>
              <a:t>作为密文传送给用户</a:t>
            </a:r>
            <a:endParaRPr kumimoji="1" lang="en-US" altLang="zh-CN" sz="2400" kern="0" dirty="0">
              <a:latin typeface="Arial" panose="020B0604020202020204" pitchFamily="34" charset="0"/>
              <a:ea typeface="宋体" panose="02010600030101010101" pitchFamily="2" charset="-122"/>
            </a:endParaRPr>
          </a:p>
          <a:p>
            <a:pPr marL="342900" lvl="0" indent="-342900" defTabSz="914400" fontAlgn="base">
              <a:lnSpc>
                <a:spcPct val="125000"/>
              </a:lnSpc>
              <a:spcBef>
                <a:spcPct val="40000"/>
              </a:spcBef>
              <a:spcAft>
                <a:spcPct val="0"/>
              </a:spcAft>
              <a:buFont typeface="Arial" panose="020B0604020202020204" pitchFamily="34" charset="0"/>
              <a:buChar char="•"/>
            </a:pPr>
            <a:endParaRPr lang="zh-CN" altLang="en-US" sz="2000" kern="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401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anim calcmode="lin" valueType="num">
                                      <p:cBhvr>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anim calcmode="lin" valueType="num">
                                      <p:cBhvr>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2">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anim calcmode="lin" valueType="num">
                                      <p:cBhvr>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nodeType="afterEffect">
                                  <p:stCondLst>
                                    <p:cond delay="50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anim calcmode="lin" valueType="num">
                                      <p:cBhvr>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nodeType="afterEffect">
                                  <p:stCondLst>
                                    <p:cond delay="50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anim calcmode="lin" valueType="num">
                                      <p:cBhvr>
                                        <p:cTn id="4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2">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50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500"/>
                                        <p:tgtEl>
                                          <p:spTgt spid="2">
                                            <p:txEl>
                                              <p:pRg st="7" end="7"/>
                                            </p:txEl>
                                          </p:spTgt>
                                        </p:tgtEl>
                                      </p:cBhvr>
                                    </p:animEffect>
                                    <p:anim calcmode="lin" valueType="num">
                                      <p:cBhvr>
                                        <p:cTn id="4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7" dur="500" fill="hold"/>
                                        <p:tgtEl>
                                          <p:spTgt spid="2">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50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fade">
                                      <p:cBhvr>
                                        <p:cTn id="50" dur="500"/>
                                        <p:tgtEl>
                                          <p:spTgt spid="2">
                                            <p:txEl>
                                              <p:pRg st="8" end="8"/>
                                            </p:txEl>
                                          </p:spTgt>
                                        </p:tgtEl>
                                      </p:cBhvr>
                                    </p:animEffect>
                                    <p:anim calcmode="lin" valueType="num">
                                      <p:cBhvr>
                                        <p:cTn id="5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2" dur="500" fill="hold"/>
                                        <p:tgtEl>
                                          <p:spTgt spid="2">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50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fade">
                                      <p:cBhvr>
                                        <p:cTn id="55" dur="500"/>
                                        <p:tgtEl>
                                          <p:spTgt spid="2">
                                            <p:txEl>
                                              <p:pRg st="9" end="9"/>
                                            </p:txEl>
                                          </p:spTgt>
                                        </p:tgtEl>
                                      </p:cBhvr>
                                    </p:animEffect>
                                    <p:anim calcmode="lin" valueType="num">
                                      <p:cBhvr>
                                        <p:cTn id="56"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err="1">
                <a:latin typeface="微软雅黑" panose="020B0503020204020204" pitchFamily="34" charset="-122"/>
              </a:rPr>
              <a:t>Elgamal</a:t>
            </a:r>
            <a:r>
              <a:rPr lang="zh-CN" altLang="en" sz="2400" b="1" dirty="0">
                <a:latin typeface="微软雅黑" panose="020B0503020204020204" pitchFamily="34" charset="-122"/>
              </a:rPr>
              <a:t>算法</a:t>
            </a:r>
            <a:r>
              <a:rPr lang="zh-CN" altLang="en-US" sz="2400" b="1" dirty="0">
                <a:latin typeface="微软雅黑" panose="020B0503020204020204" pitchFamily="34" charset="-122"/>
              </a:rPr>
              <a:t>描述</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250120" y="698352"/>
            <a:ext cx="8840871" cy="5240474"/>
          </a:xfrm>
          <a:prstGeom prst="rect">
            <a:avLst/>
          </a:prstGeom>
          <a:noFill/>
        </p:spPr>
        <p:txBody>
          <a:bodyPr wrap="square" rtlCol="0">
            <a:spAutoFit/>
          </a:bodyPr>
          <a:lstStyle/>
          <a:p>
            <a:pPr lvl="0" defTabSz="914400" fontAlgn="base">
              <a:lnSpc>
                <a:spcPct val="150000"/>
              </a:lnSpc>
              <a:spcBef>
                <a:spcPct val="40000"/>
              </a:spcBef>
              <a:spcAft>
                <a:spcPct val="0"/>
              </a:spcAft>
            </a:pPr>
            <a:r>
              <a:rPr lang="zh-CN" altLang="en-US" sz="2400" b="1" kern="0" dirty="0">
                <a:latin typeface="Arial" panose="020B0604020202020204" pitchFamily="34" charset="0"/>
                <a:ea typeface="宋体" panose="02010600030101010101" pitchFamily="2" charset="-122"/>
              </a:rPr>
              <a:t>步骤三：解密过程</a:t>
            </a:r>
          </a:p>
          <a:p>
            <a:pPr marL="342900" lvl="0" indent="-342900" defTabSz="914400" eaLnBrk="0" fontAlgn="base" hangingPunct="0">
              <a:lnSpc>
                <a:spcPct val="150000"/>
              </a:lnSpc>
              <a:spcBef>
                <a:spcPct val="2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用户</a:t>
            </a:r>
            <a:r>
              <a:rPr kumimoji="1" lang="en-US" altLang="zh-CN" sz="2400" kern="0" dirty="0">
                <a:latin typeface="Arial" panose="020B0604020202020204" pitchFamily="34" charset="0"/>
                <a:ea typeface="宋体" panose="02010600030101010101" pitchFamily="2" charset="-122"/>
              </a:rPr>
              <a:t>B</a:t>
            </a:r>
            <a:r>
              <a:rPr kumimoji="1" lang="zh-CN" altLang="en-US" sz="2400" kern="0" dirty="0">
                <a:latin typeface="Arial" panose="020B0604020202020204" pitchFamily="34" charset="0"/>
                <a:ea typeface="宋体" panose="02010600030101010101" pitchFamily="2" charset="-122"/>
              </a:rPr>
              <a:t>接收到密文二元组(</a:t>
            </a:r>
            <a:r>
              <a:rPr kumimoji="1" lang="en-US" altLang="zh-CN" sz="2400" kern="0" dirty="0">
                <a:latin typeface="Arial" panose="020B0604020202020204" pitchFamily="34" charset="0"/>
                <a:ea typeface="宋体" panose="02010600030101010101" pitchFamily="2" charset="-122"/>
              </a:rPr>
              <a:t>c</a:t>
            </a:r>
            <a:r>
              <a:rPr kumimoji="1" lang="en-US" altLang="zh-CN" sz="2400" kern="0" baseline="-25000" dirty="0">
                <a:latin typeface="Arial" panose="020B0604020202020204" pitchFamily="34" charset="0"/>
                <a:ea typeface="宋体" panose="02010600030101010101" pitchFamily="2" charset="-122"/>
              </a:rPr>
              <a:t>1</a:t>
            </a:r>
            <a:r>
              <a:rPr kumimoji="1" lang="en-US" altLang="zh-CN" sz="2400" kern="0" dirty="0">
                <a:latin typeface="Arial" panose="020B0604020202020204" pitchFamily="34" charset="0"/>
                <a:ea typeface="宋体" panose="02010600030101010101" pitchFamily="2" charset="-122"/>
              </a:rPr>
              <a:t> ,c</a:t>
            </a:r>
            <a:r>
              <a:rPr kumimoji="1" lang="en-US" altLang="zh-CN" sz="2400" kern="0" baseline="-25000" dirty="0">
                <a:latin typeface="Arial" panose="020B0604020202020204" pitchFamily="34" charset="0"/>
                <a:ea typeface="宋体" panose="02010600030101010101" pitchFamily="2" charset="-122"/>
              </a:rPr>
              <a:t>2</a:t>
            </a:r>
            <a:r>
              <a:rPr kumimoji="1" lang="en-US" altLang="zh-CN" sz="2400" kern="0" dirty="0">
                <a:latin typeface="Arial" panose="020B0604020202020204" pitchFamily="34" charset="0"/>
                <a:ea typeface="宋体" panose="02010600030101010101" pitchFamily="2" charset="-122"/>
              </a:rPr>
              <a:t>)</a:t>
            </a:r>
            <a:r>
              <a:rPr kumimoji="1" lang="zh-CN" altLang="en-US" sz="2400" kern="0" dirty="0">
                <a:latin typeface="Arial" panose="020B0604020202020204" pitchFamily="34" charset="0"/>
                <a:ea typeface="宋体" panose="02010600030101010101" pitchFamily="2" charset="-122"/>
              </a:rPr>
              <a:t>后，进行解密计算：</a:t>
            </a:r>
            <a:endParaRPr kumimoji="1" lang="en-US" altLang="zh-CN" sz="2400" kern="0" dirty="0">
              <a:latin typeface="Arial" panose="020B0604020202020204" pitchFamily="34" charset="0"/>
              <a:ea typeface="宋体" panose="02010600030101010101" pitchFamily="2" charset="-122"/>
            </a:endParaRPr>
          </a:p>
          <a:p>
            <a:pPr marL="342900" lvl="0" indent="-342900" defTabSz="914400" eaLnBrk="0" fontAlgn="base" hangingPunct="0">
              <a:lnSpc>
                <a:spcPct val="150000"/>
              </a:lnSpc>
              <a:spcBef>
                <a:spcPct val="20000"/>
              </a:spcBef>
              <a:spcAft>
                <a:spcPct val="0"/>
              </a:spcAft>
              <a:buFont typeface="Arial" panose="020B0604020202020204" pitchFamily="34" charset="0"/>
              <a:buChar char="•"/>
            </a:pPr>
            <a:endParaRPr kumimoji="1" lang="en-US" altLang="zh-CN" sz="2400" kern="0" dirty="0">
              <a:latin typeface="Arial" panose="020B0604020202020204" pitchFamily="34" charset="0"/>
              <a:ea typeface="宋体" panose="02010600030101010101" pitchFamily="2" charset="-122"/>
            </a:endParaRPr>
          </a:p>
          <a:p>
            <a:pPr marL="342900" lvl="0" indent="-342900" defTabSz="914400" eaLnBrk="0" fontAlgn="base" hangingPunct="0">
              <a:lnSpc>
                <a:spcPct val="150000"/>
              </a:lnSpc>
              <a:spcBef>
                <a:spcPct val="20000"/>
              </a:spcBef>
              <a:spcAft>
                <a:spcPct val="0"/>
              </a:spcAft>
              <a:buFont typeface="Arial" panose="020B0604020202020204" pitchFamily="34" charset="0"/>
              <a:buChar char="•"/>
            </a:pPr>
            <a:endParaRPr kumimoji="1" lang="en-US" altLang="zh-CN" sz="1000" kern="0" dirty="0">
              <a:latin typeface="Arial" panose="020B0604020202020204" pitchFamily="34" charset="0"/>
              <a:ea typeface="宋体" panose="02010600030101010101" pitchFamily="2" charset="-122"/>
            </a:endParaRPr>
          </a:p>
          <a:p>
            <a:pPr lvl="0" defTabSz="914400" eaLnBrk="0" fontAlgn="base" hangingPunct="0">
              <a:lnSpc>
                <a:spcPct val="150000"/>
              </a:lnSpc>
              <a:spcBef>
                <a:spcPct val="20000"/>
              </a:spcBef>
              <a:spcAft>
                <a:spcPct val="0"/>
              </a:spcAft>
            </a:pPr>
            <a:r>
              <a:rPr kumimoji="1" lang="zh-CN" altLang="en-US" sz="2400" b="1" kern="0" dirty="0">
                <a:latin typeface="Arial" panose="020B0604020202020204" pitchFamily="34" charset="0"/>
                <a:ea typeface="宋体" panose="02010600030101010101" pitchFamily="2" charset="-122"/>
              </a:rPr>
              <a:t>算法的</a:t>
            </a:r>
            <a:r>
              <a:rPr lang="zh-CN" altLang="en-US" sz="2400" b="1" kern="0" dirty="0">
                <a:latin typeface="Arial" panose="020B0604020202020204" pitchFamily="34" charset="0"/>
                <a:ea typeface="宋体" panose="02010600030101010101" pitchFamily="2" charset="-122"/>
              </a:rPr>
              <a:t>主要特点</a:t>
            </a:r>
          </a:p>
          <a:p>
            <a:pPr marL="342900" lvl="0" indent="-342900" defTabSz="914400" eaLnBrk="0" fontAlgn="base" hangingPunct="0">
              <a:lnSpc>
                <a:spcPct val="150000"/>
              </a:lnSpc>
              <a:spcBef>
                <a:spcPct val="20000"/>
              </a:spcBef>
              <a:spcAft>
                <a:spcPct val="0"/>
              </a:spcAft>
              <a:buFont typeface="Arial" panose="020B0604020202020204" pitchFamily="34" charset="0"/>
              <a:buChar char="•"/>
            </a:pPr>
            <a:r>
              <a:rPr lang="zh-CN" altLang="en-US" sz="2400" kern="0" dirty="0">
                <a:latin typeface="Arial" panose="020B0604020202020204" pitchFamily="34" charset="0"/>
                <a:ea typeface="宋体" panose="02010600030101010101" pitchFamily="2" charset="-122"/>
              </a:rPr>
              <a:t>非确定性：密文依赖于加密过程中用户所选择的随机数，所以加密相同的明文可能会产生不同的密文</a:t>
            </a:r>
            <a:endParaRPr lang="en-US" altLang="zh-CN" sz="2400" kern="0" dirty="0">
              <a:latin typeface="Arial" panose="020B0604020202020204" pitchFamily="34" charset="0"/>
              <a:ea typeface="宋体" panose="02010600030101010101" pitchFamily="2" charset="-122"/>
            </a:endParaRPr>
          </a:p>
          <a:p>
            <a:pPr marL="342900" lvl="0" indent="-342900" defTabSz="914400" eaLnBrk="0" fontAlgn="base" hangingPunct="0">
              <a:lnSpc>
                <a:spcPct val="150000"/>
              </a:lnSpc>
              <a:spcBef>
                <a:spcPct val="20000"/>
              </a:spcBef>
              <a:spcAft>
                <a:spcPct val="0"/>
              </a:spcAft>
              <a:buFont typeface="Arial" panose="020B0604020202020204" pitchFamily="34" charset="0"/>
              <a:buChar char="•"/>
            </a:pPr>
            <a:r>
              <a:rPr lang="zh-CN" altLang="en-US" sz="2400" kern="0" dirty="0">
                <a:latin typeface="Arial" panose="020B0604020202020204" pitchFamily="34" charset="0"/>
                <a:ea typeface="宋体" panose="02010600030101010101" pitchFamily="2" charset="-122"/>
              </a:rPr>
              <a:t>密文空间大于明文空间：明文空间为</a:t>
            </a:r>
            <a:r>
              <a:rPr lang="en" altLang="zh-CN" sz="2400" kern="0" dirty="0" err="1">
                <a:latin typeface="Arial" panose="020B0604020202020204" pitchFamily="34" charset="0"/>
                <a:ea typeface="宋体" panose="02010600030101010101" pitchFamily="2" charset="-122"/>
              </a:rPr>
              <a:t>Zp</a:t>
            </a:r>
            <a:r>
              <a:rPr lang="en" altLang="zh-CN" sz="2400" kern="0" dirty="0">
                <a:latin typeface="Arial" panose="020B0604020202020204" pitchFamily="34" charset="0"/>
                <a:ea typeface="宋体" panose="02010600030101010101" pitchFamily="2" charset="-122"/>
              </a:rPr>
              <a:t>* </a:t>
            </a:r>
            <a:r>
              <a:rPr lang="zh-CN" altLang="en" sz="2400" kern="0" dirty="0">
                <a:latin typeface="Arial" panose="020B0604020202020204" pitchFamily="34" charset="0"/>
                <a:ea typeface="宋体" panose="02010600030101010101" pitchFamily="2" charset="-122"/>
              </a:rPr>
              <a:t>，</a:t>
            </a:r>
            <a:r>
              <a:rPr lang="zh-CN" altLang="en-US" sz="2400" kern="0" dirty="0">
                <a:latin typeface="Arial" panose="020B0604020202020204" pitchFamily="34" charset="0"/>
                <a:ea typeface="宋体" panose="02010600030101010101" pitchFamily="2" charset="-122"/>
              </a:rPr>
              <a:t>而密文空间为 </a:t>
            </a:r>
            <a:r>
              <a:rPr lang="en" altLang="zh-CN" sz="2400" kern="0" dirty="0" err="1">
                <a:latin typeface="Arial" panose="020B0604020202020204" pitchFamily="34" charset="0"/>
                <a:ea typeface="宋体" panose="02010600030101010101" pitchFamily="2" charset="-122"/>
              </a:rPr>
              <a:t>Zp</a:t>
            </a:r>
            <a:r>
              <a:rPr lang="en" altLang="zh-CN" sz="2400" kern="0" dirty="0">
                <a:latin typeface="Arial" panose="020B0604020202020204" pitchFamily="34" charset="0"/>
                <a:ea typeface="宋体" panose="02010600030101010101" pitchFamily="2" charset="-122"/>
              </a:rPr>
              <a:t>* × </a:t>
            </a:r>
            <a:r>
              <a:rPr lang="en" altLang="zh-CN" sz="2400" kern="0" dirty="0" err="1">
                <a:latin typeface="Arial" panose="020B0604020202020204" pitchFamily="34" charset="0"/>
                <a:ea typeface="宋体" panose="02010600030101010101" pitchFamily="2" charset="-122"/>
              </a:rPr>
              <a:t>Zp</a:t>
            </a:r>
            <a:r>
              <a:rPr lang="en" altLang="zh-CN" sz="2400" kern="0" dirty="0">
                <a:latin typeface="Arial" panose="020B0604020202020204" pitchFamily="34" charset="0"/>
                <a:ea typeface="宋体" panose="02010600030101010101" pitchFamily="2" charset="-122"/>
              </a:rPr>
              <a:t>* </a:t>
            </a:r>
            <a:r>
              <a:rPr lang="zh-CN" altLang="en-US" sz="2400" kern="0" dirty="0">
                <a:latin typeface="Arial" panose="020B0604020202020204" pitchFamily="34" charset="0"/>
                <a:ea typeface="宋体" panose="02010600030101010101" pitchFamily="2" charset="-122"/>
              </a:rPr>
              <a:t>对于每个明文，其密文由</a:t>
            </a:r>
            <a:r>
              <a:rPr lang="en-US" altLang="zh-CN" sz="2400" kern="0" dirty="0">
                <a:latin typeface="Arial" panose="020B0604020202020204" pitchFamily="34" charset="0"/>
                <a:ea typeface="宋体" panose="02010600030101010101" pitchFamily="2" charset="-122"/>
              </a:rPr>
              <a:t>2</a:t>
            </a:r>
            <a:r>
              <a:rPr lang="zh-CN" altLang="en-US" sz="2400" kern="0" dirty="0">
                <a:latin typeface="Arial" panose="020B0604020202020204" pitchFamily="34" charset="0"/>
                <a:ea typeface="宋体" panose="02010600030101010101" pitchFamily="2" charset="-122"/>
              </a:rPr>
              <a:t>个</a:t>
            </a:r>
            <a:r>
              <a:rPr lang="en" altLang="zh-CN" sz="2400" kern="0" dirty="0" err="1">
                <a:latin typeface="Arial" panose="020B0604020202020204" pitchFamily="34" charset="0"/>
                <a:ea typeface="宋体" panose="02010600030101010101" pitchFamily="2" charset="-122"/>
              </a:rPr>
              <a:t>Zp</a:t>
            </a:r>
            <a:r>
              <a:rPr lang="en" altLang="zh-CN" sz="2400" kern="0" dirty="0">
                <a:latin typeface="Arial" panose="020B0604020202020204" pitchFamily="34" charset="0"/>
                <a:ea typeface="宋体" panose="02010600030101010101" pitchFamily="2" charset="-122"/>
              </a:rPr>
              <a:t>*</a:t>
            </a:r>
            <a:r>
              <a:rPr lang="zh-CN" altLang="en-US" sz="2400" kern="0" dirty="0">
                <a:latin typeface="Arial" panose="020B0604020202020204" pitchFamily="34" charset="0"/>
                <a:ea typeface="宋体" panose="02010600030101010101" pitchFamily="2" charset="-122"/>
              </a:rPr>
              <a:t>上的元素组成</a:t>
            </a:r>
          </a:p>
        </p:txBody>
      </p:sp>
      <p:graphicFrame>
        <p:nvGraphicFramePr>
          <p:cNvPr id="5" name="Object 4">
            <a:extLst>
              <a:ext uri="{FF2B5EF4-FFF2-40B4-BE49-F238E27FC236}">
                <a16:creationId xmlns:a16="http://schemas.microsoft.com/office/drawing/2014/main" id="{AE8C7182-09A8-744C-8D76-3A788EC7CAA9}"/>
              </a:ext>
            </a:extLst>
          </p:cNvPr>
          <p:cNvGraphicFramePr>
            <a:graphicFrameLocks noChangeAspect="1"/>
          </p:cNvGraphicFramePr>
          <p:nvPr>
            <p:extLst>
              <p:ext uri="{D42A27DB-BD31-4B8C-83A1-F6EECF244321}">
                <p14:modId xmlns:p14="http://schemas.microsoft.com/office/powerpoint/2010/main" val="833599008"/>
              </p:ext>
            </p:extLst>
          </p:nvPr>
        </p:nvGraphicFramePr>
        <p:xfrm>
          <a:off x="3160048" y="2100955"/>
          <a:ext cx="3021013" cy="533400"/>
        </p:xfrm>
        <a:graphic>
          <a:graphicData uri="http://schemas.openxmlformats.org/presentationml/2006/ole">
            <mc:AlternateContent xmlns:mc="http://schemas.openxmlformats.org/markup-compatibility/2006">
              <mc:Choice xmlns:v="urn:schemas-microsoft-com:vml" Requires="v">
                <p:oleObj spid="_x0000_s102428" name="Equation" r:id="rId4" imgW="31597600" imgH="5562600" progId="Equation.DSMT4">
                  <p:embed/>
                </p:oleObj>
              </mc:Choice>
              <mc:Fallback>
                <p:oleObj name="Equation" r:id="rId4" imgW="31597600" imgH="5562600" progId="Equation.DSMT4">
                  <p:embed/>
                  <p:pic>
                    <p:nvPicPr>
                      <p:cNvPr id="401412" name="Object 4">
                        <a:extLst>
                          <a:ext uri="{FF2B5EF4-FFF2-40B4-BE49-F238E27FC236}">
                            <a16:creationId xmlns:a16="http://schemas.microsoft.com/office/drawing/2014/main" id="{B15C1A79-0BC3-044B-A655-058D8B73C1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048" y="2100955"/>
                        <a:ext cx="3021013" cy="533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3908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anim calcmode="lin" valueType="num">
                                      <p:cBhvr>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50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anim calcmode="lin" valueType="num">
                                      <p:cBhvr>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50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anim calcmode="lin" valueType="num">
                                      <p:cBhvr>
                                        <p:cTn id="3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en" altLang="zh-CN" sz="2400" b="1" dirty="0" err="1">
                <a:latin typeface="微软雅黑" panose="020B0503020204020204" pitchFamily="34" charset="-122"/>
              </a:rPr>
              <a:t>Elgamal</a:t>
            </a:r>
            <a:r>
              <a:rPr lang="zh-CN" altLang="en" sz="2400" b="1" dirty="0">
                <a:latin typeface="微软雅黑" panose="020B0503020204020204" pitchFamily="34" charset="-122"/>
              </a:rPr>
              <a:t>算法</a:t>
            </a:r>
            <a:r>
              <a:rPr lang="zh-CN" altLang="en-US" sz="2400" b="1" dirty="0">
                <a:latin typeface="微软雅黑" panose="020B0503020204020204" pitchFamily="34" charset="-122"/>
              </a:rPr>
              <a:t>的安全性</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151564" y="777865"/>
            <a:ext cx="8992436" cy="4627998"/>
          </a:xfrm>
          <a:prstGeom prst="rect">
            <a:avLst/>
          </a:prstGeom>
          <a:noFill/>
        </p:spPr>
        <p:txBody>
          <a:bodyPr wrap="square" rtlCol="0">
            <a:spAutoFit/>
          </a:bodyPr>
          <a:lstStyle/>
          <a:p>
            <a:pPr lvl="0" defTabSz="914400" eaLnBrk="0" fontAlgn="base" hangingPunct="0">
              <a:lnSpc>
                <a:spcPct val="200000"/>
              </a:lnSpc>
              <a:spcBef>
                <a:spcPct val="20000"/>
              </a:spcBef>
              <a:spcAft>
                <a:spcPct val="0"/>
              </a:spcAft>
            </a:pPr>
            <a:r>
              <a:rPr kumimoji="1" lang="zh-CN" altLang="en-US" sz="2400" kern="0" dirty="0">
                <a:latin typeface="Arial" panose="020B0604020202020204" pitchFamily="34" charset="0"/>
                <a:ea typeface="宋体" panose="02010600030101010101" pitchFamily="2" charset="-122"/>
              </a:rPr>
              <a:t>       同</a:t>
            </a:r>
            <a:r>
              <a:rPr kumimoji="1" lang="en" altLang="zh-CN" sz="2400" kern="0" dirty="0">
                <a:latin typeface="Arial" panose="020B0604020202020204" pitchFamily="34" charset="0"/>
                <a:ea typeface="宋体" panose="02010600030101010101" pitchFamily="2" charset="-122"/>
              </a:rPr>
              <a:t>RSA</a:t>
            </a:r>
            <a:r>
              <a:rPr kumimoji="1" lang="zh-CN" altLang="en-US" sz="2400" kern="0" dirty="0">
                <a:latin typeface="Arial" panose="020B0604020202020204" pitchFamily="34" charset="0"/>
                <a:ea typeface="宋体" panose="02010600030101010101" pitchFamily="2" charset="-122"/>
              </a:rPr>
              <a:t>的处理一样，假设适应性选择密文的攻击者获得了消息</a:t>
            </a:r>
            <a:r>
              <a:rPr kumimoji="1" lang="en" altLang="zh-CN" sz="2400" kern="0" dirty="0">
                <a:latin typeface="Arial" panose="020B0604020202020204" pitchFamily="34" charset="0"/>
                <a:ea typeface="宋体" panose="02010600030101010101" pitchFamily="2" charset="-122"/>
              </a:rPr>
              <a:t>m</a:t>
            </a:r>
            <a:r>
              <a:rPr kumimoji="1" lang="zh-CN" altLang="en-US" sz="2400" kern="0" dirty="0">
                <a:latin typeface="Arial" panose="020B0604020202020204" pitchFamily="34" charset="0"/>
                <a:ea typeface="宋体" panose="02010600030101010101" pitchFamily="2" charset="-122"/>
              </a:rPr>
              <a:t>的密文</a:t>
            </a:r>
            <a:r>
              <a:rPr kumimoji="1" lang="en-US" altLang="zh-CN" sz="2400" kern="0" dirty="0">
                <a:latin typeface="Arial" panose="020B0604020202020204" pitchFamily="34" charset="0"/>
                <a:ea typeface="宋体" panose="02010600030101010101" pitchFamily="2" charset="-122"/>
              </a:rPr>
              <a:t>(</a:t>
            </a:r>
            <a:r>
              <a:rPr kumimoji="1" lang="en" altLang="zh-CN" sz="2400" kern="0" dirty="0">
                <a:latin typeface="Arial" panose="020B0604020202020204" pitchFamily="34" charset="0"/>
                <a:ea typeface="宋体" panose="02010600030101010101" pitchFamily="2" charset="-122"/>
              </a:rPr>
              <a:t>c</a:t>
            </a:r>
            <a:r>
              <a:rPr kumimoji="1" lang="en" altLang="zh-CN" sz="2400" kern="0" baseline="-25000" dirty="0">
                <a:latin typeface="Arial" panose="020B0604020202020204" pitchFamily="34" charset="0"/>
                <a:ea typeface="宋体" panose="02010600030101010101" pitchFamily="2" charset="-122"/>
              </a:rPr>
              <a:t>1</a:t>
            </a:r>
            <a:r>
              <a:rPr kumimoji="1" lang="en" altLang="zh-CN" sz="2400" kern="0" dirty="0">
                <a:latin typeface="Arial" panose="020B0604020202020204" pitchFamily="34" charset="0"/>
                <a:ea typeface="宋体" panose="02010600030101010101" pitchFamily="2" charset="-122"/>
              </a:rPr>
              <a:t> ,c</a:t>
            </a:r>
            <a:r>
              <a:rPr kumimoji="1" lang="en" altLang="zh-CN" sz="2400" kern="0" baseline="-25000" dirty="0">
                <a:latin typeface="Arial" panose="020B0604020202020204" pitchFamily="34" charset="0"/>
                <a:ea typeface="宋体" panose="02010600030101010101" pitchFamily="2" charset="-122"/>
              </a:rPr>
              <a:t>2</a:t>
            </a:r>
            <a:r>
              <a:rPr kumimoji="1" lang="en" altLang="zh-CN" sz="2400" kern="0" dirty="0">
                <a:latin typeface="Arial" panose="020B0604020202020204" pitchFamily="34" charset="0"/>
                <a:ea typeface="宋体" panose="02010600030101010101" pitchFamily="2" charset="-122"/>
              </a:rPr>
              <a:t>), </a:t>
            </a:r>
            <a:r>
              <a:rPr kumimoji="1" lang="zh-CN" altLang="en-US" sz="2400" kern="0" dirty="0">
                <a:latin typeface="Arial" panose="020B0604020202020204" pitchFamily="34" charset="0"/>
                <a:ea typeface="宋体" panose="02010600030101010101" pitchFamily="2" charset="-122"/>
              </a:rPr>
              <a:t>攻击者随机选择</a:t>
            </a:r>
            <a:r>
              <a:rPr kumimoji="1" lang="en" altLang="zh-CN" sz="2400" kern="0" dirty="0">
                <a:latin typeface="Arial" panose="020B0604020202020204" pitchFamily="34" charset="0"/>
                <a:ea typeface="宋体" panose="02010600030101010101" pitchFamily="2" charset="-122"/>
              </a:rPr>
              <a:t>r’</a:t>
            </a:r>
            <a:r>
              <a:rPr kumimoji="1" lang="zh-CN" altLang="en-US" sz="2400" kern="0" dirty="0">
                <a:latin typeface="Arial" panose="020B0604020202020204" pitchFamily="34" charset="0"/>
                <a:ea typeface="宋体" panose="02010600030101010101" pitchFamily="2" charset="-122"/>
              </a:rPr>
              <a:t>和消息</a:t>
            </a:r>
            <a:r>
              <a:rPr kumimoji="1" lang="en" altLang="zh-CN" sz="2400" kern="0" dirty="0">
                <a:latin typeface="Arial" panose="020B0604020202020204" pitchFamily="34" charset="0"/>
                <a:ea typeface="宋体" panose="02010600030101010101" pitchFamily="2" charset="-122"/>
              </a:rPr>
              <a:t>m’</a:t>
            </a:r>
            <a:r>
              <a:rPr kumimoji="1" lang="zh-CN" altLang="en" sz="2400" kern="0" dirty="0">
                <a:latin typeface="Arial" panose="020B0604020202020204" pitchFamily="34" charset="0"/>
                <a:ea typeface="宋体" panose="02010600030101010101" pitchFamily="2" charset="-122"/>
              </a:rPr>
              <a:t>，</a:t>
            </a:r>
            <a:r>
              <a:rPr kumimoji="1" lang="zh-CN" altLang="en-US" sz="2400" kern="0" dirty="0">
                <a:latin typeface="Arial" panose="020B0604020202020204" pitchFamily="34" charset="0"/>
                <a:ea typeface="宋体" panose="02010600030101010101" pitchFamily="2" charset="-122"/>
              </a:rPr>
              <a:t>并计算：</a:t>
            </a:r>
          </a:p>
          <a:p>
            <a:pPr lvl="0" algn="ctr" defTabSz="914400" eaLnBrk="0" fontAlgn="base" hangingPunct="0">
              <a:lnSpc>
                <a:spcPct val="200000"/>
              </a:lnSpc>
              <a:spcBef>
                <a:spcPct val="20000"/>
              </a:spcBef>
              <a:spcAft>
                <a:spcPct val="0"/>
              </a:spcAft>
            </a:pPr>
            <a:r>
              <a:rPr kumimoji="1" lang="en" altLang="zh-CN" sz="2400" kern="0" dirty="0">
                <a:latin typeface="Arial" panose="020B0604020202020204" pitchFamily="34" charset="0"/>
                <a:ea typeface="宋体" panose="02010600030101010101" pitchFamily="2" charset="-122"/>
              </a:rPr>
              <a:t>c</a:t>
            </a:r>
            <a:r>
              <a:rPr kumimoji="1" lang="en" altLang="zh-CN" sz="2400" kern="0" baseline="-25000" dirty="0">
                <a:latin typeface="Arial" panose="020B0604020202020204" pitchFamily="34" charset="0"/>
                <a:ea typeface="宋体" panose="02010600030101010101" pitchFamily="2" charset="-122"/>
              </a:rPr>
              <a:t>1</a:t>
            </a:r>
            <a:r>
              <a:rPr kumimoji="1" lang="en" altLang="zh-CN" sz="2400" kern="0" dirty="0">
                <a:latin typeface="Arial" panose="020B0604020202020204" pitchFamily="34" charset="0"/>
                <a:ea typeface="宋体" panose="02010600030101010101" pitchFamily="2" charset="-122"/>
              </a:rPr>
              <a:t>’= (c</a:t>
            </a:r>
            <a:r>
              <a:rPr kumimoji="1" lang="en" altLang="zh-CN" sz="2400" kern="0" baseline="-25000" dirty="0">
                <a:latin typeface="Arial" panose="020B0604020202020204" pitchFamily="34" charset="0"/>
                <a:ea typeface="宋体" panose="02010600030101010101" pitchFamily="2" charset="-122"/>
              </a:rPr>
              <a:t>1</a:t>
            </a:r>
            <a:r>
              <a:rPr kumimoji="1" lang="en" altLang="zh-CN" sz="2400" kern="0" dirty="0">
                <a:latin typeface="Arial" panose="020B0604020202020204" pitchFamily="34" charset="0"/>
                <a:ea typeface="宋体" panose="02010600030101010101" pitchFamily="2" charset="-122"/>
              </a:rPr>
              <a:t> * g </a:t>
            </a:r>
            <a:r>
              <a:rPr kumimoji="1" lang="en" altLang="zh-CN" sz="2400" kern="0" baseline="30000" dirty="0">
                <a:latin typeface="Arial" panose="020B0604020202020204" pitchFamily="34" charset="0"/>
                <a:ea typeface="宋体" panose="02010600030101010101" pitchFamily="2" charset="-122"/>
              </a:rPr>
              <a:t>r’ </a:t>
            </a:r>
            <a:r>
              <a:rPr kumimoji="1" lang="en" altLang="zh-CN" sz="2400" kern="0" dirty="0">
                <a:latin typeface="Arial" panose="020B0604020202020204" pitchFamily="34" charset="0"/>
                <a:ea typeface="宋体" panose="02010600030101010101" pitchFamily="2" charset="-122"/>
              </a:rPr>
              <a:t>)mod  p </a:t>
            </a:r>
            <a:r>
              <a:rPr kumimoji="1" lang="zh-CN" altLang="en-US" sz="2400" kern="0" dirty="0">
                <a:latin typeface="Arial" panose="020B0604020202020204" pitchFamily="34" charset="0"/>
                <a:ea typeface="宋体" panose="02010600030101010101" pitchFamily="2" charset="-122"/>
              </a:rPr>
              <a:t>，</a:t>
            </a:r>
            <a:r>
              <a:rPr kumimoji="1" lang="en" altLang="zh-CN" sz="2400" kern="0" dirty="0">
                <a:latin typeface="Arial" panose="020B0604020202020204" pitchFamily="34" charset="0"/>
                <a:ea typeface="宋体" panose="02010600030101010101" pitchFamily="2" charset="-122"/>
              </a:rPr>
              <a:t>c</a:t>
            </a:r>
            <a:r>
              <a:rPr kumimoji="1" lang="en" altLang="zh-CN" sz="2400" kern="0" baseline="-25000" dirty="0">
                <a:latin typeface="Arial" panose="020B0604020202020204" pitchFamily="34" charset="0"/>
                <a:ea typeface="宋体" panose="02010600030101010101" pitchFamily="2" charset="-122"/>
              </a:rPr>
              <a:t>2</a:t>
            </a:r>
            <a:r>
              <a:rPr kumimoji="1" lang="en" altLang="zh-CN" sz="2400" kern="0" dirty="0">
                <a:latin typeface="Arial" panose="020B0604020202020204" pitchFamily="34" charset="0"/>
                <a:ea typeface="宋体" panose="02010600030101010101" pitchFamily="2" charset="-122"/>
              </a:rPr>
              <a:t>’= (c2 * </a:t>
            </a:r>
            <a:r>
              <a:rPr kumimoji="1" lang="en" altLang="zh-CN" sz="2400" kern="0" dirty="0" err="1">
                <a:latin typeface="Arial" panose="020B0604020202020204" pitchFamily="34" charset="0"/>
                <a:ea typeface="宋体" panose="02010600030101010101" pitchFamily="2" charset="-122"/>
              </a:rPr>
              <a:t>y</a:t>
            </a:r>
            <a:r>
              <a:rPr kumimoji="1" lang="en" altLang="zh-CN" sz="2400" kern="0" baseline="30000" dirty="0" err="1">
                <a:latin typeface="Arial" panose="020B0604020202020204" pitchFamily="34" charset="0"/>
                <a:ea typeface="宋体" panose="02010600030101010101" pitchFamily="2" charset="-122"/>
              </a:rPr>
              <a:t>r</a:t>
            </a:r>
            <a:r>
              <a:rPr kumimoji="1" lang="en" altLang="zh-CN" sz="2400" kern="0" baseline="30000" dirty="0">
                <a:latin typeface="Arial" panose="020B0604020202020204" pitchFamily="34" charset="0"/>
                <a:ea typeface="宋体" panose="02010600030101010101" pitchFamily="2" charset="-122"/>
              </a:rPr>
              <a:t>’ </a:t>
            </a:r>
            <a:r>
              <a:rPr kumimoji="1" lang="en" altLang="zh-CN" sz="2400" kern="0" dirty="0">
                <a:latin typeface="Arial" panose="020B0604020202020204" pitchFamily="34" charset="0"/>
                <a:ea typeface="宋体" panose="02010600030101010101" pitchFamily="2" charset="-122"/>
              </a:rPr>
              <a:t>*m’)mod p</a:t>
            </a:r>
          </a:p>
          <a:p>
            <a:pPr lvl="0" defTabSz="914400" eaLnBrk="0" fontAlgn="base" hangingPunct="0">
              <a:lnSpc>
                <a:spcPct val="200000"/>
              </a:lnSpc>
              <a:spcBef>
                <a:spcPct val="20000"/>
              </a:spcBef>
              <a:spcAft>
                <a:spcPct val="0"/>
              </a:spcAft>
            </a:pPr>
            <a:r>
              <a:rPr kumimoji="1" lang="zh-CN" altLang="en-US" sz="2400" kern="0" dirty="0">
                <a:latin typeface="Arial" panose="020B0604020202020204" pitchFamily="34" charset="0"/>
                <a:ea typeface="宋体" panose="02010600030101010101" pitchFamily="2" charset="-122"/>
              </a:rPr>
              <a:t>       于是攻击者利用构造的密文</a:t>
            </a:r>
            <a:r>
              <a:rPr kumimoji="1" lang="en-US" altLang="zh-CN" sz="2400" kern="0" dirty="0">
                <a:latin typeface="Arial" panose="020B0604020202020204" pitchFamily="34" charset="0"/>
                <a:ea typeface="宋体" panose="02010600030101010101" pitchFamily="2" charset="-122"/>
              </a:rPr>
              <a:t>(</a:t>
            </a:r>
            <a:r>
              <a:rPr kumimoji="1" lang="en" altLang="zh-CN" sz="2400" kern="0" dirty="0">
                <a:latin typeface="Arial" panose="020B0604020202020204" pitchFamily="34" charset="0"/>
                <a:ea typeface="宋体" panose="02010600030101010101" pitchFamily="2" charset="-122"/>
              </a:rPr>
              <a:t>c</a:t>
            </a:r>
            <a:r>
              <a:rPr kumimoji="1" lang="en" altLang="zh-CN" sz="2400" kern="0" baseline="-25000" dirty="0">
                <a:latin typeface="Arial" panose="020B0604020202020204" pitchFamily="34" charset="0"/>
                <a:ea typeface="宋体" panose="02010600030101010101" pitchFamily="2" charset="-122"/>
              </a:rPr>
              <a:t>1</a:t>
            </a:r>
            <a:r>
              <a:rPr kumimoji="1" lang="en" altLang="zh-CN" sz="2400" kern="0" dirty="0">
                <a:latin typeface="Arial" panose="020B0604020202020204" pitchFamily="34" charset="0"/>
                <a:ea typeface="宋体" panose="02010600030101010101" pitchFamily="2" charset="-122"/>
              </a:rPr>
              <a:t>’, c</a:t>
            </a:r>
            <a:r>
              <a:rPr kumimoji="1" lang="en" altLang="zh-CN" sz="2400" kern="0" baseline="-25000" dirty="0">
                <a:latin typeface="Arial" panose="020B0604020202020204" pitchFamily="34" charset="0"/>
                <a:ea typeface="宋体" panose="02010600030101010101" pitchFamily="2" charset="-122"/>
              </a:rPr>
              <a:t>2</a:t>
            </a:r>
            <a:r>
              <a:rPr kumimoji="1" lang="en" altLang="zh-CN" sz="2400" kern="0" dirty="0">
                <a:latin typeface="Arial" panose="020B0604020202020204" pitchFamily="34" charset="0"/>
                <a:ea typeface="宋体" panose="02010600030101010101" pitchFamily="2" charset="-122"/>
              </a:rPr>
              <a:t>’)</a:t>
            </a:r>
            <a:r>
              <a:rPr kumimoji="1" lang="zh-CN" altLang="en-US" sz="2400" kern="0" dirty="0">
                <a:latin typeface="Arial" panose="020B0604020202020204" pitchFamily="34" charset="0"/>
                <a:ea typeface="宋体" panose="02010600030101010101" pitchFamily="2" charset="-122"/>
              </a:rPr>
              <a:t>进行解密，就得到明文。</a:t>
            </a:r>
            <a:endParaRPr kumimoji="1" lang="en" altLang="zh-CN" sz="2400" kern="0" dirty="0">
              <a:latin typeface="Arial" panose="020B0604020202020204" pitchFamily="34" charset="0"/>
              <a:ea typeface="宋体" panose="02010600030101010101" pitchFamily="2" charset="-122"/>
            </a:endParaRPr>
          </a:p>
          <a:p>
            <a:pPr lvl="0" defTabSz="914400" eaLnBrk="0" fontAlgn="base" hangingPunct="0">
              <a:lnSpc>
                <a:spcPct val="200000"/>
              </a:lnSpc>
              <a:spcBef>
                <a:spcPct val="20000"/>
              </a:spcBef>
              <a:spcAft>
                <a:spcPct val="0"/>
              </a:spcAft>
            </a:pPr>
            <a:r>
              <a:rPr kumimoji="1" lang="zh-CN" altLang="en-US" sz="2400" kern="0" dirty="0">
                <a:latin typeface="Arial" panose="020B0604020202020204" pitchFamily="34" charset="0"/>
                <a:ea typeface="宋体" panose="02010600030101010101" pitchFamily="2" charset="-122"/>
              </a:rPr>
              <a:t>       因为存在这种同态的性质，两个基本算法</a:t>
            </a:r>
            <a:r>
              <a:rPr kumimoji="1" lang="en-US" altLang="zh-CN" sz="2400" kern="0" dirty="0">
                <a:latin typeface="Arial" panose="020B0604020202020204" pitchFamily="34" charset="0"/>
                <a:ea typeface="宋体" panose="02010600030101010101" pitchFamily="2" charset="-122"/>
              </a:rPr>
              <a:t>(</a:t>
            </a:r>
            <a:r>
              <a:rPr kumimoji="1" lang="en" altLang="zh-CN" sz="2400" kern="0" dirty="0">
                <a:latin typeface="Arial" panose="020B0604020202020204" pitchFamily="34" charset="0"/>
                <a:ea typeface="宋体" panose="02010600030101010101" pitchFamily="2" charset="-122"/>
              </a:rPr>
              <a:t>basic RSA </a:t>
            </a:r>
            <a:r>
              <a:rPr kumimoji="1" lang="zh-CN" altLang="en-US" sz="2400" kern="0" dirty="0">
                <a:latin typeface="Arial" panose="020B0604020202020204" pitchFamily="34" charset="0"/>
                <a:ea typeface="宋体" panose="02010600030101010101" pitchFamily="2" charset="-122"/>
              </a:rPr>
              <a:t>或 </a:t>
            </a:r>
            <a:r>
              <a:rPr kumimoji="1" lang="en" altLang="zh-CN" sz="2400" kern="0" dirty="0">
                <a:latin typeface="Arial" panose="020B0604020202020204" pitchFamily="34" charset="0"/>
                <a:ea typeface="宋体" panose="02010600030101010101" pitchFamily="2" charset="-122"/>
              </a:rPr>
              <a:t>basic </a:t>
            </a:r>
            <a:r>
              <a:rPr kumimoji="1" lang="en" altLang="zh-CN" sz="2400" kern="0" dirty="0" err="1">
                <a:latin typeface="Arial" panose="020B0604020202020204" pitchFamily="34" charset="0"/>
                <a:ea typeface="宋体" panose="02010600030101010101" pitchFamily="2" charset="-122"/>
              </a:rPr>
              <a:t>Elgamal</a:t>
            </a:r>
            <a:r>
              <a:rPr kumimoji="1" lang="en" altLang="zh-CN" sz="2400" kern="0" dirty="0">
                <a:latin typeface="Arial" panose="020B0604020202020204" pitchFamily="34" charset="0"/>
                <a:ea typeface="宋体" panose="02010600030101010101" pitchFamily="2" charset="-122"/>
              </a:rPr>
              <a:t>)</a:t>
            </a:r>
            <a:r>
              <a:rPr kumimoji="1" lang="zh-CN" altLang="en" sz="2400" kern="0" dirty="0">
                <a:latin typeface="Arial" panose="020B0604020202020204" pitchFamily="34" charset="0"/>
                <a:ea typeface="宋体" panose="02010600030101010101" pitchFamily="2" charset="-122"/>
              </a:rPr>
              <a:t>并不是</a:t>
            </a:r>
            <a:r>
              <a:rPr kumimoji="1" lang="zh-CN" altLang="en-US" sz="2400" kern="0" dirty="0">
                <a:latin typeface="Arial" panose="020B0604020202020204" pitchFamily="34" charset="0"/>
                <a:ea typeface="宋体" panose="02010600030101010101" pitchFamily="2" charset="-122"/>
              </a:rPr>
              <a:t>那么的安全。</a:t>
            </a:r>
          </a:p>
        </p:txBody>
      </p:sp>
    </p:spTree>
    <p:extLst>
      <p:ext uri="{BB962C8B-B14F-4D97-AF65-F5344CB8AC3E}">
        <p14:creationId xmlns:p14="http://schemas.microsoft.com/office/powerpoint/2010/main" val="115078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anim calcmode="lin" valueType="num">
                                      <p:cBhvr>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50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anim calcmode="lin" valueType="num">
                                      <p:cBhvr>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50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anim calcmode="lin" valueType="num">
                                      <p:cBhvr>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226336"/>
            <a:ext cx="8622506" cy="461665"/>
          </a:xfrm>
          <a:prstGeom prst="rect">
            <a:avLst/>
          </a:prstGeom>
          <a:noFill/>
        </p:spPr>
        <p:txBody>
          <a:bodyPr wrap="square" rtlCol="0">
            <a:spAutoFit/>
          </a:bodyPr>
          <a:lstStyle/>
          <a:p>
            <a:r>
              <a:rPr lang="zh-CN" altLang="en-US" sz="2400" b="1" dirty="0">
                <a:latin typeface="微软雅黑" panose="020B0503020204020204" pitchFamily="34" charset="-122"/>
              </a:rPr>
              <a:t>澄清公开密钥加密算法的两个误解</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3</a:t>
            </a:fld>
            <a:endParaRPr lang="zh-CN" altLang="en-US" dirty="0"/>
          </a:p>
        </p:txBody>
      </p:sp>
      <p:cxnSp>
        <p:nvCxnSpPr>
          <p:cNvPr id="3" name="直接连接符 2"/>
          <p:cNvCxnSpPr/>
          <p:nvPr/>
        </p:nvCxnSpPr>
        <p:spPr>
          <a:xfrm>
            <a:off x="470269" y="67282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3670386-E4C3-AA45-8598-1DDCC9BD0044}"/>
              </a:ext>
            </a:extLst>
          </p:cNvPr>
          <p:cNvSpPr txBox="1"/>
          <p:nvPr/>
        </p:nvSpPr>
        <p:spPr>
          <a:xfrm>
            <a:off x="470269" y="586699"/>
            <a:ext cx="8152238" cy="4760919"/>
          </a:xfrm>
          <a:prstGeom prst="rect">
            <a:avLst/>
          </a:prstGeom>
          <a:noFill/>
        </p:spPr>
        <p:txBody>
          <a:bodyPr wrap="square" rtlCol="0">
            <a:spAutoFit/>
          </a:bodyPr>
          <a:lstStyle/>
          <a:p>
            <a:pPr marL="342900" indent="-342900" algn="just">
              <a:lnSpc>
                <a:spcPct val="2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公开密钥加密在防范密码攻击上比常规加密更安全</a:t>
            </a:r>
          </a:p>
          <a:p>
            <a:pPr marL="800100" lvl="1" indent="-342900" algn="just">
              <a:lnSpc>
                <a:spcPct val="200000"/>
              </a:lnSpc>
              <a:buFont typeface="系统字体"/>
              <a:buChar char="—"/>
            </a:pPr>
            <a:r>
              <a:rPr lang="zh-CN" altLang="en-US" sz="2400" dirty="0">
                <a:latin typeface="SimSun" panose="02010600030101010101" pitchFamily="2" charset="-122"/>
                <a:ea typeface="SimSun" panose="02010600030101010101" pitchFamily="2" charset="-122"/>
              </a:rPr>
              <a:t>实际上，两者都依赖于密钥长度和解密的计算工作量，互相之间都不比对方优越</a:t>
            </a:r>
          </a:p>
          <a:p>
            <a:pPr marL="342900" indent="-342900" algn="just">
              <a:lnSpc>
                <a:spcPct val="250000"/>
              </a:lnSpc>
              <a:buFont typeface="Arial" panose="020B0604020202020204" pitchFamily="34" charset="0"/>
              <a:buChar char="•"/>
            </a:pPr>
            <a:r>
              <a:rPr lang="zh-CN" altLang="en-US" sz="2400" dirty="0">
                <a:latin typeface="SimSun" panose="02010600030101010101" pitchFamily="2" charset="-122"/>
                <a:ea typeface="SimSun" panose="02010600030101010101" pitchFamily="2" charset="-122"/>
              </a:rPr>
              <a:t>公开密钥加密使得常规加密过时</a:t>
            </a:r>
          </a:p>
          <a:p>
            <a:pPr marL="800100" lvl="1" indent="-342900" algn="just">
              <a:lnSpc>
                <a:spcPct val="200000"/>
              </a:lnSpc>
              <a:buFont typeface="系统字体"/>
              <a:buChar char="—"/>
            </a:pPr>
            <a:r>
              <a:rPr lang="zh-CN" altLang="en-US" sz="2400" dirty="0">
                <a:latin typeface="SimSun" panose="02010600030101010101" pitchFamily="2" charset="-122"/>
                <a:ea typeface="SimSun" panose="02010600030101010101" pitchFamily="2" charset="-122"/>
              </a:rPr>
              <a:t>实际上，公开密钥加密在计算上相对的巨大开销，使得公开密钥加密仅限于密钥管理和数字签名应用</a:t>
            </a:r>
          </a:p>
        </p:txBody>
      </p:sp>
      <p:pic>
        <p:nvPicPr>
          <p:cNvPr id="41986" name="Picture 2" descr="公开密钥加密- 维基百科，自由的百科全书">
            <a:extLst>
              <a:ext uri="{FF2B5EF4-FFF2-40B4-BE49-F238E27FC236}">
                <a16:creationId xmlns:a16="http://schemas.microsoft.com/office/drawing/2014/main" id="{44046A25-B224-8242-B696-9A1CB3C66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037" y="2292627"/>
            <a:ext cx="2358980" cy="177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50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anim calcmode="lin" valueType="num">
                                      <p:cBhvr>
                                        <p:cTn id="8"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anim calcmode="lin" valueType="num">
                                      <p:cBhvr>
                                        <p:cTn id="13"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41986"/>
                                        </p:tgtEl>
                                        <p:attrNameLst>
                                          <p:attrName>style.visibility</p:attrName>
                                        </p:attrNameLst>
                                      </p:cBhvr>
                                      <p:to>
                                        <p:strVal val="visible"/>
                                      </p:to>
                                    </p:set>
                                    <p:animEffect transition="in" filter="fade">
                                      <p:cBhvr>
                                        <p:cTn id="17" dur="500"/>
                                        <p:tgtEl>
                                          <p:spTgt spid="41986"/>
                                        </p:tgtEl>
                                      </p:cBhvr>
                                    </p:animEffect>
                                    <p:anim calcmode="lin" valueType="num">
                                      <p:cBhvr>
                                        <p:cTn id="18" dur="500" fill="hold"/>
                                        <p:tgtEl>
                                          <p:spTgt spid="41986"/>
                                        </p:tgtEl>
                                        <p:attrNameLst>
                                          <p:attrName>ppt_x</p:attrName>
                                        </p:attrNameLst>
                                      </p:cBhvr>
                                      <p:tavLst>
                                        <p:tav tm="0">
                                          <p:val>
                                            <p:strVal val="#ppt_x"/>
                                          </p:val>
                                        </p:tav>
                                        <p:tav tm="100000">
                                          <p:val>
                                            <p:strVal val="#ppt_x"/>
                                          </p:val>
                                        </p:tav>
                                      </p:tavLst>
                                    </p:anim>
                                    <p:anim calcmode="lin" valueType="num">
                                      <p:cBhvr>
                                        <p:cTn id="19" dur="500" fill="hold"/>
                                        <p:tgtEl>
                                          <p:spTgt spid="4198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500"/>
                                  </p:stCondLst>
                                  <p:childTnLst>
                                    <p:set>
                                      <p:cBhvr>
                                        <p:cTn id="22" dur="1" fill="hold">
                                          <p:stCondLst>
                                            <p:cond delay="0"/>
                                          </p:stCondLst>
                                        </p:cTn>
                                        <p:tgtEl>
                                          <p:spTgt spid="21">
                                            <p:txEl>
                                              <p:pRg st="2" end="2"/>
                                            </p:txEl>
                                          </p:spTgt>
                                        </p:tgtEl>
                                        <p:attrNameLst>
                                          <p:attrName>style.visibility</p:attrName>
                                        </p:attrNameLst>
                                      </p:cBhvr>
                                      <p:to>
                                        <p:strVal val="visible"/>
                                      </p:to>
                                    </p:set>
                                    <p:animEffect transition="in" filter="fade">
                                      <p:cBhvr>
                                        <p:cTn id="23" dur="500"/>
                                        <p:tgtEl>
                                          <p:spTgt spid="21">
                                            <p:txEl>
                                              <p:pRg st="2" end="2"/>
                                            </p:txEl>
                                          </p:spTgt>
                                        </p:tgtEl>
                                      </p:cBhvr>
                                    </p:animEffect>
                                    <p:anim calcmode="lin" valueType="num">
                                      <p:cBhvr>
                                        <p:cTn id="24"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21">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21">
                                            <p:txEl>
                                              <p:pRg st="3" end="3"/>
                                            </p:txEl>
                                          </p:spTgt>
                                        </p:tgtEl>
                                        <p:attrNameLst>
                                          <p:attrName>style.visibility</p:attrName>
                                        </p:attrNameLst>
                                      </p:cBhvr>
                                      <p:to>
                                        <p:strVal val="visible"/>
                                      </p:to>
                                    </p:set>
                                    <p:animEffect transition="in" filter="fade">
                                      <p:cBhvr>
                                        <p:cTn id="28" dur="500"/>
                                        <p:tgtEl>
                                          <p:spTgt spid="21">
                                            <p:txEl>
                                              <p:pRg st="3" end="3"/>
                                            </p:txEl>
                                          </p:spTgt>
                                        </p:tgtEl>
                                      </p:cBhvr>
                                    </p:animEffect>
                                    <p:anim calcmode="lin" valueType="num">
                                      <p:cBhvr>
                                        <p:cTn id="29"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非对称密码体制的安全性总结</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46EF2B-C556-0446-ACF7-AEA07136E567}"/>
              </a:ext>
            </a:extLst>
          </p:cNvPr>
          <p:cNvSpPr txBox="1"/>
          <p:nvPr/>
        </p:nvSpPr>
        <p:spPr>
          <a:xfrm>
            <a:off x="258051" y="1128851"/>
            <a:ext cx="4383017" cy="4600298"/>
          </a:xfrm>
          <a:prstGeom prst="rect">
            <a:avLst/>
          </a:prstGeom>
          <a:noFill/>
        </p:spPr>
        <p:txBody>
          <a:bodyPr wrap="square" rtlCol="0">
            <a:spAutoFit/>
          </a:bodyPr>
          <a:lstStyle/>
          <a:p>
            <a:pPr marL="457200" lvl="0" indent="-457200" defTabSz="914400" eaLnBrk="0" fontAlgn="base" hangingPunct="0">
              <a:lnSpc>
                <a:spcPct val="150000"/>
              </a:lnSpc>
              <a:spcBef>
                <a:spcPct val="2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为提供与对称分组加密相同的保护强度，非对称加密需要的分组大小至少应该是对称加密的两倍</a:t>
            </a:r>
          </a:p>
          <a:p>
            <a:pPr marL="457200" lvl="0" indent="-457200" defTabSz="914400" eaLnBrk="0" fontAlgn="base" hangingPunct="0">
              <a:lnSpc>
                <a:spcPct val="150000"/>
              </a:lnSpc>
              <a:spcBef>
                <a:spcPct val="2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基于大数因素分解或离散对数的复杂性</a:t>
            </a:r>
          </a:p>
          <a:p>
            <a:pPr marL="457200" lvl="0" indent="-457200" defTabSz="914400" eaLnBrk="0" fontAlgn="base" hangingPunct="0">
              <a:lnSpc>
                <a:spcPct val="150000"/>
              </a:lnSpc>
              <a:spcBef>
                <a:spcPct val="20000"/>
              </a:spcBef>
              <a:spcAft>
                <a:spcPct val="0"/>
              </a:spcAft>
              <a:buFont typeface="Arial" panose="020B0604020202020204" pitchFamily="34" charset="0"/>
              <a:buChar char="•"/>
            </a:pPr>
            <a:r>
              <a:rPr kumimoji="1" lang="zh-CN" altLang="en-US" sz="2400" kern="0" dirty="0">
                <a:latin typeface="Arial" panose="020B0604020202020204" pitchFamily="34" charset="0"/>
                <a:ea typeface="宋体" panose="02010600030101010101" pitchFamily="2" charset="-122"/>
              </a:rPr>
              <a:t>随着量子计算机的出现，可能安全性会越来越差</a:t>
            </a:r>
          </a:p>
        </p:txBody>
      </p:sp>
      <p:pic>
        <p:nvPicPr>
          <p:cNvPr id="119810" name="Picture 2" descr="image-20201002235725826">
            <a:extLst>
              <a:ext uri="{FF2B5EF4-FFF2-40B4-BE49-F238E27FC236}">
                <a16:creationId xmlns:a16="http://schemas.microsoft.com/office/drawing/2014/main" id="{28467EF0-D565-7446-A99C-29D701699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4511" y="1641876"/>
            <a:ext cx="3981438" cy="357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5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21494" y="2886544"/>
            <a:ext cx="8101013" cy="1107996"/>
          </a:xfrm>
          <a:prstGeom prst="rect">
            <a:avLst/>
          </a:prstGeom>
          <a:noFill/>
        </p:spPr>
        <p:txBody>
          <a:bodyPr wrap="square" rtlCol="0">
            <a:spAutoFit/>
          </a:bodyPr>
          <a:lstStyle/>
          <a:p>
            <a:pPr algn="ctr"/>
            <a:r>
              <a:rPr lang="zh-CN" altLang="en-US" sz="6600" b="1" dirty="0">
                <a:solidFill>
                  <a:schemeClr val="bg1"/>
                </a:solidFill>
              </a:rPr>
              <a:t>感谢聆听</a:t>
            </a:r>
          </a:p>
        </p:txBody>
      </p:sp>
    </p:spTree>
    <p:extLst>
      <p:ext uri="{BB962C8B-B14F-4D97-AF65-F5344CB8AC3E}">
        <p14:creationId xmlns:p14="http://schemas.microsoft.com/office/powerpoint/2010/main" val="33571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公钥密码学提出的背景</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4</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50065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密钥管理的困难性问题</a:t>
            </a: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rPr>
              <a:t>传统密钥管理中任意两个对象间使用一对密钥，则</a:t>
            </a:r>
            <a:r>
              <a:rPr kumimoji="1" lang="en" altLang="zh-CN" sz="2400" dirty="0">
                <a:latin typeface="Arial" panose="020B0604020202020204" pitchFamily="34" charset="0"/>
                <a:ea typeface="宋体" panose="02010600030101010101" pitchFamily="2" charset="-122"/>
              </a:rPr>
              <a:t>n</a:t>
            </a:r>
            <a:r>
              <a:rPr kumimoji="1" lang="zh-CN" altLang="en-US" sz="2400" dirty="0">
                <a:latin typeface="Arial" panose="020B0604020202020204" pitchFamily="34" charset="0"/>
                <a:ea typeface="宋体" panose="02010600030101010101" pitchFamily="2" charset="-122"/>
              </a:rPr>
              <a:t>个用户需要</a:t>
            </a:r>
            <a:r>
              <a:rPr kumimoji="1" lang="en" altLang="zh-CN" sz="2400" dirty="0">
                <a:latin typeface="Arial" panose="020B0604020202020204" pitchFamily="34" charset="0"/>
                <a:ea typeface="宋体" panose="02010600030101010101" pitchFamily="2" charset="-122"/>
              </a:rPr>
              <a:t>n(n-1)/2</a:t>
            </a:r>
            <a:r>
              <a:rPr kumimoji="1" lang="zh-CN" altLang="en-US" sz="2400" dirty="0">
                <a:latin typeface="Arial" panose="020B0604020202020204" pitchFamily="34" charset="0"/>
                <a:ea typeface="宋体" panose="02010600030101010101" pitchFamily="2" charset="-122"/>
              </a:rPr>
              <a:t>个密钥</a:t>
            </a:r>
            <a:endParaRPr kumimoji="1" lang="en-US" altLang="zh-CN" sz="24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rPr>
              <a:t>当用户量增大时密钥空间急剧增大</a:t>
            </a: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系统的开放性问题 </a:t>
            </a: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rPr>
              <a:t>对称密码体制的密钥分发方法要求密钥共享各方互相信任，无法解决陌生人间的密钥传递问题 </a:t>
            </a: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数字签名问题 </a:t>
            </a:r>
          </a:p>
          <a:p>
            <a:pPr marL="800100" lvl="1" indent="-342900">
              <a:lnSpc>
                <a:spcPct val="150000"/>
              </a:lnSpc>
              <a:buFont typeface="系统字体"/>
              <a:buChar char="—"/>
            </a:pPr>
            <a:r>
              <a:rPr kumimoji="1" lang="zh-CN" altLang="en-US" sz="2400" dirty="0">
                <a:latin typeface="Arial" panose="020B0604020202020204" pitchFamily="34" charset="0"/>
                <a:ea typeface="宋体" panose="02010600030101010101" pitchFamily="2" charset="-122"/>
              </a:rPr>
              <a:t>对称加密算法难以实现抗抵赖的安全需求</a:t>
            </a:r>
          </a:p>
        </p:txBody>
      </p:sp>
    </p:spTree>
    <p:extLst>
      <p:ext uri="{BB962C8B-B14F-4D97-AF65-F5344CB8AC3E}">
        <p14:creationId xmlns:p14="http://schemas.microsoft.com/office/powerpoint/2010/main" val="89931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anim calcmode="lin" valueType="num">
                                      <p:cBhvr>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50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anim calcmode="lin" valueType="num">
                                      <p:cBhvr>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anim calcmode="lin" valueType="num">
                                      <p:cBhvr>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nodeType="afterEffect">
                                  <p:stCondLst>
                                    <p:cond delay="50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500"/>
                                        <p:tgtEl>
                                          <p:spTgt spid="5">
                                            <p:txEl>
                                              <p:pRg st="5" end="5"/>
                                            </p:txEl>
                                          </p:spTgt>
                                        </p:tgtEl>
                                      </p:cBhvr>
                                    </p:animEffect>
                                    <p:anim calcmode="lin" valueType="num">
                                      <p:cBhvr>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50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anim calcmode="lin" valueType="num">
                                      <p:cBhvr>
                                        <p:cTn id="4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密钥分发问题</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5</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21155A9-AEB1-ED44-A589-1680DA57816D}"/>
              </a:ext>
            </a:extLst>
          </p:cNvPr>
          <p:cNvSpPr txBox="1"/>
          <p:nvPr/>
        </p:nvSpPr>
        <p:spPr>
          <a:xfrm>
            <a:off x="470269" y="922827"/>
            <a:ext cx="8110878" cy="5006563"/>
          </a:xfrm>
          <a:prstGeom prst="rect">
            <a:avLst/>
          </a:prstGeom>
          <a:noFill/>
        </p:spPr>
        <p:txBody>
          <a:bodyPr wrap="square" rtlCol="0">
            <a:spAutoFit/>
          </a:bodyPr>
          <a:lstStyle/>
          <a:p>
            <a:pPr>
              <a:lnSpc>
                <a:spcPct val="150000"/>
              </a:lnSpc>
            </a:pPr>
            <a:r>
              <a:rPr kumimoji="1" lang="zh-CN" altLang="en-US" sz="2400" dirty="0">
                <a:latin typeface="Arial" panose="020B0604020202020204" pitchFamily="34" charset="0"/>
                <a:ea typeface="宋体" panose="02010600030101010101" pitchFamily="2" charset="-122"/>
              </a:rPr>
              <a:t>      “密钥分发”的问题一直困扰着密码专家。比如，二战时，德国高级指挥部每个月都需要分发《每日密钥》月刊给所有的“思格玛”机操作员。而且，即使</a:t>
            </a:r>
            <a:r>
              <a:rPr kumimoji="1" lang="en-US" altLang="zh-CN" sz="2400" dirty="0">
                <a:latin typeface="Arial" panose="020B0604020202020204" pitchFamily="34" charset="0"/>
                <a:ea typeface="宋体" panose="02010600030101010101" pitchFamily="2" charset="-122"/>
              </a:rPr>
              <a:t>U</a:t>
            </a:r>
            <a:r>
              <a:rPr kumimoji="1" lang="zh-CN" altLang="en-US" sz="2400" dirty="0">
                <a:latin typeface="Arial" panose="020B0604020202020204" pitchFamily="34" charset="0"/>
                <a:ea typeface="宋体" panose="02010600030101010101" pitchFamily="2" charset="-122"/>
              </a:rPr>
              <a:t>型潜艇大多数时间都远离基地，它也不得不想办法获得最新的密钥。</a:t>
            </a:r>
          </a:p>
          <a:p>
            <a:pPr>
              <a:lnSpc>
                <a:spcPct val="150000"/>
              </a:lnSpc>
            </a:pPr>
            <a:r>
              <a:rPr kumimoji="1" lang="zh-CN" altLang="en-US" sz="2400" dirty="0">
                <a:latin typeface="Arial" panose="020B0604020202020204" pitchFamily="34" charset="0"/>
                <a:ea typeface="宋体" panose="02010600030101010101" pitchFamily="2" charset="-122"/>
              </a:rPr>
              <a:t>       美国政府的密钥是</a:t>
            </a:r>
            <a:r>
              <a:rPr kumimoji="1" lang="en-US" altLang="zh-CN" sz="2400" dirty="0">
                <a:latin typeface="Arial" panose="020B0604020202020204" pitchFamily="34" charset="0"/>
                <a:ea typeface="宋体" panose="02010600030101010101" pitchFamily="2" charset="-122"/>
              </a:rPr>
              <a:t>COMSEC(</a:t>
            </a:r>
            <a:r>
              <a:rPr kumimoji="1" lang="zh-CN" altLang="en-US" sz="2400" dirty="0">
                <a:latin typeface="Arial" panose="020B0604020202020204" pitchFamily="34" charset="0"/>
                <a:ea typeface="宋体" panose="02010600030101010101" pitchFamily="2" charset="-122"/>
              </a:rPr>
              <a:t>通讯安全局的缩写)掌管和分发的。1970年代，</a:t>
            </a:r>
            <a:r>
              <a:rPr kumimoji="1" lang="en-US" altLang="zh-CN" sz="2400" dirty="0">
                <a:latin typeface="Arial" panose="020B0604020202020204" pitchFamily="34" charset="0"/>
                <a:ea typeface="宋体" panose="02010600030101010101" pitchFamily="2" charset="-122"/>
              </a:rPr>
              <a:t>COMSEC</a:t>
            </a:r>
            <a:r>
              <a:rPr kumimoji="1" lang="zh-CN" altLang="en-US" sz="2400" dirty="0">
                <a:latin typeface="Arial" panose="020B0604020202020204" pitchFamily="34" charset="0"/>
                <a:ea typeface="宋体" panose="02010600030101010101" pitchFamily="2" charset="-122"/>
              </a:rPr>
              <a:t>每天分发的密钥数以吨计。当装载着</a:t>
            </a:r>
            <a:r>
              <a:rPr kumimoji="1" lang="en-US" altLang="zh-CN" sz="2400" dirty="0">
                <a:latin typeface="Arial" panose="020B0604020202020204" pitchFamily="34" charset="0"/>
                <a:ea typeface="宋体" panose="02010600030101010101" pitchFamily="2" charset="-122"/>
              </a:rPr>
              <a:t>COMSEC</a:t>
            </a:r>
            <a:r>
              <a:rPr kumimoji="1" lang="zh-CN" altLang="en-US" sz="2400" dirty="0">
                <a:latin typeface="Arial" panose="020B0604020202020204" pitchFamily="34" charset="0"/>
                <a:ea typeface="宋体" panose="02010600030101010101" pitchFamily="2" charset="-122"/>
              </a:rPr>
              <a:t>密钥的船靠港时，密码分发员会到甲板上收集各种卡片、纸带以及软盘和其他一切贮存密钥的介质。然后，把它们分发给客户。</a:t>
            </a:r>
          </a:p>
        </p:txBody>
      </p:sp>
      <p:sp>
        <p:nvSpPr>
          <p:cNvPr id="6" name="文本框 5">
            <a:extLst>
              <a:ext uri="{FF2B5EF4-FFF2-40B4-BE49-F238E27FC236}">
                <a16:creationId xmlns:a16="http://schemas.microsoft.com/office/drawing/2014/main" id="{B8900635-684E-FA4E-AE4B-53B0354052EF}"/>
              </a:ext>
            </a:extLst>
          </p:cNvPr>
          <p:cNvSpPr txBox="1"/>
          <p:nvPr/>
        </p:nvSpPr>
        <p:spPr>
          <a:xfrm>
            <a:off x="4959927" y="5843845"/>
            <a:ext cx="3262432" cy="461665"/>
          </a:xfrm>
          <a:prstGeom prst="rect">
            <a:avLst/>
          </a:prstGeom>
          <a:noFill/>
        </p:spPr>
        <p:txBody>
          <a:bodyPr wrap="none" rtlCol="0">
            <a:spAutoFit/>
          </a:bodyPr>
          <a:lstStyle/>
          <a:p>
            <a:r>
              <a:rPr kumimoji="1" lang="zh-CN" altLang="en-US" sz="2400" b="1" dirty="0">
                <a:latin typeface="SimHei" panose="02010609060101010101" pitchFamily="49" charset="-122"/>
                <a:ea typeface="SimHei" panose="02010609060101010101" pitchFamily="49" charset="-122"/>
              </a:rPr>
              <a:t>密码分发面临巨大难题</a:t>
            </a:r>
          </a:p>
        </p:txBody>
      </p:sp>
    </p:spTree>
    <p:extLst>
      <p:ext uri="{BB962C8B-B14F-4D97-AF65-F5344CB8AC3E}">
        <p14:creationId xmlns:p14="http://schemas.microsoft.com/office/powerpoint/2010/main" val="84075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密钥分发问题</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6</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849FFC6-3E85-4A2D-A394-727F14245D9B}"/>
              </a:ext>
            </a:extLst>
          </p:cNvPr>
          <p:cNvSpPr txBox="1"/>
          <p:nvPr/>
        </p:nvSpPr>
        <p:spPr>
          <a:xfrm>
            <a:off x="470269" y="922827"/>
            <a:ext cx="8110878" cy="5560561"/>
          </a:xfrm>
          <a:prstGeom prst="rect">
            <a:avLst/>
          </a:prstGeom>
          <a:noFill/>
        </p:spPr>
        <p:txBody>
          <a:bodyPr wrap="square" rtlCol="0">
            <a:spAutoFit/>
          </a:bodyPr>
          <a:lstStyle/>
          <a:p>
            <a:pPr>
              <a:lnSpc>
                <a:spcPct val="150000"/>
              </a:lnSpc>
            </a:pPr>
            <a:r>
              <a:rPr kumimoji="1" lang="zh-CN" altLang="en-US" sz="2400" dirty="0">
                <a:latin typeface="Arial" panose="020B0604020202020204" pitchFamily="34" charset="0"/>
                <a:ea typeface="宋体" panose="02010600030101010101" pitchFamily="2" charset="-122"/>
              </a:rPr>
              <a:t>      </a:t>
            </a:r>
            <a:r>
              <a:rPr kumimoji="1" lang="en-US" altLang="zh-CN" sz="2400" dirty="0">
                <a:latin typeface="Arial" panose="020B0604020202020204" pitchFamily="34" charset="0"/>
                <a:ea typeface="宋体" panose="02010600030101010101" pitchFamily="2" charset="-122"/>
              </a:rPr>
              <a:t>2021</a:t>
            </a:r>
            <a:r>
              <a:rPr kumimoji="1" lang="zh-CN" altLang="en-US" sz="2400" dirty="0">
                <a:latin typeface="Arial" panose="020B0604020202020204" pitchFamily="34" charset="0"/>
                <a:ea typeface="宋体" panose="02010600030101010101" pitchFamily="2" charset="-122"/>
              </a:rPr>
              <a:t>年</a:t>
            </a:r>
            <a:r>
              <a:rPr kumimoji="1" lang="en-US" altLang="zh-CN" sz="2400" dirty="0">
                <a:latin typeface="Arial" panose="020B0604020202020204" pitchFamily="34" charset="0"/>
                <a:ea typeface="宋体" panose="02010600030101010101" pitchFamily="2" charset="-122"/>
              </a:rPr>
              <a:t>10</a:t>
            </a:r>
            <a:r>
              <a:rPr kumimoji="1" lang="zh-CN" altLang="en-US" sz="2400" dirty="0">
                <a:latin typeface="Arial" panose="020B0604020202020204" pitchFamily="34" charset="0"/>
                <a:ea typeface="宋体" panose="02010600030101010101" pitchFamily="2" charset="-122"/>
              </a:rPr>
              <a:t>月，</a:t>
            </a:r>
            <a:r>
              <a:rPr kumimoji="1" lang="en-US" altLang="zh-CN" sz="2400" dirty="0">
                <a:latin typeface="Arial" panose="020B0604020202020204" pitchFamily="34" charset="0"/>
                <a:ea typeface="宋体" panose="02010600030101010101" pitchFamily="2" charset="-122"/>
              </a:rPr>
              <a:t>ISO/IEC JTC1/SC27</a:t>
            </a:r>
            <a:r>
              <a:rPr kumimoji="1" lang="zh-CN" altLang="en-US" sz="2400" dirty="0">
                <a:latin typeface="Arial" panose="020B0604020202020204" pitchFamily="34" charset="0"/>
                <a:ea typeface="宋体" panose="02010600030101010101" pitchFamily="2" charset="-122"/>
              </a:rPr>
              <a:t>会议宣布，我国</a:t>
            </a:r>
            <a:r>
              <a:rPr kumimoji="1" lang="en-US" altLang="zh-CN" sz="2400" dirty="0">
                <a:latin typeface="Arial" panose="020B0604020202020204" pitchFamily="34" charset="0"/>
                <a:ea typeface="宋体" panose="02010600030101010101" pitchFamily="2" charset="-122"/>
              </a:rPr>
              <a:t>SM9</a:t>
            </a:r>
            <a:r>
              <a:rPr kumimoji="1" lang="zh-CN" altLang="en-US" sz="2400" dirty="0">
                <a:latin typeface="Arial" panose="020B0604020202020204" pitchFamily="34" charset="0"/>
                <a:ea typeface="宋体" panose="02010600030101010101" pitchFamily="2" charset="-122"/>
              </a:rPr>
              <a:t>密钥交换协议作为国际标准</a:t>
            </a:r>
            <a:r>
              <a:rPr kumimoji="1" lang="en-US" altLang="zh-CN" sz="2400" dirty="0">
                <a:latin typeface="Arial" panose="020B0604020202020204" pitchFamily="34" charset="0"/>
                <a:ea typeface="宋体" panose="02010600030101010101" pitchFamily="2" charset="-122"/>
              </a:rPr>
              <a:t>ISO/IEC 11770-3: 2021《</a:t>
            </a:r>
            <a:r>
              <a:rPr kumimoji="1" lang="zh-CN" altLang="en-US" sz="2400" dirty="0">
                <a:latin typeface="Arial" panose="020B0604020202020204" pitchFamily="34" charset="0"/>
                <a:ea typeface="宋体" panose="02010600030101010101" pitchFamily="2" charset="-122"/>
              </a:rPr>
              <a:t>信息技术 密钥管理 第</a:t>
            </a:r>
            <a:r>
              <a:rPr kumimoji="1" lang="en-US" altLang="zh-CN" sz="2400" dirty="0">
                <a:latin typeface="Arial" panose="020B0604020202020204" pitchFamily="34" charset="0"/>
                <a:ea typeface="宋体" panose="02010600030101010101" pitchFamily="2" charset="-122"/>
              </a:rPr>
              <a:t>3</a:t>
            </a:r>
            <a:r>
              <a:rPr kumimoji="1" lang="zh-CN" altLang="en-US" sz="2400" dirty="0">
                <a:latin typeface="Arial" panose="020B0604020202020204" pitchFamily="34" charset="0"/>
                <a:ea typeface="宋体" panose="02010600030101010101" pitchFamily="2" charset="-122"/>
              </a:rPr>
              <a:t>部分</a:t>
            </a:r>
            <a:r>
              <a:rPr kumimoji="1" lang="en-US" altLang="zh-CN" sz="2400" dirty="0">
                <a:latin typeface="Arial" panose="020B0604020202020204" pitchFamily="34" charset="0"/>
                <a:ea typeface="宋体" panose="02010600030101010101" pitchFamily="2" charset="-122"/>
              </a:rPr>
              <a:t>: </a:t>
            </a:r>
            <a:r>
              <a:rPr kumimoji="1" lang="zh-CN" altLang="en-US" sz="2400" dirty="0">
                <a:latin typeface="Arial" panose="020B0604020202020204" pitchFamily="34" charset="0"/>
                <a:ea typeface="宋体" panose="02010600030101010101" pitchFamily="2" charset="-122"/>
              </a:rPr>
              <a:t>使用非对称技术的机制</a:t>
            </a:r>
            <a:r>
              <a:rPr kumimoji="1" lang="en-US" altLang="zh-CN" sz="2400" dirty="0">
                <a:latin typeface="Arial" panose="020B0604020202020204" pitchFamily="34" charset="0"/>
                <a:ea typeface="宋体" panose="02010600030101010101" pitchFamily="2" charset="-122"/>
              </a:rPr>
              <a:t>》</a:t>
            </a:r>
            <a:r>
              <a:rPr kumimoji="1" lang="zh-CN" altLang="en-US" sz="2400" dirty="0">
                <a:latin typeface="Arial" panose="020B0604020202020204" pitchFamily="34" charset="0"/>
                <a:ea typeface="宋体" panose="02010600030101010101" pitchFamily="2" charset="-122"/>
              </a:rPr>
              <a:t>的一部分，由国际标准化组织</a:t>
            </a:r>
            <a:r>
              <a:rPr kumimoji="1" lang="en-US" altLang="zh-CN" sz="2400" dirty="0">
                <a:latin typeface="Arial" panose="020B0604020202020204" pitchFamily="34" charset="0"/>
                <a:ea typeface="宋体" panose="02010600030101010101" pitchFamily="2" charset="-122"/>
              </a:rPr>
              <a:t>ISO/IEC</a:t>
            </a:r>
            <a:r>
              <a:rPr kumimoji="1" lang="zh-CN" altLang="en-US" sz="2400" dirty="0">
                <a:latin typeface="Arial" panose="020B0604020202020204" pitchFamily="34" charset="0"/>
                <a:ea typeface="宋体" panose="02010600030101010101" pitchFamily="2" charset="-122"/>
              </a:rPr>
              <a:t>正式发布。</a:t>
            </a:r>
          </a:p>
          <a:p>
            <a:pPr>
              <a:lnSpc>
                <a:spcPct val="150000"/>
              </a:lnSpc>
            </a:pPr>
            <a:r>
              <a:rPr kumimoji="1" lang="en-US" altLang="zh-CN" sz="2400" dirty="0">
                <a:latin typeface="Arial" panose="020B0604020202020204" pitchFamily="34" charset="0"/>
                <a:ea typeface="宋体" panose="02010600030101010101" pitchFamily="2" charset="-122"/>
              </a:rPr>
              <a:t>	SM9</a:t>
            </a:r>
            <a:r>
              <a:rPr kumimoji="1" lang="zh-CN" altLang="en-US" sz="2400" dirty="0">
                <a:latin typeface="Arial" panose="020B0604020202020204" pitchFamily="34" charset="0"/>
                <a:ea typeface="宋体" panose="02010600030101010101" pitchFamily="2" charset="-122"/>
              </a:rPr>
              <a:t>密钥交换协议用于通信双方基于对方的标识实现会话密钥协商，具有运算效率高、算法安全模式实现灵活等特点。</a:t>
            </a:r>
            <a:r>
              <a:rPr kumimoji="1" lang="en-US" altLang="zh-CN" sz="2400" dirty="0">
                <a:latin typeface="Arial" panose="020B0604020202020204" pitchFamily="34" charset="0"/>
                <a:ea typeface="宋体" panose="02010600030101010101" pitchFamily="2" charset="-122"/>
              </a:rPr>
              <a:t>SM9</a:t>
            </a:r>
            <a:r>
              <a:rPr kumimoji="1" lang="zh-CN" altLang="en-US" sz="2400" dirty="0">
                <a:latin typeface="Arial" panose="020B0604020202020204" pitchFamily="34" charset="0"/>
                <a:ea typeface="宋体" panose="02010600030101010101" pitchFamily="2" charset="-122"/>
              </a:rPr>
              <a:t>密钥交换协议是继</a:t>
            </a:r>
            <a:r>
              <a:rPr kumimoji="1" lang="en-US" altLang="zh-CN" sz="2400" dirty="0">
                <a:latin typeface="Arial" panose="020B0604020202020204" pitchFamily="34" charset="0"/>
                <a:ea typeface="宋体" panose="02010600030101010101" pitchFamily="2" charset="-122"/>
              </a:rPr>
              <a:t>SM9</a:t>
            </a:r>
            <a:r>
              <a:rPr kumimoji="1" lang="zh-CN" altLang="en-US" sz="2400" dirty="0">
                <a:latin typeface="Arial" panose="020B0604020202020204" pitchFamily="34" charset="0"/>
                <a:ea typeface="宋体" panose="02010600030101010101" pitchFamily="2" charset="-122"/>
              </a:rPr>
              <a:t>数字签名算法、</a:t>
            </a:r>
            <a:r>
              <a:rPr kumimoji="1" lang="en-US" altLang="zh-CN" sz="2400" dirty="0">
                <a:latin typeface="Arial" panose="020B0604020202020204" pitchFamily="34" charset="0"/>
                <a:ea typeface="宋体" panose="02010600030101010101" pitchFamily="2" charset="-122"/>
              </a:rPr>
              <a:t>SM9</a:t>
            </a:r>
            <a:r>
              <a:rPr kumimoji="1" lang="zh-CN" altLang="en-US" sz="2400" dirty="0">
                <a:latin typeface="Arial" panose="020B0604020202020204" pitchFamily="34" charset="0"/>
                <a:ea typeface="宋体" panose="02010600030101010101" pitchFamily="2" charset="-122"/>
              </a:rPr>
              <a:t>标识加密算法之后，</a:t>
            </a:r>
            <a:r>
              <a:rPr kumimoji="1" lang="en-US" altLang="zh-CN" sz="2400" dirty="0">
                <a:latin typeface="Arial" panose="020B0604020202020204" pitchFamily="34" charset="0"/>
                <a:ea typeface="宋体" panose="02010600030101010101" pitchFamily="2" charset="-122"/>
              </a:rPr>
              <a:t>SM9</a:t>
            </a:r>
            <a:r>
              <a:rPr kumimoji="1" lang="zh-CN" altLang="en-US" sz="2400" dirty="0">
                <a:latin typeface="Arial" panose="020B0604020202020204" pitchFamily="34" charset="0"/>
                <a:ea typeface="宋体" panose="02010600030101010101" pitchFamily="2" charset="-122"/>
              </a:rPr>
              <a:t>算法的第三项</a:t>
            </a:r>
            <a:r>
              <a:rPr kumimoji="1" lang="en-US" altLang="zh-CN" sz="2400" dirty="0">
                <a:latin typeface="Arial" panose="020B0604020202020204" pitchFamily="34" charset="0"/>
                <a:ea typeface="宋体" panose="02010600030101010101" pitchFamily="2" charset="-122"/>
              </a:rPr>
              <a:t>ISO/IEC</a:t>
            </a:r>
            <a:r>
              <a:rPr kumimoji="1" lang="zh-CN" altLang="en-US" sz="2400" dirty="0">
                <a:latin typeface="Arial" panose="020B0604020202020204" pitchFamily="34" charset="0"/>
                <a:ea typeface="宋体" panose="02010600030101010101" pitchFamily="2" charset="-122"/>
              </a:rPr>
              <a:t>国际标准，也标志着</a:t>
            </a:r>
            <a:r>
              <a:rPr kumimoji="1" lang="en-US" altLang="zh-CN" sz="2400" dirty="0">
                <a:latin typeface="Arial" panose="020B0604020202020204" pitchFamily="34" charset="0"/>
                <a:ea typeface="宋体" panose="02010600030101010101" pitchFamily="2" charset="-122"/>
              </a:rPr>
              <a:t>SM9</a:t>
            </a:r>
            <a:r>
              <a:rPr kumimoji="1" lang="zh-CN" altLang="en-US" sz="2400" dirty="0">
                <a:latin typeface="Arial" panose="020B0604020202020204" pitchFamily="34" charset="0"/>
                <a:ea typeface="宋体" panose="02010600030101010101" pitchFamily="2" charset="-122"/>
              </a:rPr>
              <a:t>算法全体系纳入</a:t>
            </a:r>
            <a:r>
              <a:rPr kumimoji="1" lang="en-US" altLang="zh-CN" sz="2400" dirty="0">
                <a:latin typeface="Arial" panose="020B0604020202020204" pitchFamily="34" charset="0"/>
                <a:ea typeface="宋体" panose="02010600030101010101" pitchFamily="2" charset="-122"/>
              </a:rPr>
              <a:t>ISO/IEC</a:t>
            </a:r>
            <a:r>
              <a:rPr kumimoji="1" lang="zh-CN" altLang="en-US" sz="2400">
                <a:latin typeface="Arial" panose="020B0604020202020204" pitchFamily="34" charset="0"/>
                <a:ea typeface="宋体" panose="02010600030101010101" pitchFamily="2" charset="-122"/>
              </a:rPr>
              <a:t>标准</a:t>
            </a:r>
            <a:r>
              <a:rPr kumimoji="1" lang="zh-CN" altLang="en-US" sz="2400" dirty="0">
                <a:latin typeface="Arial" panose="020B0604020202020204" pitchFamily="34" charset="0"/>
                <a:ea typeface="宋体" panose="02010600030101010101" pitchFamily="2" charset="-122"/>
              </a:rPr>
              <a:t>，</a:t>
            </a:r>
            <a:r>
              <a:rPr kumimoji="1" lang="zh-CN" altLang="en-US" sz="2400">
                <a:latin typeface="Arial" panose="020B0604020202020204" pitchFamily="34" charset="0"/>
                <a:ea typeface="宋体" panose="02010600030101010101" pitchFamily="2" charset="-122"/>
              </a:rPr>
              <a:t>对</a:t>
            </a:r>
            <a:r>
              <a:rPr kumimoji="1" lang="zh-CN" altLang="en-US" sz="2400" dirty="0">
                <a:latin typeface="Arial" panose="020B0604020202020204" pitchFamily="34" charset="0"/>
                <a:ea typeface="宋体" panose="02010600030101010101" pitchFamily="2" charset="-122"/>
              </a:rPr>
              <a:t>促进我国商用密码产业发展、提升我国商用密码的国际影响力具有重要意义。</a:t>
            </a:r>
          </a:p>
        </p:txBody>
      </p:sp>
    </p:spTree>
    <p:extLst>
      <p:ext uri="{BB962C8B-B14F-4D97-AF65-F5344CB8AC3E}">
        <p14:creationId xmlns:p14="http://schemas.microsoft.com/office/powerpoint/2010/main" val="24803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anim calcmode="lin" valueType="num">
                                      <p:cBhvr>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公开密钥加密模型</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7</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AADB01A7-704C-4C6F-BE0E-A35BC37A7510}"/>
              </a:ext>
            </a:extLst>
          </p:cNvPr>
          <p:cNvGrpSpPr/>
          <p:nvPr/>
        </p:nvGrpSpPr>
        <p:grpSpPr>
          <a:xfrm>
            <a:off x="262769" y="1364044"/>
            <a:ext cx="8618462" cy="4129911"/>
            <a:chOff x="1951609" y="1136753"/>
            <a:chExt cx="8618462" cy="4129911"/>
          </a:xfrm>
        </p:grpSpPr>
        <p:sp>
          <p:nvSpPr>
            <p:cNvPr id="8" name="矩形: 折角 7">
              <a:extLst>
                <a:ext uri="{FF2B5EF4-FFF2-40B4-BE49-F238E27FC236}">
                  <a16:creationId xmlns:a16="http://schemas.microsoft.com/office/drawing/2014/main" id="{BF19AA78-D9DA-4D60-8260-5D299655919C}"/>
                </a:ext>
              </a:extLst>
            </p:cNvPr>
            <p:cNvSpPr/>
            <p:nvPr/>
          </p:nvSpPr>
          <p:spPr>
            <a:xfrm>
              <a:off x="1969172" y="3806548"/>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折角 8">
              <a:extLst>
                <a:ext uri="{FF2B5EF4-FFF2-40B4-BE49-F238E27FC236}">
                  <a16:creationId xmlns:a16="http://schemas.microsoft.com/office/drawing/2014/main" id="{129354B6-14DC-4D53-97AA-42B7001B06FA}"/>
                </a:ext>
              </a:extLst>
            </p:cNvPr>
            <p:cNvSpPr/>
            <p:nvPr/>
          </p:nvSpPr>
          <p:spPr>
            <a:xfrm>
              <a:off x="9369660" y="3806548"/>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80D1892-56C8-4CB3-9153-9F591694368B}"/>
                </a:ext>
              </a:extLst>
            </p:cNvPr>
            <p:cNvSpPr/>
            <p:nvPr/>
          </p:nvSpPr>
          <p:spPr>
            <a:xfrm>
              <a:off x="3814750" y="3806548"/>
              <a:ext cx="1291905" cy="1442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FDAB90E-E5F7-4BE7-AA1C-FFBF28460139}"/>
                </a:ext>
              </a:extLst>
            </p:cNvPr>
            <p:cNvSpPr/>
            <p:nvPr/>
          </p:nvSpPr>
          <p:spPr>
            <a:xfrm>
              <a:off x="7415025" y="3806548"/>
              <a:ext cx="1291905" cy="1442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71307360-59FA-4486-9E79-1F334F483E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5766" y="1903339"/>
              <a:ext cx="530953" cy="530953"/>
            </a:xfrm>
            <a:prstGeom prst="rect">
              <a:avLst/>
            </a:prstGeom>
          </p:spPr>
        </p:pic>
        <p:pic>
          <p:nvPicPr>
            <p:cNvPr id="14" name="图片 13">
              <a:extLst>
                <a:ext uri="{FF2B5EF4-FFF2-40B4-BE49-F238E27FC236}">
                  <a16:creationId xmlns:a16="http://schemas.microsoft.com/office/drawing/2014/main" id="{24831D81-48EA-41E6-9848-7826C137F9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4798" y="1901789"/>
              <a:ext cx="530953" cy="530953"/>
            </a:xfrm>
            <a:prstGeom prst="rect">
              <a:avLst/>
            </a:prstGeom>
          </p:spPr>
        </p:pic>
        <p:sp>
          <p:nvSpPr>
            <p:cNvPr id="15" name="文本框 14">
              <a:extLst>
                <a:ext uri="{FF2B5EF4-FFF2-40B4-BE49-F238E27FC236}">
                  <a16:creationId xmlns:a16="http://schemas.microsoft.com/office/drawing/2014/main" id="{CC872739-7B0D-4342-B19B-24B658258AE5}"/>
                </a:ext>
              </a:extLst>
            </p:cNvPr>
            <p:cNvSpPr txBox="1"/>
            <p:nvPr/>
          </p:nvSpPr>
          <p:spPr>
            <a:xfrm>
              <a:off x="1951609" y="4204835"/>
              <a:ext cx="1182848"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Plaintext input</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323509D-51A1-4DCC-B74F-650782F45959}"/>
                </a:ext>
              </a:extLst>
            </p:cNvPr>
            <p:cNvSpPr txBox="1"/>
            <p:nvPr/>
          </p:nvSpPr>
          <p:spPr>
            <a:xfrm>
              <a:off x="7303583" y="3789336"/>
              <a:ext cx="1548266" cy="1477328"/>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Decryption algorithm (reverse of encryption algorithm)</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B2C79B9-51B8-46CC-82EB-D56A12599599}"/>
                </a:ext>
              </a:extLst>
            </p:cNvPr>
            <p:cNvSpPr txBox="1"/>
            <p:nvPr/>
          </p:nvSpPr>
          <p:spPr>
            <a:xfrm>
              <a:off x="9387223" y="4181280"/>
              <a:ext cx="1182848"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Plaintext output</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AA2A7317-00DD-430A-88E8-9D2D225D2D38}"/>
                </a:ext>
              </a:extLst>
            </p:cNvPr>
            <p:cNvSpPr txBox="1"/>
            <p:nvPr/>
          </p:nvSpPr>
          <p:spPr>
            <a:xfrm>
              <a:off x="3755766" y="4066337"/>
              <a:ext cx="1462333" cy="92333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Encryption algorithm (e.g., RSA)</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A48BBC4E-9730-492A-9D2C-4DD6693AE65F}"/>
                </a:ext>
              </a:extLst>
            </p:cNvPr>
            <p:cNvSpPr txBox="1"/>
            <p:nvPr/>
          </p:nvSpPr>
          <p:spPr>
            <a:xfrm>
              <a:off x="4640190" y="2874612"/>
              <a:ext cx="1388977"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Alice’s public key</a:t>
              </a:r>
              <a:endParaRPr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CE6930D2-4BB9-4051-821A-5D84FA07BC23}"/>
                </a:ext>
              </a:extLst>
            </p:cNvPr>
            <p:cNvSpPr txBox="1"/>
            <p:nvPr/>
          </p:nvSpPr>
          <p:spPr>
            <a:xfrm>
              <a:off x="8139962" y="2847225"/>
              <a:ext cx="1221472"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Alice’s private key</a:t>
              </a:r>
              <a:endParaRPr lang="zh-CN" altLang="en-US" dirty="0">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1E2BF831-C73A-4F7F-8B25-5F1CF12E49FC}"/>
                </a:ext>
              </a:extLst>
            </p:cNvPr>
            <p:cNvCxnSpPr>
              <a:stCxn id="8" idx="3"/>
              <a:endCxn id="10" idx="1"/>
            </p:cNvCxnSpPr>
            <p:nvPr/>
          </p:nvCxnSpPr>
          <p:spPr>
            <a:xfrm>
              <a:off x="3152020" y="4528001"/>
              <a:ext cx="6627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E34B85A-08D2-4BAF-B98C-5C8F84937862}"/>
                </a:ext>
              </a:extLst>
            </p:cNvPr>
            <p:cNvCxnSpPr>
              <a:cxnSpLocks/>
              <a:stCxn id="10" idx="3"/>
              <a:endCxn id="12" idx="1"/>
            </p:cNvCxnSpPr>
            <p:nvPr/>
          </p:nvCxnSpPr>
          <p:spPr>
            <a:xfrm>
              <a:off x="5106655" y="4528001"/>
              <a:ext cx="23083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E0C259A-F5EF-46BA-BA05-D5D244AA2863}"/>
                </a:ext>
              </a:extLst>
            </p:cNvPr>
            <p:cNvCxnSpPr>
              <a:cxnSpLocks/>
              <a:stCxn id="12" idx="3"/>
              <a:endCxn id="9" idx="1"/>
            </p:cNvCxnSpPr>
            <p:nvPr/>
          </p:nvCxnSpPr>
          <p:spPr>
            <a:xfrm>
              <a:off x="8706930" y="4528001"/>
              <a:ext cx="6627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94DA252-DC2D-4162-9C20-242694F46C70}"/>
                </a:ext>
              </a:extLst>
            </p:cNvPr>
            <p:cNvSpPr txBox="1"/>
            <p:nvPr/>
          </p:nvSpPr>
          <p:spPr>
            <a:xfrm>
              <a:off x="5141782" y="3881670"/>
              <a:ext cx="2180789"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Transmitted ciphertext</a:t>
              </a:r>
              <a:endParaRPr lang="zh-CN" altLang="en-US" dirty="0">
                <a:latin typeface="Times New Roman" panose="02020603050405020304" pitchFamily="18" charset="0"/>
                <a:cs typeface="Times New Roman" panose="02020603050405020304" pitchFamily="18" charset="0"/>
              </a:endParaRPr>
            </a:p>
          </p:txBody>
        </p:sp>
        <p:pic>
          <p:nvPicPr>
            <p:cNvPr id="25" name="图片 24">
              <a:extLst>
                <a:ext uri="{FF2B5EF4-FFF2-40B4-BE49-F238E27FC236}">
                  <a16:creationId xmlns:a16="http://schemas.microsoft.com/office/drawing/2014/main" id="{B89D75A2-53BE-4066-A601-FE97319677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9237" y="1903337"/>
              <a:ext cx="530953" cy="530953"/>
            </a:xfrm>
            <a:prstGeom prst="rect">
              <a:avLst/>
            </a:prstGeom>
          </p:spPr>
        </p:pic>
        <p:pic>
          <p:nvPicPr>
            <p:cNvPr id="26" name="图片 25">
              <a:extLst>
                <a:ext uri="{FF2B5EF4-FFF2-40B4-BE49-F238E27FC236}">
                  <a16:creationId xmlns:a16="http://schemas.microsoft.com/office/drawing/2014/main" id="{6C59350D-8AA6-4620-A3E2-EEF1F7AD3D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3992" y="1903337"/>
              <a:ext cx="530953" cy="530953"/>
            </a:xfrm>
            <a:prstGeom prst="rect">
              <a:avLst/>
            </a:prstGeom>
          </p:spPr>
        </p:pic>
        <p:pic>
          <p:nvPicPr>
            <p:cNvPr id="27" name="图片 26">
              <a:extLst>
                <a:ext uri="{FF2B5EF4-FFF2-40B4-BE49-F238E27FC236}">
                  <a16:creationId xmlns:a16="http://schemas.microsoft.com/office/drawing/2014/main" id="{3EA4C9A4-0C60-4438-AA37-06535352FD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0675" y="1901789"/>
              <a:ext cx="530953" cy="530953"/>
            </a:xfrm>
            <a:prstGeom prst="rect">
              <a:avLst/>
            </a:prstGeom>
          </p:spPr>
        </p:pic>
        <p:cxnSp>
          <p:nvCxnSpPr>
            <p:cNvPr id="28" name="直接箭头连接符 27">
              <a:extLst>
                <a:ext uri="{FF2B5EF4-FFF2-40B4-BE49-F238E27FC236}">
                  <a16:creationId xmlns:a16="http://schemas.microsoft.com/office/drawing/2014/main" id="{AE92A2C6-C1F8-48D1-A664-C850A4A2016F}"/>
                </a:ext>
              </a:extLst>
            </p:cNvPr>
            <p:cNvCxnSpPr>
              <a:cxnSpLocks/>
            </p:cNvCxnSpPr>
            <p:nvPr/>
          </p:nvCxnSpPr>
          <p:spPr>
            <a:xfrm>
              <a:off x="8060977" y="2694079"/>
              <a:ext cx="0" cy="10952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985935C-554D-46DE-8E5F-1AFDCE3CF21D}"/>
                </a:ext>
              </a:extLst>
            </p:cNvPr>
            <p:cNvCxnSpPr>
              <a:cxnSpLocks/>
              <a:endCxn id="10" idx="0"/>
            </p:cNvCxnSpPr>
            <p:nvPr/>
          </p:nvCxnSpPr>
          <p:spPr>
            <a:xfrm flipH="1">
              <a:off x="4460703" y="2694079"/>
              <a:ext cx="26229" cy="1112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73BC0EB-2365-46A5-BFB8-E8345300F501}"/>
                </a:ext>
              </a:extLst>
            </p:cNvPr>
            <p:cNvSpPr txBox="1"/>
            <p:nvPr/>
          </p:nvSpPr>
          <p:spPr>
            <a:xfrm>
              <a:off x="3956251" y="1136753"/>
              <a:ext cx="1388977"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Bob’s public key ring</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5017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公开密钥鉴别模型</a:t>
            </a:r>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E1D59D24-FBE8-4EA9-9E7B-2F0DD0E4AE35}"/>
              </a:ext>
            </a:extLst>
          </p:cNvPr>
          <p:cNvGrpSpPr/>
          <p:nvPr/>
        </p:nvGrpSpPr>
        <p:grpSpPr>
          <a:xfrm>
            <a:off x="262769" y="1500648"/>
            <a:ext cx="8618462" cy="4129911"/>
            <a:chOff x="1951609" y="1136753"/>
            <a:chExt cx="8618462" cy="4129911"/>
          </a:xfrm>
        </p:grpSpPr>
        <p:sp>
          <p:nvSpPr>
            <p:cNvPr id="6" name="矩形: 折角 5">
              <a:extLst>
                <a:ext uri="{FF2B5EF4-FFF2-40B4-BE49-F238E27FC236}">
                  <a16:creationId xmlns:a16="http://schemas.microsoft.com/office/drawing/2014/main" id="{B6C9D83A-E385-4B12-AB98-ABD9C286EF30}"/>
                </a:ext>
              </a:extLst>
            </p:cNvPr>
            <p:cNvSpPr/>
            <p:nvPr/>
          </p:nvSpPr>
          <p:spPr>
            <a:xfrm>
              <a:off x="1969172" y="3806548"/>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折角 6">
              <a:extLst>
                <a:ext uri="{FF2B5EF4-FFF2-40B4-BE49-F238E27FC236}">
                  <a16:creationId xmlns:a16="http://schemas.microsoft.com/office/drawing/2014/main" id="{89F7FC85-4277-47D9-A945-80D382EEF6B8}"/>
                </a:ext>
              </a:extLst>
            </p:cNvPr>
            <p:cNvSpPr/>
            <p:nvPr/>
          </p:nvSpPr>
          <p:spPr>
            <a:xfrm>
              <a:off x="9369660" y="3806548"/>
              <a:ext cx="1182848" cy="1442906"/>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A9C7AF6A-2B17-4781-B3DF-8D4B137D8C71}"/>
                </a:ext>
              </a:extLst>
            </p:cNvPr>
            <p:cNvSpPr/>
            <p:nvPr/>
          </p:nvSpPr>
          <p:spPr>
            <a:xfrm>
              <a:off x="3814750" y="3806548"/>
              <a:ext cx="1291905" cy="1442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54525FD4-A034-4529-BB4E-BC5BF761E761}"/>
                </a:ext>
              </a:extLst>
            </p:cNvPr>
            <p:cNvSpPr/>
            <p:nvPr/>
          </p:nvSpPr>
          <p:spPr>
            <a:xfrm>
              <a:off x="7415025" y="3806548"/>
              <a:ext cx="1291905" cy="1442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C03C073-C949-4AA7-84B3-49554188EF5F}"/>
                </a:ext>
              </a:extLst>
            </p:cNvPr>
            <p:cNvSpPr txBox="1"/>
            <p:nvPr/>
          </p:nvSpPr>
          <p:spPr>
            <a:xfrm>
              <a:off x="1951609" y="4204835"/>
              <a:ext cx="1182848"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Plaintext input</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7B8C22AB-3BEA-42DE-8F3F-836B8B46FBAB}"/>
                </a:ext>
              </a:extLst>
            </p:cNvPr>
            <p:cNvSpPr txBox="1"/>
            <p:nvPr/>
          </p:nvSpPr>
          <p:spPr>
            <a:xfrm>
              <a:off x="7303583" y="3789336"/>
              <a:ext cx="1548266" cy="1477328"/>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Decryption algorithm (reverse of encryption algorithm)</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53D2651A-D0F1-43A5-952D-A40DF8D8C96C}"/>
                </a:ext>
              </a:extLst>
            </p:cNvPr>
            <p:cNvSpPr txBox="1"/>
            <p:nvPr/>
          </p:nvSpPr>
          <p:spPr>
            <a:xfrm>
              <a:off x="9387223" y="4181280"/>
              <a:ext cx="1182848"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Plaintext output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620F5879-F5A4-402C-9783-D98939AF31E0}"/>
                </a:ext>
              </a:extLst>
            </p:cNvPr>
            <p:cNvSpPr txBox="1"/>
            <p:nvPr/>
          </p:nvSpPr>
          <p:spPr>
            <a:xfrm>
              <a:off x="3755766" y="4066337"/>
              <a:ext cx="1462333" cy="92333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Encryption algorithm (e.g., RSA)</a:t>
              </a:r>
              <a:endParaRPr lang="zh-CN" altLang="en-US"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28A94E52-3618-4237-90E0-4C9EC81D2F3C}"/>
                </a:ext>
              </a:extLst>
            </p:cNvPr>
            <p:cNvCxnSpPr>
              <a:stCxn id="6" idx="3"/>
              <a:endCxn id="8" idx="1"/>
            </p:cNvCxnSpPr>
            <p:nvPr/>
          </p:nvCxnSpPr>
          <p:spPr>
            <a:xfrm>
              <a:off x="3152020" y="4528001"/>
              <a:ext cx="6627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0B67CFA-C854-4939-8464-087E7000EA21}"/>
                </a:ext>
              </a:extLst>
            </p:cNvPr>
            <p:cNvCxnSpPr>
              <a:cxnSpLocks/>
              <a:stCxn id="8" idx="3"/>
              <a:endCxn id="9" idx="1"/>
            </p:cNvCxnSpPr>
            <p:nvPr/>
          </p:nvCxnSpPr>
          <p:spPr>
            <a:xfrm>
              <a:off x="5106655" y="4528001"/>
              <a:ext cx="23083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FCB5527-F8C0-4B97-AA43-83A1A4BA726F}"/>
                </a:ext>
              </a:extLst>
            </p:cNvPr>
            <p:cNvCxnSpPr>
              <a:cxnSpLocks/>
              <a:stCxn id="9" idx="3"/>
              <a:endCxn id="7" idx="1"/>
            </p:cNvCxnSpPr>
            <p:nvPr/>
          </p:nvCxnSpPr>
          <p:spPr>
            <a:xfrm>
              <a:off x="8706930" y="4528001"/>
              <a:ext cx="6627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9641682-AE3B-4C31-B130-97F3A7E5F352}"/>
                </a:ext>
              </a:extLst>
            </p:cNvPr>
            <p:cNvSpPr txBox="1"/>
            <p:nvPr/>
          </p:nvSpPr>
          <p:spPr>
            <a:xfrm>
              <a:off x="5141782" y="3881670"/>
              <a:ext cx="2180789"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Transmitted ciphertext</a:t>
              </a:r>
              <a:endParaRPr lang="zh-CN" altLang="en-US"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E6EFB622-0B61-4B9C-98B1-101925CE5924}"/>
                </a:ext>
              </a:extLst>
            </p:cNvPr>
            <p:cNvGrpSpPr/>
            <p:nvPr/>
          </p:nvGrpSpPr>
          <p:grpSpPr>
            <a:xfrm>
              <a:off x="4316530" y="1901789"/>
              <a:ext cx="1396636" cy="1887547"/>
              <a:chOff x="7964798" y="1901789"/>
              <a:chExt cx="1396636" cy="1887547"/>
            </a:xfrm>
          </p:grpSpPr>
          <p:pic>
            <p:nvPicPr>
              <p:cNvPr id="29" name="图片 28">
                <a:extLst>
                  <a:ext uri="{FF2B5EF4-FFF2-40B4-BE49-F238E27FC236}">
                    <a16:creationId xmlns:a16="http://schemas.microsoft.com/office/drawing/2014/main" id="{494FE09F-4371-41B7-8B2D-4BA757EE6B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4798" y="1901789"/>
                <a:ext cx="530953" cy="530953"/>
              </a:xfrm>
              <a:prstGeom prst="rect">
                <a:avLst/>
              </a:prstGeom>
            </p:spPr>
          </p:pic>
          <p:sp>
            <p:nvSpPr>
              <p:cNvPr id="30" name="文本框 29">
                <a:extLst>
                  <a:ext uri="{FF2B5EF4-FFF2-40B4-BE49-F238E27FC236}">
                    <a16:creationId xmlns:a16="http://schemas.microsoft.com/office/drawing/2014/main" id="{24DBCB09-BBC1-42BC-854D-385995405BDC}"/>
                  </a:ext>
                </a:extLst>
              </p:cNvPr>
              <p:cNvSpPr txBox="1"/>
              <p:nvPr/>
            </p:nvSpPr>
            <p:spPr>
              <a:xfrm>
                <a:off x="8139962" y="2847225"/>
                <a:ext cx="1221472"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Bob’s private key</a:t>
                </a:r>
                <a:endParaRPr lang="zh-CN" altLang="en-US" dirty="0">
                  <a:latin typeface="Times New Roman" panose="02020603050405020304" pitchFamily="18" charset="0"/>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C0C1810B-A7B7-4AB2-BC16-552ADF151BD6}"/>
                  </a:ext>
                </a:extLst>
              </p:cNvPr>
              <p:cNvCxnSpPr>
                <a:cxnSpLocks/>
              </p:cNvCxnSpPr>
              <p:nvPr/>
            </p:nvCxnSpPr>
            <p:spPr>
              <a:xfrm>
                <a:off x="8060977" y="2694079"/>
                <a:ext cx="0" cy="10952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A49ED26F-00A5-49E5-ADCA-9CB0D71C7C26}"/>
                </a:ext>
              </a:extLst>
            </p:cNvPr>
            <p:cNvGrpSpPr/>
            <p:nvPr/>
          </p:nvGrpSpPr>
          <p:grpSpPr>
            <a:xfrm>
              <a:off x="7322571" y="1136753"/>
              <a:ext cx="2273401" cy="2669795"/>
              <a:chOff x="3755766" y="1136753"/>
              <a:chExt cx="2273401" cy="2669795"/>
            </a:xfrm>
          </p:grpSpPr>
          <p:pic>
            <p:nvPicPr>
              <p:cNvPr id="22" name="图片 21">
                <a:extLst>
                  <a:ext uri="{FF2B5EF4-FFF2-40B4-BE49-F238E27FC236}">
                    <a16:creationId xmlns:a16="http://schemas.microsoft.com/office/drawing/2014/main" id="{5CB3067E-FDF3-4495-BB03-5EF1A16AC9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5766" y="1903339"/>
                <a:ext cx="530953" cy="530953"/>
              </a:xfrm>
              <a:prstGeom prst="rect">
                <a:avLst/>
              </a:prstGeom>
            </p:spPr>
          </p:pic>
          <p:sp>
            <p:nvSpPr>
              <p:cNvPr id="23" name="文本框 22">
                <a:extLst>
                  <a:ext uri="{FF2B5EF4-FFF2-40B4-BE49-F238E27FC236}">
                    <a16:creationId xmlns:a16="http://schemas.microsoft.com/office/drawing/2014/main" id="{FE73ED5A-A26B-4A3B-909B-1D47FC0DB8A6}"/>
                  </a:ext>
                </a:extLst>
              </p:cNvPr>
              <p:cNvSpPr txBox="1"/>
              <p:nvPr/>
            </p:nvSpPr>
            <p:spPr>
              <a:xfrm>
                <a:off x="4640190" y="2874612"/>
                <a:ext cx="1388977"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Bob’s public key</a:t>
                </a:r>
                <a:endParaRPr lang="zh-CN" altLang="en-US" dirty="0">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8267A383-608F-434E-8845-50C5C1E97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9237" y="1903337"/>
                <a:ext cx="530953" cy="530953"/>
              </a:xfrm>
              <a:prstGeom prst="rect">
                <a:avLst/>
              </a:prstGeom>
            </p:spPr>
          </p:pic>
          <p:pic>
            <p:nvPicPr>
              <p:cNvPr id="25" name="图片 24">
                <a:extLst>
                  <a:ext uri="{FF2B5EF4-FFF2-40B4-BE49-F238E27FC236}">
                    <a16:creationId xmlns:a16="http://schemas.microsoft.com/office/drawing/2014/main" id="{CECE9D42-75B8-48E9-BC82-C3CB7C77C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3992" y="1903337"/>
                <a:ext cx="530953" cy="530953"/>
              </a:xfrm>
              <a:prstGeom prst="rect">
                <a:avLst/>
              </a:prstGeom>
            </p:spPr>
          </p:pic>
          <p:pic>
            <p:nvPicPr>
              <p:cNvPr id="26" name="图片 25">
                <a:extLst>
                  <a:ext uri="{FF2B5EF4-FFF2-40B4-BE49-F238E27FC236}">
                    <a16:creationId xmlns:a16="http://schemas.microsoft.com/office/drawing/2014/main" id="{229C9CF6-8AC3-4EC2-8CDF-D5DDB3707F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0675" y="1901789"/>
                <a:ext cx="530953" cy="530953"/>
              </a:xfrm>
              <a:prstGeom prst="rect">
                <a:avLst/>
              </a:prstGeom>
            </p:spPr>
          </p:pic>
          <p:cxnSp>
            <p:nvCxnSpPr>
              <p:cNvPr id="27" name="直接箭头连接符 26">
                <a:extLst>
                  <a:ext uri="{FF2B5EF4-FFF2-40B4-BE49-F238E27FC236}">
                    <a16:creationId xmlns:a16="http://schemas.microsoft.com/office/drawing/2014/main" id="{29B471C3-B1C7-4E17-B89A-4ACDDF693F28}"/>
                  </a:ext>
                </a:extLst>
              </p:cNvPr>
              <p:cNvCxnSpPr>
                <a:cxnSpLocks/>
                <a:endCxn id="8" idx="0"/>
              </p:cNvCxnSpPr>
              <p:nvPr/>
            </p:nvCxnSpPr>
            <p:spPr>
              <a:xfrm flipH="1">
                <a:off x="4460703" y="2694079"/>
                <a:ext cx="26229" cy="1112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A7D37602-7009-4C10-A2FA-251BB80B8779}"/>
                  </a:ext>
                </a:extLst>
              </p:cNvPr>
              <p:cNvSpPr txBox="1"/>
              <p:nvPr/>
            </p:nvSpPr>
            <p:spPr>
              <a:xfrm>
                <a:off x="3956251" y="1136753"/>
                <a:ext cx="1586099"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Alice’s public key ring</a:t>
                </a:r>
                <a:endParaRPr lang="zh-CN" altLang="en-US"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71761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21494" y="192466"/>
            <a:ext cx="8101013" cy="461665"/>
          </a:xfrm>
          <a:prstGeom prst="rect">
            <a:avLst/>
          </a:prstGeom>
          <a:noFill/>
        </p:spPr>
        <p:txBody>
          <a:bodyPr wrap="square" rtlCol="0">
            <a:spAutoFit/>
          </a:bodyPr>
          <a:lstStyle/>
          <a:p>
            <a:r>
              <a:rPr lang="zh-CN" altLang="en-US" sz="2400" b="1" dirty="0">
                <a:latin typeface="微软雅黑" panose="020B0503020204020204" pitchFamily="34" charset="-122"/>
              </a:rPr>
              <a:t>公开密钥加密原理</a:t>
            </a:r>
          </a:p>
        </p:txBody>
      </p:sp>
      <p:sp>
        <p:nvSpPr>
          <p:cNvPr id="4" name="灯片编号占位符 3"/>
          <p:cNvSpPr>
            <a:spLocks noGrp="1"/>
          </p:cNvSpPr>
          <p:nvPr>
            <p:ph type="sldNum" sz="quarter" idx="12"/>
          </p:nvPr>
        </p:nvSpPr>
        <p:spPr>
          <a:xfrm>
            <a:off x="8101012" y="5661329"/>
            <a:ext cx="1042988" cy="273844"/>
          </a:xfrm>
        </p:spPr>
        <p:txBody>
          <a:bodyPr/>
          <a:lstStyle/>
          <a:p>
            <a:fld id="{51D91E7F-84B6-4064-9D4E-CC7D244BCA04}" type="slidenum">
              <a:rPr lang="zh-CN" altLang="en-US" smtClean="0"/>
              <a:pPr/>
              <a:t>9</a:t>
            </a:fld>
            <a:endParaRPr lang="zh-CN" altLang="en-US" dirty="0"/>
          </a:p>
        </p:txBody>
      </p:sp>
      <p:cxnSp>
        <p:nvCxnSpPr>
          <p:cNvPr id="3" name="直接连接符 2"/>
          <p:cNvCxnSpPr/>
          <p:nvPr/>
        </p:nvCxnSpPr>
        <p:spPr>
          <a:xfrm>
            <a:off x="470269" y="667436"/>
            <a:ext cx="81108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4F49606-D702-3D47-8F9D-14442FD4C8DB}"/>
              </a:ext>
            </a:extLst>
          </p:cNvPr>
          <p:cNvSpPr txBox="1"/>
          <p:nvPr/>
        </p:nvSpPr>
        <p:spPr>
          <a:xfrm>
            <a:off x="377252" y="840783"/>
            <a:ext cx="8309911" cy="52433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又称非对称加密和双钥密码体制，使用公钥密码的每一个用户都分别拥有两个密钥：加密密钥与解密密钥</a:t>
            </a:r>
            <a:endParaRPr kumimoji="1" lang="en-US" altLang="zh-CN" sz="24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zh-CN" altLang="en-US" sz="2200" dirty="0">
                <a:latin typeface="Arial" panose="020B0604020202020204" pitchFamily="34" charset="0"/>
                <a:ea typeface="宋体" panose="02010600030101010101" pitchFamily="2" charset="-122"/>
              </a:rPr>
              <a:t>两者并不相同，且加密密钥是公开的</a:t>
            </a:r>
            <a:endParaRPr kumimoji="1" lang="en-US" altLang="zh-CN" sz="22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zh-CN" altLang="en-US" sz="2200" dirty="0">
                <a:latin typeface="Arial" panose="020B0604020202020204" pitchFamily="34" charset="0"/>
                <a:ea typeface="宋体" panose="02010600030101010101" pitchFamily="2" charset="-122"/>
              </a:rPr>
              <a:t>由加密密钥得到解密密钥在计算上是不可行的</a:t>
            </a:r>
            <a:endParaRPr kumimoji="1" lang="en-US" altLang="zh-CN" sz="2200" dirty="0">
              <a:latin typeface="Arial" panose="020B0604020202020204" pitchFamily="34" charset="0"/>
              <a:ea typeface="宋体" panose="02010600030101010101" pitchFamily="2" charset="-122"/>
            </a:endParaRPr>
          </a:p>
          <a:p>
            <a:pPr marL="342900" indent="-342900">
              <a:lnSpc>
                <a:spcPct val="150000"/>
              </a:lnSpc>
              <a:buFont typeface="Arial" panose="020B0604020202020204" pitchFamily="34" charset="0"/>
              <a:buChar char="•"/>
            </a:pPr>
            <a:r>
              <a:rPr kumimoji="1" lang="zh-CN" altLang="en-US" sz="2400" dirty="0">
                <a:latin typeface="Arial" panose="020B0604020202020204" pitchFamily="34" charset="0"/>
                <a:ea typeface="宋体" panose="02010600030101010101" pitchFamily="2" charset="-122"/>
              </a:rPr>
              <a:t>一个公开密钥模型由六要素组成：</a:t>
            </a:r>
          </a:p>
          <a:p>
            <a:pPr marL="800100" lvl="1" indent="-342900">
              <a:lnSpc>
                <a:spcPct val="150000"/>
              </a:lnSpc>
              <a:buFont typeface="系统字体"/>
              <a:buChar char="—"/>
            </a:pPr>
            <a:r>
              <a:rPr kumimoji="1" lang="zh-CN" altLang="en-US" sz="2200" dirty="0">
                <a:latin typeface="Arial" panose="020B0604020202020204" pitchFamily="34" charset="0"/>
                <a:ea typeface="宋体" panose="02010600030101010101" pitchFamily="2" charset="-122"/>
              </a:rPr>
              <a:t>公开和私有密钥</a:t>
            </a:r>
          </a:p>
          <a:p>
            <a:pPr marL="800100" lvl="1" indent="-342900">
              <a:lnSpc>
                <a:spcPct val="150000"/>
              </a:lnSpc>
              <a:buFont typeface="系统字体"/>
              <a:buChar char="—"/>
            </a:pPr>
            <a:r>
              <a:rPr kumimoji="1" lang="zh-CN" altLang="en-US" sz="2200" dirty="0">
                <a:latin typeface="Arial" panose="020B0604020202020204" pitchFamily="34" charset="0"/>
                <a:ea typeface="宋体" panose="02010600030101010101" pitchFamily="2" charset="-122"/>
              </a:rPr>
              <a:t>明文</a:t>
            </a:r>
          </a:p>
          <a:p>
            <a:pPr marL="800100" lvl="1" indent="-342900">
              <a:lnSpc>
                <a:spcPct val="150000"/>
              </a:lnSpc>
              <a:buFont typeface="系统字体"/>
              <a:buChar char="—"/>
            </a:pPr>
            <a:r>
              <a:rPr kumimoji="1" lang="zh-CN" altLang="en-US" sz="2200" dirty="0">
                <a:latin typeface="Arial" panose="020B0604020202020204" pitchFamily="34" charset="0"/>
                <a:ea typeface="宋体" panose="02010600030101010101" pitchFamily="2" charset="-122"/>
              </a:rPr>
              <a:t>密文</a:t>
            </a:r>
            <a:endParaRPr kumimoji="1" lang="en-US" altLang="zh-CN" sz="2200" dirty="0">
              <a:latin typeface="Arial" panose="020B0604020202020204" pitchFamily="34" charset="0"/>
              <a:ea typeface="宋体" panose="02010600030101010101" pitchFamily="2" charset="-122"/>
            </a:endParaRPr>
          </a:p>
          <a:p>
            <a:pPr marL="800100" lvl="1" indent="-342900">
              <a:lnSpc>
                <a:spcPct val="150000"/>
              </a:lnSpc>
              <a:buFont typeface="系统字体"/>
              <a:buChar char="—"/>
            </a:pPr>
            <a:r>
              <a:rPr kumimoji="1" lang="zh-CN" altLang="en-US" sz="2200" dirty="0">
                <a:latin typeface="Arial" panose="020B0604020202020204" pitchFamily="34" charset="0"/>
                <a:ea typeface="宋体" panose="02010600030101010101" pitchFamily="2" charset="-122"/>
              </a:rPr>
              <a:t>加密算法</a:t>
            </a:r>
          </a:p>
          <a:p>
            <a:pPr marL="800100" lvl="1" indent="-342900">
              <a:lnSpc>
                <a:spcPct val="150000"/>
              </a:lnSpc>
              <a:buFont typeface="系统字体"/>
              <a:buChar char="—"/>
            </a:pPr>
            <a:r>
              <a:rPr kumimoji="1" lang="zh-CN" altLang="en-US" sz="2200" dirty="0">
                <a:latin typeface="Arial" panose="020B0604020202020204" pitchFamily="34" charset="0"/>
                <a:ea typeface="宋体" panose="02010600030101010101" pitchFamily="2" charset="-122"/>
              </a:rPr>
              <a:t>解密算法</a:t>
            </a:r>
          </a:p>
        </p:txBody>
      </p:sp>
      <p:pic>
        <p:nvPicPr>
          <p:cNvPr id="6" name="Picture 4">
            <a:extLst>
              <a:ext uri="{FF2B5EF4-FFF2-40B4-BE49-F238E27FC236}">
                <a16:creationId xmlns:a16="http://schemas.microsoft.com/office/drawing/2014/main" id="{3AC3AC5B-9EEA-5743-BBCE-B7F4B54C77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271" b="21349"/>
          <a:stretch/>
        </p:blipFill>
        <p:spPr bwMode="auto">
          <a:xfrm>
            <a:off x="2646219" y="4400438"/>
            <a:ext cx="6497781" cy="153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anim calcmode="lin" valueType="num">
                                      <p:cBhvr>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anim calcmode="lin" valueType="num">
                                      <p:cBhvr>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50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anim calcmode="lin" valueType="num">
                                      <p:cBhvr>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5">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anim calcmode="lin" valueType="num">
                                      <p:cBhvr>
                                        <p:cTn id="3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50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anim calcmode="lin" valueType="num">
                                      <p:cBhvr>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5">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50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500"/>
                                        <p:tgtEl>
                                          <p:spTgt spid="5">
                                            <p:txEl>
                                              <p:pRg st="6" end="6"/>
                                            </p:txEl>
                                          </p:spTgt>
                                        </p:tgtEl>
                                      </p:cBhvr>
                                    </p:animEffect>
                                    <p:anim calcmode="lin" valueType="num">
                                      <p:cBhvr>
                                        <p:cTn id="4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5">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50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500"/>
                                        <p:tgtEl>
                                          <p:spTgt spid="5">
                                            <p:txEl>
                                              <p:pRg st="7" end="7"/>
                                            </p:txEl>
                                          </p:spTgt>
                                        </p:tgtEl>
                                      </p:cBhvr>
                                    </p:animEffect>
                                    <p:anim calcmode="lin" valueType="num">
                                      <p:cBhvr>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5">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50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fade">
                                      <p:cBhvr>
                                        <p:cTn id="53" dur="500"/>
                                        <p:tgtEl>
                                          <p:spTgt spid="5">
                                            <p:txEl>
                                              <p:pRg st="8" end="8"/>
                                            </p:txEl>
                                          </p:spTgt>
                                        </p:tgtEl>
                                      </p:cBhvr>
                                    </p:animEffect>
                                    <p:anim calcmode="lin" valueType="num">
                                      <p:cBhvr>
                                        <p:cTn id="54"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5" dur="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10287</TotalTime>
  <Words>3241</Words>
  <Application>Microsoft Office PowerPoint</Application>
  <PresentationFormat>全屏显示(4:3)</PresentationFormat>
  <Paragraphs>294</Paragraphs>
  <Slides>31</Slides>
  <Notes>31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8" baseType="lpstr">
      <vt:lpstr>DengXian</vt:lpstr>
      <vt:lpstr>DengXian</vt:lpstr>
      <vt:lpstr>等线 Light</vt:lpstr>
      <vt:lpstr>SimHei</vt:lpstr>
      <vt:lpstr>楷体</vt:lpstr>
      <vt:lpstr>SimSun</vt:lpstr>
      <vt:lpstr>SimSun</vt:lpstr>
      <vt:lpstr>微软雅黑</vt:lpstr>
      <vt:lpstr>系统字体</vt:lpstr>
      <vt:lpstr>Arial</vt:lpstr>
      <vt:lpstr>Calibri</vt:lpstr>
      <vt:lpstr>Calibri Light</vt:lpstr>
      <vt:lpstr>Symbol</vt:lpstr>
      <vt:lpstr>Times New Roman</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Zeus</dc:title>
  <dc:creator>jliang</dc:creator>
  <cp:lastModifiedBy>weili</cp:lastModifiedBy>
  <cp:revision>641</cp:revision>
  <dcterms:created xsi:type="dcterms:W3CDTF">2018-11-09T02:46:25Z</dcterms:created>
  <dcterms:modified xsi:type="dcterms:W3CDTF">2022-10-10T07:25:52Z</dcterms:modified>
</cp:coreProperties>
</file>