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17" r:id="rId3"/>
    <p:sldId id="390" r:id="rId5"/>
    <p:sldId id="388" r:id="rId6"/>
    <p:sldId id="404" r:id="rId7"/>
    <p:sldId id="417" r:id="rId8"/>
    <p:sldId id="405" r:id="rId9"/>
    <p:sldId id="418" r:id="rId10"/>
    <p:sldId id="420" r:id="rId11"/>
    <p:sldId id="392" r:id="rId12"/>
    <p:sldId id="441" r:id="rId13"/>
    <p:sldId id="391" r:id="rId14"/>
    <p:sldId id="421" r:id="rId15"/>
    <p:sldId id="442" r:id="rId16"/>
    <p:sldId id="444" r:id="rId17"/>
    <p:sldId id="443" r:id="rId18"/>
    <p:sldId id="452" r:id="rId19"/>
    <p:sldId id="445" r:id="rId20"/>
    <p:sldId id="446" r:id="rId21"/>
    <p:sldId id="447" r:id="rId22"/>
    <p:sldId id="422" r:id="rId23"/>
    <p:sldId id="449" r:id="rId24"/>
    <p:sldId id="448" r:id="rId25"/>
    <p:sldId id="450" r:id="rId26"/>
    <p:sldId id="451" r:id="rId27"/>
    <p:sldId id="423" r:id="rId28"/>
    <p:sldId id="372" r:id="rId29"/>
  </p:sldIdLst>
  <p:sldSz cx="9144000" cy="6858000" type="screen4x3"/>
  <p:notesSz cx="9144000" cy="6858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515151"/>
    <a:srgbClr val="9DC3E6"/>
    <a:srgbClr val="2E75B6"/>
    <a:srgbClr val="244699"/>
    <a:srgbClr val="FC571F"/>
    <a:srgbClr val="A33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86684" autoAdjust="0"/>
  </p:normalViewPr>
  <p:slideViewPr>
    <p:cSldViewPr snapToGrid="0">
      <p:cViewPr varScale="1">
        <p:scale>
          <a:sx n="75" d="100"/>
          <a:sy n="75" d="100"/>
        </p:scale>
        <p:origin x="1819" y="43"/>
      </p:cViewPr>
      <p:guideLst/>
    </p:cSldViewPr>
  </p:slideViewPr>
  <p:outlineViewPr>
    <p:cViewPr>
      <p:scale>
        <a:sx n="33" d="100"/>
        <a:sy n="33" d="100"/>
      </p:scale>
      <p:origin x="0" y="-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E2F66-24E6-5B46-AFF0-57D8C2B512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4DC65-D1A2-2643-A4F8-ECAA8A932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BAD9-C28C-4D46-9EB2-8218D0C73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46D1C-AB14-4AA7-8677-DC6A0BEBE1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面对这些缺陷，介绍几种更为安全的口令认证机制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S/KEY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一次性口令协议分为两个阶段，分别是初始化与注册阶段和身份鉴别阶段。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kumimoji="1" lang="zh-CN" altLang="en-US" sz="1200" dirty="0">
                <a:solidFill>
                  <a:schemeClr val="tx1"/>
                </a:solidFill>
                <a:latin typeface="Tahoma" panose="020B0604030504040204" pitchFamily="34" charset="0"/>
              </a:rPr>
              <a:t>当鉴别次数达到</a:t>
            </a:r>
            <a:r>
              <a:rPr kumimoji="1" lang="en-US" altLang="zh-CN" sz="1200" dirty="0">
                <a:solidFill>
                  <a:schemeClr val="tx1"/>
                </a:solidFill>
                <a:latin typeface="Tahoma" panose="020B0604030504040204" pitchFamily="34" charset="0"/>
              </a:rPr>
              <a:t>N－1</a:t>
            </a:r>
            <a:r>
              <a:rPr kumimoji="1" lang="zh-CN" altLang="en-US" sz="1200" dirty="0">
                <a:solidFill>
                  <a:schemeClr val="tx1"/>
                </a:solidFill>
                <a:latin typeface="Tahoma" panose="020B0604030504040204" pitchFamily="34" charset="0"/>
              </a:rPr>
              <a:t>时(即</a:t>
            </a:r>
            <a:r>
              <a:rPr kumimoji="1" lang="en-US" altLang="zh-CN" sz="1200" dirty="0">
                <a:solidFill>
                  <a:schemeClr val="tx1"/>
                </a:solidFill>
                <a:latin typeface="Tahoma" panose="020B0604030504040204" pitchFamily="34" charset="0"/>
              </a:rPr>
              <a:t>M = 0), </a:t>
            </a:r>
            <a:r>
              <a:rPr kumimoji="1" lang="zh-CN" altLang="en-US" sz="1200" dirty="0">
                <a:solidFill>
                  <a:schemeClr val="tx1"/>
                </a:solidFill>
                <a:latin typeface="Tahoma" panose="020B0604030504040204" pitchFamily="34" charset="0"/>
              </a:rPr>
              <a:t>终止鉴别，用户重新注册，并生成新的迭代值</a:t>
            </a:r>
            <a:r>
              <a:rPr kumimoji="1" lang="en-US" altLang="zh-CN" sz="1200" dirty="0">
                <a:solidFill>
                  <a:schemeClr val="tx1"/>
                </a:solidFill>
                <a:latin typeface="Tahoma" panose="020B0604030504040204" pitchFamily="34" charset="0"/>
              </a:rPr>
              <a:t>N</a:t>
            </a:r>
            <a:r>
              <a:rPr kumimoji="1" lang="zh-CN" altLang="en-US" sz="1200" dirty="0">
                <a:solidFill>
                  <a:schemeClr val="tx1"/>
                </a:solidFill>
                <a:latin typeface="Tahoma" panose="020B0604030504040204" pitchFamily="34" charset="0"/>
              </a:rPr>
              <a:t>及初始鉴别口令。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图中的安全系统架构中体现了四类安全技术特征：认证（</a:t>
            </a:r>
            <a:r>
              <a:rPr lang="en-GB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  <a:r>
              <a:rPr lang="zh-CN" alt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授权（</a:t>
            </a:r>
            <a:r>
              <a:rPr lang="en-GB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zh-CN" alt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访问控制（</a:t>
            </a:r>
            <a:r>
              <a:rPr lang="en-GB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and Access Control</a:t>
            </a:r>
            <a:r>
              <a:rPr lang="zh-CN" alt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和审计（</a:t>
            </a:r>
            <a:r>
              <a:rPr lang="en-GB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</a:t>
            </a:r>
            <a:r>
              <a:rPr lang="zh-CN" alt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有些时候，由于授权和访问控制密不可分，工程人员或者研究人员会将其统称为访问控制。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本章先介绍认证，剩余内容将在后续章节进行介绍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美国核武器发射号码是一个</a:t>
            </a:r>
            <a:r>
              <a:rPr lang="en-US" altLang="zh-CN" dirty="0"/>
              <a:t>12</a:t>
            </a:r>
            <a:r>
              <a:rPr lang="zh-CN" altLang="en-US" dirty="0"/>
              <a:t>位的十进制数。如果一旦要使用，操作员必然处于极度压力下，也许会使用临时的或者荒废的通信渠道。试验表明，</a:t>
            </a:r>
            <a:r>
              <a:rPr lang="en-US" altLang="zh-CN" dirty="0"/>
              <a:t>12</a:t>
            </a:r>
            <a:r>
              <a:rPr lang="zh-CN" altLang="en-US" dirty="0"/>
              <a:t>十进制数能在这种环境下可靠使用的最大值。</a:t>
            </a:r>
            <a:endParaRPr lang="zh-CN" altLang="en-US" dirty="0"/>
          </a:p>
          <a:p>
            <a:pPr eaLnBrk="1" hangingPunct="1"/>
            <a:r>
              <a:rPr lang="zh-CN" altLang="en-US" dirty="0"/>
              <a:t>有些应用当用户口令输入错误时，仍旧可以进入系统。同时需要改善用户在输错口令时的提示问题：</a:t>
            </a:r>
            <a:r>
              <a:rPr lang="en-US" altLang="zh-CN" dirty="0" err="1"/>
              <a:t>WindowXP</a:t>
            </a:r>
            <a:r>
              <a:rPr lang="zh-CN" altLang="en-US" dirty="0"/>
              <a:t>的口令出错提示和前几个版本很不一样。</a:t>
            </a:r>
            <a:endParaRPr lang="zh-CN" altLang="en-US" dirty="0"/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法国的一家无人旅店的问题：旅客要是没有记住密码同时没有携带密码，那么他将在厕所地板上睡一晚上</a:t>
            </a:r>
            <a:endParaRPr lang="zh-CN" altLang="en-US" dirty="0"/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除了以上三种方法，还可以使用嗅探器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Sniffer)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进行攻击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</a:t>
            </a:r>
            <a:r>
              <a:rPr kumimoji="1" lang="zh-CN" altLang="en-US" dirty="0"/>
              <a:t>展示了新增网银盗号木马家族</a:t>
            </a:r>
            <a:r>
              <a:rPr kumimoji="1" lang="en-GB" altLang="zh-CN" dirty="0"/>
              <a:t>TOP</a:t>
            </a:r>
            <a:r>
              <a:rPr kumimoji="1" lang="zh-CN" altLang="en-US" dirty="0"/>
              <a:t>的分布情况。除了仿冒数百款银行</a:t>
            </a:r>
            <a:r>
              <a:rPr kumimoji="1" lang="en-GB" altLang="zh-CN" dirty="0"/>
              <a:t>app</a:t>
            </a:r>
            <a:r>
              <a:rPr kumimoji="1" lang="zh-CN" altLang="en-US" dirty="0"/>
              <a:t>进行攻击，排名前列的</a:t>
            </a:r>
            <a:r>
              <a:rPr kumimoji="1" lang="en-GB" altLang="zh-CN" dirty="0"/>
              <a:t>Anubis</a:t>
            </a:r>
            <a:r>
              <a:rPr kumimoji="1" lang="zh-CN" altLang="en-US" dirty="0"/>
              <a:t>家族和</a:t>
            </a:r>
            <a:r>
              <a:rPr kumimoji="1" lang="en-GB" altLang="zh-CN" dirty="0" err="1"/>
              <a:t>Ceberus</a:t>
            </a:r>
            <a:r>
              <a:rPr kumimoji="1" lang="zh-CN" altLang="en-US" dirty="0"/>
              <a:t>家族还利用疫情的特殊性诱导用户中招。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46D1C-AB14-4AA7-8677-DC6A0BEBE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林海雪原中，杨子荣证明自己是土匪的切口</a:t>
            </a:r>
            <a:endParaRPr lang="en-US" altLang="zh-CN" dirty="0"/>
          </a:p>
          <a:p>
            <a:pPr eaLnBrk="1" hangingPunct="1"/>
            <a:r>
              <a:rPr lang="en-US" altLang="zh-CN" dirty="0"/>
              <a:t>https://</a:t>
            </a:r>
            <a:r>
              <a:rPr lang="en-US" altLang="zh-CN" dirty="0" err="1"/>
              <a:t>v.qq.com</a:t>
            </a:r>
            <a:r>
              <a:rPr lang="en-US" altLang="zh-CN" dirty="0"/>
              <a:t>/x/page/e05377ln1v9.html</a:t>
            </a:r>
            <a:endParaRPr lang="en-US" altLang="zh-CN" dirty="0"/>
          </a:p>
          <a:p>
            <a:r>
              <a:rPr lang="zh-CN" altLang="en-US" dirty="0"/>
              <a:t>土匪：蘑菇，你哪路？什么价？（什么人？到哪里去？）</a:t>
            </a:r>
            <a:endParaRPr lang="zh-CN" altLang="en-US" dirty="0"/>
          </a:p>
          <a:p>
            <a:r>
              <a:rPr lang="zh-CN" altLang="en-US" dirty="0"/>
              <a:t>杨子荣：哈！想啥来啥，想吃奶来了妈妈，想娘家的人，孩子他舅舅来了。（找同行）</a:t>
            </a:r>
            <a:endParaRPr lang="zh-CN" altLang="en-US" dirty="0"/>
          </a:p>
          <a:p>
            <a:r>
              <a:rPr lang="zh-CN" altLang="en-US" dirty="0"/>
              <a:t>土匪：天王盖地虎！（你好大的胆！敢来气你的祖宗？）</a:t>
            </a:r>
            <a:endParaRPr lang="zh-CN" altLang="en-US" dirty="0"/>
          </a:p>
          <a:p>
            <a:r>
              <a:rPr lang="zh-CN" altLang="en-US" dirty="0"/>
              <a:t>杨子荣：宝塔镇河妖！（要是那样，叫我从山上摔死，掉河里淹死。）</a:t>
            </a:r>
            <a:endParaRPr lang="zh-CN" altLang="en-US" dirty="0"/>
          </a:p>
          <a:p>
            <a:r>
              <a:rPr lang="zh-CN" altLang="en-US" dirty="0"/>
              <a:t>土匪：野鸡闷头钻，哪能上天王山！（你不是正牌的。）</a:t>
            </a:r>
            <a:endParaRPr lang="zh-CN" altLang="en-US" dirty="0"/>
          </a:p>
          <a:p>
            <a:r>
              <a:rPr lang="zh-CN" altLang="en-US" dirty="0"/>
              <a:t>杨子荣：地上有的是米，喂呀，有根底！（老子是正牌的，老牌的。）</a:t>
            </a:r>
            <a:endParaRPr lang="zh-CN" altLang="en-US" dirty="0"/>
          </a:p>
          <a:p>
            <a:r>
              <a:rPr lang="zh-CN" altLang="en-US" dirty="0"/>
              <a:t>土匪：拜见过阿妈啦？（你从小拜谁为师？）</a:t>
            </a:r>
            <a:endParaRPr lang="zh-CN" altLang="en-US" dirty="0"/>
          </a:p>
          <a:p>
            <a:r>
              <a:rPr lang="zh-CN" altLang="en-US" dirty="0"/>
              <a:t>杨子荣：他房上没瓦，非否非，否非否！（不到正堂不能说。）</a:t>
            </a:r>
            <a:endParaRPr lang="zh-CN" altLang="en-US" dirty="0"/>
          </a:p>
          <a:p>
            <a:r>
              <a:rPr lang="zh-CN" altLang="en-US" dirty="0"/>
              <a:t>土匪：嘛哈嘛哈？（以前独干吗？）</a:t>
            </a:r>
            <a:endParaRPr lang="zh-CN" altLang="en-US" dirty="0"/>
          </a:p>
          <a:p>
            <a:r>
              <a:rPr lang="zh-CN" altLang="en-US" dirty="0"/>
              <a:t>杨子荣：正晌午说话，谁还没有家？（许大马棒山上。）</a:t>
            </a:r>
            <a:endParaRPr lang="zh-CN" altLang="en-US" dirty="0"/>
          </a:p>
          <a:p>
            <a:r>
              <a:rPr lang="zh-CN" altLang="en-US" dirty="0"/>
              <a:t>土匪：好叭哒！（内行，是把老手）</a:t>
            </a:r>
            <a:endParaRPr lang="zh-CN" altLang="en-US" dirty="0"/>
          </a:p>
          <a:p>
            <a:r>
              <a:rPr lang="zh-CN" altLang="en-US" dirty="0"/>
              <a:t>杨子荣：天下大耷拉！（不吹牛，闯过大队头。）</a:t>
            </a:r>
            <a:endParaRPr lang="zh-CN" altLang="en-US" dirty="0"/>
          </a:p>
          <a:p>
            <a:r>
              <a:rPr lang="zh-CN" altLang="en-US" dirty="0"/>
              <a:t>座山雕：脸红什么？</a:t>
            </a:r>
            <a:endParaRPr lang="zh-CN" altLang="en-US" dirty="0"/>
          </a:p>
          <a:p>
            <a:r>
              <a:rPr lang="zh-CN" altLang="en-US" dirty="0"/>
              <a:t>杨子荣：精神焕发！</a:t>
            </a:r>
            <a:endParaRPr lang="zh-CN" altLang="en-US" dirty="0"/>
          </a:p>
          <a:p>
            <a:r>
              <a:rPr lang="zh-CN" altLang="en-US" dirty="0"/>
              <a:t>座山雕：怎么又黄了？</a:t>
            </a:r>
            <a:endParaRPr lang="zh-CN" altLang="en-US" dirty="0"/>
          </a:p>
          <a:p>
            <a:r>
              <a:rPr lang="zh-CN" altLang="en-US" dirty="0"/>
              <a:t>杨子荣：防冷，涂的蜡！（这一段貌似不是黑话</a:t>
            </a:r>
            <a:r>
              <a:rPr lang="en-US" altLang="zh-CN" dirty="0"/>
              <a:t>……</a:t>
            </a:r>
            <a:r>
              <a:rPr lang="zh-CN" altLang="en-US" dirty="0"/>
              <a:t>至少盛赞君没发现其中特别的意思，估计是土匪故意诈他，让他心慌）</a:t>
            </a:r>
            <a:endParaRPr lang="zh-CN" altLang="en-US" dirty="0"/>
          </a:p>
          <a:p>
            <a:r>
              <a:rPr lang="zh-CN" altLang="en-US" dirty="0"/>
              <a:t>座山雕：晒哒晒哒。（谁指点你来的？）</a:t>
            </a:r>
            <a:endParaRPr lang="zh-CN" altLang="en-US" dirty="0"/>
          </a:p>
          <a:p>
            <a:r>
              <a:rPr lang="zh-CN" altLang="en-US" dirty="0"/>
              <a:t>杨子荣：一座玲珑塔，面向青寨背靠沙！（是个道人。）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基于口令的认证机制是一种最简单且常用的认证方法。因为这种认证用户的方法简单、实现容易且消耗系统资源少，至今仍在广泛地使用着。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8494" y="387275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>
            <a:lvl1pPr algn="ctr">
              <a:defRPr sz="15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5" Type="http://schemas.openxmlformats.org/officeDocument/2006/relationships/notesSlide" Target="../notesSlides/notesSlide15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07977"/>
            <a:ext cx="9144000" cy="457208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0" y="2675145"/>
            <a:ext cx="9144000" cy="932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2066398" y="2562500"/>
            <a:ext cx="6611011" cy="108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700" b="1" dirty="0">
                <a:solidFill>
                  <a:schemeClr val="bg1"/>
                </a:solidFill>
              </a:rPr>
              <a:t>Information Systems Security</a:t>
            </a:r>
            <a:endParaRPr lang="en-US" altLang="zh-CN" sz="2700" b="1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sz="2700" b="1" dirty="0">
                <a:solidFill>
                  <a:schemeClr val="bg1"/>
                </a:solidFill>
              </a:rPr>
              <a:t>(</a:t>
            </a:r>
            <a:r>
              <a:rPr lang="zh-CN" altLang="en-US" sz="2700" b="1" dirty="0">
                <a:solidFill>
                  <a:schemeClr val="bg1"/>
                </a:solidFill>
              </a:rPr>
              <a:t>信息系统安全</a:t>
            </a:r>
            <a:r>
              <a:rPr lang="en-US" altLang="zh-CN" sz="2700" b="1" dirty="0">
                <a:solidFill>
                  <a:schemeClr val="bg1"/>
                </a:solidFill>
              </a:rPr>
              <a:t>)</a:t>
            </a:r>
            <a:endParaRPr lang="en-US" altLang="zh-CN" sz="27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89204" y="2570168"/>
            <a:ext cx="243000" cy="2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8600204" y="2381168"/>
            <a:ext cx="189000" cy="1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610144" y="3186610"/>
            <a:ext cx="416718" cy="36710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9" y="2508106"/>
            <a:ext cx="1755908" cy="177060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66398" y="3668655"/>
            <a:ext cx="67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第五章   认证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1891" y="4416392"/>
            <a:ext cx="1559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+mn-ea"/>
              </a:rPr>
              <a:t>主讲：韩伟力</a:t>
            </a:r>
            <a:endParaRPr lang="en-US" altLang="zh-CN" sz="15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5" grpId="0" animBg="1"/>
      <p:bldP spid="16" grpId="0" animBg="1"/>
      <p:bldP spid="5" grpId="0" animBg="1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58594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简单用户名</a:t>
            </a:r>
            <a:r>
              <a:rPr lang="en-US" altLang="zh-CN" sz="2400" b="1" dirty="0">
                <a:latin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</a:rPr>
              <a:t>口令过程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33564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78643" y="881262"/>
            <a:ext cx="7817209" cy="5165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在设计口令认证系统时，核心需要让系统确认用户输入的口令与用户预设的口令吻合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最简单的方法：系统建立口令档案，记录所有用户的</a:t>
            </a:r>
            <a:r>
              <a:rPr lang="en-GB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GB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口令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参数，并在用户申请登录时对比输入值是否一致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主要缺陷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系统字体"/>
              <a:buChar char="—"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不能确保明文口令文件的安全性，容易出现口令的泄露、截取或冒充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系统字体"/>
              <a:buChar char="—"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管理口令文件增加了系统额外的负担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系统字体"/>
              <a:buChar char="—"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用户的口令通常较短且易猜测，无法抵御口令猜测攻击</a:t>
            </a:r>
            <a:endParaRPr lang="zh-CN" altLang="en-US" sz="2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一次性口令</a:t>
            </a:r>
            <a:r>
              <a:rPr lang="en-GB" altLang="zh-CN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(One-Time Password)</a:t>
            </a:r>
            <a:r>
              <a:rPr lang="zh-CN" altLang="en-GB" sz="2400" b="1" dirty="0">
                <a:highlight>
                  <a:srgbClr val="00FF00"/>
                </a:highlight>
                <a:latin typeface="微软雅黑" panose="020B0503020204020204" pitchFamily="34" charset="-122"/>
              </a:rPr>
              <a:t>机制</a:t>
            </a:r>
            <a:endParaRPr lang="zh-CN" altLang="en-GB" sz="2400" b="1" dirty="0">
              <a:highlight>
                <a:srgbClr val="00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421" y="948253"/>
            <a:ext cx="8339488" cy="563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确保在每次鉴别中所使用的加密口令不同，以对付重放攻击</a:t>
            </a:r>
            <a:endParaRPr lang="zh-CN" altLang="en-US" sz="24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257175" indent="-257175" defTabSz="685800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三种主要的实现方式</a:t>
            </a:r>
            <a:endParaRPr lang="zh-CN" altLang="en-US" sz="2400" b="1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defTabSz="685800" eaLnBrk="1" hangingPunct="1">
              <a:lnSpc>
                <a:spcPct val="150000"/>
              </a:lnSpc>
              <a:buFont typeface="系统字体"/>
              <a:buChar char="—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基于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质询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响应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的认证方式：系统在鉴别时引入随机数，让用户将该信息连同其鉴别信息（可能经过计算处理）共同交由系统进行鉴别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defTabSz="685800" eaLnBrk="1" hangingPunct="1">
              <a:lnSpc>
                <a:spcPct val="150000"/>
              </a:lnSpc>
              <a:buFont typeface="系统字体"/>
              <a:buChar char="—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采用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时间同步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机制：与基于质询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响应的认证方式类似，主要差异在于将随机数替换为同步时钟的信息</a:t>
            </a:r>
            <a:endParaRPr lang="zh-CN" altLang="en-US" sz="24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defTabSz="685800" eaLnBrk="1" hangingPunct="1">
              <a:lnSpc>
                <a:spcPct val="150000"/>
              </a:lnSpc>
              <a:buFont typeface="系统字体"/>
              <a:buChar char="—"/>
              <a:defRPr/>
            </a:pPr>
            <a:r>
              <a:rPr lang="en-GB" altLang="zh-CN" sz="240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S/KEY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一次性口令协议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：一种一次性口令生成方案，可对访问者的身份与设备进行综合身份验证</a:t>
            </a:r>
            <a:endParaRPr lang="zh-CN" altLang="en-US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FF"/>
                </a:highlight>
              </a:rPr>
              <a:t>基于质询</a:t>
            </a:r>
            <a:r>
              <a:rPr lang="en-US" altLang="zh-CN" sz="2400" b="1" dirty="0">
                <a:highlight>
                  <a:srgbClr val="00FFFF"/>
                </a:highlight>
              </a:rPr>
              <a:t>-</a:t>
            </a:r>
            <a:r>
              <a:rPr lang="zh-CN" altLang="en-US" sz="2400" b="1" dirty="0">
                <a:highlight>
                  <a:srgbClr val="00FFFF"/>
                </a:highlight>
              </a:rPr>
              <a:t>响应的认证方式</a:t>
            </a:r>
            <a:endParaRPr lang="zh-CN" altLang="en-US" sz="2400" b="1" dirty="0">
              <a:highlight>
                <a:srgbClr val="00FFFF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4186" y="886027"/>
            <a:ext cx="4030723" cy="5560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在鉴别时，由系统给用户发送一个确定的值（质询值），参与鉴别信息的运算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产生的非重复质询消息完全由系统决定，使得每次传输的鉴别信息不同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有效地防止了口令窃听和重放，但引入额外的通信花销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" name="矩形 725"/>
          <p:cNvSpPr/>
          <p:nvPr/>
        </p:nvSpPr>
        <p:spPr>
          <a:xfrm>
            <a:off x="4294909" y="2334151"/>
            <a:ext cx="1157681" cy="604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矩形 726"/>
          <p:cNvSpPr/>
          <p:nvPr/>
        </p:nvSpPr>
        <p:spPr>
          <a:xfrm>
            <a:off x="7639321" y="2334151"/>
            <a:ext cx="1157681" cy="604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文本框 727"/>
          <p:cNvSpPr txBox="1"/>
          <p:nvPr/>
        </p:nvSpPr>
        <p:spPr>
          <a:xfrm>
            <a:off x="4496246" y="1897922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9" name="文本框 728"/>
          <p:cNvSpPr txBox="1"/>
          <p:nvPr/>
        </p:nvSpPr>
        <p:spPr>
          <a:xfrm>
            <a:off x="7375067" y="1914699"/>
            <a:ext cx="164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工作站防火墙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30" name="直接箭头连接符 729"/>
          <p:cNvCxnSpPr>
            <a:stCxn id="727" idx="1"/>
            <a:endCxn id="726" idx="3"/>
          </p:cNvCxnSpPr>
          <p:nvPr/>
        </p:nvCxnSpPr>
        <p:spPr>
          <a:xfrm flipH="1">
            <a:off x="5452590" y="2636155"/>
            <a:ext cx="21867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文本框 730"/>
          <p:cNvSpPr txBox="1"/>
          <p:nvPr/>
        </p:nvSpPr>
        <p:spPr>
          <a:xfrm>
            <a:off x="5804928" y="1830593"/>
            <a:ext cx="1988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Login:Litchko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Challenge:940243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Response: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2" name="矩形 731"/>
          <p:cNvSpPr/>
          <p:nvPr/>
        </p:nvSpPr>
        <p:spPr>
          <a:xfrm>
            <a:off x="4346558" y="248226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940243</a:t>
            </a:r>
            <a:endParaRPr lang="zh-CN" altLang="en-US" dirty="0"/>
          </a:p>
        </p:txBody>
      </p:sp>
      <p:grpSp>
        <p:nvGrpSpPr>
          <p:cNvPr id="733" name="组合 732"/>
          <p:cNvGrpSpPr/>
          <p:nvPr/>
        </p:nvGrpSpPr>
        <p:grpSpPr>
          <a:xfrm>
            <a:off x="4294909" y="3864115"/>
            <a:ext cx="4826063" cy="1279869"/>
            <a:chOff x="2751588" y="3946587"/>
            <a:chExt cx="4826063" cy="1279869"/>
          </a:xfrm>
        </p:grpSpPr>
        <p:sp>
          <p:nvSpPr>
            <p:cNvPr id="734" name="矩形 733"/>
            <p:cNvSpPr/>
            <p:nvPr/>
          </p:nvSpPr>
          <p:spPr>
            <a:xfrm>
              <a:off x="2751588" y="4450146"/>
              <a:ext cx="1157681" cy="604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6096000" y="4450146"/>
              <a:ext cx="1157681" cy="604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文本框 735"/>
            <p:cNvSpPr txBox="1"/>
            <p:nvPr/>
          </p:nvSpPr>
          <p:spPr>
            <a:xfrm>
              <a:off x="2952925" y="401391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" name="文本框 736"/>
            <p:cNvSpPr txBox="1"/>
            <p:nvPr/>
          </p:nvSpPr>
          <p:spPr>
            <a:xfrm>
              <a:off x="5831746" y="4030694"/>
              <a:ext cx="164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工作站防火墙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8" name="直接箭头连接符 737"/>
            <p:cNvCxnSpPr>
              <a:stCxn id="734" idx="3"/>
              <a:endCxn id="735" idx="1"/>
            </p:cNvCxnSpPr>
            <p:nvPr/>
          </p:nvCxnSpPr>
          <p:spPr>
            <a:xfrm>
              <a:off x="3909269" y="4752150"/>
              <a:ext cx="2186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本框 738"/>
            <p:cNvSpPr txBox="1"/>
            <p:nvPr/>
          </p:nvSpPr>
          <p:spPr>
            <a:xfrm>
              <a:off x="4261606" y="3946587"/>
              <a:ext cx="19881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Login:Litchko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Challenge:940243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Response:085132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0" name="矩形 739"/>
            <p:cNvSpPr/>
            <p:nvPr/>
          </p:nvSpPr>
          <p:spPr>
            <a:xfrm>
              <a:off x="2810228" y="4598261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940243</a:t>
              </a:r>
              <a:endParaRPr lang="zh-CN" altLang="en-US" dirty="0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3457863" y="4918679"/>
              <a:ext cx="902811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DEC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密钥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2" name="矩形 741"/>
            <p:cNvSpPr/>
            <p:nvPr/>
          </p:nvSpPr>
          <p:spPr>
            <a:xfrm>
              <a:off x="6674840" y="4897764"/>
              <a:ext cx="902811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DEC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密钥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14495" y="5275580"/>
            <a:ext cx="435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//DES</a:t>
            </a:r>
            <a:r>
              <a:rPr lang="zh-CN" altLang="en-US"/>
              <a:t>产生</a:t>
            </a:r>
            <a:r>
              <a:rPr lang="en-US" altLang="zh-CN"/>
              <a:t>64</a:t>
            </a:r>
            <a:r>
              <a:rPr lang="zh-CN" altLang="en-US"/>
              <a:t>位密文，然后截断为</a:t>
            </a:r>
            <a:r>
              <a:rPr lang="en-US" altLang="zh-CN"/>
              <a:t>8</a:t>
            </a:r>
            <a:r>
              <a:rPr lang="zh-CN" altLang="en-US"/>
              <a:t>位。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基于质询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响应的认证方式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99556" y="736673"/>
            <a:ext cx="35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基于质询-响应的认证方式示意图</a:t>
            </a:r>
            <a:endParaRPr kumimoji="1"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113" y="4774301"/>
            <a:ext cx="2555801" cy="1710955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359500" y="4224201"/>
            <a:ext cx="37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基于质询-响应的认证方式数学表达</a:t>
            </a:r>
            <a:endParaRPr kumimoji="1"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38" y="1217068"/>
            <a:ext cx="6376969" cy="2749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基于质询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响应的认证方式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4185" y="748840"/>
            <a:ext cx="8415473" cy="159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该认证方式可在没有人工输入验证信息的情况下使用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例如，支持无线标准</a:t>
            </a:r>
            <a:r>
              <a:rPr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IEEE 802.11b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的移动终端，在向</a:t>
            </a:r>
            <a:r>
              <a:rPr lang="en-GB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AP (Access Point)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进行认证的过程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2240" y="2550067"/>
            <a:ext cx="6517766" cy="3897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基于质询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响应的认证方式的安全性</a:t>
            </a:r>
            <a:endParaRPr lang="zh-CN" altLang="en-US" sz="2400" b="1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7421" y="631880"/>
            <a:ext cx="8353339" cy="292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该认证方式的安全性主要取决于两方面：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所使用散列函数的安全性，可引入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salt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机制增强安全性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200000"/>
              </a:lnSpc>
              <a:buFont typeface="系统字体"/>
              <a:buChar char="—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在进行散列运算时，通过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salt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（一串随机字符串）和口令混合加密得出散列值，使得字典攻击的实施变得困难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391771" y="3795115"/>
            <a:ext cx="6624637" cy="25923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1514008" y="4739678"/>
            <a:ext cx="7429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kumimoji="1" lang="en-US" altLang="zh-CN" sz="1800" b="0">
                <a:solidFill>
                  <a:schemeClr val="tx1"/>
                </a:solidFill>
              </a:rPr>
              <a:t>Salt</a:t>
            </a:r>
            <a:endParaRPr kumimoji="1" lang="en-US" altLang="zh-CN" sz="1800" b="0">
              <a:solidFill>
                <a:schemeClr val="tx1"/>
              </a:solidFill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533683" y="3884015"/>
            <a:ext cx="1122363" cy="4254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kumimoji="1" lang="zh-CN" altLang="en-US" sz="1800" b="0">
                <a:solidFill>
                  <a:schemeClr val="tx1"/>
                </a:solidFill>
              </a:rPr>
              <a:t>验证者</a:t>
            </a:r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945933" y="3884015"/>
            <a:ext cx="966788" cy="4254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kumimoji="1" lang="zh-CN" altLang="en-US" sz="1800" b="0">
                <a:solidFill>
                  <a:schemeClr val="tx1"/>
                </a:solidFill>
              </a:rPr>
              <a:t>声称者</a:t>
            </a:r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4312771" y="4452340"/>
            <a:ext cx="682625" cy="4254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kumimoji="1" lang="zh-CN" altLang="en-US" sz="1800" b="0">
                <a:solidFill>
                  <a:schemeClr val="tx1"/>
                </a:solidFill>
              </a:rPr>
              <a:t>消息</a:t>
            </a:r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6362233" y="4309465"/>
            <a:ext cx="1366838" cy="20066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ysDot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2945933" y="4309465"/>
            <a:ext cx="854075" cy="1704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3141196" y="4444403"/>
            <a:ext cx="411162" cy="376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5166846" y="4877790"/>
            <a:ext cx="533400" cy="398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4654083" y="4877790"/>
            <a:ext cx="5334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71" name="Text Box 15"/>
          <p:cNvSpPr txBox="1">
            <a:spLocks noChangeArrowheads="1"/>
          </p:cNvSpPr>
          <p:nvPr/>
        </p:nvSpPr>
        <p:spPr bwMode="auto">
          <a:xfrm>
            <a:off x="6533683" y="4452340"/>
            <a:ext cx="533400" cy="412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7046446" y="4452340"/>
            <a:ext cx="476250" cy="412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73" name="Line 17"/>
          <p:cNvSpPr>
            <a:spLocks noChangeShapeType="1"/>
          </p:cNvSpPr>
          <p:nvPr/>
        </p:nvSpPr>
        <p:spPr bwMode="auto">
          <a:xfrm>
            <a:off x="2261721" y="4587278"/>
            <a:ext cx="854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8"/>
          <p:cNvSpPr>
            <a:spLocks noChangeShapeType="1"/>
          </p:cNvSpPr>
          <p:nvPr/>
        </p:nvSpPr>
        <p:spPr bwMode="auto">
          <a:xfrm>
            <a:off x="2091858" y="5588990"/>
            <a:ext cx="3244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 flipV="1">
            <a:off x="5336708" y="5304828"/>
            <a:ext cx="0" cy="284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20"/>
          <p:cNvSpPr>
            <a:spLocks noChangeShapeType="1"/>
          </p:cNvSpPr>
          <p:nvPr/>
        </p:nvSpPr>
        <p:spPr bwMode="auto">
          <a:xfrm>
            <a:off x="3599983" y="4644428"/>
            <a:ext cx="1054100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6703546" y="5161953"/>
            <a:ext cx="854075" cy="427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kumimoji="1" lang="zh-CN" altLang="en-US" sz="1800" b="0">
                <a:solidFill>
                  <a:schemeClr val="tx1"/>
                </a:solidFill>
              </a:rPr>
              <a:t>比较</a:t>
            </a:r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78" name="Line 22"/>
          <p:cNvSpPr>
            <a:spLocks noChangeShapeType="1"/>
          </p:cNvSpPr>
          <p:nvPr/>
        </p:nvSpPr>
        <p:spPr bwMode="auto">
          <a:xfrm>
            <a:off x="7216308" y="4877790"/>
            <a:ext cx="0" cy="284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 Box 23"/>
          <p:cNvSpPr txBox="1">
            <a:spLocks noChangeArrowheads="1"/>
          </p:cNvSpPr>
          <p:nvPr/>
        </p:nvSpPr>
        <p:spPr bwMode="auto">
          <a:xfrm>
            <a:off x="6432083" y="5884265"/>
            <a:ext cx="1239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kumimoji="1" lang="zh-CN" altLang="en-US" sz="1800" b="0">
                <a:solidFill>
                  <a:schemeClr val="tx1"/>
                </a:solidFill>
              </a:rPr>
              <a:t>是或不是</a:t>
            </a:r>
            <a:endParaRPr kumimoji="1" lang="zh-CN" altLang="en-US" sz="1800" b="0">
              <a:solidFill>
                <a:schemeClr val="tx1"/>
              </a:solidFill>
            </a:endParaRPr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>
            <a:off x="7046446" y="5588990"/>
            <a:ext cx="0" cy="284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25"/>
          <p:cNvSpPr>
            <a:spLocks noChangeShapeType="1"/>
          </p:cNvSpPr>
          <p:nvPr/>
        </p:nvSpPr>
        <p:spPr bwMode="auto">
          <a:xfrm>
            <a:off x="4995396" y="4736503"/>
            <a:ext cx="0" cy="141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4995396" y="4736503"/>
            <a:ext cx="854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7"/>
          <p:cNvSpPr>
            <a:spLocks noChangeShapeType="1"/>
          </p:cNvSpPr>
          <p:nvPr/>
        </p:nvSpPr>
        <p:spPr bwMode="auto">
          <a:xfrm>
            <a:off x="5849471" y="4736503"/>
            <a:ext cx="8540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2258546" y="4812703"/>
            <a:ext cx="854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5" name="Object 30"/>
          <p:cNvGraphicFramePr>
            <a:graphicFrameLocks noChangeAspect="1"/>
          </p:cNvGraphicFramePr>
          <p:nvPr/>
        </p:nvGraphicFramePr>
        <p:xfrm>
          <a:off x="1860083" y="4155478"/>
          <a:ext cx="3968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1" imgW="4572000" imgH="4876800" progId="Equation.DSMT4">
                  <p:embed/>
                </p:oleObj>
              </mc:Choice>
              <mc:Fallback>
                <p:oleObj name="Equation" r:id="rId1" imgW="4572000" imgH="4876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083" y="4155478"/>
                        <a:ext cx="396875" cy="415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31"/>
          <p:cNvGraphicFramePr>
            <a:graphicFrameLocks noChangeAspect="1"/>
          </p:cNvGraphicFramePr>
          <p:nvPr/>
        </p:nvGraphicFramePr>
        <p:xfrm>
          <a:off x="1752133" y="5127028"/>
          <a:ext cx="355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3" imgW="3962400" imgH="4267200" progId="Equation.DSMT4">
                  <p:embed/>
                </p:oleObj>
              </mc:Choice>
              <mc:Fallback>
                <p:oleObj name="Equation" r:id="rId3" imgW="3962400" imgH="4267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133" y="5127028"/>
                        <a:ext cx="355600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32"/>
          <p:cNvGraphicFramePr>
            <a:graphicFrameLocks noChangeAspect="1"/>
          </p:cNvGraphicFramePr>
          <p:nvPr/>
        </p:nvGraphicFramePr>
        <p:xfrm>
          <a:off x="3233271" y="4444403"/>
          <a:ext cx="2460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5" imgW="3048000" imgH="4267200" progId="Equation.DSMT4">
                  <p:embed/>
                </p:oleObj>
              </mc:Choice>
              <mc:Fallback>
                <p:oleObj name="Equation" r:id="rId5" imgW="3048000" imgH="426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271" y="4444403"/>
                        <a:ext cx="246062" cy="360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33"/>
          <p:cNvGraphicFramePr>
            <a:graphicFrameLocks noChangeAspect="1"/>
          </p:cNvGraphicFramePr>
          <p:nvPr/>
        </p:nvGraphicFramePr>
        <p:xfrm>
          <a:off x="4741396" y="4820640"/>
          <a:ext cx="3952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7" imgW="3962400" imgH="4876800" progId="Equation.DSMT4">
                  <p:embed/>
                </p:oleObj>
              </mc:Choice>
              <mc:Fallback>
                <p:oleObj name="Equation" r:id="rId7" imgW="3962400" imgH="4876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396" y="4820640"/>
                        <a:ext cx="395287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34"/>
          <p:cNvGraphicFramePr>
            <a:graphicFrameLocks noChangeAspect="1"/>
          </p:cNvGraphicFramePr>
          <p:nvPr/>
        </p:nvGraphicFramePr>
        <p:xfrm>
          <a:off x="5208121" y="4839690"/>
          <a:ext cx="419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9" imgW="3962400" imgH="4267200" progId="Equation.DSMT4">
                  <p:embed/>
                </p:oleObj>
              </mc:Choice>
              <mc:Fallback>
                <p:oleObj name="Equation" r:id="rId9" imgW="3962400" imgH="426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121" y="4839690"/>
                        <a:ext cx="419100" cy="468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35"/>
          <p:cNvGraphicFramePr>
            <a:graphicFrameLocks noChangeAspect="1"/>
          </p:cNvGraphicFramePr>
          <p:nvPr/>
        </p:nvGraphicFramePr>
        <p:xfrm>
          <a:off x="6597183" y="4371378"/>
          <a:ext cx="4841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10" imgW="3962400" imgH="4267200" progId="Equation.DSMT4">
                  <p:embed/>
                </p:oleObj>
              </mc:Choice>
              <mc:Fallback>
                <p:oleObj name="Equation" r:id="rId10" imgW="3962400" imgH="4267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183" y="4371378"/>
                        <a:ext cx="484188" cy="541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36"/>
          <p:cNvGraphicFramePr>
            <a:graphicFrameLocks noChangeAspect="1"/>
          </p:cNvGraphicFramePr>
          <p:nvPr/>
        </p:nvGraphicFramePr>
        <p:xfrm>
          <a:off x="7040096" y="4425353"/>
          <a:ext cx="4000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11" imgW="3048000" imgH="3962400" progId="Equation.DSMT4">
                  <p:embed/>
                </p:oleObj>
              </mc:Choice>
              <mc:Fallback>
                <p:oleObj name="Equation" r:id="rId11" imgW="3048000" imgH="39624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096" y="4425353"/>
                        <a:ext cx="400050" cy="522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基于质询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响应的认证方式的安全性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7421" y="728863"/>
            <a:ext cx="8013895" cy="292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该认证方式的安全性主要取决于两方面：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所使用散列函数的安全性，可引入</a:t>
            </a: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salt</a:t>
            </a:r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机制增强安全性</a:t>
            </a:r>
            <a:endParaRPr lang="en-US" altLang="zh-CN" sz="24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当前单向鉴别还会面临假冒系统和重放攻击，可通过双向鉴别或时间戳来解决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6205" y="3841389"/>
            <a:ext cx="6733310" cy="21284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例如，在系统每次输出的密文信息中附加日期与时间信息，鉴别双方都可以根据密文中的日期时间来判断消息是否是当前的。如果是前面的消息重放，用户则拒绝给出回答。</a:t>
            </a:r>
            <a:endParaRPr lang="zh-CN" altLang="en-US" sz="2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>
                <a:highlight>
                  <a:srgbClr val="00FFFF"/>
                </a:highlight>
              </a:rPr>
              <a:t>S/KEY</a:t>
            </a:r>
            <a:r>
              <a:rPr lang="zh-CN" altLang="en-US" sz="2400" b="1" dirty="0">
                <a:highlight>
                  <a:srgbClr val="00FFFF"/>
                </a:highlight>
              </a:rPr>
              <a:t>一次性口令协议</a:t>
            </a:r>
            <a:endParaRPr lang="zh-CN" altLang="en-US" sz="2400" b="1" dirty="0">
              <a:highlight>
                <a:srgbClr val="00FFFF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5701" y="587621"/>
            <a:ext cx="8541317" cy="5394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初始化与注册阶段</a:t>
            </a:r>
            <a:endParaRPr kumimoji="1" lang="en-US" altLang="zh-CN" sz="2800" b="1" kern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系统选择散列函数</a:t>
            </a:r>
            <a:r>
              <a:rPr kumimoji="1" lang="en-US" altLang="zh-CN" sz="2400" i="1" kern="0" dirty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(·)，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如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MD5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SHA-1</a:t>
            </a:r>
            <a:endParaRPr kumimoji="1" lang="en-US" altLang="zh-CN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系统鉴别服务器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4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AS，Authentication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Server)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为注册用户创建信息条目，并生成随机种子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seed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发送给用户</a:t>
            </a:r>
            <a:endParaRPr kumimoji="1" lang="en-US" altLang="zh-CN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客户端选择整数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n（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称为迭代值），并将种子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seed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连同口令</a:t>
            </a:r>
            <a:r>
              <a:rPr kumimoji="1" lang="en-US" altLang="zh-CN" sz="2400" i="1" kern="0" dirty="0">
                <a:latin typeface="Arial" panose="020B0604020202020204" pitchFamily="34" charset="0"/>
                <a:ea typeface="宋体" panose="02010600030101010101" pitchFamily="2" charset="-122"/>
              </a:rPr>
              <a:t>pw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进行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次散列运算，记为</a:t>
            </a:r>
            <a:r>
              <a:rPr kumimoji="1" lang="en-US" altLang="zh-CN" sz="24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kumimoji="1" lang="en-US" altLang="zh-CN" sz="2400" kern="0" baseline="30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 kern="0" dirty="0">
                <a:latin typeface="Arial" panose="020B0604020202020204" pitchFamily="34" charset="0"/>
                <a:ea typeface="宋体" panose="02010600030101010101" pitchFamily="2" charset="-122"/>
              </a:rPr>
              <a:t>pw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||seed)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，并将散列结果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传给鉴别服务器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endParaRPr kumimoji="1" lang="en-US" altLang="zh-CN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保存信息：用户身份标识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ID、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种子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seed、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当前迭代值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和鉴别口令的初始散列值</a:t>
            </a:r>
            <a:r>
              <a:rPr kumimoji="1" lang="en-US" altLang="zh-CN" sz="24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OTP</a:t>
            </a:r>
            <a:r>
              <a:rPr kumimoji="1" lang="en-US" altLang="zh-CN" sz="2400" kern="0" baseline="-25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=m</a:t>
            </a:r>
            <a:endParaRPr kumimoji="1" lang="zh-CN" altLang="en-US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/>
              <a:t>S/KEY</a:t>
            </a:r>
            <a:r>
              <a:rPr lang="zh-CN" altLang="en-US" sz="2400" b="1" dirty="0"/>
              <a:t>一次性口令协议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5701" y="587621"/>
            <a:ext cx="8541317" cy="602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身份鉴别阶段</a:t>
            </a:r>
            <a:r>
              <a:rPr kumimoji="1" lang="zh-CN" altLang="en-US" sz="2800" b="1" kern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1" lang="zh-CN" altLang="en-US" sz="2800" b="1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用户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登录服务器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时，输入其身份标识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提交给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endParaRPr kumimoji="1" lang="zh-CN" altLang="en-US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验证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的有效性</a:t>
            </a:r>
            <a:endParaRPr kumimoji="1" lang="zh-CN" altLang="en-US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查找种子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seed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和当前迭代值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n’=n-1</a:t>
            </a:r>
            <a:r>
              <a:rPr kumimoji="1" lang="zh-CN" altLang="en-GB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传送给用户</a:t>
            </a:r>
            <a:endParaRPr kumimoji="1" lang="en-US" altLang="zh-CN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用户输入口令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pw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，并在客户端计算一次性口令</a:t>
            </a:r>
            <a:r>
              <a:rPr kumimoji="1" lang="en-US" altLang="zh-CN" sz="24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OTP</a:t>
            </a:r>
            <a:r>
              <a:rPr kumimoji="1" lang="en-US" altLang="zh-CN" sz="2400" kern="0" baseline="-25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US" altLang="zh-CN" sz="2400" kern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kumimoji="1" lang="en-US" altLang="zh-CN" sz="2400" kern="0" baseline="30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en-US" altLang="zh-CN" sz="2400" kern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(pw||seed) 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，并将结果传给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endParaRPr kumimoji="1" lang="en-US" altLang="zh-CN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对用户传来的一次性口令计算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m’=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h(OTP</a:t>
            </a:r>
            <a:r>
              <a:rPr kumimoji="1" lang="en-US" altLang="zh-CN" sz="2400" kern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n’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)= h(h</a:t>
            </a:r>
            <a:r>
              <a:rPr kumimoji="1" lang="en-US" altLang="zh-CN" sz="2400" kern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n’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 (pw||seed))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，并将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m’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与当前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存储的鉴别口令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OTP</a:t>
            </a:r>
            <a:r>
              <a:rPr kumimoji="1" lang="en-US" altLang="zh-CN" sz="2400" kern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进行比较。若相同则鉴别通过，并用当前口令散列更新</a:t>
            </a:r>
            <a:r>
              <a:rPr kumimoji="1" lang="en-GB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OTP</a:t>
            </a:r>
            <a:r>
              <a:rPr kumimoji="1" lang="en-US" altLang="zh-CN" sz="2400" kern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，对应迭代值</a:t>
            </a: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kumimoji="1" lang="en-US" altLang="zh-CN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/>
              <a:t>S/KEY</a:t>
            </a:r>
            <a:r>
              <a:rPr lang="zh-CN" altLang="en-US" sz="2400" b="1" dirty="0"/>
              <a:t>一次性口令协议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8493" y="711720"/>
            <a:ext cx="8541317" cy="538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       在鉴别交换信息时，双方传输口令信息的散列值，并且每个鉴别口令仅用一次，成功地防范了口令窃听和重放攻击</a:t>
            </a:r>
            <a:endParaRPr kumimoji="1" lang="en-US" altLang="zh-CN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200" kern="0" dirty="0">
                <a:latin typeface="Arial" panose="020B0604020202020204" pitchFamily="34" charset="0"/>
                <a:ea typeface="宋体" panose="02010600030101010101" pitchFamily="2" charset="-122"/>
              </a:rPr>
              <a:t>依据散列函数的单向性，即使攻击者通过拦截通信信道获取到当前鉴别口令</a:t>
            </a:r>
            <a:r>
              <a:rPr kumimoji="1" lang="zh-CN" altLang="en-GB" sz="2200" kern="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zh-CN" altLang="en-US" sz="2200" kern="0" dirty="0">
                <a:latin typeface="Arial" panose="020B0604020202020204" pitchFamily="34" charset="0"/>
                <a:ea typeface="宋体" panose="02010600030101010101" pitchFamily="2" charset="-122"/>
              </a:rPr>
              <a:t>也无法导出下次的鉴别口令</a:t>
            </a:r>
            <a:endParaRPr kumimoji="1" lang="en-US" altLang="zh-CN" sz="22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200" kern="0" dirty="0">
                <a:latin typeface="Arial" panose="020B0604020202020204" pitchFamily="34" charset="0"/>
                <a:ea typeface="宋体" panose="02010600030101010101" pitchFamily="2" charset="-122"/>
              </a:rPr>
              <a:t>甚至攻击者攻破了</a:t>
            </a:r>
            <a:r>
              <a:rPr kumimoji="1" lang="en-GB" altLang="zh-CN" sz="2200" kern="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kumimoji="1" lang="zh-CN" altLang="en-GB" sz="2200" kern="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zh-CN" altLang="en-US" sz="2200" kern="0" dirty="0">
                <a:latin typeface="Arial" panose="020B0604020202020204" pitchFamily="34" charset="0"/>
                <a:ea typeface="宋体" panose="02010600030101010101" pitchFamily="2" charset="-122"/>
              </a:rPr>
              <a:t>浏览了用户的口令记录，也无法知晓用户的真正口令</a:t>
            </a:r>
            <a:endParaRPr kumimoji="1" lang="en-US" altLang="zh-CN" sz="22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ts val="1775"/>
              </a:spcBef>
              <a:spcAft>
                <a:spcPct val="0"/>
              </a:spcAft>
            </a:pPr>
            <a:r>
              <a:rPr kumimoji="1"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       然而，该协议缺乏完整性保护机制，也无法保护某些主动攻击（如注入虚假信息，修改传输过程中的鉴别数据，修改口令文件等），还需在实际应用时进一步改进。</a:t>
            </a:r>
            <a:endParaRPr kumimoji="1" lang="zh-CN" altLang="en-US" sz="2400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30021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一个典型的安全系统体系架构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04991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09511" y="1038137"/>
            <a:ext cx="8724977" cy="4781726"/>
            <a:chOff x="1551963" y="1000060"/>
            <a:chExt cx="8724977" cy="5287487"/>
          </a:xfrm>
        </p:grpSpPr>
        <p:sp>
          <p:nvSpPr>
            <p:cNvPr id="7" name="文本框 6"/>
            <p:cNvSpPr txBox="1"/>
            <p:nvPr/>
          </p:nvSpPr>
          <p:spPr>
            <a:xfrm>
              <a:off x="1551963" y="2332140"/>
              <a:ext cx="1400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安全管理员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51963" y="4156529"/>
              <a:ext cx="1400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4588779" y="2147690"/>
              <a:ext cx="1359016" cy="738231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授权数据库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88779" y="4156529"/>
              <a:ext cx="1400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引用监视器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80264" y="5918215"/>
              <a:ext cx="1400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审计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282845" y="3346467"/>
              <a:ext cx="994095" cy="1522010"/>
              <a:chOff x="9032146" y="2166132"/>
              <a:chExt cx="994095" cy="152201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9032146" y="2643930"/>
                <a:ext cx="994095" cy="1044212"/>
                <a:chOff x="8235192" y="3154477"/>
                <a:chExt cx="994095" cy="1044212"/>
              </a:xfrm>
            </p:grpSpPr>
            <p:sp>
              <p:nvSpPr>
                <p:cNvPr id="27" name="矩形: 折角 26"/>
                <p:cNvSpPr/>
                <p:nvPr/>
              </p:nvSpPr>
              <p:spPr>
                <a:xfrm>
                  <a:off x="8235192" y="3154477"/>
                  <a:ext cx="536895" cy="587012"/>
                </a:xfrm>
                <a:prstGeom prst="foldedCorne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: 折角 27"/>
                <p:cNvSpPr/>
                <p:nvPr/>
              </p:nvSpPr>
              <p:spPr>
                <a:xfrm>
                  <a:off x="8387592" y="3306877"/>
                  <a:ext cx="536895" cy="587012"/>
                </a:xfrm>
                <a:prstGeom prst="foldedCorne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: 折角 28"/>
                <p:cNvSpPr/>
                <p:nvPr/>
              </p:nvSpPr>
              <p:spPr>
                <a:xfrm>
                  <a:off x="8539992" y="3459277"/>
                  <a:ext cx="536895" cy="587012"/>
                </a:xfrm>
                <a:prstGeom prst="foldedCorne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: 折角 29"/>
                <p:cNvSpPr/>
                <p:nvPr/>
              </p:nvSpPr>
              <p:spPr>
                <a:xfrm>
                  <a:off x="8692392" y="3611677"/>
                  <a:ext cx="536895" cy="587012"/>
                </a:xfrm>
                <a:prstGeom prst="foldedCorne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9245875" y="2166132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客体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293952" y="1000060"/>
              <a:ext cx="1107996" cy="4184336"/>
              <a:chOff x="6257862" y="692221"/>
              <a:chExt cx="1107996" cy="500390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677637" y="1300294"/>
                <a:ext cx="268447" cy="43958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257862" y="692221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访问控制</a:t>
                </a:r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278132" y="1000061"/>
              <a:ext cx="646331" cy="4184335"/>
              <a:chOff x="6488694" y="692222"/>
              <a:chExt cx="646331" cy="5003903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677637" y="1300294"/>
                <a:ext cx="268447" cy="43958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488694" y="692222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认证</a:t>
                </a:r>
                <a:endParaRPr lang="zh-CN" altLang="en-US" dirty="0"/>
              </a:p>
            </p:txBody>
          </p:sp>
        </p:grpSp>
        <p:cxnSp>
          <p:nvCxnSpPr>
            <p:cNvPr id="16" name="直接箭头连接符 15"/>
            <p:cNvCxnSpPr>
              <a:stCxn id="7" idx="3"/>
              <a:endCxn id="9" idx="2"/>
            </p:cNvCxnSpPr>
            <p:nvPr/>
          </p:nvCxnSpPr>
          <p:spPr>
            <a:xfrm>
              <a:off x="2952924" y="2516806"/>
              <a:ext cx="1635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0"/>
              <a:endCxn id="9" idx="3"/>
            </p:cNvCxnSpPr>
            <p:nvPr/>
          </p:nvCxnSpPr>
          <p:spPr>
            <a:xfrm flipH="1" flipV="1">
              <a:off x="5268287" y="2885921"/>
              <a:ext cx="20973" cy="12706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3"/>
              <a:endCxn id="10" idx="1"/>
            </p:cNvCxnSpPr>
            <p:nvPr/>
          </p:nvCxnSpPr>
          <p:spPr>
            <a:xfrm>
              <a:off x="2952924" y="4341195"/>
              <a:ext cx="1635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3"/>
            </p:cNvCxnSpPr>
            <p:nvPr/>
          </p:nvCxnSpPr>
          <p:spPr>
            <a:xfrm>
              <a:off x="5989740" y="4341195"/>
              <a:ext cx="2919368" cy="71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左大括号 19"/>
            <p:cNvSpPr/>
            <p:nvPr/>
          </p:nvSpPr>
          <p:spPr>
            <a:xfrm rot="16200000">
              <a:off x="5632564" y="1629296"/>
              <a:ext cx="260273" cy="7881984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4430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可靠的口令输入困难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1927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268" y="762999"/>
            <a:ext cx="7978271" cy="439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口令太长或者太复杂，用户可能不容易正确地输入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对于操作着急的场景，不可靠的口令输入会引起很大的麻烦，例如核武器发射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可通过改善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界面以提高口令的复杂性，同时降低用户可能的口令输入错误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在设计应用系统中，一定要考虑用户口令输入出错问题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4430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记住口令是困难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1927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268" y="762999"/>
            <a:ext cx="7978271" cy="499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对口令最多的抱怨就是它难于记忆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Single Sign-On</a:t>
            </a:r>
            <a:endParaRPr lang="en-GB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设计错误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向用户询问一些不通用，容易泄密的信息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越设计越糟糕的系统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操作错误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把秘密信息写在不安全的地方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没有重新设定系统服务的默认口令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4430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口令系统的攻击与防御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1927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268" y="762999"/>
            <a:ext cx="8110878" cy="404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攻击者多采用自动猜测（散列值）方法对口令发起攻击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口令往往是很容易记忆的单词或短语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人们容易在不同的系统使用相同的口令，且其申请的帐号也是固定不变的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构建口令字典，以较高的运算速度逐个猜测可能单词或者短语的猜测引擎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3" y="4063648"/>
            <a:ext cx="7315198" cy="18792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介绍一个设计强安全性口令的小技巧</a:t>
            </a:r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使用首字母缩写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简写的方法。例如，对于一个句子“</a:t>
            </a:r>
            <a:r>
              <a:rPr lang="en-GB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I’m trying to learn information security techniques quickly!”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可被缩写为“</a:t>
            </a:r>
            <a:r>
              <a:rPr lang="en-GB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IT2LISTQ”</a:t>
            </a:r>
            <a:r>
              <a:rPr lang="zh-CN" altLang="en-GB" sz="2000" dirty="0">
                <a:latin typeface="Arial" panose="020B0604020202020204" pitchFamily="34" charset="0"/>
                <a:ea typeface="楷体" panose="02010609060101010101" pitchFamily="49" charset="-122"/>
              </a:rPr>
              <a:t>。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这是一个很难被破译的口令，但较为容易记忆。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4430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口令的破译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1927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268" y="762999"/>
            <a:ext cx="8110878" cy="5275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口令破译有三种常规方法：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手工尝试简单口令，如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123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、系统默认密码（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使用自动化破解工具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社会工程学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Social Engineering)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使人们顺从你的意愿、满足你的欲望的一门艺术与学问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对被攻击帐户拥有者的相关信息进行细致地调研后，攻击者尝试通过讲述一些似是而非的故事来骗取帐户口令，或者根据被攻击者的社会信息（如家庭电话、生日等）猜测密码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en-GB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Social engineering: The art of human hacking》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4430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自动化口令破解工具的破译过程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1927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268" y="762999"/>
            <a:ext cx="8110878" cy="573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：字典攻击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攻击者事先构造一个口令攻击字典，字典中组成的单词是由有可能的口令组成，以此进行尝试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此类字典需要尽可能全面的囊括单词短语，像网络流行术语、或者常用的英文单词等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：智能匹配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通过一些常用的字符组合进行匹配，比如口令“</a:t>
            </a:r>
            <a:r>
              <a:rPr lang="en-GB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top123”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中国，“</a:t>
            </a:r>
            <a:r>
              <a:rPr lang="en-GB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top”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和“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123”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各作为一个组合单元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：暴力破解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口令破解的最后一步骤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根据系统可能的口令组成字符进行逐个生成和尝试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92934" y="158591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口令攻击：网银盗号木马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41709" y="633561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305" y="784281"/>
            <a:ext cx="8402269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网银盗号木马是一种破坏力很强的攻击工具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通过某种途径安装在被攻击者的计算机或其他移动设备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通过键盘记录的方式监视用户操作，恶意记录用户所使用的帐号和密码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随后将盗取的帐号和密码发送给攻击者</a:t>
            </a:r>
            <a:endParaRPr lang="en-GB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3" y="2906363"/>
            <a:ext cx="5520459" cy="33177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2305" y="6160094"/>
            <a:ext cx="4185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年全球新增的网银盗号木马家族</a:t>
            </a:r>
            <a:r>
              <a:rPr lang="en-GB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8348" y="3186976"/>
            <a:ext cx="2895599" cy="280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据统计，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2020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年全年累计截获</a:t>
            </a:r>
            <a:r>
              <a:rPr lang="en-GB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Android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平台约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万个新增网银盗号木马样本，针对全球金融行业的攻击仍是攻击者的主要目标之一。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367" y="6513002"/>
            <a:ext cx="4572000" cy="337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奇安信威胁情报中心</a:t>
            </a:r>
            <a:r>
              <a:rPr kumimoji="1"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2020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Android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平台安全态势分析报告 </a:t>
            </a:r>
            <a:r>
              <a:rPr kumimoji="1"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endParaRPr kumimoji="1"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521494" y="2886544"/>
            <a:ext cx="8101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</a:rPr>
              <a:t>感谢聆听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92934" y="187171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本章大纲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41709" y="599795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934" y="874935"/>
            <a:ext cx="7752116" cy="5108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认证概述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基于口令的认证机制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密码认证协议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Kerberos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证书认证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生物认证技术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2020" y="2230050"/>
            <a:ext cx="5878286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9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en-US" altLang="zh-CN" sz="39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6731794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2275561" y="2944941"/>
            <a:ext cx="4592878" cy="1060450"/>
            <a:chOff x="4853824" y="1124582"/>
            <a:chExt cx="5978526" cy="2767578"/>
          </a:xfrm>
        </p:grpSpPr>
        <p:sp>
          <p:nvSpPr>
            <p:cNvPr id="47" name="文本框 46"/>
            <p:cNvSpPr txBox="1"/>
            <p:nvPr/>
          </p:nvSpPr>
          <p:spPr>
            <a:xfrm>
              <a:off x="4853824" y="1241468"/>
              <a:ext cx="5978526" cy="26506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  <a:endPara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073762" y="1124582"/>
              <a:ext cx="5538651" cy="25266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4430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认证的小故事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1927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10960" y="1381501"/>
            <a:ext cx="7543800" cy="2214107"/>
            <a:chOff x="810960" y="1381501"/>
            <a:chExt cx="7543800" cy="2214107"/>
          </a:xfrm>
        </p:grpSpPr>
        <p:sp>
          <p:nvSpPr>
            <p:cNvPr id="6" name="Rectangle 6"/>
            <p:cNvSpPr txBox="1">
              <a:spLocks noChangeArrowheads="1"/>
            </p:cNvSpPr>
            <p:nvPr/>
          </p:nvSpPr>
          <p:spPr>
            <a:xfrm>
              <a:off x="810960" y="1381501"/>
              <a:ext cx="7543800" cy="1449388"/>
            </a:xfrm>
            <a:prstGeom prst="rect">
              <a:avLst/>
            </a:prstGeom>
          </p:spPr>
          <p:txBody>
            <a:bodyPr rtlCol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天王盖地虎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55" y="1394807"/>
              <a:ext cx="3497958" cy="2200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807202" y="3035011"/>
            <a:ext cx="9910732" cy="2383946"/>
            <a:chOff x="807202" y="3035011"/>
            <a:chExt cx="9910732" cy="238394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88334" y="4275957"/>
              <a:ext cx="8229600" cy="1143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宝塔镇河妖</a:t>
              </a:r>
              <a:endPara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224" name="Picture 8" descr="天王盖地虎，宝塔镇河妖：细数江湖上的那些“黑话”，你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30"/>
            <a:stretch>
              <a:fillRect/>
            </a:stretch>
          </p:blipFill>
          <p:spPr bwMode="auto">
            <a:xfrm>
              <a:off x="807202" y="3035011"/>
              <a:ext cx="3293743" cy="2200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44303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身份认证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19273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5016" y="922827"/>
            <a:ext cx="8394906" cy="4991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用户必须向客户端证实自己的身份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客户端需要向一个或者多个服务器或者服务证实自己的身份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三种基本认证方式 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所知道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的某个秘密信息，如自己的口令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的某个秘密信息，如智能卡中存储的用户参数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的生物学特征，如指纹、声音、</a:t>
            </a:r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图案等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你知道什么，你拥有什么，你是什么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系统字体"/>
              <a:buChar char="—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其中第一种最为常用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92934" y="14430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安全协议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41709" y="61927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41709" y="951403"/>
            <a:ext cx="8152238" cy="4522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安全工程的一个统一话题</a:t>
            </a:r>
            <a:endParaRPr lang="zh-CN" altLang="en-US" sz="28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有些系统表面上没什么毛病，却常常会发现有严重的缺点</a:t>
            </a:r>
            <a:endParaRPr lang="en-US" altLang="zh-CN" sz="28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914400" lvl="1" indent="-4572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系统字体"/>
              <a:buChar char="—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例如，过去银行系统提供的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ATM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机</a:t>
            </a:r>
            <a:endParaRPr lang="en-US" altLang="zh-CN" sz="28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安全协议应用十分广泛，通常又设计得很糟糕</a:t>
            </a:r>
            <a:endParaRPr lang="zh-CN" altLang="en-US" sz="28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8580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9005" y="1729676"/>
            <a:ext cx="5878286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Password-based</a:t>
            </a:r>
            <a:endParaRPr lang="en-US" altLang="zh-CN" sz="40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0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0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0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en-US" altLang="zh-CN" sz="40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6731794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2275561" y="2437110"/>
            <a:ext cx="4592878" cy="1983779"/>
            <a:chOff x="4853824" y="1124582"/>
            <a:chExt cx="5978526" cy="5177296"/>
          </a:xfrm>
        </p:grpSpPr>
        <p:sp>
          <p:nvSpPr>
            <p:cNvPr id="47" name="文本框 46"/>
            <p:cNvSpPr txBox="1"/>
            <p:nvPr/>
          </p:nvSpPr>
          <p:spPr>
            <a:xfrm>
              <a:off x="4853824" y="1241468"/>
              <a:ext cx="5978526" cy="50604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基于口令的认证机制</a:t>
              </a:r>
              <a:endPara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073762" y="1124582"/>
              <a:ext cx="5538651" cy="50604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58594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</a:rPr>
              <a:t>简单用户名</a:t>
            </a:r>
            <a:r>
              <a:rPr lang="en-US" altLang="zh-CN" sz="2400" b="1" dirty="0">
                <a:latin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</a:rPr>
              <a:t>口令过程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33564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78643" y="922827"/>
            <a:ext cx="7817209" cy="558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认证用户身份最常见也是最简单的方法就是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口令核对法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为避免自动化工具对口令的破解，引入简单的防护手段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手机屏幕截图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8" y="1854518"/>
            <a:ext cx="4613561" cy="3181754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34" y="1547884"/>
            <a:ext cx="2880118" cy="3488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KSO_WPP_MARK_KEY" val="1649b407-4d9e-48a9-a0a6-55188575d924"/>
  <p:tag name="COMMONDATA" val="eyJoZGlkIjoiNWRiN2EzOTIwNTFkMWRjYjlhM2M2MjEwMTAzOTAyMTA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4430</Words>
  <Application>WPS 演示</Application>
  <PresentationFormat>全屏显示(4:3)</PresentationFormat>
  <Paragraphs>319</Paragraphs>
  <Slides>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26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黑体</vt:lpstr>
      <vt:lpstr>系统字体</vt:lpstr>
      <vt:lpstr>Segoe Print</vt:lpstr>
      <vt:lpstr>Arial</vt:lpstr>
      <vt:lpstr>Calibri</vt:lpstr>
      <vt:lpstr>等线</vt:lpstr>
      <vt:lpstr>Arial Unicode MS</vt:lpstr>
      <vt:lpstr>等线 Light</vt:lpstr>
      <vt:lpstr>Calibri Light</vt:lpstr>
      <vt:lpstr>Times New Roman</vt:lpstr>
      <vt:lpstr>华文中宋</vt:lpstr>
      <vt:lpstr>楷体</vt:lpstr>
      <vt:lpstr>Tahoma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Zeus</dc:title>
  <dc:creator>jliang</dc:creator>
  <cp:lastModifiedBy>陈艾利</cp:lastModifiedBy>
  <cp:revision>566</cp:revision>
  <dcterms:created xsi:type="dcterms:W3CDTF">2018-11-09T02:46:00Z</dcterms:created>
  <dcterms:modified xsi:type="dcterms:W3CDTF">2022-10-18T04:29:21Z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264F3114762E41EF9F1ABDD2BB298598</vt:lpwstr>
  </property>
  <property fmtid="{D5CDD505-2E9C-101B-9397-08002B2CF9AE}" pid="3" name="KSOProductBuildVer">
    <vt:lpwstr>2052-11.1.0.12598</vt:lpwstr>
  </property>
</Properties>
</file>