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40" r:id="rId3"/>
    <p:sldId id="261" r:id="rId4"/>
    <p:sldId id="441" r:id="rId5"/>
    <p:sldId id="442" r:id="rId6"/>
    <p:sldId id="443" r:id="rId7"/>
    <p:sldId id="451" r:id="rId8"/>
    <p:sldId id="455" r:id="rId9"/>
    <p:sldId id="449" r:id="rId10"/>
    <p:sldId id="446" r:id="rId11"/>
    <p:sldId id="445" r:id="rId12"/>
    <p:sldId id="267" r:id="rId13"/>
    <p:sldId id="257" r:id="rId14"/>
    <p:sldId id="4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92409" autoAdjust="0"/>
  </p:normalViewPr>
  <p:slideViewPr>
    <p:cSldViewPr snapToGrid="0">
      <p:cViewPr varScale="1">
        <p:scale>
          <a:sx n="143" d="100"/>
          <a:sy n="143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stats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>
                <a:hlinkClick r:id="rId3"/>
              </a:rPr>
              <a:t>christian.adriano@hpi.de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component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of an intermittent failure,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695131"/>
          </a:xfrm>
        </p:spPr>
        <p:txBody>
          <a:bodyPr/>
          <a:lstStyle/>
          <a:p>
            <a:r>
              <a:rPr lang="en-US" dirty="0"/>
              <a:t>Form a group and send the name of members to Chris (who will create a Slack channel for each)</a:t>
            </a:r>
          </a:p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Steps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Generate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Plot the transition matrix (suggest ways to visualize the convergence to steady state)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B75D0F-58AB-4BE0-AAC8-CA4FB157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Dead-Ends </a:t>
            </a:r>
            <a:r>
              <a:rPr lang="en-US" sz="1800" dirty="0"/>
              <a:t>[Brin, Page, Motwani &amp; Winograd 99]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4101-DDEB-4E95-89E0-AB4D3DF9F4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17DC7-72C1-4A2B-9852-6FC4BF86581E}"/>
              </a:ext>
            </a:extLst>
          </p:cNvPr>
          <p:cNvSpPr/>
          <p:nvPr/>
        </p:nvSpPr>
        <p:spPr bwMode="gray">
          <a:xfrm>
            <a:off x="911096" y="2235219"/>
            <a:ext cx="414216" cy="414216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54A00-2401-40BD-8CD7-5B35FA9384C2}"/>
              </a:ext>
            </a:extLst>
          </p:cNvPr>
          <p:cNvSpPr/>
          <p:nvPr/>
        </p:nvSpPr>
        <p:spPr bwMode="gray">
          <a:xfrm>
            <a:off x="919518" y="3167547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2629C-1396-4644-9A80-4EEB9A50BEE9}"/>
              </a:ext>
            </a:extLst>
          </p:cNvPr>
          <p:cNvSpPr/>
          <p:nvPr/>
        </p:nvSpPr>
        <p:spPr bwMode="gray">
          <a:xfrm>
            <a:off x="2463060" y="279097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261B7-915D-4604-949B-D37014D7091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1118204" y="2649435"/>
            <a:ext cx="8422" cy="5181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1CBA98-3EF0-41F3-AB06-CD08B4D0D94D}"/>
              </a:ext>
            </a:extLst>
          </p:cNvPr>
          <p:cNvSpPr/>
          <p:nvPr/>
        </p:nvSpPr>
        <p:spPr bwMode="gray">
          <a:xfrm>
            <a:off x="1905770" y="3205186"/>
            <a:ext cx="414216" cy="414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73771-2C0A-4BC8-8FF4-9F459FF3BE7B}"/>
              </a:ext>
            </a:extLst>
          </p:cNvPr>
          <p:cNvSpPr/>
          <p:nvPr/>
        </p:nvSpPr>
        <p:spPr bwMode="gray">
          <a:xfrm>
            <a:off x="1847528" y="2146004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7953E-2C63-4435-A0C8-AE84D984A409}"/>
              </a:ext>
            </a:extLst>
          </p:cNvPr>
          <p:cNvSpPr/>
          <p:nvPr/>
        </p:nvSpPr>
        <p:spPr bwMode="gray">
          <a:xfrm>
            <a:off x="2846781" y="219758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22954-9211-4EB8-806F-6A8E1D5E9A65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 bwMode="gray">
          <a:xfrm flipH="1" flipV="1">
            <a:off x="2201083" y="2499559"/>
            <a:ext cx="322638" cy="3520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18EF0-D168-487A-B554-1B7A76F21449}"/>
              </a:ext>
            </a:extLst>
          </p:cNvPr>
          <p:cNvCxnSpPr>
            <a:cxnSpLocks/>
            <a:stCxn id="7" idx="7"/>
            <a:endCxn id="11" idx="4"/>
          </p:cNvCxnSpPr>
          <p:nvPr/>
        </p:nvCxnSpPr>
        <p:spPr bwMode="gray">
          <a:xfrm flipV="1">
            <a:off x="2816615" y="2611796"/>
            <a:ext cx="237274" cy="23983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99874-C288-47F8-BC15-44BDB21355AC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 bwMode="gray">
          <a:xfrm flipV="1">
            <a:off x="2261744" y="2258241"/>
            <a:ext cx="645698" cy="948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A4182-E702-45FA-A780-82A36145559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33734" y="3374655"/>
            <a:ext cx="572036" cy="376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65E67-CE5E-48D2-8510-895CD5866B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 bwMode="gray">
          <a:xfrm>
            <a:off x="1264651" y="2588774"/>
            <a:ext cx="701780" cy="6770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B85623-043C-4320-A904-D8E16BBF443A}"/>
              </a:ext>
            </a:extLst>
          </p:cNvPr>
          <p:cNvSpPr/>
          <p:nvPr/>
        </p:nvSpPr>
        <p:spPr bwMode="gray">
          <a:xfrm>
            <a:off x="3505032" y="2686920"/>
            <a:ext cx="378488" cy="414216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E50FED-B7EC-4160-B01D-A477D3E4E921}"/>
              </a:ext>
            </a:extLst>
          </p:cNvPr>
          <p:cNvSpPr/>
          <p:nvPr/>
        </p:nvSpPr>
        <p:spPr bwMode="gray">
          <a:xfrm>
            <a:off x="3822859" y="2131362"/>
            <a:ext cx="414216" cy="4142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6CA076-5C05-4398-BAE2-8720AEB3C977}"/>
              </a:ext>
            </a:extLst>
          </p:cNvPr>
          <p:cNvCxnSpPr>
            <a:cxnSpLocks/>
            <a:stCxn id="17" idx="7"/>
            <a:endCxn id="18" idx="4"/>
          </p:cNvCxnSpPr>
          <p:nvPr/>
        </p:nvCxnSpPr>
        <p:spPr bwMode="gray">
          <a:xfrm flipV="1">
            <a:off x="3828092" y="2545578"/>
            <a:ext cx="201875" cy="2020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19E16-6F41-44FF-86C4-569FCDEB88D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gray">
          <a:xfrm flipV="1">
            <a:off x="1325312" y="2353112"/>
            <a:ext cx="522216" cy="892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EA6D9-4BEE-452F-B4CA-87B3A77B9F09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 bwMode="gray">
          <a:xfrm flipV="1">
            <a:off x="2259325" y="3144525"/>
            <a:ext cx="264396" cy="1213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20F7B6-E790-47FB-8D18-7910B881CB69}"/>
              </a:ext>
            </a:extLst>
          </p:cNvPr>
          <p:cNvCxnSpPr>
            <a:cxnSpLocks/>
            <a:stCxn id="11" idx="5"/>
            <a:endCxn id="17" idx="2"/>
          </p:cNvCxnSpPr>
          <p:nvPr/>
        </p:nvCxnSpPr>
        <p:spPr bwMode="gray">
          <a:xfrm>
            <a:off x="3200336" y="2551135"/>
            <a:ext cx="304696" cy="3428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38049-ED4D-4A0E-AF85-E68494BD76E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gray">
          <a:xfrm>
            <a:off x="2054636" y="2560220"/>
            <a:ext cx="58242" cy="6449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74BDA2-9E99-495E-BDA7-311B608BFDB2}"/>
              </a:ext>
            </a:extLst>
          </p:cNvPr>
          <p:cNvSpPr txBox="1"/>
          <p:nvPr/>
        </p:nvSpPr>
        <p:spPr bwMode="gray">
          <a:xfrm>
            <a:off x="478369" y="2035835"/>
            <a:ext cx="441149" cy="317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8541F-02AB-4250-B700-765AD4B77B19}"/>
              </a:ext>
            </a:extLst>
          </p:cNvPr>
          <p:cNvSpPr txBox="1"/>
          <p:nvPr/>
        </p:nvSpPr>
        <p:spPr bwMode="gray">
          <a:xfrm>
            <a:off x="2349828" y="3640445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Authority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59D17-0671-4AEF-9803-DFEA399112EA}"/>
              </a:ext>
            </a:extLst>
          </p:cNvPr>
          <p:cNvSpPr txBox="1"/>
          <p:nvPr/>
        </p:nvSpPr>
        <p:spPr bwMode="gray">
          <a:xfrm>
            <a:off x="4150941" y="2434921"/>
            <a:ext cx="1638082" cy="555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Lose, dangling node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(dead-end)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43B60CE-6BE6-4425-AFFA-53C368ECB73B}"/>
              </a:ext>
            </a:extLst>
          </p:cNvPr>
          <p:cNvCxnSpPr>
            <a:cxnSpLocks/>
            <a:stCxn id="18" idx="6"/>
            <a:endCxn id="29" idx="6"/>
          </p:cNvCxnSpPr>
          <p:nvPr/>
        </p:nvCxnSpPr>
        <p:spPr bwMode="gray">
          <a:xfrm flipH="1" flipV="1">
            <a:off x="3679734" y="1304898"/>
            <a:ext cx="557341" cy="1033572"/>
          </a:xfrm>
          <a:prstGeom prst="curvedConnector3">
            <a:avLst>
              <a:gd name="adj1" fmla="val -41016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365DE8F-7F6C-4F28-946E-5F0DADC2ED99}"/>
              </a:ext>
            </a:extLst>
          </p:cNvPr>
          <p:cNvSpPr/>
          <p:nvPr/>
        </p:nvSpPr>
        <p:spPr bwMode="gray">
          <a:xfrm>
            <a:off x="2181152" y="1097790"/>
            <a:ext cx="1498582" cy="4142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Super Node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63678-602F-480D-B2F5-086EE8F39AEF}"/>
              </a:ext>
            </a:extLst>
          </p:cNvPr>
          <p:cNvSpPr txBox="1"/>
          <p:nvPr/>
        </p:nvSpPr>
        <p:spPr bwMode="gray">
          <a:xfrm>
            <a:off x="4552471" y="1573341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Teleports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9357DF-F6C2-4D13-9799-2F2E3D220D8D}"/>
              </a:ext>
            </a:extLst>
          </p:cNvPr>
          <p:cNvCxnSpPr>
            <a:cxnSpLocks/>
            <a:stCxn id="29" idx="4"/>
            <a:endCxn id="5" idx="7"/>
          </p:cNvCxnSpPr>
          <p:nvPr/>
        </p:nvCxnSpPr>
        <p:spPr bwMode="gray">
          <a:xfrm flipH="1">
            <a:off x="1264651" y="1512006"/>
            <a:ext cx="1665792" cy="7838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F86014-7CE7-47F3-B0E7-FB8AB248DDA7}"/>
              </a:ext>
            </a:extLst>
          </p:cNvPr>
          <p:cNvCxnSpPr>
            <a:cxnSpLocks/>
            <a:stCxn id="29" idx="4"/>
            <a:endCxn id="6" idx="7"/>
          </p:cNvCxnSpPr>
          <p:nvPr/>
        </p:nvCxnSpPr>
        <p:spPr bwMode="gray">
          <a:xfrm flipH="1">
            <a:off x="1273073" y="1512006"/>
            <a:ext cx="1657370" cy="1716202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D86F05-A4D2-4D7C-B2B1-4C8A28156ABB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 bwMode="gray">
          <a:xfrm flipH="1">
            <a:off x="2054636" y="1512006"/>
            <a:ext cx="875807" cy="633998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C2BB9F-DC79-4B58-9244-144F67DA36DA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 bwMode="gray">
          <a:xfrm>
            <a:off x="2930443" y="1512006"/>
            <a:ext cx="123446" cy="6855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4CF4A-69C9-4D27-864D-93E072219ACD}"/>
              </a:ext>
            </a:extLst>
          </p:cNvPr>
          <p:cNvCxnSpPr>
            <a:cxnSpLocks/>
            <a:stCxn id="29" idx="4"/>
            <a:endCxn id="18" idx="0"/>
          </p:cNvCxnSpPr>
          <p:nvPr/>
        </p:nvCxnSpPr>
        <p:spPr bwMode="gray">
          <a:xfrm>
            <a:off x="2930443" y="1512006"/>
            <a:ext cx="1099524" cy="619356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9B49B5-15E9-460E-AD73-83FCB0468DD0}"/>
              </a:ext>
            </a:extLst>
          </p:cNvPr>
          <p:cNvCxnSpPr>
            <a:cxnSpLocks/>
            <a:stCxn id="29" idx="4"/>
            <a:endCxn id="9" idx="7"/>
          </p:cNvCxnSpPr>
          <p:nvPr/>
        </p:nvCxnSpPr>
        <p:spPr bwMode="gray">
          <a:xfrm flipH="1">
            <a:off x="2259325" y="1512006"/>
            <a:ext cx="671118" cy="1753841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4FB395-E12F-4A0E-9FA7-4B5E3D0059C1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 bwMode="gray">
          <a:xfrm flipH="1">
            <a:off x="2670168" y="1512006"/>
            <a:ext cx="260275" cy="127896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D263F8-17CE-47DB-B7D4-16E416940609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 bwMode="gray">
          <a:xfrm>
            <a:off x="2930443" y="1512006"/>
            <a:ext cx="763833" cy="117491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/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Implications of a super node: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 creates a super connected component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has a unique stationary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we can guarantee to reach regardless of initial state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blipFill>
                <a:blip r:embed="rId3"/>
                <a:stretch>
                  <a:fillRect l="-78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/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At each step: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follow the link in the Markov Chain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jump to some random page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 the new ranking is computed as follows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blipFill>
                <a:blip r:embed="rId4"/>
                <a:stretch>
                  <a:fillRect l="-52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55ABB5-FA5E-42BC-9618-AC3EED301A4D}"/>
              </a:ext>
            </a:extLst>
          </p:cNvPr>
          <p:cNvSpPr txBox="1"/>
          <p:nvPr/>
        </p:nvSpPr>
        <p:spPr bwMode="gray">
          <a:xfrm>
            <a:off x="93687" y="6562197"/>
            <a:ext cx="10785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Page, L., Brin, S., Motwani, R., &amp; Winograd, T. (1999). </a:t>
            </a:r>
            <a:r>
              <a:rPr lang="en-US" sz="1200" i="1" dirty="0"/>
              <a:t>The PageRank citation ranking: Bringing order to the web</a:t>
            </a:r>
            <a:r>
              <a:rPr lang="en-US" sz="1200" dirty="0"/>
              <a:t>. Stanford </a:t>
            </a:r>
            <a:r>
              <a:rPr lang="en-US" sz="1200" dirty="0" err="1"/>
              <a:t>InfoLab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703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11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20347" y="260310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0347" y="260310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11359" y="261256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1359" y="261256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865853" y="348517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65853" y="348517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874713" y="2695716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874713" y="3142882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20219" y="3244948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45087" y="3235493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45999" y="54422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5999" y="5442280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20219" y="544227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20219" y="544227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878672" y="449760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8672" y="4497607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00365" y="5534890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00365" y="5982056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33038" y="5037384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20347" y="2919298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060839" y="2928754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190593" y="4117561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15462" y="3142883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96376" y="4207553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478369" y="6445923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770739" y="5037384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77EA8-60D2-B054-7AF6-E714848A45BE}"/>
                  </a:ext>
                </a:extLst>
              </p:cNvPr>
              <p:cNvSpPr txBox="1"/>
              <p:nvPr/>
            </p:nvSpPr>
            <p:spPr bwMode="gray">
              <a:xfrm>
                <a:off x="478369" y="956732"/>
                <a:ext cx="3793206" cy="12565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States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/>
                  <a:t>= 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800" dirty="0"/>
                  <a:t>=component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800" dirty="0"/>
                  <a:t>=component </a:t>
                </a:r>
                <a:r>
                  <a:rPr lang="en-US" sz="1800" i="1" dirty="0" err="1"/>
                  <a:t>i</a:t>
                </a:r>
                <a:r>
                  <a:rPr lang="en-US" sz="1800" dirty="0"/>
                  <a:t> unresponsive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377EA8-60D2-B054-7AF6-E714848A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956732"/>
                <a:ext cx="3793206" cy="1256562"/>
              </a:xfrm>
              <a:prstGeom prst="rect">
                <a:avLst/>
              </a:prstGeom>
              <a:blipFill>
                <a:blip r:embed="rId11"/>
                <a:stretch>
                  <a:fillRect l="-1605" t="-2913" b="-6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132">
                <a:extLst>
                  <a:ext uri="{FF2B5EF4-FFF2-40B4-BE49-F238E27FC236}">
                    <a16:creationId xmlns:a16="http://schemas.microsoft.com/office/drawing/2014/main" id="{FF34936B-ACDD-120D-DD37-5AB3F7F8C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42682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 defTabSz="121917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132">
                <a:extLst>
                  <a:ext uri="{FF2B5EF4-FFF2-40B4-BE49-F238E27FC236}">
                    <a16:creationId xmlns:a16="http://schemas.microsoft.com/office/drawing/2014/main" id="{FF34936B-ACDD-120D-DD37-5AB3F7F8C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342682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769" t="-2500" r="-6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0769" t="-2500" r="-5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0769" t="-2500" r="-4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0769" t="-2500" r="-3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00769" t="-2500" r="-2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600769" t="-2500" r="-1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00769" t="-2500" r="-1538" b="-5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109333" r="-701538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311842" r="-701538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417333" r="-7015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485000" r="-7015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622DDAF-90C7-BAE0-F5F3-FD1ED66EA0E9}"/>
              </a:ext>
            </a:extLst>
          </p:cNvPr>
          <p:cNvSpPr/>
          <p:nvPr/>
        </p:nvSpPr>
        <p:spPr bwMode="gray">
          <a:xfrm>
            <a:off x="5145884" y="5424671"/>
            <a:ext cx="4773579" cy="46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5D91E-BCCA-C0AB-6035-4E7BD00C5BBE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37A9C-1F4C-F9C5-B851-71D810E49277}"/>
              </a:ext>
            </a:extLst>
          </p:cNvPr>
          <p:cNvSpPr txBox="1"/>
          <p:nvPr/>
        </p:nvSpPr>
        <p:spPr bwMode="gray">
          <a:xfrm rot="16200000">
            <a:off x="3227428" y="4177226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4C2B01-29F3-48D4-E440-11DBF7BC9C26}"/>
                  </a:ext>
                </a:extLst>
              </p:cNvPr>
              <p:cNvSpPr txBox="1"/>
              <p:nvPr/>
            </p:nvSpPr>
            <p:spPr bwMode="gray">
              <a:xfrm>
                <a:off x="5266143" y="6077755"/>
                <a:ext cx="5556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8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4C2B01-29F3-48D4-E440-11DBF7BC9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6143" y="6077755"/>
                <a:ext cx="555648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5E58469-673E-CC1F-4568-E317DC061BC9}"/>
              </a:ext>
            </a:extLst>
          </p:cNvPr>
          <p:cNvCxnSpPr>
            <a:endCxn id="39" idx="3"/>
          </p:cNvCxnSpPr>
          <p:nvPr/>
        </p:nvCxnSpPr>
        <p:spPr bwMode="gray">
          <a:xfrm rot="10800000" flipV="1">
            <a:off x="5821792" y="5896087"/>
            <a:ext cx="1710883" cy="36633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2123246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2123246" cy="848665"/>
              </a:xfrm>
              <a:prstGeom prst="rect">
                <a:avLst/>
              </a:prstGeom>
              <a:blipFill>
                <a:blip r:embed="rId8"/>
                <a:stretch>
                  <a:fillRect t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2" y="5416843"/>
                <a:ext cx="2229697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2" y="5416843"/>
                <a:ext cx="2229697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27624" y="6242912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971106" y="624683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2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802690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561310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858630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47175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47175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53439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53439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37559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 flipH="1">
            <a:off x="9383836" y="1792891"/>
            <a:ext cx="12819" cy="2838194"/>
          </a:xfrm>
          <a:prstGeom prst="bentConnector3">
            <a:avLst>
              <a:gd name="adj1" fmla="val -178329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3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 </a:t>
            </a:r>
            <a:r>
              <a:rPr lang="en-US" sz="1600" dirty="0">
                <a:hlinkClick r:id="rId3"/>
              </a:rPr>
              <a:t>https://docs.sympy.org/latest/modules/stats.html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4564</TotalTime>
  <Words>1054</Words>
  <Application>Microsoft Office PowerPoint</Application>
  <PresentationFormat>Widescreen</PresentationFormat>
  <Paragraphs>252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 of Markov Chain</vt:lpstr>
      <vt:lpstr>Types of Traces</vt:lpstr>
      <vt:lpstr>Sympy basics  https://docs.sympy.org/latest/modules/stats.html </vt:lpstr>
      <vt:lpstr>Questions to answer</vt:lpstr>
      <vt:lpstr>Task instructions</vt:lpstr>
      <vt:lpstr>End</vt:lpstr>
      <vt:lpstr>PowerPoint Presentation</vt:lpstr>
      <vt:lpstr>Dead-Ends [Brin, Page, Motwani &amp; Winograd 99]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321</cp:revision>
  <dcterms:created xsi:type="dcterms:W3CDTF">2020-04-21T07:53:32Z</dcterms:created>
  <dcterms:modified xsi:type="dcterms:W3CDTF">2022-11-15T13:28:59Z</dcterms:modified>
</cp:coreProperties>
</file>