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440" r:id="rId3"/>
    <p:sldId id="442" r:id="rId4"/>
    <p:sldId id="453" r:id="rId5"/>
    <p:sldId id="455" r:id="rId6"/>
    <p:sldId id="454" r:id="rId7"/>
    <p:sldId id="462" r:id="rId8"/>
    <p:sldId id="461" r:id="rId9"/>
    <p:sldId id="465" r:id="rId10"/>
    <p:sldId id="463" r:id="rId11"/>
    <p:sldId id="464" r:id="rId12"/>
    <p:sldId id="460" r:id="rId13"/>
    <p:sldId id="446" r:id="rId14"/>
    <p:sldId id="459" r:id="rId15"/>
    <p:sldId id="457" r:id="rId16"/>
    <p:sldId id="458" r:id="rId17"/>
    <p:sldId id="267" r:id="rId18"/>
    <p:sldId id="25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F2F2F2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52" autoAdjust="0"/>
    <p:restoredTop sz="93390" autoAdjust="0"/>
  </p:normalViewPr>
  <p:slideViewPr>
    <p:cSldViewPr snapToGrid="0">
      <p:cViewPr varScale="1">
        <p:scale>
          <a:sx n="145" d="100"/>
          <a:sy n="145" d="100"/>
        </p:scale>
        <p:origin x="31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1F70C-5BF6-43D2-96A0-6511110BD68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C9EBA-D40F-4B2C-8629-D756AD22D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06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https://en.wikipedia.org/wiki/Transduction_(machine_learning)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0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conditional operator P has two components P(C|C)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65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conditional operator P has two components P(C|C)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38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24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86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72877766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56A5F13-4F86-5646-9B99-A42325757066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6081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4C8E77E-B710-C741-B9C3-BDFAF2BD28F5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53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CC70E32-BC87-A748-B8DC-BBE1A8E155BB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360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F80D806-2732-D74C-AA54-685EF616F24A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9414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EE62EE2-D39B-DB40-8504-5F31AB3A7B1B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9159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50333890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F2C6AE98-BAC0-8443-BBA0-C97A4F30D31A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06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D830-3D77-4832-9334-6E0E764C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182E0-898C-46D0-AC6C-51C72B673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C4E3D-982B-49CC-BB95-3BE5721A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BF51-3929-3A49-BA7D-3AF73092A0AD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5607-59D8-458D-9343-83B445DC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342DC-9D6C-432F-9C5B-62BDF72B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22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C674-12AF-41F5-BDE5-1132B29F8CB8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8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17018366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9375701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98431179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7946884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228940250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3D457031-A04F-0040-B79E-439CA9E02781}" type="datetime1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4992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641269E8-56DE-E044-B0E5-B498755A2633}" type="datetime1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42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19B2A40-E9E6-7E49-9EE5-F8C2FAB652F4}" type="datetime1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0267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08D12B45-3253-4A45-B8F9-2E00FEB0C480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2109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8" r:id="rId17"/>
    <p:sldLayoutId id="2147483679" r:id="rId18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3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10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4202-9034-467B-9DD2-3EB929DC4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7897"/>
            <a:ext cx="9144000" cy="1992066"/>
          </a:xfrm>
        </p:spPr>
        <p:txBody>
          <a:bodyPr/>
          <a:lstStyle/>
          <a:p>
            <a:r>
              <a:rPr lang="en-US" dirty="0"/>
              <a:t>Hidden Markov Models</a:t>
            </a:r>
            <a:br>
              <a:rPr lang="en-US" dirty="0"/>
            </a:br>
            <a:r>
              <a:rPr lang="en-US" dirty="0"/>
              <a:t>project-2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CA627-2988-4F99-8803-B535F27FD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7027" y="3602037"/>
            <a:ext cx="10537722" cy="305394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Christian M. Adriano </a:t>
            </a:r>
            <a:r>
              <a:rPr lang="en-US" b="1" dirty="0"/>
              <a:t>(Chris)</a:t>
            </a:r>
          </a:p>
          <a:p>
            <a:r>
              <a:rPr lang="en-US" dirty="0"/>
              <a:t>christian.adriano@hpi.de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0F92D-C053-9848-843E-DE021158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6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81C082-3674-4F06-B63B-45048AD8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BA794-C643-45A9-A0E6-E38ABBEDF7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2" name="Table 132">
                <a:extLst>
                  <a:ext uri="{FF2B5EF4-FFF2-40B4-BE49-F238E27FC236}">
                    <a16:creationId xmlns:a16="http://schemas.microsoft.com/office/drawing/2014/main" id="{4887E094-0776-46EF-915C-A5FF5B8006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1604963"/>
                  </p:ext>
                </p:extLst>
              </p:nvPr>
            </p:nvGraphicFramePr>
            <p:xfrm>
              <a:off x="4149243" y="2413992"/>
              <a:ext cx="6332688" cy="329298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91586">
                      <a:extLst>
                        <a:ext uri="{9D8B030D-6E8A-4147-A177-3AD203B41FA5}">
                          <a16:colId xmlns:a16="http://schemas.microsoft.com/office/drawing/2014/main" val="2111049613"/>
                        </a:ext>
                      </a:extLst>
                    </a:gridCol>
                    <a:gridCol w="802130">
                      <a:extLst>
                        <a:ext uri="{9D8B030D-6E8A-4147-A177-3AD203B41FA5}">
                          <a16:colId xmlns:a16="http://schemas.microsoft.com/office/drawing/2014/main" val="2460284730"/>
                        </a:ext>
                      </a:extLst>
                    </a:gridCol>
                    <a:gridCol w="781042">
                      <a:extLst>
                        <a:ext uri="{9D8B030D-6E8A-4147-A177-3AD203B41FA5}">
                          <a16:colId xmlns:a16="http://schemas.microsoft.com/office/drawing/2014/main" val="1771718300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4126700240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3298518641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1195880674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2873437584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1171415583"/>
                        </a:ext>
                      </a:extLst>
                    </a:gridCol>
                  </a:tblGrid>
                  <a:tr h="48597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67986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2682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23232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23232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23232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03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240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23232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910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83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23232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23232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23232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23232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4619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2" name="Table 132">
                <a:extLst>
                  <a:ext uri="{FF2B5EF4-FFF2-40B4-BE49-F238E27FC236}">
                    <a16:creationId xmlns:a16="http://schemas.microsoft.com/office/drawing/2014/main" id="{4887E094-0776-46EF-915C-A5FF5B8006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1604963"/>
                  </p:ext>
                </p:extLst>
              </p:nvPr>
            </p:nvGraphicFramePr>
            <p:xfrm>
              <a:off x="4149243" y="2413992"/>
              <a:ext cx="6332688" cy="329298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91586">
                      <a:extLst>
                        <a:ext uri="{9D8B030D-6E8A-4147-A177-3AD203B41FA5}">
                          <a16:colId xmlns:a16="http://schemas.microsoft.com/office/drawing/2014/main" val="2111049613"/>
                        </a:ext>
                      </a:extLst>
                    </a:gridCol>
                    <a:gridCol w="802130">
                      <a:extLst>
                        <a:ext uri="{9D8B030D-6E8A-4147-A177-3AD203B41FA5}">
                          <a16:colId xmlns:a16="http://schemas.microsoft.com/office/drawing/2014/main" val="2460284730"/>
                        </a:ext>
                      </a:extLst>
                    </a:gridCol>
                    <a:gridCol w="781042">
                      <a:extLst>
                        <a:ext uri="{9D8B030D-6E8A-4147-A177-3AD203B41FA5}">
                          <a16:colId xmlns:a16="http://schemas.microsoft.com/office/drawing/2014/main" val="1771718300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4126700240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3298518641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1195880674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2873437584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1171415583"/>
                        </a:ext>
                      </a:extLst>
                    </a:gridCol>
                  </a:tblGrid>
                  <a:tr h="48806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242" t="-1250" r="-590909" b="-58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5469" t="-1250" r="-509375" b="-58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769" t="-1250" r="-401538" b="-58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0769" t="-1250" r="-301538" b="-58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0769" t="-1250" r="-201538" b="-58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0769" t="-1250" r="-101538" b="-58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00769" t="-1250" r="-1538" b="-58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79865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69" t="-106579" r="-701538" b="-5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2682198"/>
                      </a:ext>
                    </a:extLst>
                  </a:tr>
                  <a:tr h="4880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69" t="-196250" r="-701538" b="-38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23232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23232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23232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0315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69" t="-316000" r="-701538" b="-31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2409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69" t="-416000" r="-701538" b="-21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23232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910779"/>
                      </a:ext>
                    </a:extLst>
                  </a:tr>
                  <a:tr h="4880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69" t="-477778" r="-701538" b="-98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8305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69" t="-624000" r="-701538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23232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23232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23232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323232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23232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4619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F559F03-E878-46EA-94C2-9AD36099EFDF}"/>
                  </a:ext>
                </a:extLst>
              </p:cNvPr>
              <p:cNvSpPr txBox="1"/>
              <p:nvPr/>
            </p:nvSpPr>
            <p:spPr bwMode="gray">
              <a:xfrm>
                <a:off x="987875" y="942177"/>
                <a:ext cx="8721530" cy="11074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b="1" u="sng" dirty="0"/>
                  <a:t>Emission Matrix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endParaRPr lang="en-US" sz="2000" b="1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dirty="0">
                    <a:solidFill>
                      <a:srgbClr val="000000"/>
                    </a:solidFill>
                    <a:latin typeface="+mj-lt"/>
                  </a:rPr>
                  <a:t>Probability that a given state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+mj-lt"/>
                  </a:rPr>
                  <a:t> will produce an observation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sz="1600" dirty="0">
                  <a:solidFill>
                    <a:srgbClr val="000000"/>
                  </a:solidFill>
                  <a:latin typeface="+mj-lt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dirty="0">
                    <a:solidFill>
                      <a:srgbClr val="000000"/>
                    </a:solidFill>
                    <a:latin typeface="+mj-lt"/>
                  </a:rPr>
                  <a:t>In an ideal world, there is a one-to-one mapping between state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+mj-lt"/>
                  </a:rPr>
                  <a:t> and observation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sz="1600" b="0" i="0" u="none" strike="noStrike" baseline="0" dirty="0">
                  <a:solidFill>
                    <a:srgbClr val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F559F03-E878-46EA-94C2-9AD36099E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87875" y="942177"/>
                <a:ext cx="8721530" cy="1107461"/>
              </a:xfrm>
              <a:prstGeom prst="rect">
                <a:avLst/>
              </a:prstGeom>
              <a:blipFill>
                <a:blip r:embed="rId3"/>
                <a:stretch>
                  <a:fillRect l="-1747" t="-2762" b="-2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TextBox 139">
            <a:extLst>
              <a:ext uri="{FF2B5EF4-FFF2-40B4-BE49-F238E27FC236}">
                <a16:creationId xmlns:a16="http://schemas.microsoft.com/office/drawing/2014/main" id="{7E2761C2-15F9-4608-8514-53614874BFB5}"/>
              </a:ext>
            </a:extLst>
          </p:cNvPr>
          <p:cNvSpPr txBox="1"/>
          <p:nvPr/>
        </p:nvSpPr>
        <p:spPr bwMode="gray">
          <a:xfrm>
            <a:off x="6634149" y="1920318"/>
            <a:ext cx="1912524" cy="3899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Observations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D86C539-8BF3-413C-874F-15C7077D9E3C}"/>
              </a:ext>
            </a:extLst>
          </p:cNvPr>
          <p:cNvSpPr txBox="1"/>
          <p:nvPr/>
        </p:nvSpPr>
        <p:spPr bwMode="gray">
          <a:xfrm rot="16200000">
            <a:off x="3370609" y="3951002"/>
            <a:ext cx="1107460" cy="295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States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0D80F2-E332-1167-D29C-EEBFBCA8CA4F}"/>
              </a:ext>
            </a:extLst>
          </p:cNvPr>
          <p:cNvSpPr txBox="1"/>
          <p:nvPr/>
        </p:nvSpPr>
        <p:spPr bwMode="gray">
          <a:xfrm>
            <a:off x="3681012" y="5744136"/>
            <a:ext cx="748222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However, the states are hidden, so they might map to any observation. For simplicity here, we are assuming a same number of states and observations</a:t>
            </a:r>
            <a:endParaRPr lang="en-US" sz="1800" b="0" i="0" u="none" strike="noStrike" baseline="0" dirty="0">
              <a:solidFill>
                <a:srgbClr val="00000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4E85C47-5446-5BD3-1DAE-1DC6412F59D9}"/>
                  </a:ext>
                </a:extLst>
              </p:cNvPr>
              <p:cNvSpPr txBox="1"/>
              <p:nvPr/>
            </p:nvSpPr>
            <p:spPr bwMode="gray">
              <a:xfrm>
                <a:off x="570495" y="2402371"/>
                <a:ext cx="2841877" cy="31427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1400" b="1" i="1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</a:rPr>
                  <a:t>Observations (visible)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1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1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US" sz="1200" b="1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sz="1200" b="1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200" dirty="0"/>
                  <a:t>= component </a:t>
                </a:r>
                <a:r>
                  <a:rPr lang="en-US" sz="1200" i="1" dirty="0" err="1"/>
                  <a:t>i</a:t>
                </a:r>
                <a:r>
                  <a:rPr lang="en-US" sz="1200" dirty="0"/>
                  <a:t> operational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kumimoji="0" lang="en-US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kumimoji="0" lang="en-US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bSup>
                  </m:oMath>
                </a14:m>
                <a:r>
                  <a:rPr lang="en-US" sz="1200" dirty="0"/>
                  <a:t>=component </a:t>
                </a:r>
                <a:r>
                  <a:rPr lang="en-US" sz="1200" i="1" dirty="0" err="1"/>
                  <a:t>i</a:t>
                </a:r>
                <a:r>
                  <a:rPr lang="en-US" sz="1200" dirty="0"/>
                  <a:t> degraded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kumimoji="0" lang="en-US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kumimoji="0" lang="en-US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𝒖</m:t>
                        </m:r>
                      </m:sup>
                    </m:sSubSup>
                  </m:oMath>
                </a14:m>
                <a:r>
                  <a:rPr lang="en-US" sz="1200" dirty="0"/>
                  <a:t>=component </a:t>
                </a:r>
                <a:r>
                  <a:rPr lang="en-US" sz="1200" i="1" dirty="0" err="1"/>
                  <a:t>i</a:t>
                </a:r>
                <a:r>
                  <a:rPr lang="en-US" sz="1200" dirty="0"/>
                  <a:t> unresponsive</a:t>
                </a:r>
              </a:p>
              <a:p>
                <a:endParaRPr lang="en-US" sz="1200" dirty="0"/>
              </a:p>
              <a:p>
                <a:r>
                  <a:rPr lang="en-US" sz="1400" b="1" i="1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</a:rPr>
                  <a:t>States (hidden)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1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1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200" b="1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sz="1200" b="1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200" dirty="0"/>
                  <a:t>= component </a:t>
                </a:r>
                <a:r>
                  <a:rPr lang="en-US" sz="1200" i="1" dirty="0" err="1"/>
                  <a:t>i</a:t>
                </a:r>
                <a:r>
                  <a:rPr lang="en-US" sz="1200" dirty="0"/>
                  <a:t> operational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kumimoji="0" lang="en-US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kumimoji="0" lang="en-US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bSup>
                  </m:oMath>
                </a14:m>
                <a:r>
                  <a:rPr lang="en-US" sz="1200" dirty="0"/>
                  <a:t>=component </a:t>
                </a:r>
                <a:r>
                  <a:rPr lang="en-US" sz="1200" i="1" dirty="0" err="1"/>
                  <a:t>i</a:t>
                </a:r>
                <a:r>
                  <a:rPr lang="en-US" sz="1200" dirty="0"/>
                  <a:t> degraded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kumimoji="0" lang="en-US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kumimoji="0" lang="en-US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𝒖</m:t>
                        </m:r>
                      </m:sup>
                    </m:sSubSup>
                  </m:oMath>
                </a14:m>
                <a:r>
                  <a:rPr lang="en-US" sz="1200" dirty="0"/>
                  <a:t>=component </a:t>
                </a:r>
                <a:r>
                  <a:rPr lang="en-US" sz="1200" i="1" dirty="0" err="1"/>
                  <a:t>i</a:t>
                </a:r>
                <a:r>
                  <a:rPr lang="en-US" sz="1200" dirty="0"/>
                  <a:t> unresponsive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States </a:t>
                </a:r>
                <a:r>
                  <a:rPr lang="en-US" sz="1200" b="1" dirty="0"/>
                  <a:t>are</a:t>
                </a:r>
                <a:r>
                  <a:rPr lang="en-US" sz="1200" dirty="0"/>
                  <a:t> the true situation of a component, whereas as observations are measurements that </a:t>
                </a:r>
                <a:r>
                  <a:rPr lang="en-US" sz="1200" b="1" dirty="0"/>
                  <a:t>may</a:t>
                </a:r>
                <a:r>
                  <a:rPr lang="en-US" sz="1200" dirty="0"/>
                  <a:t> correspond to the true situation of a component at a given time.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4E85C47-5446-5BD3-1DAE-1DC6412F5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0495" y="2402371"/>
                <a:ext cx="2841877" cy="3142783"/>
              </a:xfrm>
              <a:prstGeom prst="rect">
                <a:avLst/>
              </a:prstGeom>
              <a:blipFill>
                <a:blip r:embed="rId4"/>
                <a:stretch>
                  <a:fillRect l="-644" t="-581" b="-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1463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81C082-3674-4F06-B63B-45048AD8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BA794-C643-45A9-A0E6-E38ABBEDF7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8E17F8-4847-4A90-A9CD-F7BA1B0ACCA8}"/>
                  </a:ext>
                </a:extLst>
              </p:cNvPr>
              <p:cNvSpPr/>
              <p:nvPr/>
            </p:nvSpPr>
            <p:spPr bwMode="gray">
              <a:xfrm>
                <a:off x="857468" y="1204011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8E17F8-4847-4A90-A9CD-F7BA1B0ACC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57468" y="1204011"/>
                <a:ext cx="649480" cy="63238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04290-7441-4A7D-B9AE-8197CC42E190}"/>
                  </a:ext>
                </a:extLst>
              </p:cNvPr>
              <p:cNvSpPr/>
              <p:nvPr/>
            </p:nvSpPr>
            <p:spPr bwMode="gray">
              <a:xfrm>
                <a:off x="1286957" y="2023766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04290-7441-4A7D-B9AE-8197CC42E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6957" y="2023766"/>
                <a:ext cx="649480" cy="63238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6C046D-3DA1-4CC9-A1E5-C90272EE10FF}"/>
              </a:ext>
            </a:extLst>
          </p:cNvPr>
          <p:cNvCxnSpPr>
            <a:cxnSpLocks/>
            <a:stCxn id="5" idx="4"/>
            <a:endCxn id="6" idx="1"/>
          </p:cNvCxnSpPr>
          <p:nvPr/>
        </p:nvCxnSpPr>
        <p:spPr bwMode="gray">
          <a:xfrm>
            <a:off x="1182208" y="1836399"/>
            <a:ext cx="199863" cy="279978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2" name="Table 132">
                <a:extLst>
                  <a:ext uri="{FF2B5EF4-FFF2-40B4-BE49-F238E27FC236}">
                    <a16:creationId xmlns:a16="http://schemas.microsoft.com/office/drawing/2014/main" id="{4887E094-0776-46EF-915C-A5FF5B8006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0400076"/>
                  </p:ext>
                </p:extLst>
              </p:nvPr>
            </p:nvGraphicFramePr>
            <p:xfrm>
              <a:off x="4366330" y="2603105"/>
              <a:ext cx="6332688" cy="329298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91586">
                      <a:extLst>
                        <a:ext uri="{9D8B030D-6E8A-4147-A177-3AD203B41FA5}">
                          <a16:colId xmlns:a16="http://schemas.microsoft.com/office/drawing/2014/main" val="2111049613"/>
                        </a:ext>
                      </a:extLst>
                    </a:gridCol>
                    <a:gridCol w="802130">
                      <a:extLst>
                        <a:ext uri="{9D8B030D-6E8A-4147-A177-3AD203B41FA5}">
                          <a16:colId xmlns:a16="http://schemas.microsoft.com/office/drawing/2014/main" val="2460284730"/>
                        </a:ext>
                      </a:extLst>
                    </a:gridCol>
                    <a:gridCol w="781042">
                      <a:extLst>
                        <a:ext uri="{9D8B030D-6E8A-4147-A177-3AD203B41FA5}">
                          <a16:colId xmlns:a16="http://schemas.microsoft.com/office/drawing/2014/main" val="1771718300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4126700240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3298518641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1195880674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2873437584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1171415583"/>
                        </a:ext>
                      </a:extLst>
                    </a:gridCol>
                  </a:tblGrid>
                  <a:tr h="48597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67986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2682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03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240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910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83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4619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2" name="Table 132">
                <a:extLst>
                  <a:ext uri="{FF2B5EF4-FFF2-40B4-BE49-F238E27FC236}">
                    <a16:creationId xmlns:a16="http://schemas.microsoft.com/office/drawing/2014/main" id="{4887E094-0776-46EF-915C-A5FF5B8006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0400076"/>
                  </p:ext>
                </p:extLst>
              </p:nvPr>
            </p:nvGraphicFramePr>
            <p:xfrm>
              <a:off x="4366330" y="2603105"/>
              <a:ext cx="6332688" cy="329298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91586">
                      <a:extLst>
                        <a:ext uri="{9D8B030D-6E8A-4147-A177-3AD203B41FA5}">
                          <a16:colId xmlns:a16="http://schemas.microsoft.com/office/drawing/2014/main" val="2111049613"/>
                        </a:ext>
                      </a:extLst>
                    </a:gridCol>
                    <a:gridCol w="802130">
                      <a:extLst>
                        <a:ext uri="{9D8B030D-6E8A-4147-A177-3AD203B41FA5}">
                          <a16:colId xmlns:a16="http://schemas.microsoft.com/office/drawing/2014/main" val="2460284730"/>
                        </a:ext>
                      </a:extLst>
                    </a:gridCol>
                    <a:gridCol w="781042">
                      <a:extLst>
                        <a:ext uri="{9D8B030D-6E8A-4147-A177-3AD203B41FA5}">
                          <a16:colId xmlns:a16="http://schemas.microsoft.com/office/drawing/2014/main" val="1771718300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4126700240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3298518641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1195880674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2873437584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1171415583"/>
                        </a:ext>
                      </a:extLst>
                    </a:gridCol>
                  </a:tblGrid>
                  <a:tr h="48806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9242" t="-2500" r="-590909" b="-58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5469" t="-2500" r="-509375" b="-58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0769" t="-2500" r="-401538" b="-58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0769" t="-2500" r="-301538" b="-58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769" t="-2500" r="-201538" b="-58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0769" t="-2500" r="-101538" b="-58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00769" t="-2500" r="-1538" b="-58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79865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69" t="-109333" r="-701538" b="-5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2682198"/>
                      </a:ext>
                    </a:extLst>
                  </a:tr>
                  <a:tr h="4880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69" t="-196250" r="-701538" b="-38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0315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69" t="-311842" r="-701538" b="-3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2409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69" t="-417333" r="-701538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910779"/>
                      </a:ext>
                    </a:extLst>
                  </a:tr>
                  <a:tr h="4880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69" t="-485000" r="-70153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8305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69" t="-624000" r="-701538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4619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F559F03-E878-46EA-94C2-9AD36099EFDF}"/>
                  </a:ext>
                </a:extLst>
              </p:cNvPr>
              <p:cNvSpPr txBox="1"/>
              <p:nvPr/>
            </p:nvSpPr>
            <p:spPr bwMode="gray">
              <a:xfrm>
                <a:off x="4191903" y="941053"/>
                <a:ext cx="6715885" cy="833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b="1" u="sng" dirty="0"/>
                  <a:t>Emission Matrix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endParaRPr lang="en-US" sz="2000" b="1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dirty="0">
                    <a:solidFill>
                      <a:srgbClr val="000000"/>
                    </a:solidFill>
                    <a:latin typeface="+mj-lt"/>
                  </a:rPr>
                  <a:t>Probability that a given state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+mj-lt"/>
                  </a:rPr>
                  <a:t> will produce an observation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sz="1600" b="0" i="0" u="none" strike="noStrike" baseline="0" dirty="0">
                  <a:solidFill>
                    <a:srgbClr val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F559F03-E878-46EA-94C2-9AD36099E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91903" y="941053"/>
                <a:ext cx="6715885" cy="833961"/>
              </a:xfrm>
              <a:prstGeom prst="rect">
                <a:avLst/>
              </a:prstGeom>
              <a:blipFill>
                <a:blip r:embed="rId5"/>
                <a:stretch>
                  <a:fillRect l="-2361" t="-3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TextBox 139">
            <a:extLst>
              <a:ext uri="{FF2B5EF4-FFF2-40B4-BE49-F238E27FC236}">
                <a16:creationId xmlns:a16="http://schemas.microsoft.com/office/drawing/2014/main" id="{7E2761C2-15F9-4608-8514-53614874BFB5}"/>
              </a:ext>
            </a:extLst>
          </p:cNvPr>
          <p:cNvSpPr txBox="1"/>
          <p:nvPr/>
        </p:nvSpPr>
        <p:spPr bwMode="gray">
          <a:xfrm>
            <a:off x="6851236" y="2109431"/>
            <a:ext cx="1912524" cy="3899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Observations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D86C539-8BF3-413C-874F-15C7077D9E3C}"/>
              </a:ext>
            </a:extLst>
          </p:cNvPr>
          <p:cNvSpPr txBox="1"/>
          <p:nvPr/>
        </p:nvSpPr>
        <p:spPr bwMode="gray">
          <a:xfrm rot="16200000">
            <a:off x="3581117" y="4146694"/>
            <a:ext cx="1120617" cy="295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States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26594F-5DB7-4807-B6D9-AFAD26312A9E}"/>
              </a:ext>
            </a:extLst>
          </p:cNvPr>
          <p:cNvSpPr/>
          <p:nvPr/>
        </p:nvSpPr>
        <p:spPr bwMode="gray">
          <a:xfrm>
            <a:off x="5210106" y="2993291"/>
            <a:ext cx="1509083" cy="1062893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346C54-359D-40B3-A07D-1C12AADAD602}"/>
              </a:ext>
            </a:extLst>
          </p:cNvPr>
          <p:cNvSpPr txBox="1"/>
          <p:nvPr/>
        </p:nvSpPr>
        <p:spPr bwMode="gray">
          <a:xfrm>
            <a:off x="4006953" y="1852297"/>
            <a:ext cx="2298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Intermittent cycle</a:t>
            </a:r>
            <a:endParaRPr lang="en-US" sz="1400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641A7A2-B717-4C89-A584-25587149ECBB}"/>
              </a:ext>
            </a:extLst>
          </p:cNvPr>
          <p:cNvCxnSpPr>
            <a:cxnSpLocks/>
            <a:stCxn id="8" idx="1"/>
            <a:endCxn id="35" idx="2"/>
          </p:cNvCxnSpPr>
          <p:nvPr/>
        </p:nvCxnSpPr>
        <p:spPr bwMode="gray">
          <a:xfrm rot="10800000">
            <a:off x="5156314" y="2160074"/>
            <a:ext cx="53793" cy="1364664"/>
          </a:xfrm>
          <a:prstGeom prst="bentConnector2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4681469-750E-4130-936C-49F9080A182F}"/>
              </a:ext>
            </a:extLst>
          </p:cNvPr>
          <p:cNvSpPr/>
          <p:nvPr/>
        </p:nvSpPr>
        <p:spPr bwMode="gray">
          <a:xfrm>
            <a:off x="7579209" y="4402687"/>
            <a:ext cx="1499008" cy="1023816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736A28A-0DF4-4A05-932C-26B1EECBE88F}"/>
              </a:ext>
            </a:extLst>
          </p:cNvPr>
          <p:cNvCxnSpPr>
            <a:cxnSpLocks/>
            <a:stCxn id="38" idx="1"/>
            <a:endCxn id="35" idx="2"/>
          </p:cNvCxnSpPr>
          <p:nvPr/>
        </p:nvCxnSpPr>
        <p:spPr bwMode="gray">
          <a:xfrm rot="10800000">
            <a:off x="5156313" y="2160075"/>
            <a:ext cx="2422896" cy="2754521"/>
          </a:xfrm>
          <a:prstGeom prst="bentConnector2">
            <a:avLst/>
          </a:prstGeom>
          <a:ln w="2857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47C7F90-FE34-4C5F-8B16-870096E46515}"/>
                  </a:ext>
                </a:extLst>
              </p:cNvPr>
              <p:cNvSpPr/>
              <p:nvPr/>
            </p:nvSpPr>
            <p:spPr bwMode="gray">
              <a:xfrm>
                <a:off x="426937" y="2028139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47C7F90-FE34-4C5F-8B16-870096E46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6937" y="2028139"/>
                <a:ext cx="649480" cy="63238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FF1FE99-78C4-40AC-906F-74164CAB7BF1}"/>
              </a:ext>
            </a:extLst>
          </p:cNvPr>
          <p:cNvCxnSpPr>
            <a:cxnSpLocks/>
            <a:stCxn id="5" idx="4"/>
            <a:endCxn id="42" idx="7"/>
          </p:cNvCxnSpPr>
          <p:nvPr/>
        </p:nvCxnSpPr>
        <p:spPr bwMode="gray">
          <a:xfrm flipH="1">
            <a:off x="981303" y="1836399"/>
            <a:ext cx="200905" cy="28435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9A6C09A-065A-4B93-89F0-9B88BDECD13D}"/>
                  </a:ext>
                </a:extLst>
              </p:cNvPr>
              <p:cNvSpPr/>
              <p:nvPr/>
            </p:nvSpPr>
            <p:spPr bwMode="gray">
              <a:xfrm>
                <a:off x="1466334" y="2753253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9A6C09A-065A-4B93-89F0-9B88BDECD1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66334" y="2753253"/>
                <a:ext cx="649480" cy="63238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CC1CF57-851B-4F18-8E64-3B284B3BB8B5}"/>
                  </a:ext>
                </a:extLst>
              </p:cNvPr>
              <p:cNvSpPr/>
              <p:nvPr/>
            </p:nvSpPr>
            <p:spPr bwMode="gray">
              <a:xfrm>
                <a:off x="1039279" y="3662300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121917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CC1CF57-851B-4F18-8E64-3B284B3BB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9279" y="3662300"/>
                <a:ext cx="649480" cy="63238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7EC0887-DCCA-486E-B7BD-C3CCC6518994}"/>
              </a:ext>
            </a:extLst>
          </p:cNvPr>
          <p:cNvCxnSpPr>
            <a:cxnSpLocks/>
            <a:stCxn id="70" idx="4"/>
            <a:endCxn id="71" idx="0"/>
          </p:cNvCxnSpPr>
          <p:nvPr/>
        </p:nvCxnSpPr>
        <p:spPr bwMode="gray">
          <a:xfrm flipH="1">
            <a:off x="1364019" y="3385641"/>
            <a:ext cx="427055" cy="276659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BFA0775-E88E-4B3D-B6C2-BA1164A28624}"/>
                  </a:ext>
                </a:extLst>
              </p:cNvPr>
              <p:cNvSpPr/>
              <p:nvPr/>
            </p:nvSpPr>
            <p:spPr bwMode="gray">
              <a:xfrm>
                <a:off x="179259" y="366667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BFA0775-E88E-4B3D-B6C2-BA1164A28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9259" y="3666673"/>
                <a:ext cx="649480" cy="63238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0BB087A-19F0-44EA-BCAC-8E930BD93C00}"/>
              </a:ext>
            </a:extLst>
          </p:cNvPr>
          <p:cNvCxnSpPr>
            <a:cxnSpLocks/>
            <a:stCxn id="70" idx="4"/>
            <a:endCxn id="73" idx="7"/>
          </p:cNvCxnSpPr>
          <p:nvPr/>
        </p:nvCxnSpPr>
        <p:spPr bwMode="gray">
          <a:xfrm flipH="1">
            <a:off x="733625" y="3385641"/>
            <a:ext cx="1057449" cy="373643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71E0F87-CDC1-48AB-B45A-D73EB20FA61E}"/>
                  </a:ext>
                </a:extLst>
              </p:cNvPr>
              <p:cNvSpPr/>
              <p:nvPr/>
            </p:nvSpPr>
            <p:spPr bwMode="gray">
              <a:xfrm>
                <a:off x="1829262" y="3666339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71E0F87-CDC1-48AB-B45A-D73EB20FA6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29262" y="3666339"/>
                <a:ext cx="649480" cy="63238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33ED3C2-CFB4-4B24-BD9F-396A0E2852F1}"/>
                  </a:ext>
                </a:extLst>
              </p:cNvPr>
              <p:cNvSpPr/>
              <p:nvPr/>
            </p:nvSpPr>
            <p:spPr bwMode="gray">
              <a:xfrm>
                <a:off x="2585077" y="369970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33ED3C2-CFB4-4B24-BD9F-396A0E2852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85077" y="3699703"/>
                <a:ext cx="649480" cy="63238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6A0AB1E-32BA-4912-AE9F-281C6BDA19F4}"/>
              </a:ext>
            </a:extLst>
          </p:cNvPr>
          <p:cNvCxnSpPr>
            <a:cxnSpLocks/>
            <a:stCxn id="70" idx="4"/>
            <a:endCxn id="76" idx="0"/>
          </p:cNvCxnSpPr>
          <p:nvPr/>
        </p:nvCxnSpPr>
        <p:spPr bwMode="gray">
          <a:xfrm>
            <a:off x="1791074" y="3385641"/>
            <a:ext cx="362928" cy="280698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EB5B0E6-D4A1-431D-8449-24BDD2D35DBE}"/>
              </a:ext>
            </a:extLst>
          </p:cNvPr>
          <p:cNvCxnSpPr>
            <a:cxnSpLocks/>
            <a:stCxn id="70" idx="4"/>
            <a:endCxn id="77" idx="0"/>
          </p:cNvCxnSpPr>
          <p:nvPr/>
        </p:nvCxnSpPr>
        <p:spPr bwMode="gray">
          <a:xfrm>
            <a:off x="1791074" y="3385641"/>
            <a:ext cx="1118743" cy="314062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09B7A7C-E0A4-4FD3-8228-71251209486E}"/>
              </a:ext>
            </a:extLst>
          </p:cNvPr>
          <p:cNvSpPr/>
          <p:nvPr/>
        </p:nvSpPr>
        <p:spPr bwMode="gray">
          <a:xfrm>
            <a:off x="5042510" y="5406023"/>
            <a:ext cx="1041045" cy="526596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13C24A7-6A1D-454F-8DCE-2A935E82A295}"/>
              </a:ext>
            </a:extLst>
          </p:cNvPr>
          <p:cNvSpPr txBox="1"/>
          <p:nvPr/>
        </p:nvSpPr>
        <p:spPr bwMode="gray">
          <a:xfrm>
            <a:off x="5761342" y="6079074"/>
            <a:ext cx="1577967" cy="526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+mj-lt"/>
              </a:rPr>
              <a:t>Effect of Failure Masking</a:t>
            </a:r>
            <a:endParaRPr lang="en-US" sz="1400" dirty="0"/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A16B79AA-89F6-4E7B-89AA-A5DED12E53F0}"/>
              </a:ext>
            </a:extLst>
          </p:cNvPr>
          <p:cNvCxnSpPr>
            <a:cxnSpLocks/>
            <a:stCxn id="94" idx="2"/>
            <a:endCxn id="95" idx="1"/>
          </p:cNvCxnSpPr>
          <p:nvPr/>
        </p:nvCxnSpPr>
        <p:spPr bwMode="gray">
          <a:xfrm rot="16200000" flipH="1">
            <a:off x="5457311" y="6038340"/>
            <a:ext cx="409753" cy="198309"/>
          </a:xfrm>
          <a:prstGeom prst="bentConnector2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DE3C9B6-01F9-4E37-BBF1-5E8C80159712}"/>
                  </a:ext>
                </a:extLst>
              </p:cNvPr>
              <p:cNvSpPr/>
              <p:nvPr/>
            </p:nvSpPr>
            <p:spPr bwMode="gray">
              <a:xfrm>
                <a:off x="925800" y="4532624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DE3C9B6-01F9-4E37-BBF1-5E8C801597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25800" y="4532624"/>
                <a:ext cx="649480" cy="63238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BA02E8C-77F5-4432-B563-22FDCA616B65}"/>
                  </a:ext>
                </a:extLst>
              </p:cNvPr>
              <p:cNvSpPr/>
              <p:nvPr/>
            </p:nvSpPr>
            <p:spPr bwMode="gray">
              <a:xfrm>
                <a:off x="1250540" y="547683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BA02E8C-77F5-4432-B563-22FDCA616B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50540" y="5476833"/>
                <a:ext cx="649480" cy="63238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56D50AC-4510-4CD9-8498-7AFD5CDE931B}"/>
              </a:ext>
            </a:extLst>
          </p:cNvPr>
          <p:cNvCxnSpPr>
            <a:cxnSpLocks/>
            <a:stCxn id="102" idx="4"/>
            <a:endCxn id="103" idx="0"/>
          </p:cNvCxnSpPr>
          <p:nvPr/>
        </p:nvCxnSpPr>
        <p:spPr bwMode="gray">
          <a:xfrm>
            <a:off x="1250540" y="5165012"/>
            <a:ext cx="324740" cy="31182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0EC247B-1E27-42EC-B64D-173FE564EB56}"/>
                  </a:ext>
                </a:extLst>
              </p:cNvPr>
              <p:cNvSpPr/>
              <p:nvPr/>
            </p:nvSpPr>
            <p:spPr bwMode="gray">
              <a:xfrm>
                <a:off x="390520" y="5481206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0EC247B-1E27-42EC-B64D-173FE564E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0520" y="5481206"/>
                <a:ext cx="649480" cy="632388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2D63516-56D1-492A-A572-C4FEDF8A6A45}"/>
              </a:ext>
            </a:extLst>
          </p:cNvPr>
          <p:cNvCxnSpPr>
            <a:cxnSpLocks/>
            <a:stCxn id="102" idx="4"/>
            <a:endCxn id="105" idx="7"/>
          </p:cNvCxnSpPr>
          <p:nvPr/>
        </p:nvCxnSpPr>
        <p:spPr bwMode="gray">
          <a:xfrm flipH="1">
            <a:off x="944886" y="5165012"/>
            <a:ext cx="305654" cy="40880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22C90AB4-0625-42A2-AB7C-85C328D616DB}"/>
                  </a:ext>
                </a:extLst>
              </p:cNvPr>
              <p:cNvSpPr/>
              <p:nvPr/>
            </p:nvSpPr>
            <p:spPr bwMode="gray">
              <a:xfrm>
                <a:off x="2641036" y="4536155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22C90AB4-0625-42A2-AB7C-85C328D61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641036" y="4536155"/>
                <a:ext cx="649480" cy="63238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E9EFDEAF-F540-4B1D-9ACE-BCFF66C0CCB9}"/>
                  </a:ext>
                </a:extLst>
              </p:cNvPr>
              <p:cNvSpPr/>
              <p:nvPr/>
            </p:nvSpPr>
            <p:spPr bwMode="gray">
              <a:xfrm>
                <a:off x="3340540" y="542650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E9EFDEAF-F540-4B1D-9ACE-BCFF66C0CC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40540" y="5426503"/>
                <a:ext cx="649480" cy="632388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362920D-2538-42D7-858B-A77B44BA3838}"/>
              </a:ext>
            </a:extLst>
          </p:cNvPr>
          <p:cNvCxnSpPr>
            <a:cxnSpLocks/>
            <a:stCxn id="113" idx="4"/>
            <a:endCxn id="114" idx="0"/>
          </p:cNvCxnSpPr>
          <p:nvPr/>
        </p:nvCxnSpPr>
        <p:spPr bwMode="gray">
          <a:xfrm>
            <a:off x="2965776" y="5168543"/>
            <a:ext cx="699504" cy="257960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16E1341-D4C5-492A-A43C-86967070F862}"/>
                  </a:ext>
                </a:extLst>
              </p:cNvPr>
              <p:cNvSpPr/>
              <p:nvPr/>
            </p:nvSpPr>
            <p:spPr bwMode="gray">
              <a:xfrm>
                <a:off x="2105756" y="5484737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16E1341-D4C5-492A-A43C-86967070F8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05756" y="5484737"/>
                <a:ext cx="649480" cy="63238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DB90885-D643-48B2-B755-E43FE240C5F6}"/>
              </a:ext>
            </a:extLst>
          </p:cNvPr>
          <p:cNvCxnSpPr>
            <a:cxnSpLocks/>
            <a:stCxn id="113" idx="4"/>
            <a:endCxn id="116" idx="7"/>
          </p:cNvCxnSpPr>
          <p:nvPr/>
        </p:nvCxnSpPr>
        <p:spPr bwMode="gray">
          <a:xfrm flipH="1">
            <a:off x="2660122" y="5168543"/>
            <a:ext cx="305654" cy="40880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2C3E9B6C-3921-4BE4-A515-93BE9DD50C11}"/>
                  </a:ext>
                </a:extLst>
              </p:cNvPr>
              <p:cNvSpPr/>
              <p:nvPr/>
            </p:nvSpPr>
            <p:spPr bwMode="gray">
              <a:xfrm>
                <a:off x="2755236" y="5973282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600" b="1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2C3E9B6C-3921-4BE4-A515-93BE9DD50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55236" y="5973282"/>
                <a:ext cx="649480" cy="632388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E2AED60-CCEB-4397-BC81-3C1C814E2DF7}"/>
              </a:ext>
            </a:extLst>
          </p:cNvPr>
          <p:cNvCxnSpPr>
            <a:cxnSpLocks/>
            <a:stCxn id="113" idx="4"/>
            <a:endCxn id="135" idx="0"/>
          </p:cNvCxnSpPr>
          <p:nvPr/>
        </p:nvCxnSpPr>
        <p:spPr bwMode="gray">
          <a:xfrm>
            <a:off x="2965776" y="5168543"/>
            <a:ext cx="114200" cy="804739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2671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5" grpId="0"/>
      <p:bldP spid="38" grpId="0" animBg="1"/>
      <p:bldP spid="9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D9C820-AAE1-4FCE-9B15-E7B93F4B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Tool: Hmm Learn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9C1CD-884E-444E-908F-ADABEB82945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5DEB5E-FC90-4B48-89C2-B0225F62D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18" y="1103109"/>
            <a:ext cx="8686800" cy="30067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7F577F-54AF-43FB-8908-74FACBD43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82" y="4655348"/>
            <a:ext cx="8759536" cy="11537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84C342-2D8E-4B18-8C21-A6CAA46296A0}"/>
              </a:ext>
            </a:extLst>
          </p:cNvPr>
          <p:cNvSpPr txBox="1"/>
          <p:nvPr/>
        </p:nvSpPr>
        <p:spPr bwMode="gray">
          <a:xfrm>
            <a:off x="363681" y="835902"/>
            <a:ext cx="5288973" cy="5455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dirty="0"/>
              <a:t>Initializing and Sampling a Model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BDE3B2-979E-4B2F-B252-ABCA8B5E8D38}"/>
              </a:ext>
            </a:extLst>
          </p:cNvPr>
          <p:cNvSpPr txBox="1"/>
          <p:nvPr/>
        </p:nvSpPr>
        <p:spPr bwMode="gray">
          <a:xfrm>
            <a:off x="422564" y="4392734"/>
            <a:ext cx="3958936" cy="5455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dirty="0"/>
              <a:t>Learning </a:t>
            </a:r>
          </a:p>
        </p:txBody>
      </p:sp>
    </p:spTree>
    <p:extLst>
      <p:ext uri="{BB962C8B-B14F-4D97-AF65-F5344CB8AC3E}">
        <p14:creationId xmlns:p14="http://schemas.microsoft.com/office/powerpoint/2010/main" val="35040144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4CE70E9-021B-4E6F-A695-86DD108B130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459253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1.</a:t>
                </a:r>
                <a:r>
                  <a:rPr lang="en-US" dirty="0"/>
                  <a:t> Apply the Baum-Welch algorithm </a:t>
                </a:r>
                <a:r>
                  <a:rPr lang="en-US" b="1" dirty="0"/>
                  <a:t>to learn a model </a:t>
                </a:r>
                <a:r>
                  <a:rPr lang="en-US" dirty="0"/>
                  <a:t>that allows to predict the traces of observations produced by your DTMC</a:t>
                </a:r>
              </a:p>
              <a:p>
                <a:pPr marL="0" indent="0">
                  <a:buNone/>
                </a:pPr>
                <a:r>
                  <a:rPr lang="en-US" dirty="0"/>
                  <a:t>Use the learned model to answer the following questions.</a:t>
                </a:r>
              </a:p>
              <a:p>
                <a:pPr marL="0" indent="0">
                  <a:buNone/>
                </a:pPr>
                <a:r>
                  <a:rPr lang="en-US" b="1" dirty="0"/>
                  <a:t>2</a:t>
                </a:r>
                <a:r>
                  <a:rPr lang="en-US" dirty="0"/>
                  <a:t> What is the probability that your model has generated the following sequence of observations:</a:t>
                </a:r>
              </a:p>
              <a:p>
                <a:pPr marL="697194" lvl="1" indent="-457200">
                  <a:buFont typeface="+mj-lt"/>
                  <a:buAutoNum type="arabicPeriod"/>
                </a:pPr>
                <a:r>
                  <a:rPr lang="en-US" dirty="0"/>
                  <a:t>Intermittent failure in component-1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pPr marL="697194" lvl="1" indent="-457200">
                  <a:buFont typeface="+mj-lt"/>
                  <a:buAutoNum type="arabicPeriod"/>
                </a:pPr>
                <a:r>
                  <a:rPr lang="en-US" dirty="0"/>
                  <a:t>Intermittent failure in component-2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697194" lvl="1" indent="-457200">
                  <a:buFont typeface="+mj-lt"/>
                  <a:buAutoNum type="arabicPeriod"/>
                </a:pPr>
                <a:r>
                  <a:rPr lang="en-US" dirty="0"/>
                  <a:t>Failure cascade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697194" lvl="1" indent="-457200">
                  <a:buFont typeface="+mj-lt"/>
                  <a:buAutoNum type="arabicPeriod"/>
                </a:pPr>
                <a:r>
                  <a:rPr lang="en-US" dirty="0"/>
                  <a:t>Failure cascade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697194" lvl="1" indent="-457200">
                  <a:buFont typeface="+mj-lt"/>
                  <a:buAutoNum type="arabicPeriod"/>
                </a:pPr>
                <a:r>
                  <a:rPr lang="en-US" dirty="0"/>
                  <a:t>Failure masking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3</a:t>
                </a:r>
                <a:r>
                  <a:rPr lang="en-US" dirty="0"/>
                  <a:t> What is the most probable sequence of states for each of the five  above observations?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4CE70E9-021B-4E6F-A695-86DD108B1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4592539"/>
              </a:xfrm>
              <a:blipFill>
                <a:blip r:embed="rId2"/>
                <a:stretch>
                  <a:fillRect l="-1275" t="-1195" b="-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0EC84B1-6782-4A15-89B7-DC5BD1DA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Task-1 - Warmup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1C839-59AA-4B42-A61B-960C2AF1363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5451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D7BAC9-4258-454D-8D85-3748634428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424629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Apply the Baum-Welch algorithm to learn a model for your </a:t>
            </a:r>
            <a:r>
              <a:rPr lang="en-US" dirty="0" err="1"/>
              <a:t>mRubis</a:t>
            </a:r>
            <a:r>
              <a:rPr lang="en-US" dirty="0"/>
              <a:t> scenario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Generate a sequence of observations from your DTMC that correspond to the three scenarios:</a:t>
            </a:r>
          </a:p>
          <a:p>
            <a:pPr lvl="1"/>
            <a:r>
              <a:rPr lang="en-US" dirty="0"/>
              <a:t>Intermittent failure</a:t>
            </a:r>
          </a:p>
          <a:p>
            <a:pPr lvl="1"/>
            <a:r>
              <a:rPr lang="en-US" dirty="0"/>
              <a:t>Failure cascade</a:t>
            </a:r>
          </a:p>
          <a:p>
            <a:pPr lvl="1"/>
            <a:r>
              <a:rPr lang="en-US" dirty="0"/>
              <a:t>Failure masking</a:t>
            </a:r>
          </a:p>
          <a:p>
            <a:pPr marL="0" indent="0">
              <a:buNone/>
            </a:pPr>
            <a:r>
              <a:rPr lang="en-US" dirty="0"/>
              <a:t>Use your learned model to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Compute the probability of each scenario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Estimate the sequence of states that most probably generated each observation trace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82B45D-EF29-45BB-8FFB-E2E7481A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0D36A-FDB9-4ED2-B3C6-00795897E3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3739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F51E226-9CE6-4F6E-A75B-58380C02230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4" y="869871"/>
                <a:ext cx="11474451" cy="5656933"/>
              </a:xfrm>
            </p:spPr>
            <p:txBody>
              <a:bodyPr/>
              <a:lstStyle/>
              <a:p>
                <a:pPr marL="102906" indent="0" rtl="0" font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dirty="0">
                    <a:effectLst/>
                    <a:latin typeface="Calibri" panose="020F0502020204030204" pitchFamily="34" charset="0"/>
                  </a:rPr>
                  <a:t>1. What is the probability that a model generated a sequence of observations?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𝑒𝑟𝑒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x-IV_mathan" sz="180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x-IV_matha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x-IV_mathan" sz="180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x-IV_mathan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latin typeface="Cambria Math" panose="02040503050406030204" pitchFamily="18" charset="0"/>
                        </a:rPr>
                        <m:t>…→</m:t>
                      </m:r>
                      <m:sSub>
                        <m:sSubPr>
                          <m:ctrlPr>
                            <a:rPr lang="x-IV_matha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x-IV_mathan" sz="180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x-IV_matha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→…→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∏"/>
                          <m:supHide m:val="on"/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0" smtClean="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2. What is the probability of seeing the sequence of observations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and sequence of states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?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Chain Rule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 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Expression of seeing a particular sequence of observations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given sequence of states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and model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: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𝑠𝑇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Cambria Math" panose="02040503050406030204" pitchFamily="18" charset="0"/>
                  </a:rPr>
                  <a:t> 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Expression of seeing a particular sequence of states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given a model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: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𝑠𝑇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𝑠𝑇</m:t>
                          </m:r>
                        </m:sub>
                      </m:sSub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x-IV_mathan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x-IV_mathan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x-IV_mathan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800" b="0" i="0" smtClean="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𝑒𝑟𝑒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𝑝𝑒𝑟𝑚𝑢𝑡𝑎𝑡𝑖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𝑛𝑠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𝑡𝑎𝑡𝑒𝑠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F51E226-9CE6-4F6E-A75B-58380C0223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4" y="869871"/>
                <a:ext cx="11474451" cy="5656933"/>
              </a:xfrm>
              <a:blipFill>
                <a:blip r:embed="rId2"/>
                <a:stretch>
                  <a:fillRect l="-1275" t="-4095" b="-18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74E112D-7FE8-454B-B928-2A77F0ECD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derivations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683AF-8E76-47F1-B07E-419DB5F713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7324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7298B1A-F89E-4139-BF2A-D65DA21D96D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5554341"/>
              </a:xfrm>
            </p:spPr>
            <p:txBody>
              <a:bodyPr/>
              <a:lstStyle/>
              <a:p>
                <a:pPr marL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x-IV_mathan" sz="1800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x-IV_mathan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e>
                            <m:sSub>
                              <m:sSubPr>
                                <m:ctrlPr>
                                  <a:rPr lang="x-IV_mathan" sz="1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x-IV_mathan" sz="1800"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x-IV_mathan" sz="18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x-IV_mathan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𝑤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h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𝑒𝑟𝑒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𝑝𝑒𝑟𝑚𝑢𝑡𝑎𝑡</m:t>
                    </m:r>
                    <m:r>
                      <m:rPr>
                        <m:sty m:val="p"/>
                      </m:rPr>
                      <a:rPr lang="en-US" sz="1800" b="0" i="0" smtClean="0">
                        <a:effectLst/>
                        <a:latin typeface="Cambria Math" panose="02040503050406030204" pitchFamily="18" charset="0"/>
                      </a:rPr>
                      <m:t>io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𝑛𝑠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effectLst/>
                        <a:latin typeface="Cambria Math" panose="02040503050406030204" pitchFamily="18" charset="0"/>
                      </a:rPr>
                      <m:t>s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𝑡𝑎𝑡𝑒𝑠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Intractable! , given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observations and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states, we get: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State sequences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Multiplications per state =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Total summations and multiplications = (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−1)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−1)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observations and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states, we get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2∗6−1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11∗4096+4096−1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=49152</m:t>
                    </m:r>
                  </m:oMath>
                </a14:m>
                <a:r>
                  <a:rPr lang="x-IV_mathan" sz="1800" i="1" dirty="0">
                    <a:effectLst/>
                    <a:latin typeface="Cambria Math" panose="02040503050406030204" pitchFamily="18" charset="0"/>
                  </a:rPr>
                  <a:t> summation and multiplications</a:t>
                </a:r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x-IV_mathan" sz="1800" dirty="0">
                    <a:effectLst/>
                    <a:latin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18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3=54</m:t>
                    </m:r>
                  </m:oMath>
                </a14:m>
                <a:r>
                  <a:rPr lang="x-IV_mathan" sz="1800" dirty="0">
                    <a:effectLst/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=18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2=36</m:t>
                    </m:r>
                  </m:oMath>
                </a14:m>
                <a:endParaRPr lang="en-US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x-IV_mathan" sz="1800" dirty="0">
                    <a:effectLst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2∗54−1</m:t>
                        </m:r>
                      </m:e>
                    </m:d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36</m:t>
                        </m:r>
                      </m:e>
                      <m:sup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54</m:t>
                        </m:r>
                      </m:sup>
                    </m:sSup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x-IV_mathan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36</m:t>
                            </m:r>
                          </m:e>
                          <m:sup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54</m:t>
                            </m:r>
                          </m:sup>
                        </m:sSup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br>
                  <a:rPr lang="x-IV_mathan" sz="1800" dirty="0">
                    <a:effectLst/>
                    <a:latin typeface="Cambria Math" panose="02040503050406030204" pitchFamily="18" charset="0"/>
                  </a:rPr>
                </a:br>
                <a:r>
                  <a:rPr lang="x-IV_mathan" sz="1800" dirty="0">
                    <a:effectLst/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108∗1.09∗</m:t>
                    </m:r>
                    <m:sSup>
                      <m:sSup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84</m:t>
                        </m:r>
                      </m:sup>
                    </m:sSup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+1.09∗</m:t>
                    </m:r>
                    <m:sSup>
                      <m:sSup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84</m:t>
                        </m:r>
                      </m:sup>
                    </m:sSup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−1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86</m:t>
                        </m:r>
                      </m:sup>
                    </m:sSup>
                  </m:oMath>
                </a14:m>
                <a:r>
                  <a:rPr lang="x-IV_mathan" sz="1800" dirty="0"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x-IV_mathan" sz="1800" i="1" dirty="0">
                    <a:latin typeface="Cambria Math" panose="02040503050406030204" pitchFamily="18" charset="0"/>
                  </a:rPr>
                  <a:t>summation and multiplications</a:t>
                </a:r>
                <a:endParaRPr lang="x-IV_mathan" sz="1800" i="1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7298B1A-F89E-4139-BF2A-D65DA21D9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5554341"/>
              </a:xfrm>
              <a:blipFill>
                <a:blip r:embed="rId3"/>
                <a:stretch>
                  <a:fillRect l="-1221" t="-8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424D012F-55E8-4328-9C17-1C6344044CC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424D012F-55E8-4328-9C17-1C6344044C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259" b="-35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14A8A-B7CC-4530-9BC0-15A1B122AD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533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F258-D536-421C-9F06-72E54C76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93739"/>
            <a:ext cx="10515600" cy="1068736"/>
          </a:xfrm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47593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24942B-9C73-4123-B3C8-BDF820A4E43B}"/>
              </a:ext>
            </a:extLst>
          </p:cNvPr>
          <p:cNvSpPr/>
          <p:nvPr/>
        </p:nvSpPr>
        <p:spPr bwMode="gray">
          <a:xfrm>
            <a:off x="976618" y="2189691"/>
            <a:ext cx="874021" cy="22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A495D6-CBC7-48D8-8A97-6E5CC15E143D}"/>
              </a:ext>
            </a:extLst>
          </p:cNvPr>
          <p:cNvSpPr/>
          <p:nvPr/>
        </p:nvSpPr>
        <p:spPr>
          <a:xfrm>
            <a:off x="8596779" y="2788163"/>
            <a:ext cx="1800303" cy="63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Supervisory Component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056B78-D2C9-4654-85C0-DF69D02F9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020" y="1447267"/>
            <a:ext cx="6835913" cy="427267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65E1CD9-D8B3-4E57-88C1-993D14932480}"/>
              </a:ext>
            </a:extLst>
          </p:cNvPr>
          <p:cNvSpPr/>
          <p:nvPr/>
        </p:nvSpPr>
        <p:spPr>
          <a:xfrm>
            <a:off x="8060806" y="1578886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6FB5B1E-BC74-48EE-9E0E-0B6D090A7A22}"/>
              </a:ext>
            </a:extLst>
          </p:cNvPr>
          <p:cNvCxnSpPr>
            <a:cxnSpLocks/>
            <a:stCxn id="11" idx="3"/>
            <a:endCxn id="47" idx="3"/>
          </p:cNvCxnSpPr>
          <p:nvPr/>
        </p:nvCxnSpPr>
        <p:spPr>
          <a:xfrm>
            <a:off x="8130078" y="1658550"/>
            <a:ext cx="1010806" cy="1060124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B8A5377-3A6C-49DD-9ED3-75B2F76928CE}"/>
              </a:ext>
            </a:extLst>
          </p:cNvPr>
          <p:cNvCxnSpPr>
            <a:cxnSpLocks/>
            <a:stCxn id="44" idx="1"/>
            <a:endCxn id="73" idx="3"/>
          </p:cNvCxnSpPr>
          <p:nvPr/>
        </p:nvCxnSpPr>
        <p:spPr>
          <a:xfrm rot="5400000">
            <a:off x="8200592" y="3645293"/>
            <a:ext cx="796963" cy="497736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F868C57-4EAD-480F-958C-CB83C7043D32}"/>
              </a:ext>
            </a:extLst>
          </p:cNvPr>
          <p:cNvSpPr/>
          <p:nvPr/>
        </p:nvSpPr>
        <p:spPr>
          <a:xfrm rot="16200000">
            <a:off x="6687472" y="3929893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E8BF0A3-52E1-419D-A42E-750B853F577F}"/>
              </a:ext>
            </a:extLst>
          </p:cNvPr>
          <p:cNvCxnSpPr>
            <a:cxnSpLocks/>
            <a:stCxn id="102" idx="1"/>
            <a:endCxn id="28" idx="3"/>
          </p:cNvCxnSpPr>
          <p:nvPr/>
        </p:nvCxnSpPr>
        <p:spPr>
          <a:xfrm flipH="1" flipV="1">
            <a:off x="10080498" y="2722122"/>
            <a:ext cx="391053" cy="362571"/>
          </a:xfrm>
          <a:prstGeom prst="bentConnector4">
            <a:avLst>
              <a:gd name="adj1" fmla="val -58458"/>
              <a:gd name="adj2" fmla="val 175469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E4511F8-2DE0-44B8-AE8F-8498AB8D5B6B}"/>
              </a:ext>
            </a:extLst>
          </p:cNvPr>
          <p:cNvSpPr/>
          <p:nvPr/>
        </p:nvSpPr>
        <p:spPr>
          <a:xfrm rot="16200000">
            <a:off x="10045861" y="2677094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45F4C7-8391-4E8B-90BD-199C0F30EE84}"/>
              </a:ext>
            </a:extLst>
          </p:cNvPr>
          <p:cNvSpPr/>
          <p:nvPr/>
        </p:nvSpPr>
        <p:spPr>
          <a:xfrm>
            <a:off x="7027097" y="5422067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36B3731-F654-4C68-B4DF-6515BF1B89ED}"/>
              </a:ext>
            </a:extLst>
          </p:cNvPr>
          <p:cNvCxnSpPr>
            <a:cxnSpLocks/>
            <a:stCxn id="31" idx="3"/>
            <a:endCxn id="50" idx="1"/>
          </p:cNvCxnSpPr>
          <p:nvPr/>
        </p:nvCxnSpPr>
        <p:spPr>
          <a:xfrm flipV="1">
            <a:off x="7096369" y="3495679"/>
            <a:ext cx="2067418" cy="2006052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A8C94EC-4550-40C2-9D6F-1473003A2B01}"/>
              </a:ext>
            </a:extLst>
          </p:cNvPr>
          <p:cNvCxnSpPr>
            <a:cxnSpLocks/>
            <a:stCxn id="7" idx="1"/>
            <a:endCxn id="35" idx="3"/>
          </p:cNvCxnSpPr>
          <p:nvPr/>
        </p:nvCxnSpPr>
        <p:spPr>
          <a:xfrm rot="10800000" flipV="1">
            <a:off x="5406115" y="3105319"/>
            <a:ext cx="3190664" cy="650929"/>
          </a:xfrm>
          <a:prstGeom prst="bentConnector3">
            <a:avLst>
              <a:gd name="adj1" fmla="val 89514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F0F2C8D-5EB9-44A5-BB2A-A4CD01E92530}"/>
              </a:ext>
            </a:extLst>
          </p:cNvPr>
          <p:cNvSpPr/>
          <p:nvPr/>
        </p:nvSpPr>
        <p:spPr>
          <a:xfrm>
            <a:off x="5336843" y="3676585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E1AD673-E345-470B-B090-CBA44B6B9BD3}"/>
              </a:ext>
            </a:extLst>
          </p:cNvPr>
          <p:cNvSpPr/>
          <p:nvPr/>
        </p:nvSpPr>
        <p:spPr>
          <a:xfrm rot="5400000">
            <a:off x="3297323" y="4495270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3F5B3F-A12A-46DC-83E5-E68A58C587E3}"/>
              </a:ext>
            </a:extLst>
          </p:cNvPr>
          <p:cNvSpPr/>
          <p:nvPr/>
        </p:nvSpPr>
        <p:spPr>
          <a:xfrm rot="16200000">
            <a:off x="8813304" y="338138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52E897-AFB2-46EA-BBFD-0EB24F51D921}"/>
              </a:ext>
            </a:extLst>
          </p:cNvPr>
          <p:cNvSpPr/>
          <p:nvPr/>
        </p:nvSpPr>
        <p:spPr>
          <a:xfrm rot="16200000">
            <a:off x="9106247" y="2673646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9480B3-6D30-4694-9B86-CB12EF93BF7F}"/>
              </a:ext>
            </a:extLst>
          </p:cNvPr>
          <p:cNvSpPr/>
          <p:nvPr/>
        </p:nvSpPr>
        <p:spPr>
          <a:xfrm rot="16200000">
            <a:off x="9129150" y="338137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DA12747-ADA4-4E9B-8118-72AAAFB435B2}"/>
              </a:ext>
            </a:extLst>
          </p:cNvPr>
          <p:cNvSpPr/>
          <p:nvPr/>
        </p:nvSpPr>
        <p:spPr>
          <a:xfrm rot="16200000">
            <a:off x="9441067" y="338784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A9DA601-0612-44A6-89ED-FDA622A206CE}"/>
              </a:ext>
            </a:extLst>
          </p:cNvPr>
          <p:cNvSpPr/>
          <p:nvPr/>
        </p:nvSpPr>
        <p:spPr>
          <a:xfrm rot="5400000">
            <a:off x="2135554" y="3631558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441A780-C888-459E-B163-63494C6AE62C}"/>
              </a:ext>
            </a:extLst>
          </p:cNvPr>
          <p:cNvSpPr/>
          <p:nvPr/>
        </p:nvSpPr>
        <p:spPr>
          <a:xfrm rot="16200000">
            <a:off x="10168618" y="3381378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7FBF5DC-9C7B-458F-B7A0-38F127C68B60}"/>
              </a:ext>
            </a:extLst>
          </p:cNvPr>
          <p:cNvSpPr/>
          <p:nvPr/>
        </p:nvSpPr>
        <p:spPr>
          <a:xfrm>
            <a:off x="8522411" y="3187267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DF4A0D5B-A26A-4D68-A3C6-53C0B8466EBA}"/>
              </a:ext>
            </a:extLst>
          </p:cNvPr>
          <p:cNvCxnSpPr>
            <a:cxnSpLocks/>
            <a:stCxn id="70" idx="1"/>
            <a:endCxn id="15" idx="3"/>
          </p:cNvCxnSpPr>
          <p:nvPr/>
        </p:nvCxnSpPr>
        <p:spPr>
          <a:xfrm rot="10800000" flipV="1">
            <a:off x="6722109" y="3266931"/>
            <a:ext cx="1800302" cy="707990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1CCDA87F-E655-4DC0-A57B-5C73D797CF3B}"/>
              </a:ext>
            </a:extLst>
          </p:cNvPr>
          <p:cNvSpPr/>
          <p:nvPr/>
        </p:nvSpPr>
        <p:spPr>
          <a:xfrm>
            <a:off x="8280933" y="421297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F7B6975-647B-41A6-8A7D-B48858D22CAA}"/>
              </a:ext>
            </a:extLst>
          </p:cNvPr>
          <p:cNvSpPr/>
          <p:nvPr/>
        </p:nvSpPr>
        <p:spPr>
          <a:xfrm rot="16200000">
            <a:off x="9780690" y="3388305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FED609C-DC3A-4FA9-8D3B-3C514BF3D8ED}"/>
              </a:ext>
            </a:extLst>
          </p:cNvPr>
          <p:cNvCxnSpPr>
            <a:cxnSpLocks/>
            <a:stCxn id="54" idx="1"/>
            <a:endCxn id="83" idx="3"/>
          </p:cNvCxnSpPr>
          <p:nvPr/>
        </p:nvCxnSpPr>
        <p:spPr>
          <a:xfrm rot="5400000">
            <a:off x="5760156" y="1784080"/>
            <a:ext cx="1997489" cy="5433609"/>
          </a:xfrm>
          <a:prstGeom prst="bentConnector3">
            <a:avLst>
              <a:gd name="adj1" fmla="val 122022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C266AEA-AC61-4188-A5A5-ED324857E003}"/>
              </a:ext>
            </a:extLst>
          </p:cNvPr>
          <p:cNvSpPr/>
          <p:nvPr/>
        </p:nvSpPr>
        <p:spPr>
          <a:xfrm rot="5400000">
            <a:off x="4007459" y="538532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CA6E98CD-A164-43D6-A581-73947F3AFD71}"/>
              </a:ext>
            </a:extLst>
          </p:cNvPr>
          <p:cNvCxnSpPr>
            <a:cxnSpLocks/>
          </p:cNvCxnSpPr>
          <p:nvPr/>
        </p:nvCxnSpPr>
        <p:spPr>
          <a:xfrm rot="5400000">
            <a:off x="6020161" y="814404"/>
            <a:ext cx="1106965" cy="6483368"/>
          </a:xfrm>
          <a:prstGeom prst="bentConnector3">
            <a:avLst>
              <a:gd name="adj1" fmla="val 238613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B478803D-977B-4F4F-94F6-750D43BF42B8}"/>
              </a:ext>
            </a:extLst>
          </p:cNvPr>
          <p:cNvCxnSpPr>
            <a:cxnSpLocks/>
            <a:stCxn id="62" idx="1"/>
            <a:endCxn id="61" idx="3"/>
          </p:cNvCxnSpPr>
          <p:nvPr/>
        </p:nvCxnSpPr>
        <p:spPr>
          <a:xfrm rot="5400000">
            <a:off x="6061633" y="-395764"/>
            <a:ext cx="250180" cy="8033065"/>
          </a:xfrm>
          <a:prstGeom prst="bentConnector3">
            <a:avLst>
              <a:gd name="adj1" fmla="val 1112039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F00B70F-D6F7-44CB-B925-48CA4FC6C473}"/>
              </a:ext>
            </a:extLst>
          </p:cNvPr>
          <p:cNvSpPr/>
          <p:nvPr/>
        </p:nvSpPr>
        <p:spPr>
          <a:xfrm rot="10800000">
            <a:off x="10402279" y="300503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9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2B44C6-45DA-45E4-B5AE-4CC4953B6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1655838"/>
          </a:xfrm>
        </p:spPr>
        <p:txBody>
          <a:bodyPr/>
          <a:lstStyle/>
          <a:p>
            <a:r>
              <a:rPr lang="en-US" dirty="0"/>
              <a:t>Review of Baum-Welch Algorithm</a:t>
            </a:r>
          </a:p>
          <a:p>
            <a:r>
              <a:rPr lang="en-US" dirty="0"/>
              <a:t>Example</a:t>
            </a:r>
          </a:p>
          <a:p>
            <a:r>
              <a:rPr lang="en-US" dirty="0" err="1"/>
              <a:t>HMMLearn</a:t>
            </a:r>
            <a:r>
              <a:rPr lang="en-US" dirty="0"/>
              <a:t> API</a:t>
            </a:r>
          </a:p>
          <a:p>
            <a:r>
              <a:rPr lang="en-US" dirty="0"/>
              <a:t>Tasks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AD26B0-E5A5-4A9D-B1E0-23C2DF57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37E33-96F1-4325-A3B2-4C78417930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5286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82E6082-8869-4C9A-AA8E-F2611E1F814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933991"/>
                <a:ext cx="11474451" cy="3476849"/>
              </a:xfrm>
            </p:spPr>
            <p:txBody>
              <a:bodyPr/>
              <a:lstStyle/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2400" smtClean="0">
                          <a:effectLst/>
                          <a:latin typeface="Cambria Math" panose="02040503050406030204" pitchFamily="18" charset="0"/>
                        </a:rPr>
                        <m:t>𝐻𝑀𝑀</m:t>
                      </m:r>
                      <m:r>
                        <a:rPr lang="x-IV_mathan" sz="24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24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24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24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24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b="0" i="0" smtClean="0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= the hidden states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= the set of observations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= the transition </a:t>
                </a:r>
                <a:r>
                  <a:rPr lang="en-US" sz="1800" dirty="0">
                    <a:latin typeface="Calibri" panose="020F0502020204030204" pitchFamily="34" charset="0"/>
                  </a:rPr>
                  <a:t>m</a:t>
                </a:r>
                <a:r>
                  <a:rPr lang="en-US" sz="1800" dirty="0">
                    <a:effectLst/>
                    <a:latin typeface="Calibri" panose="020F0502020204030204" pitchFamily="34" charset="0"/>
                  </a:rPr>
                  <a:t>atrix among states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= the probability of each state generating an observation (also called emission probability)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x-IV_mathan" sz="1800" smtClean="0">
                        <a:effectLst/>
                        <a:latin typeface="Cambria Math" panose="02040503050406030204" pitchFamily="18" charset="0"/>
                      </a:rPr>
                      <m:t>𝜋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= the probability of being at any given state 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82E6082-8869-4C9A-AA8E-F2611E1F81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933991"/>
                <a:ext cx="11474451" cy="3476849"/>
              </a:xfrm>
              <a:blipFill>
                <a:blip r:embed="rId2"/>
                <a:stretch>
                  <a:fillRect l="-1115" t="-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88A5A40-95BF-4061-A8F2-38E92332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definitions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2E05E-AA44-4A57-AA16-81C3E820DB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38216-724B-4E60-9EAA-3B6E6C65CB9A}"/>
              </a:ext>
            </a:extLst>
          </p:cNvPr>
          <p:cNvSpPr txBox="1"/>
          <p:nvPr/>
        </p:nvSpPr>
        <p:spPr bwMode="gray">
          <a:xfrm>
            <a:off x="37958" y="5832221"/>
            <a:ext cx="119148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Reference</a:t>
            </a:r>
            <a:r>
              <a:rPr lang="en-US" dirty="0"/>
              <a:t>:</a:t>
            </a:r>
          </a:p>
          <a:p>
            <a:r>
              <a:rPr lang="en-US" dirty="0" err="1"/>
              <a:t>Rabiner</a:t>
            </a:r>
            <a:r>
              <a:rPr lang="en-US" dirty="0"/>
              <a:t>, L. R. (1989). A tutorial on hidden Markov models and selected applications in speech recognition. </a:t>
            </a:r>
            <a:r>
              <a:rPr lang="en-US" i="1" dirty="0"/>
              <a:t>Proceedings of the IEEE</a:t>
            </a:r>
            <a:r>
              <a:rPr lang="en-US" dirty="0"/>
              <a:t>, </a:t>
            </a:r>
            <a:r>
              <a:rPr lang="en-US" i="1" dirty="0"/>
              <a:t>77</a:t>
            </a:r>
            <a:r>
              <a:rPr lang="en-US" dirty="0"/>
              <a:t>(2), 257-286.</a:t>
            </a:r>
          </a:p>
        </p:txBody>
      </p:sp>
    </p:spTree>
    <p:extLst>
      <p:ext uri="{BB962C8B-B14F-4D97-AF65-F5344CB8AC3E}">
        <p14:creationId xmlns:p14="http://schemas.microsoft.com/office/powerpoint/2010/main" val="91706737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6A79F2E-D5E0-40F4-A2D8-D9DD33D5EB4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5920723"/>
              </a:xfrm>
            </p:spPr>
            <p:txBody>
              <a:bodyPr/>
              <a:lstStyle/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2000" dirty="0">
                    <a:effectLst/>
                    <a:latin typeface="Calibri" panose="020F0502020204030204" pitchFamily="34" charset="0"/>
                  </a:rPr>
                  <a:t>At each step t (out of a total T steps) we have one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emitted by a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and a transition to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000" dirty="0">
                  <a:effectLst/>
                  <a:latin typeface="Calibri" panose="020F0502020204030204" pitchFamily="34" charset="0"/>
                </a:endParaRP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en-US" sz="2000" dirty="0">
                  <a:effectLst/>
                  <a:latin typeface="Calibri" panose="020F0502020204030204" pitchFamily="34" charset="0"/>
                </a:endParaRP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2000" dirty="0">
                    <a:effectLst/>
                    <a:latin typeface="Calibri" panose="020F0502020204030204" pitchFamily="34" charset="0"/>
                  </a:rPr>
                  <a:t>Transitions between states are given by transition matrix A, 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is the transition probability between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and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000" dirty="0">
                  <a:effectLst/>
                  <a:latin typeface="Calibri" panose="020F0502020204030204" pitchFamily="34" charset="0"/>
                </a:endParaRP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en-US" sz="2000" dirty="0">
                  <a:effectLst/>
                  <a:latin typeface="Calibri" panose="020F0502020204030204" pitchFamily="34" charset="0"/>
                </a:endParaRP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2000" dirty="0">
                    <a:effectLst/>
                    <a:latin typeface="Calibri" panose="020F0502020204030204" pitchFamily="34" charset="0"/>
                  </a:rPr>
                  <a:t>Emission probabilities are given by emission matrix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, 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is the emission probability of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</a:rPr>
                      <m:t>state</m:t>
                    </m:r>
                    <m:r>
                      <a:rPr lang="en-US" sz="20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</a:rPr>
                      <m:t>generat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𝑖𝑛𝑔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𝑜𝑏𝑠𝑒𝑟𝑣𝑎𝑡𝑖𝑜𝑛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</a:rPr>
                  <a:t>. </a:t>
                </a:r>
              </a:p>
              <a:p>
                <a:pPr marL="582894" lvl="2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dirty="0" err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i="1" dirty="0" err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sz="2000" i="1" dirty="0" err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i="1" dirty="0" err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dirty="0" err="1" smtClean="0">
                        <a:effectLst/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 dirty="0" err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 dirty="0" err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, t</a:t>
                </a:r>
                <a:r>
                  <a:rPr lang="en-US" sz="2000" dirty="0">
                    <a:latin typeface="Calibri" panose="020F0502020204030204" pitchFamily="34" charset="0"/>
                  </a:rPr>
                  <a:t>he probability of a certain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</a:rPr>
                  <a:t> at time t for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</a:rPr>
                  <a:t>.</a:t>
                </a: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en-US" sz="2000" dirty="0">
                  <a:effectLst/>
                  <a:latin typeface="Calibri" panose="020F0502020204030204" pitchFamily="34" charset="0"/>
                </a:endParaRP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2000" dirty="0">
                    <a:effectLst/>
                    <a:latin typeface="Calibri" panose="020F0502020204030204" pitchFamily="34" charset="0"/>
                  </a:rPr>
                  <a:t>Note, that any state could generate any observation, so we would sometimes write emission probabilities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, where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is the state index and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is the observation index.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6A79F2E-D5E0-40F4-A2D8-D9DD33D5EB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5920723"/>
              </a:xfrm>
              <a:blipFill>
                <a:blip r:embed="rId2"/>
                <a:stretch>
                  <a:fillRect l="-1381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5422B29-56AB-489A-AC5C-3BF2C798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HMM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33F90-4192-4FA9-862F-36B34E50218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2707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7CF44CA-5C40-4781-9E05-77805800A2C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255352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0" i="0" dirty="0">
                    <a:latin typeface="+mj-lt"/>
                  </a:rPr>
                  <a:t>What is the HMM model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b="0" i="0" dirty="0">
                    <a:latin typeface="+mj-lt"/>
                  </a:rPr>
                  <a:t> that most probably generated a given sequence of observations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b="0" i="0" dirty="0">
                    <a:latin typeface="+mj-lt"/>
                  </a:rPr>
                  <a:t>?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latin typeface="+mj-lt"/>
                  </a:rPr>
                  <a:t>: learned HMM model</a:t>
                </a:r>
                <a:endParaRPr lang="en-US" dirty="0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7CF44CA-5C40-4781-9E05-77805800A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2553520"/>
              </a:xfrm>
              <a:blipFill>
                <a:blip r:embed="rId2"/>
                <a:stretch>
                  <a:fillRect l="-1275" t="-1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541E760-76CA-4533-B1E7-1473AFF3E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Baum-Welch algorithm </a:t>
            </a:r>
            <a:r>
              <a:rPr lang="en-US" b="1" dirty="0"/>
              <a:t>GOAL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F7FF0-5873-4D45-87BC-E6D45EC5BF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7992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923B518-4CB7-4D3D-9196-9EDA6F322C5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44692" y="1020710"/>
                <a:ext cx="11502616" cy="548560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i="0" dirty="0">
                    <a:latin typeface="+mj-lt"/>
                  </a:rPr>
                  <a:t> : </a:t>
                </a:r>
                <a:r>
                  <a:rPr lang="en-US" sz="1600" dirty="0"/>
                  <a:t>HMM model,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600" b="0" i="0" dirty="0">
                    <a:latin typeface="+mj-lt"/>
                  </a:rPr>
                  <a:t>: </a:t>
                </a:r>
                <a:r>
                  <a:rPr lang="en-US" sz="1600" dirty="0"/>
                  <a:t>sequence of observations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1600" b="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dirty="0" err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} =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6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0" dirty="0">
                    <a:latin typeface="+mj-lt"/>
                  </a:rPr>
                  <a:t>: </a:t>
                </a:r>
                <a:r>
                  <a:rPr lang="en-US" sz="1600" dirty="0"/>
                  <a:t>time-independent stochastic transition matrix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0" dirty="0">
                    <a:latin typeface="Cambria Math" panose="02040503050406030204" pitchFamily="18" charset="0"/>
                  </a:rPr>
                  <a:t> : </a:t>
                </a:r>
                <a:r>
                  <a:rPr lang="en-US" sz="1600" dirty="0"/>
                  <a:t>initial state distribution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600" b="0" i="0" dirty="0">
                    <a:latin typeface="+mj-lt"/>
                  </a:rPr>
                  <a:t>:computed by the </a:t>
                </a:r>
                <a:r>
                  <a:rPr lang="en-US" sz="1600" b="1" i="0" u="sng" dirty="0">
                    <a:latin typeface="+mj-lt"/>
                  </a:rPr>
                  <a:t>forward</a:t>
                </a:r>
                <a:r>
                  <a:rPr lang="en-US" sz="1600" b="0" i="0" dirty="0">
                    <a:latin typeface="+mj-lt"/>
                  </a:rPr>
                  <a:t> step 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16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1600" i="0" dirty="0">
                    <a:latin typeface="+mj-lt"/>
                  </a:rPr>
                  <a:t>probability of </a:t>
                </a:r>
                <a:r>
                  <a:rPr lang="en-US" sz="1600" b="1" i="0" u="sng" dirty="0">
                    <a:latin typeface="+mj-lt"/>
                  </a:rPr>
                  <a:t>arriving</a:t>
                </a:r>
                <a:r>
                  <a:rPr lang="en-US" sz="1600" i="0" dirty="0">
                    <a:latin typeface="+mj-lt"/>
                  </a:rPr>
                  <a:t>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i="0" dirty="0">
                    <a:latin typeface="+mj-lt"/>
                  </a:rPr>
                  <a:t> </a:t>
                </a:r>
                <a:r>
                  <a:rPr lang="en-US" sz="1600" b="1" i="0" u="sng" dirty="0">
                    <a:latin typeface="+mj-lt"/>
                  </a:rPr>
                  <a:t>after</a:t>
                </a:r>
                <a:r>
                  <a:rPr lang="en-US" sz="1600" i="0" dirty="0">
                    <a:latin typeface="+mj-lt"/>
                  </a:rPr>
                  <a:t> a set of observations. 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+mj-lt"/>
                  </a:rPr>
                  <a:t>	</a:t>
                </a:r>
                <a:r>
                  <a:rPr lang="en-US" sz="1600" i="0" u="sng" dirty="0">
                    <a:latin typeface="+mj-lt"/>
                  </a:rPr>
                  <a:t>recursively</a:t>
                </a:r>
                <a:r>
                  <a:rPr lang="en-US" sz="1600" i="0" dirty="0">
                    <a:latin typeface="+mj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=1: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600" b="0" i="0" dirty="0">
                    <a:latin typeface="+mj-lt"/>
                  </a:rPr>
                  <a:t>:computed by the </a:t>
                </a:r>
                <a:r>
                  <a:rPr lang="en-US" sz="1600" b="1" i="0" u="sng" dirty="0">
                    <a:latin typeface="+mj-lt"/>
                  </a:rPr>
                  <a:t>backward</a:t>
                </a:r>
                <a:r>
                  <a:rPr lang="en-US" sz="1600" b="0" i="0" dirty="0">
                    <a:latin typeface="+mj-lt"/>
                  </a:rPr>
                  <a:t> step 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600" b="0" dirty="0"/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1600" i="0" dirty="0">
                    <a:latin typeface="+mj-lt"/>
                  </a:rPr>
                  <a:t> probability of </a:t>
                </a:r>
                <a:r>
                  <a:rPr lang="en-US" sz="1600" b="1" i="0" u="sng" dirty="0">
                    <a:latin typeface="+mj-lt"/>
                  </a:rPr>
                  <a:t>seeing</a:t>
                </a:r>
                <a:r>
                  <a:rPr lang="en-US" sz="1600" i="0" dirty="0">
                    <a:latin typeface="+mj-lt"/>
                  </a:rPr>
                  <a:t> a set of observations if we </a:t>
                </a:r>
                <a:r>
                  <a:rPr lang="en-US" sz="1600" b="1" i="0" u="sng" dirty="0">
                    <a:latin typeface="+mj-lt"/>
                  </a:rPr>
                  <a:t>start</a:t>
                </a:r>
                <a:r>
                  <a:rPr lang="en-US" sz="1600" i="0" dirty="0">
                    <a:latin typeface="+mj-lt"/>
                  </a:rPr>
                  <a:t>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b="0" i="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) =1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=1: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600" b="0" i="0" dirty="0">
                    <a:latin typeface="+mj-lt"/>
                  </a:rPr>
                  <a:t>: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0" i="0" dirty="0">
                    <a:latin typeface="+mj-lt"/>
                  </a:rPr>
                  <a:t> having seen observations ahead and behind, what is the probability of being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b="0" i="0" dirty="0">
                    <a:latin typeface="+mj-lt"/>
                  </a:rPr>
                  <a:t>   </a:t>
                </a:r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923B518-4CB7-4D3D-9196-9EDA6F322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44692" y="1020710"/>
                <a:ext cx="11502616" cy="5485604"/>
              </a:xfrm>
              <a:blipFill>
                <a:blip r:embed="rId3"/>
                <a:stretch>
                  <a:fillRect l="-848" t="-111" b="-15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B7D4C35-4255-4BF0-971E-EE6AA971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Baum-Welch Algorithm: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1E8CC-A45B-4A59-AE18-011E9826B4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596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7D4C35-4255-4BF0-971E-EE6AA971B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436491" cy="514738"/>
          </a:xfrm>
        </p:spPr>
        <p:txBody>
          <a:bodyPr/>
          <a:lstStyle/>
          <a:p>
            <a:r>
              <a:rPr lang="en-US" sz="2400" dirty="0"/>
              <a:t>Now how to aggregate these estimates iteratively?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1E8CC-A45B-4A59-AE18-011E9826B4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B22789-43A4-4491-89D4-32A622748B7E}"/>
                  </a:ext>
                </a:extLst>
              </p:cNvPr>
              <p:cNvSpPr txBox="1"/>
              <p:nvPr/>
            </p:nvSpPr>
            <p:spPr bwMode="gray">
              <a:xfrm>
                <a:off x="839653" y="1495328"/>
                <a:ext cx="8563568" cy="32786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000" b="0" i="0" dirty="0">
                    <a:latin typeface="+mj-lt"/>
                  </a:rPr>
                  <a:t> , normalizing factor</a:t>
                </a:r>
              </a:p>
              <a:p>
                <a:pPr marL="0" indent="0">
                  <a:buNone/>
                </a:pPr>
                <a:endParaRPr lang="en-US" sz="20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2000" b="0" i="0" dirty="0">
                    <a:latin typeface="+mj-lt"/>
                  </a:rPr>
                  <a:t>Hence,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sz="2000" b="0" i="0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B22789-43A4-4491-89D4-32A622748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9653" y="1495328"/>
                <a:ext cx="8563568" cy="3278654"/>
              </a:xfrm>
              <a:prstGeom prst="rect">
                <a:avLst/>
              </a:prstGeom>
              <a:blipFill>
                <a:blip r:embed="rId3"/>
                <a:stretch>
                  <a:fillRect l="-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889A3473-E4D9-67A5-88D2-AA36974E78AE}"/>
              </a:ext>
            </a:extLst>
          </p:cNvPr>
          <p:cNvGrpSpPr/>
          <p:nvPr/>
        </p:nvGrpSpPr>
        <p:grpSpPr>
          <a:xfrm>
            <a:off x="1263503" y="2700670"/>
            <a:ext cx="2085753" cy="292324"/>
            <a:chOff x="1263503" y="2700670"/>
            <a:chExt cx="2085753" cy="292324"/>
          </a:xfrm>
        </p:grpSpPr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D58FD914-FB7B-30D2-9BC6-90208E0C66B4}"/>
                </a:ext>
              </a:extLst>
            </p:cNvPr>
            <p:cNvCxnSpPr>
              <a:cxnSpLocks/>
              <a:stCxn id="9" idx="2"/>
              <a:endCxn id="12" idx="0"/>
            </p:cNvCxnSpPr>
            <p:nvPr/>
          </p:nvCxnSpPr>
          <p:spPr bwMode="gray">
            <a:xfrm rot="5400000">
              <a:off x="2187650" y="2032556"/>
              <a:ext cx="237460" cy="162855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B3F764-12CF-6EEC-7756-7C00061DF775}"/>
                </a:ext>
              </a:extLst>
            </p:cNvPr>
            <p:cNvSpPr/>
            <p:nvPr/>
          </p:nvSpPr>
          <p:spPr bwMode="gray">
            <a:xfrm>
              <a:off x="2892056" y="2700670"/>
              <a:ext cx="457200" cy="274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2E79EAC-51A9-A7B9-24E9-CF820AB7FC39}"/>
                </a:ext>
              </a:extLst>
            </p:cNvPr>
            <p:cNvSpPr/>
            <p:nvPr/>
          </p:nvSpPr>
          <p:spPr bwMode="gray">
            <a:xfrm>
              <a:off x="1263503" y="2965562"/>
              <a:ext cx="457200" cy="274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2D6E4A-2359-B63F-D79D-B020528018C1}"/>
                  </a:ext>
                </a:extLst>
              </p:cNvPr>
              <p:cNvSpPr txBox="1"/>
              <p:nvPr/>
            </p:nvSpPr>
            <p:spPr bwMode="gray">
              <a:xfrm>
                <a:off x="5704420" y="1290935"/>
                <a:ext cx="6248400" cy="945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probability of being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err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err="1" smtClean="0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</a:t>
                </a:r>
                <a:r>
                  <a:rPr lang="en-US" dirty="0"/>
                  <a:t>at times </a:t>
                </a:r>
                <a:r>
                  <a:rPr lang="en-US" i="1" dirty="0">
                    <a:effectLst/>
                  </a:rPr>
                  <a:t>t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/>
                  <a:t>and </a:t>
                </a:r>
                <a:r>
                  <a:rPr lang="en-US" i="1" dirty="0">
                    <a:effectLst/>
                  </a:rPr>
                  <a:t>t + 1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/>
                  <a:t>respectively given the observed sequence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>
                    <a:effectLst/>
                  </a:rPr>
                  <a:t> </a:t>
                </a:r>
                <a:r>
                  <a:rPr lang="en-US" dirty="0"/>
                  <a:t>and parameters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effectLst/>
                  </a:rPr>
                  <a:t> </a:t>
                </a:r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2D6E4A-2359-B63F-D79D-B02052801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04420" y="1290935"/>
                <a:ext cx="6248400" cy="945643"/>
              </a:xfrm>
              <a:prstGeom prst="rect">
                <a:avLst/>
              </a:prstGeom>
              <a:blipFill>
                <a:blip r:embed="rId4"/>
                <a:stretch>
                  <a:fillRect l="-878" t="-4516" r="-780" b="-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72FAF5-EA2C-B2B7-B3BF-58D4F65C98D6}"/>
              </a:ext>
            </a:extLst>
          </p:cNvPr>
          <p:cNvCxnSpPr>
            <a:cxnSpLocks/>
            <a:endCxn id="16" idx="1"/>
          </p:cNvCxnSpPr>
          <p:nvPr/>
        </p:nvCxnSpPr>
        <p:spPr bwMode="gray">
          <a:xfrm>
            <a:off x="4886325" y="1752600"/>
            <a:ext cx="818095" cy="111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1729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9DC4EB-576B-4281-83C9-264EF345B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Baum-Welch Algorithm: Iterative Procedure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1C220-DE99-48C5-8D07-B7E195DB3F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912A36-8182-4309-B7A0-BFD892CD6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80" y="758388"/>
            <a:ext cx="5436690" cy="6034885"/>
          </a:xfrm>
          <a:prstGeom prst="rect">
            <a:avLst/>
          </a:prstGeom>
        </p:spPr>
      </p:pic>
      <p:sp>
        <p:nvSpPr>
          <p:cNvPr id="2" name="Right Brace 1">
            <a:extLst>
              <a:ext uri="{FF2B5EF4-FFF2-40B4-BE49-F238E27FC236}">
                <a16:creationId xmlns:a16="http://schemas.microsoft.com/office/drawing/2014/main" id="{9597B636-CCFC-FDA3-BD37-22F0ED5B2B7E}"/>
              </a:ext>
            </a:extLst>
          </p:cNvPr>
          <p:cNvSpPr/>
          <p:nvPr/>
        </p:nvSpPr>
        <p:spPr bwMode="gray">
          <a:xfrm>
            <a:off x="5467547" y="2130458"/>
            <a:ext cx="628454" cy="1489434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75530A-142A-FD13-C860-0F5B9BC4B393}"/>
                  </a:ext>
                </a:extLst>
              </p:cNvPr>
              <p:cNvSpPr txBox="1"/>
              <p:nvPr/>
            </p:nvSpPr>
            <p:spPr bwMode="gray">
              <a:xfrm>
                <a:off x="5888052" y="1093670"/>
                <a:ext cx="5782795" cy="8554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Given a sequence of observations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600" dirty="0"/>
                  <a:t>, the EM algorithm to find the maximum likelihood estimate of the parameters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600" dirty="0"/>
                  <a:t> of the HMM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75530A-142A-FD13-C860-0F5B9BC4B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88052" y="1093670"/>
                <a:ext cx="5782795" cy="855427"/>
              </a:xfrm>
              <a:prstGeom prst="rect">
                <a:avLst/>
              </a:prstGeom>
              <a:blipFill>
                <a:blip r:embed="rId3"/>
                <a:stretch>
                  <a:fillRect l="-632" r="-1159" b="-7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930797-5489-A435-EB5C-EC7B43EC876E}"/>
              </a:ext>
            </a:extLst>
          </p:cNvPr>
          <p:cNvCxnSpPr>
            <a:endCxn id="7" idx="1"/>
          </p:cNvCxnSpPr>
          <p:nvPr/>
        </p:nvCxnSpPr>
        <p:spPr bwMode="gray">
          <a:xfrm flipV="1">
            <a:off x="1358781" y="1521384"/>
            <a:ext cx="4529271" cy="831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B5B8250-FE76-63B8-5979-B5476BEA1188}"/>
              </a:ext>
            </a:extLst>
          </p:cNvPr>
          <p:cNvSpPr txBox="1"/>
          <p:nvPr/>
        </p:nvSpPr>
        <p:spPr bwMode="gray">
          <a:xfrm>
            <a:off x="6238430" y="2661083"/>
            <a:ext cx="3800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latin typeface="+mj-lt"/>
              </a:rPr>
              <a:t>Forward and Backward steps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42B9E7-1E64-8413-906D-705292F8C597}"/>
              </a:ext>
            </a:extLst>
          </p:cNvPr>
          <p:cNvSpPr txBox="1"/>
          <p:nvPr/>
        </p:nvSpPr>
        <p:spPr bwMode="gray">
          <a:xfrm>
            <a:off x="6238430" y="4174493"/>
            <a:ext cx="3800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latin typeface="+mj-lt"/>
              </a:rPr>
              <a:t>Bayesian Updates	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D651C-7D6E-F9E5-99F9-F43904A9FC04}"/>
              </a:ext>
            </a:extLst>
          </p:cNvPr>
          <p:cNvSpPr txBox="1"/>
          <p:nvPr/>
        </p:nvSpPr>
        <p:spPr bwMode="gray">
          <a:xfrm>
            <a:off x="6238430" y="5318571"/>
            <a:ext cx="3800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latin typeface="+mj-lt"/>
              </a:rPr>
              <a:t>Update the HMM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2108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1B52B3-0D4B-EC0D-B9BF-49BA8CA61F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E6DE6C8-20C0-22B1-6009-CDF7B6892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7" y="4805681"/>
            <a:ext cx="11228919" cy="664894"/>
          </a:xfrm>
        </p:spPr>
        <p:txBody>
          <a:bodyPr/>
          <a:lstStyle/>
          <a:p>
            <a:r>
              <a:rPr lang="en-US" dirty="0"/>
              <a:t>Example of a Hidden Markov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1ADE9-AE24-C04D-A4D3-87E1BEF4A7B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60163" y="6526213"/>
            <a:ext cx="731837" cy="228600"/>
          </a:xfrm>
        </p:spPr>
        <p:txBody>
          <a:bodyPr/>
          <a:lstStyle/>
          <a:p>
            <a:fld id="{1915DC07-6425-4740-9695-FB9F2ED48C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6552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Topics_Bibliography_References</Template>
  <TotalTime>5094</TotalTime>
  <Words>1403</Words>
  <Application>Microsoft Office PowerPoint</Application>
  <PresentationFormat>Widescreen</PresentationFormat>
  <Paragraphs>292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Verdana</vt:lpstr>
      <vt:lpstr>HPI PPT-Template</vt:lpstr>
      <vt:lpstr>Hidden Markov Models project-2</vt:lpstr>
      <vt:lpstr>Topics</vt:lpstr>
      <vt:lpstr>HMM definitions used</vt:lpstr>
      <vt:lpstr>How the HMM works</vt:lpstr>
      <vt:lpstr>Baum-Welch algorithm GOAL</vt:lpstr>
      <vt:lpstr>Baum-Welch Algorithm: Components</vt:lpstr>
      <vt:lpstr>Now how to aggregate these estimates iteratively?</vt:lpstr>
      <vt:lpstr>Baum-Welch Algorithm: Iterative Procedure </vt:lpstr>
      <vt:lpstr>Example of a Hidden Markov Network</vt:lpstr>
      <vt:lpstr>Example</vt:lpstr>
      <vt:lpstr>Example</vt:lpstr>
      <vt:lpstr>Tool: Hmm Learn</vt:lpstr>
      <vt:lpstr>Task-1 - Warmup</vt:lpstr>
      <vt:lpstr>Task-2</vt:lpstr>
      <vt:lpstr>Some derivations</vt:lpstr>
      <vt:lpstr>Computing P(O|θ)</vt:lpstr>
      <vt:lpstr>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Reinforcement Learning</dc:title>
  <dc:creator>Christian Adriano</dc:creator>
  <cp:lastModifiedBy>Christian Adriano</cp:lastModifiedBy>
  <cp:revision>381</cp:revision>
  <dcterms:created xsi:type="dcterms:W3CDTF">2020-04-21T07:53:32Z</dcterms:created>
  <dcterms:modified xsi:type="dcterms:W3CDTF">2022-11-15T13:24:51Z</dcterms:modified>
</cp:coreProperties>
</file>