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440" r:id="rId3"/>
    <p:sldId id="261" r:id="rId4"/>
    <p:sldId id="441" r:id="rId5"/>
    <p:sldId id="442" r:id="rId6"/>
    <p:sldId id="443" r:id="rId7"/>
    <p:sldId id="454" r:id="rId8"/>
    <p:sldId id="447" r:id="rId9"/>
    <p:sldId id="449" r:id="rId10"/>
    <p:sldId id="446" r:id="rId11"/>
    <p:sldId id="445" r:id="rId12"/>
    <p:sldId id="267" r:id="rId13"/>
    <p:sldId id="257" r:id="rId14"/>
    <p:sldId id="45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40" autoAdjust="0"/>
    <p:restoredTop sz="92409" autoAdjust="0"/>
  </p:normalViewPr>
  <p:slideViewPr>
    <p:cSldViewPr snapToGrid="0">
      <p:cViewPr varScale="1">
        <p:scale>
          <a:sx n="56" d="100"/>
          <a:sy n="56" d="100"/>
        </p:scale>
        <p:origin x="372" y="-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7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an.adriano@hpi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hpi-sam/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10" Type="http://schemas.openxmlformats.org/officeDocument/2006/relationships/image" Target="../media/image6.png"/><Relationship Id="rId4" Type="http://schemas.openxmlformats.org/officeDocument/2006/relationships/image" Target="../media/image60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1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110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8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ympy.org/latest/modules/stats.html" TargetMode="Externa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897"/>
            <a:ext cx="9144000" cy="1992066"/>
          </a:xfrm>
        </p:spPr>
        <p:txBody>
          <a:bodyPr/>
          <a:lstStyle/>
          <a:p>
            <a:r>
              <a:rPr lang="en-US" dirty="0"/>
              <a:t>DTMC – Discrete Time Markov Chains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>
                <a:hlinkClick r:id="rId3"/>
              </a:rPr>
              <a:t>christian.adriano@hpi.de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2465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After 10, 20, and 30 length state-traces: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seeing a failure cascade that affects only component 1?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seeing a failure cascade that affects component 2?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seeing a failure masking?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 seeing a systemic degradation?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normal operation?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have, 1, 2, or more intermittent failures?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In the case of an intermittent failure, what is the probability of a failure cascade?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In the case of a failure cascade, what is the probability of failure masking?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Extra - In the case of an intermittent failure, what is the probability of failure masking?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697194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246564"/>
              </a:xfrm>
              <a:blipFill>
                <a:blip r:embed="rId2"/>
                <a:stretch>
                  <a:fillRect l="-1275" t="-1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EC84B1-6782-4A15-89B7-DC5BD1DA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1C839-59AA-4B42-A61B-960C2AF13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451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F91B31-BD73-4FB0-8C3A-8BBEFBADF8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695131"/>
          </a:xfrm>
        </p:spPr>
        <p:txBody>
          <a:bodyPr/>
          <a:lstStyle/>
          <a:p>
            <a:r>
              <a:rPr lang="en-US" dirty="0"/>
              <a:t>Form a group and send the name of members to Chris (who will create a Slack channel for each)</a:t>
            </a:r>
          </a:p>
          <a:p>
            <a:r>
              <a:rPr lang="en-US" dirty="0"/>
              <a:t>Accept Slack invite and GitHub project</a:t>
            </a:r>
          </a:p>
          <a:p>
            <a:r>
              <a:rPr lang="en-US" dirty="0"/>
              <a:t>Install </a:t>
            </a:r>
            <a:r>
              <a:rPr lang="en-US" dirty="0" err="1"/>
              <a:t>Sympy</a:t>
            </a:r>
            <a:r>
              <a:rPr lang="en-US" dirty="0"/>
              <a:t> (https://docs.sympy.org/latest/modules/stats.html)</a:t>
            </a:r>
          </a:p>
          <a:p>
            <a:r>
              <a:rPr lang="en-US" dirty="0"/>
              <a:t>Steps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Build Markov Chain for the 18 components and the 3 types of states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Generate the transitions using the </a:t>
            </a:r>
            <a:r>
              <a:rPr lang="en-US" b="1" dirty="0"/>
              <a:t>dependency data* 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Apply a </a:t>
            </a:r>
            <a:r>
              <a:rPr lang="en-US" b="1" dirty="0"/>
              <a:t>transition log data* </a:t>
            </a:r>
            <a:r>
              <a:rPr lang="en-US" dirty="0"/>
              <a:t>to estimate (learn) the transition matrix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Plot the transition matrix (suggest ways to visualize the convergence to steady state)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Identify the types of paths</a:t>
            </a:r>
          </a:p>
          <a:p>
            <a:pPr marL="238694" lvl="1" indent="0">
              <a:buNone/>
            </a:pPr>
            <a:r>
              <a:rPr lang="en-US" u="sng" dirty="0"/>
              <a:t>*Excel file</a:t>
            </a:r>
            <a:r>
              <a:rPr lang="en-US" dirty="0"/>
              <a:t>: mRubis_Transition_Matrix.xlsx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F066EF-4C67-426B-84B3-65323999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instructions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BE58A-9F3F-4823-A555-B6A59DC558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801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4942B-9C73-4123-B3C8-BDF820A4E43B}"/>
              </a:ext>
            </a:extLst>
          </p:cNvPr>
          <p:cNvSpPr/>
          <p:nvPr/>
        </p:nvSpPr>
        <p:spPr bwMode="gray">
          <a:xfrm>
            <a:off x="976618" y="2189691"/>
            <a:ext cx="874021" cy="22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495D6-CBC7-48D8-8A97-6E5CC15E143D}"/>
              </a:ext>
            </a:extLst>
          </p:cNvPr>
          <p:cNvSpPr/>
          <p:nvPr/>
        </p:nvSpPr>
        <p:spPr>
          <a:xfrm>
            <a:off x="8596779" y="2788163"/>
            <a:ext cx="1800303" cy="63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Supervisory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56B78-D2C9-4654-85C0-DF69D02F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20" y="1447267"/>
            <a:ext cx="6835913" cy="4272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5E1CD9-D8B3-4E57-88C1-993D14932480}"/>
              </a:ext>
            </a:extLst>
          </p:cNvPr>
          <p:cNvSpPr/>
          <p:nvPr/>
        </p:nvSpPr>
        <p:spPr>
          <a:xfrm>
            <a:off x="8060806" y="1578886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FB5B1E-BC74-48EE-9E0E-0B6D090A7A22}"/>
              </a:ext>
            </a:extLst>
          </p:cNvPr>
          <p:cNvCxnSpPr>
            <a:cxnSpLocks/>
            <a:stCxn id="11" idx="3"/>
            <a:endCxn id="47" idx="3"/>
          </p:cNvCxnSpPr>
          <p:nvPr/>
        </p:nvCxnSpPr>
        <p:spPr>
          <a:xfrm>
            <a:off x="8130078" y="1658550"/>
            <a:ext cx="1010806" cy="1060124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B8A5377-3A6C-49DD-9ED3-75B2F76928CE}"/>
              </a:ext>
            </a:extLst>
          </p:cNvPr>
          <p:cNvCxnSpPr>
            <a:cxnSpLocks/>
            <a:stCxn id="44" idx="1"/>
            <a:endCxn id="73" idx="3"/>
          </p:cNvCxnSpPr>
          <p:nvPr/>
        </p:nvCxnSpPr>
        <p:spPr>
          <a:xfrm rot="5400000">
            <a:off x="8200592" y="3645293"/>
            <a:ext cx="796963" cy="497736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8C57-4EAD-480F-958C-CB83C7043D32}"/>
              </a:ext>
            </a:extLst>
          </p:cNvPr>
          <p:cNvSpPr/>
          <p:nvPr/>
        </p:nvSpPr>
        <p:spPr>
          <a:xfrm rot="16200000">
            <a:off x="6687472" y="3929893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E8BF0A3-52E1-419D-A42E-750B853F577F}"/>
              </a:ext>
            </a:extLst>
          </p:cNvPr>
          <p:cNvCxnSpPr>
            <a:cxnSpLocks/>
            <a:stCxn id="102" idx="1"/>
            <a:endCxn id="28" idx="3"/>
          </p:cNvCxnSpPr>
          <p:nvPr/>
        </p:nvCxnSpPr>
        <p:spPr>
          <a:xfrm flipH="1" flipV="1">
            <a:off x="10080498" y="2722122"/>
            <a:ext cx="391053" cy="362571"/>
          </a:xfrm>
          <a:prstGeom prst="bentConnector4">
            <a:avLst>
              <a:gd name="adj1" fmla="val -58458"/>
              <a:gd name="adj2" fmla="val 17546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511F8-2DE0-44B8-AE8F-8498AB8D5B6B}"/>
              </a:ext>
            </a:extLst>
          </p:cNvPr>
          <p:cNvSpPr/>
          <p:nvPr/>
        </p:nvSpPr>
        <p:spPr>
          <a:xfrm rot="16200000">
            <a:off x="10045861" y="2677094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45F4C7-8391-4E8B-90BD-199C0F30EE84}"/>
              </a:ext>
            </a:extLst>
          </p:cNvPr>
          <p:cNvSpPr/>
          <p:nvPr/>
        </p:nvSpPr>
        <p:spPr>
          <a:xfrm>
            <a:off x="7027097" y="54220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6B3731-F654-4C68-B4DF-6515BF1B89ED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 flipV="1">
            <a:off x="7096369" y="3495679"/>
            <a:ext cx="2067418" cy="2006052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A8C94EC-4550-40C2-9D6F-1473003A2B01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 flipV="1">
            <a:off x="5406115" y="3105319"/>
            <a:ext cx="3190664" cy="650929"/>
          </a:xfrm>
          <a:prstGeom prst="bentConnector3">
            <a:avLst>
              <a:gd name="adj1" fmla="val 89514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F2C8D-5EB9-44A5-BB2A-A4CD01E92530}"/>
              </a:ext>
            </a:extLst>
          </p:cNvPr>
          <p:cNvSpPr/>
          <p:nvPr/>
        </p:nvSpPr>
        <p:spPr>
          <a:xfrm>
            <a:off x="5336843" y="3676585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1AD673-E345-470B-B090-CBA44B6B9BD3}"/>
              </a:ext>
            </a:extLst>
          </p:cNvPr>
          <p:cNvSpPr/>
          <p:nvPr/>
        </p:nvSpPr>
        <p:spPr>
          <a:xfrm rot="5400000">
            <a:off x="3297323" y="4495270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3F5B3F-A12A-46DC-83E5-E68A58C587E3}"/>
              </a:ext>
            </a:extLst>
          </p:cNvPr>
          <p:cNvSpPr/>
          <p:nvPr/>
        </p:nvSpPr>
        <p:spPr>
          <a:xfrm rot="16200000">
            <a:off x="8813304" y="338138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52E897-AFB2-46EA-BBFD-0EB24F51D921}"/>
              </a:ext>
            </a:extLst>
          </p:cNvPr>
          <p:cNvSpPr/>
          <p:nvPr/>
        </p:nvSpPr>
        <p:spPr>
          <a:xfrm rot="16200000">
            <a:off x="9106247" y="2673646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480B3-6D30-4694-9B86-CB12EF93BF7F}"/>
              </a:ext>
            </a:extLst>
          </p:cNvPr>
          <p:cNvSpPr/>
          <p:nvPr/>
        </p:nvSpPr>
        <p:spPr>
          <a:xfrm rot="16200000">
            <a:off x="9129150" y="33813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A12747-ADA4-4E9B-8118-72AAAFB435B2}"/>
              </a:ext>
            </a:extLst>
          </p:cNvPr>
          <p:cNvSpPr/>
          <p:nvPr/>
        </p:nvSpPr>
        <p:spPr>
          <a:xfrm rot="16200000">
            <a:off x="9441067" y="338784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9DA601-0612-44A6-89ED-FDA622A206CE}"/>
              </a:ext>
            </a:extLst>
          </p:cNvPr>
          <p:cNvSpPr/>
          <p:nvPr/>
        </p:nvSpPr>
        <p:spPr>
          <a:xfrm rot="5400000">
            <a:off x="2135554" y="3631558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41A780-C888-459E-B163-63494C6AE62C}"/>
              </a:ext>
            </a:extLst>
          </p:cNvPr>
          <p:cNvSpPr/>
          <p:nvPr/>
        </p:nvSpPr>
        <p:spPr>
          <a:xfrm rot="16200000">
            <a:off x="10168618" y="3381378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BF5DC-9C7B-458F-B7A0-38F127C68B60}"/>
              </a:ext>
            </a:extLst>
          </p:cNvPr>
          <p:cNvSpPr/>
          <p:nvPr/>
        </p:nvSpPr>
        <p:spPr>
          <a:xfrm>
            <a:off x="8522411" y="31872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F4A0D5B-A26A-4D68-A3C6-53C0B8466EBA}"/>
              </a:ext>
            </a:extLst>
          </p:cNvPr>
          <p:cNvCxnSpPr>
            <a:cxnSpLocks/>
            <a:stCxn id="70" idx="1"/>
            <a:endCxn id="15" idx="3"/>
          </p:cNvCxnSpPr>
          <p:nvPr/>
        </p:nvCxnSpPr>
        <p:spPr>
          <a:xfrm rot="10800000" flipV="1">
            <a:off x="6722109" y="3266931"/>
            <a:ext cx="1800302" cy="707990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CCDA87F-E655-4DC0-A57B-5C73D797CF3B}"/>
              </a:ext>
            </a:extLst>
          </p:cNvPr>
          <p:cNvSpPr/>
          <p:nvPr/>
        </p:nvSpPr>
        <p:spPr>
          <a:xfrm>
            <a:off x="8280933" y="42129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7B6975-647B-41A6-8A7D-B48858D22CAA}"/>
              </a:ext>
            </a:extLst>
          </p:cNvPr>
          <p:cNvSpPr/>
          <p:nvPr/>
        </p:nvSpPr>
        <p:spPr>
          <a:xfrm rot="16200000">
            <a:off x="9780690" y="3388305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FED609C-DC3A-4FA9-8D3B-3C514BF3D8ED}"/>
              </a:ext>
            </a:extLst>
          </p:cNvPr>
          <p:cNvCxnSpPr>
            <a:cxnSpLocks/>
            <a:stCxn id="54" idx="1"/>
            <a:endCxn id="83" idx="3"/>
          </p:cNvCxnSpPr>
          <p:nvPr/>
        </p:nvCxnSpPr>
        <p:spPr>
          <a:xfrm rot="5400000">
            <a:off x="5760156" y="1784080"/>
            <a:ext cx="1997489" cy="5433609"/>
          </a:xfrm>
          <a:prstGeom prst="bentConnector3">
            <a:avLst>
              <a:gd name="adj1" fmla="val 122022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C266AEA-AC61-4188-A5A5-ED324857E003}"/>
              </a:ext>
            </a:extLst>
          </p:cNvPr>
          <p:cNvSpPr/>
          <p:nvPr/>
        </p:nvSpPr>
        <p:spPr>
          <a:xfrm rot="5400000">
            <a:off x="4007459" y="538532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A6E98CD-A164-43D6-A581-73947F3AFD71}"/>
              </a:ext>
            </a:extLst>
          </p:cNvPr>
          <p:cNvCxnSpPr>
            <a:cxnSpLocks/>
          </p:cNvCxnSpPr>
          <p:nvPr/>
        </p:nvCxnSpPr>
        <p:spPr>
          <a:xfrm rot="5400000">
            <a:off x="6020161" y="814404"/>
            <a:ext cx="1106965" cy="6483368"/>
          </a:xfrm>
          <a:prstGeom prst="bentConnector3">
            <a:avLst>
              <a:gd name="adj1" fmla="val 238613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478803D-977B-4F4F-94F6-750D43BF42B8}"/>
              </a:ext>
            </a:extLst>
          </p:cNvPr>
          <p:cNvCxnSpPr>
            <a:cxnSpLocks/>
            <a:stCxn id="62" idx="1"/>
            <a:endCxn id="61" idx="3"/>
          </p:cNvCxnSpPr>
          <p:nvPr/>
        </p:nvCxnSpPr>
        <p:spPr>
          <a:xfrm rot="5400000">
            <a:off x="6061633" y="-395764"/>
            <a:ext cx="250180" cy="8033065"/>
          </a:xfrm>
          <a:prstGeom prst="bentConnector3">
            <a:avLst>
              <a:gd name="adj1" fmla="val 111203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F00B70F-D6F7-44CB-B925-48CA4FC6C473}"/>
              </a:ext>
            </a:extLst>
          </p:cNvPr>
          <p:cNvSpPr/>
          <p:nvPr/>
        </p:nvSpPr>
        <p:spPr>
          <a:xfrm rot="10800000">
            <a:off x="10402279" y="300503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8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B75D0F-58AB-4BE0-AAC8-CA4FB157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Dead-Ends </a:t>
            </a:r>
            <a:r>
              <a:rPr lang="en-US" sz="1800" dirty="0"/>
              <a:t>[Brin, Page, Motwani &amp; Winograd 99]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54101-DDEB-4E95-89E0-AB4D3DF9F4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817DC7-72C1-4A2B-9852-6FC4BF86581E}"/>
              </a:ext>
            </a:extLst>
          </p:cNvPr>
          <p:cNvSpPr/>
          <p:nvPr/>
        </p:nvSpPr>
        <p:spPr bwMode="gray">
          <a:xfrm>
            <a:off x="911096" y="2235219"/>
            <a:ext cx="414216" cy="414216"/>
          </a:xfrm>
          <a:prstGeom prst="ellipse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954A00-2401-40BD-8CD7-5B35FA9384C2}"/>
              </a:ext>
            </a:extLst>
          </p:cNvPr>
          <p:cNvSpPr/>
          <p:nvPr/>
        </p:nvSpPr>
        <p:spPr bwMode="gray">
          <a:xfrm>
            <a:off x="919518" y="3167547"/>
            <a:ext cx="414216" cy="41421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A2629C-1396-4644-9A80-4EEB9A50BEE9}"/>
              </a:ext>
            </a:extLst>
          </p:cNvPr>
          <p:cNvSpPr/>
          <p:nvPr/>
        </p:nvSpPr>
        <p:spPr bwMode="gray">
          <a:xfrm>
            <a:off x="2463060" y="2790970"/>
            <a:ext cx="414216" cy="41421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F261B7-915D-4604-949B-D37014D7091C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 bwMode="gray">
          <a:xfrm>
            <a:off x="1118204" y="2649435"/>
            <a:ext cx="8422" cy="51811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E1CBA98-3EF0-41F3-AB06-CD08B4D0D94D}"/>
              </a:ext>
            </a:extLst>
          </p:cNvPr>
          <p:cNvSpPr/>
          <p:nvPr/>
        </p:nvSpPr>
        <p:spPr bwMode="gray">
          <a:xfrm>
            <a:off x="1905770" y="3205186"/>
            <a:ext cx="414216" cy="4142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773771-2C0A-4BC8-8FF4-9F459FF3BE7B}"/>
              </a:ext>
            </a:extLst>
          </p:cNvPr>
          <p:cNvSpPr/>
          <p:nvPr/>
        </p:nvSpPr>
        <p:spPr bwMode="gray">
          <a:xfrm>
            <a:off x="1847528" y="2146004"/>
            <a:ext cx="414216" cy="41421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27953E-2C63-4435-A0C8-AE84D984A409}"/>
              </a:ext>
            </a:extLst>
          </p:cNvPr>
          <p:cNvSpPr/>
          <p:nvPr/>
        </p:nvSpPr>
        <p:spPr bwMode="gray">
          <a:xfrm>
            <a:off x="2846781" y="2197580"/>
            <a:ext cx="414216" cy="41421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522954-9211-4EB8-806F-6A8E1D5E9A65}"/>
              </a:ext>
            </a:extLst>
          </p:cNvPr>
          <p:cNvCxnSpPr>
            <a:cxnSpLocks/>
            <a:stCxn id="7" idx="1"/>
            <a:endCxn id="10" idx="5"/>
          </p:cNvCxnSpPr>
          <p:nvPr/>
        </p:nvCxnSpPr>
        <p:spPr bwMode="gray">
          <a:xfrm flipH="1" flipV="1">
            <a:off x="2201083" y="2499559"/>
            <a:ext cx="322638" cy="35207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C18EF0-D168-487A-B554-1B7A76F21449}"/>
              </a:ext>
            </a:extLst>
          </p:cNvPr>
          <p:cNvCxnSpPr>
            <a:cxnSpLocks/>
            <a:stCxn id="7" idx="7"/>
            <a:endCxn id="11" idx="4"/>
          </p:cNvCxnSpPr>
          <p:nvPr/>
        </p:nvCxnSpPr>
        <p:spPr bwMode="gray">
          <a:xfrm flipV="1">
            <a:off x="2816615" y="2611796"/>
            <a:ext cx="237274" cy="23983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F99874-C288-47F8-BC15-44BDB21355AC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 bwMode="gray">
          <a:xfrm flipV="1">
            <a:off x="2261744" y="2258241"/>
            <a:ext cx="645698" cy="9487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5A4182-E702-45FA-A780-82A36145559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 bwMode="gray">
          <a:xfrm>
            <a:off x="1333734" y="3374655"/>
            <a:ext cx="572036" cy="3763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B65E67-CE5E-48D2-8510-895CD5866B87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 bwMode="gray">
          <a:xfrm>
            <a:off x="1264651" y="2588774"/>
            <a:ext cx="701780" cy="6770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BB85623-043C-4320-A904-D8E16BBF443A}"/>
              </a:ext>
            </a:extLst>
          </p:cNvPr>
          <p:cNvSpPr/>
          <p:nvPr/>
        </p:nvSpPr>
        <p:spPr bwMode="gray">
          <a:xfrm>
            <a:off x="3505032" y="2686920"/>
            <a:ext cx="378488" cy="414216"/>
          </a:xfrm>
          <a:prstGeom prst="ellipse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E50FED-B7EC-4160-B01D-A477D3E4E921}"/>
              </a:ext>
            </a:extLst>
          </p:cNvPr>
          <p:cNvSpPr/>
          <p:nvPr/>
        </p:nvSpPr>
        <p:spPr bwMode="gray">
          <a:xfrm>
            <a:off x="3822859" y="2131362"/>
            <a:ext cx="414216" cy="4142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6CA076-5C05-4398-BAE2-8720AEB3C977}"/>
              </a:ext>
            </a:extLst>
          </p:cNvPr>
          <p:cNvCxnSpPr>
            <a:cxnSpLocks/>
            <a:stCxn id="17" idx="7"/>
            <a:endCxn id="18" idx="4"/>
          </p:cNvCxnSpPr>
          <p:nvPr/>
        </p:nvCxnSpPr>
        <p:spPr bwMode="gray">
          <a:xfrm flipV="1">
            <a:off x="3828092" y="2545578"/>
            <a:ext cx="201875" cy="20200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F19E16-6F41-44FF-86C4-569FCDEB88D4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 bwMode="gray">
          <a:xfrm flipV="1">
            <a:off x="1325312" y="2353112"/>
            <a:ext cx="522216" cy="8921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9EA6D9-4BEE-452F-B4CA-87B3A77B9F09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 bwMode="gray">
          <a:xfrm flipV="1">
            <a:off x="2259325" y="3144525"/>
            <a:ext cx="264396" cy="12132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20F7B6-E790-47FB-8D18-7910B881CB69}"/>
              </a:ext>
            </a:extLst>
          </p:cNvPr>
          <p:cNvCxnSpPr>
            <a:cxnSpLocks/>
            <a:stCxn id="11" idx="5"/>
            <a:endCxn id="17" idx="2"/>
          </p:cNvCxnSpPr>
          <p:nvPr/>
        </p:nvCxnSpPr>
        <p:spPr bwMode="gray">
          <a:xfrm>
            <a:off x="3200336" y="2551135"/>
            <a:ext cx="304696" cy="34289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238049-ED4D-4A0E-AF85-E68494BD76E7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 bwMode="gray">
          <a:xfrm>
            <a:off x="2054636" y="2560220"/>
            <a:ext cx="58242" cy="64496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74BDA2-9E99-495E-BDA7-311B608BFDB2}"/>
              </a:ext>
            </a:extLst>
          </p:cNvPr>
          <p:cNvSpPr txBox="1"/>
          <p:nvPr/>
        </p:nvSpPr>
        <p:spPr bwMode="gray">
          <a:xfrm>
            <a:off x="478369" y="2035835"/>
            <a:ext cx="441149" cy="3172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Hub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D8541F-02AB-4250-B700-765AD4B77B19}"/>
              </a:ext>
            </a:extLst>
          </p:cNvPr>
          <p:cNvSpPr txBox="1"/>
          <p:nvPr/>
        </p:nvSpPr>
        <p:spPr bwMode="gray">
          <a:xfrm>
            <a:off x="2349828" y="3640445"/>
            <a:ext cx="934170" cy="2766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Authority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859D17-0671-4AEF-9803-DFEA399112EA}"/>
              </a:ext>
            </a:extLst>
          </p:cNvPr>
          <p:cNvSpPr txBox="1"/>
          <p:nvPr/>
        </p:nvSpPr>
        <p:spPr bwMode="gray">
          <a:xfrm>
            <a:off x="4150941" y="2434921"/>
            <a:ext cx="1638082" cy="5558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accent1"/>
                </a:solidFill>
              </a:rPr>
              <a:t>Lose, dangling node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>
                <a:solidFill>
                  <a:schemeClr val="accent1"/>
                </a:solidFill>
              </a:rPr>
              <a:t>(dead-end)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43B60CE-6BE6-4425-AFFA-53C368ECB73B}"/>
              </a:ext>
            </a:extLst>
          </p:cNvPr>
          <p:cNvCxnSpPr>
            <a:cxnSpLocks/>
            <a:stCxn id="18" idx="6"/>
            <a:endCxn id="29" idx="6"/>
          </p:cNvCxnSpPr>
          <p:nvPr/>
        </p:nvCxnSpPr>
        <p:spPr bwMode="gray">
          <a:xfrm flipH="1" flipV="1">
            <a:off x="3679734" y="1304898"/>
            <a:ext cx="557341" cy="1033572"/>
          </a:xfrm>
          <a:prstGeom prst="curvedConnector3">
            <a:avLst>
              <a:gd name="adj1" fmla="val -41016"/>
            </a:avLst>
          </a:prstGeom>
          <a:ln w="1905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365DE8F-7F6C-4F28-946E-5F0DADC2ED99}"/>
              </a:ext>
            </a:extLst>
          </p:cNvPr>
          <p:cNvSpPr/>
          <p:nvPr/>
        </p:nvSpPr>
        <p:spPr bwMode="gray">
          <a:xfrm>
            <a:off x="2181152" y="1097790"/>
            <a:ext cx="1498582" cy="4142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bg1"/>
                </a:solidFill>
              </a:rPr>
              <a:t>Super Node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C63678-602F-480D-B2F5-086EE8F39AEF}"/>
              </a:ext>
            </a:extLst>
          </p:cNvPr>
          <p:cNvSpPr txBox="1"/>
          <p:nvPr/>
        </p:nvSpPr>
        <p:spPr bwMode="gray">
          <a:xfrm>
            <a:off x="4552471" y="1573341"/>
            <a:ext cx="934170" cy="2766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Teleports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9357DF-F6C2-4D13-9799-2F2E3D220D8D}"/>
              </a:ext>
            </a:extLst>
          </p:cNvPr>
          <p:cNvCxnSpPr>
            <a:cxnSpLocks/>
            <a:stCxn id="29" idx="4"/>
            <a:endCxn id="5" idx="7"/>
          </p:cNvCxnSpPr>
          <p:nvPr/>
        </p:nvCxnSpPr>
        <p:spPr bwMode="gray">
          <a:xfrm flipH="1">
            <a:off x="1264651" y="1512006"/>
            <a:ext cx="1665792" cy="783874"/>
          </a:xfrm>
          <a:prstGeom prst="straightConnector1">
            <a:avLst/>
          </a:prstGeom>
          <a:ln w="12700">
            <a:solidFill>
              <a:srgbClr val="B1063A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F86014-7CE7-47F3-B0E7-FB8AB248DDA7}"/>
              </a:ext>
            </a:extLst>
          </p:cNvPr>
          <p:cNvCxnSpPr>
            <a:cxnSpLocks/>
            <a:stCxn id="29" idx="4"/>
            <a:endCxn id="6" idx="7"/>
          </p:cNvCxnSpPr>
          <p:nvPr/>
        </p:nvCxnSpPr>
        <p:spPr bwMode="gray">
          <a:xfrm flipH="1">
            <a:off x="1273073" y="1512006"/>
            <a:ext cx="1657370" cy="1716202"/>
          </a:xfrm>
          <a:prstGeom prst="straightConnector1">
            <a:avLst/>
          </a:prstGeom>
          <a:ln w="12700">
            <a:solidFill>
              <a:srgbClr val="B1063A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D86F05-A4D2-4D7C-B2B1-4C8A28156ABB}"/>
              </a:ext>
            </a:extLst>
          </p:cNvPr>
          <p:cNvCxnSpPr>
            <a:cxnSpLocks/>
            <a:stCxn id="29" idx="4"/>
            <a:endCxn id="10" idx="0"/>
          </p:cNvCxnSpPr>
          <p:nvPr/>
        </p:nvCxnSpPr>
        <p:spPr bwMode="gray">
          <a:xfrm flipH="1">
            <a:off x="2054636" y="1512006"/>
            <a:ext cx="875807" cy="633998"/>
          </a:xfrm>
          <a:prstGeom prst="straightConnector1">
            <a:avLst/>
          </a:prstGeom>
          <a:ln w="12700">
            <a:solidFill>
              <a:srgbClr val="B1063A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5C2BB9F-DC79-4B58-9244-144F67DA36DA}"/>
              </a:ext>
            </a:extLst>
          </p:cNvPr>
          <p:cNvCxnSpPr>
            <a:cxnSpLocks/>
            <a:stCxn id="29" idx="4"/>
            <a:endCxn id="11" idx="0"/>
          </p:cNvCxnSpPr>
          <p:nvPr/>
        </p:nvCxnSpPr>
        <p:spPr bwMode="gray">
          <a:xfrm>
            <a:off x="2930443" y="1512006"/>
            <a:ext cx="123446" cy="685574"/>
          </a:xfrm>
          <a:prstGeom prst="straightConnector1">
            <a:avLst/>
          </a:prstGeom>
          <a:ln w="12700">
            <a:solidFill>
              <a:srgbClr val="B1063A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44CF4A-69C9-4D27-864D-93E072219ACD}"/>
              </a:ext>
            </a:extLst>
          </p:cNvPr>
          <p:cNvCxnSpPr>
            <a:cxnSpLocks/>
            <a:stCxn id="29" idx="4"/>
            <a:endCxn id="18" idx="0"/>
          </p:cNvCxnSpPr>
          <p:nvPr/>
        </p:nvCxnSpPr>
        <p:spPr bwMode="gray">
          <a:xfrm>
            <a:off x="2930443" y="1512006"/>
            <a:ext cx="1099524" cy="619356"/>
          </a:xfrm>
          <a:prstGeom prst="straightConnector1">
            <a:avLst/>
          </a:prstGeom>
          <a:ln w="12700">
            <a:solidFill>
              <a:srgbClr val="B1063A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39B49B5-15E9-460E-AD73-83FCB0468DD0}"/>
              </a:ext>
            </a:extLst>
          </p:cNvPr>
          <p:cNvCxnSpPr>
            <a:cxnSpLocks/>
            <a:stCxn id="29" idx="4"/>
            <a:endCxn id="9" idx="7"/>
          </p:cNvCxnSpPr>
          <p:nvPr/>
        </p:nvCxnSpPr>
        <p:spPr bwMode="gray">
          <a:xfrm flipH="1">
            <a:off x="2259325" y="1512006"/>
            <a:ext cx="671118" cy="1753841"/>
          </a:xfrm>
          <a:prstGeom prst="straightConnector1">
            <a:avLst/>
          </a:prstGeom>
          <a:ln w="12700">
            <a:solidFill>
              <a:srgbClr val="B1063A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24FB395-E12F-4A0E-9FA7-4B5E3D0059C1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 bwMode="gray">
          <a:xfrm flipH="1">
            <a:off x="2670168" y="1512006"/>
            <a:ext cx="260275" cy="1278964"/>
          </a:xfrm>
          <a:prstGeom prst="straightConnector1">
            <a:avLst/>
          </a:prstGeom>
          <a:ln w="12700">
            <a:solidFill>
              <a:srgbClr val="B1063A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4D263F8-17CE-47DB-B7D4-16E416940609}"/>
              </a:ext>
            </a:extLst>
          </p:cNvPr>
          <p:cNvCxnSpPr>
            <a:cxnSpLocks/>
            <a:stCxn id="29" idx="4"/>
            <a:endCxn id="17" idx="0"/>
          </p:cNvCxnSpPr>
          <p:nvPr/>
        </p:nvCxnSpPr>
        <p:spPr bwMode="gray">
          <a:xfrm>
            <a:off x="2930443" y="1512006"/>
            <a:ext cx="763833" cy="1174914"/>
          </a:xfrm>
          <a:prstGeom prst="straightConnector1">
            <a:avLst/>
          </a:prstGeom>
          <a:ln w="12700">
            <a:solidFill>
              <a:srgbClr val="B1063A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2BE2D16-4823-4EA1-9EB8-6B0380052806}"/>
                  </a:ext>
                </a:extLst>
              </p:cNvPr>
              <p:cNvSpPr txBox="1"/>
              <p:nvPr/>
            </p:nvSpPr>
            <p:spPr bwMode="gray">
              <a:xfrm>
                <a:off x="5946060" y="1027590"/>
                <a:ext cx="6245940" cy="2247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u="sng" dirty="0"/>
                  <a:t>Implications of a super node: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It creates a super connected component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Which has a unique stationary distribution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Which we can guarantee to reach regardless of initial state distribution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ac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2BE2D16-4823-4EA1-9EB8-6B0380052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46060" y="1027590"/>
                <a:ext cx="6245940" cy="2247795"/>
              </a:xfrm>
              <a:prstGeom prst="rect">
                <a:avLst/>
              </a:prstGeom>
              <a:blipFill>
                <a:blip r:embed="rId3"/>
                <a:stretch>
                  <a:fillRect l="-780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27277EB-8326-430C-B36C-48830BAD1E2F}"/>
                  </a:ext>
                </a:extLst>
              </p:cNvPr>
              <p:cNvSpPr txBox="1"/>
              <p:nvPr/>
            </p:nvSpPr>
            <p:spPr bwMode="gray">
              <a:xfrm>
                <a:off x="1847528" y="3972098"/>
                <a:ext cx="9291483" cy="2022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u="sng" dirty="0"/>
                  <a:t>At each step: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follow the link in the Markov Chain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jump to some random page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Hence, the new ranking is computed as follows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27277EB-8326-430C-B36C-48830BAD1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47528" y="3972098"/>
                <a:ext cx="9291483" cy="2022348"/>
              </a:xfrm>
              <a:prstGeom prst="rect">
                <a:avLst/>
              </a:prstGeom>
              <a:blipFill>
                <a:blip r:embed="rId4"/>
                <a:stretch>
                  <a:fillRect l="-525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A55ABB5-FA5E-42BC-9618-AC3EED301A4D}"/>
              </a:ext>
            </a:extLst>
          </p:cNvPr>
          <p:cNvSpPr txBox="1"/>
          <p:nvPr/>
        </p:nvSpPr>
        <p:spPr bwMode="gray">
          <a:xfrm>
            <a:off x="93687" y="6562197"/>
            <a:ext cx="107859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Page, L., Brin, S., Motwani, R., &amp; Winograd, T. (1999). </a:t>
            </a:r>
            <a:r>
              <a:rPr lang="en-US" sz="1200" i="1" dirty="0"/>
              <a:t>The PageRank citation ranking: Bringing order to the web</a:t>
            </a:r>
            <a:r>
              <a:rPr lang="en-US" sz="1200" dirty="0"/>
              <a:t>. Stanford </a:t>
            </a:r>
            <a:r>
              <a:rPr lang="en-US" sz="1200" dirty="0" err="1"/>
              <a:t>InfoLab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37036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/>
      <p:bldP spid="110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B44C6-45DA-45E4-B5AE-4CC4953B6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1655838"/>
          </a:xfrm>
        </p:spPr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mRubis</a:t>
            </a:r>
            <a:endParaRPr lang="en-US" dirty="0"/>
          </a:p>
          <a:p>
            <a:r>
              <a:rPr lang="en-US" dirty="0"/>
              <a:t>Communication plan</a:t>
            </a:r>
          </a:p>
          <a:p>
            <a:r>
              <a:rPr lang="en-US" dirty="0"/>
              <a:t>Project-1 description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AD26B0-E5A5-4A9D-B1E0-23C2DF57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7E33-96F1-4325-A3B2-4C78417930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28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1E85-F882-469F-B88F-4664B515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Communicantion Plan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F4BC91-20F4-4E01-9FB2-23E35073F1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3237" y="1022061"/>
          <a:ext cx="11090561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45">
                  <a:extLst>
                    <a:ext uri="{9D8B030D-6E8A-4147-A177-3AD203B41FA5}">
                      <a16:colId xmlns:a16="http://schemas.microsoft.com/office/drawing/2014/main" val="3230664161"/>
                    </a:ext>
                  </a:extLst>
                </a:gridCol>
                <a:gridCol w="3401291">
                  <a:extLst>
                    <a:ext uri="{9D8B030D-6E8A-4147-A177-3AD203B41FA5}">
                      <a16:colId xmlns:a16="http://schemas.microsoft.com/office/drawing/2014/main" val="2221070142"/>
                    </a:ext>
                  </a:extLst>
                </a:gridCol>
                <a:gridCol w="4959925">
                  <a:extLst>
                    <a:ext uri="{9D8B030D-6E8A-4147-A177-3AD203B41FA5}">
                      <a16:colId xmlns:a16="http://schemas.microsoft.com/office/drawing/2014/main" val="27824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Source code, Data Documentation, Wiki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Github - </a:t>
                      </a:r>
                      <a:r>
                        <a:rPr lang="en-US" sz="2000" dirty="0">
                          <a:hlinkClick r:id="rId2"/>
                        </a:rPr>
                        <a:t>https://github.com/orgs/hpi-sam/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Copyrighted 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Bib-Admin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Messaging ad 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Questions, Suggestions,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Slack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2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Official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Schedule, Orientations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3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Lectures, Status, Work meetings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Zoom, Skype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Call, SMS, messaging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Chris mobile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5209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697467-77D2-40DF-BEBE-2E70FC96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4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75297A-0974-46C3-B0C6-82A5EEF1B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564" y="4707852"/>
            <a:ext cx="10835609" cy="1001364"/>
          </a:xfrm>
          <a:noFill/>
        </p:spPr>
        <p:txBody>
          <a:bodyPr/>
          <a:lstStyle/>
          <a:p>
            <a:r>
              <a:rPr lang="en-US" dirty="0"/>
              <a:t>Project-1: Use of DTMC to Predict Event Masking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BE993-A47B-4BD2-9355-42CD7CDFDE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0475" y="6486525"/>
            <a:ext cx="771525" cy="260350"/>
          </a:xfrm>
        </p:spPr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3774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5695405"/>
              </a:xfrm>
            </p:spPr>
            <p:txBody>
              <a:bodyPr/>
              <a:lstStyle/>
              <a:p>
                <a:r>
                  <a:rPr lang="en-US" b="1" dirty="0"/>
                  <a:t>Hidden elements</a:t>
                </a:r>
              </a:p>
              <a:p>
                <a:pPr lvl="1"/>
                <a:r>
                  <a:rPr lang="en-US" dirty="0"/>
                  <a:t>Events: infection, failures, rumor spread, toxic contamination, traffic accident, etc.</a:t>
                </a:r>
              </a:p>
              <a:p>
                <a:pPr lvl="1"/>
                <a:r>
                  <a:rPr lang="en-US" dirty="0"/>
                  <a:t>Entities: components, people, infrastructure, that have </a:t>
                </a:r>
                <a:r>
                  <a:rPr lang="en-US" b="1" dirty="0"/>
                  <a:t>states</a:t>
                </a:r>
                <a:r>
                  <a:rPr lang="en-US" dirty="0"/>
                  <a:t> and are affected by </a:t>
                </a:r>
                <a:r>
                  <a:rPr lang="en-US" b="1" dirty="0"/>
                  <a:t>events</a:t>
                </a:r>
              </a:p>
              <a:p>
                <a:r>
                  <a:rPr lang="en-US" b="1" dirty="0"/>
                  <a:t>Observable elements</a:t>
                </a:r>
              </a:p>
              <a:p>
                <a:pPr lvl="1"/>
                <a:r>
                  <a:rPr lang="en-US" dirty="0"/>
                  <a:t>State (</a:t>
                </a:r>
                <a:r>
                  <a:rPr lang="en-US" i="1" dirty="0"/>
                  <a:t>S</a:t>
                </a:r>
                <a:r>
                  <a:rPr lang="en-US" dirty="0"/>
                  <a:t>): </a:t>
                </a:r>
              </a:p>
              <a:p>
                <a:pPr lvl="2"/>
                <a:r>
                  <a:rPr lang="en-US" dirty="0"/>
                  <a:t>operational (no failure/not infected):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𝑆𝑜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degraded (performance):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𝑆𝑑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unresponsive (disabled):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Transition (</a:t>
                </a:r>
                <a:r>
                  <a:rPr lang="en-US" i="1" dirty="0"/>
                  <a:t>T</a:t>
                </a:r>
                <a:r>
                  <a:rPr lang="en-US" dirty="0"/>
                  <a:t>): change from one state to another state (self-loops included)</a:t>
                </a:r>
              </a:p>
              <a:p>
                <a:r>
                  <a:rPr lang="en-US" b="1" dirty="0"/>
                  <a:t>State Traces</a:t>
                </a:r>
                <a:endParaRPr lang="en-US" dirty="0"/>
              </a:p>
              <a:p>
                <a:pPr lvl="1"/>
                <a:r>
                  <a:rPr lang="en-US" dirty="0"/>
                  <a:t>A sequence of states that happened within a given time horizon: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Obtained from system logs, contact tracing (GPS), sensors (traffic, water pipes), etc.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5695405"/>
              </a:xfrm>
              <a:blipFill>
                <a:blip r:embed="rId2"/>
                <a:stretch>
                  <a:fillRect l="-1168" t="-964" r="-106" b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88A5A40-95BF-4061-A8F2-38E92332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for the DTMC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E05E-AA44-4A57-AA16-81C3E820D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73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170C86-9295-4733-BBC2-F211B965D4A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695131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Markov property </a:t>
                </a: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Memoryless, we do not keep the information from previous states, but the state is rich enough to estimate the transition probabilities.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Events might cause other events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Root-causes of events are unknown, but should be able to estimate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Transitions might have prior probabilities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170C86-9295-4733-BBC2-F211B965D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695131"/>
              </a:xfrm>
              <a:blipFill>
                <a:blip r:embed="rId2"/>
                <a:stretch>
                  <a:fillRect l="-1275" t="-1169" b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B6BAD1C-185D-4A6D-9967-E85673C4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DC7D1-D5C8-418C-95B2-286DB5517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213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Markov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794-C643-45A9-A0E6-E38ABBEDF7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1367328" y="1253762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67328" y="1253762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2458340" y="126321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58340" y="1263217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809985-A2F9-4BFF-B020-A773D50D4558}"/>
                  </a:ext>
                </a:extLst>
              </p:cNvPr>
              <p:cNvSpPr/>
              <p:nvPr/>
            </p:nvSpPr>
            <p:spPr bwMode="gray">
              <a:xfrm>
                <a:off x="1912834" y="2135830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809985-A2F9-4BFF-B020-A773D50D4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12834" y="2135830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 bwMode="gray">
          <a:xfrm>
            <a:off x="1921694" y="1346373"/>
            <a:ext cx="631760" cy="945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E5211F-D714-4007-B363-6EA63B4CF7A4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 bwMode="gray">
          <a:xfrm flipH="1" flipV="1">
            <a:off x="1921694" y="1793539"/>
            <a:ext cx="631760" cy="945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E3097C-B261-4AF2-898E-0AE4F5B7E205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 bwMode="gray">
          <a:xfrm flipH="1">
            <a:off x="2467200" y="1895605"/>
            <a:ext cx="315880" cy="33283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EB0DA-A15E-4C82-8F5E-69B923CFD38B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 bwMode="gray">
          <a:xfrm flipH="1" flipV="1">
            <a:off x="1692068" y="1886150"/>
            <a:ext cx="315880" cy="34229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8D697D-70B8-4672-8B59-7B3DF77E4ECD}"/>
                  </a:ext>
                </a:extLst>
              </p:cNvPr>
              <p:cNvSpPr/>
              <p:nvPr/>
            </p:nvSpPr>
            <p:spPr bwMode="gray">
              <a:xfrm>
                <a:off x="1492980" y="4092937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8D697D-70B8-4672-8B59-7B3DF77E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92980" y="4092937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295AAA5-88E7-422A-8E72-08178A71BF04}"/>
                  </a:ext>
                </a:extLst>
              </p:cNvPr>
              <p:cNvSpPr/>
              <p:nvPr/>
            </p:nvSpPr>
            <p:spPr bwMode="gray">
              <a:xfrm>
                <a:off x="2467200" y="4092936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295AAA5-88E7-422A-8E72-08178A71B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67200" y="4092936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301C9D4-D65E-4669-8F42-BD5A2DC82D48}"/>
                  </a:ext>
                </a:extLst>
              </p:cNvPr>
              <p:cNvSpPr/>
              <p:nvPr/>
            </p:nvSpPr>
            <p:spPr bwMode="gray">
              <a:xfrm>
                <a:off x="1925653" y="3148264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301C9D4-D65E-4669-8F42-BD5A2DC82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25653" y="3148264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79280-A7D2-4779-983D-3AECFFE3AADC}"/>
              </a:ext>
            </a:extLst>
          </p:cNvPr>
          <p:cNvCxnSpPr>
            <a:cxnSpLocks/>
            <a:stCxn id="28" idx="7"/>
            <a:endCxn id="29" idx="1"/>
          </p:cNvCxnSpPr>
          <p:nvPr/>
        </p:nvCxnSpPr>
        <p:spPr bwMode="gray">
          <a:xfrm flipV="1">
            <a:off x="2047346" y="4185547"/>
            <a:ext cx="514968" cy="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6DD540-DE62-4AFC-ADCE-1C1ABC375BC0}"/>
              </a:ext>
            </a:extLst>
          </p:cNvPr>
          <p:cNvCxnSpPr>
            <a:cxnSpLocks/>
            <a:stCxn id="29" idx="3"/>
            <a:endCxn id="28" idx="5"/>
          </p:cNvCxnSpPr>
          <p:nvPr/>
        </p:nvCxnSpPr>
        <p:spPr bwMode="gray">
          <a:xfrm flipH="1">
            <a:off x="2047346" y="4632713"/>
            <a:ext cx="514968" cy="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10BD2B-761C-457E-B23D-FE5FA8B8D3A8}"/>
              </a:ext>
            </a:extLst>
          </p:cNvPr>
          <p:cNvCxnSpPr>
            <a:cxnSpLocks/>
            <a:stCxn id="29" idx="0"/>
            <a:endCxn id="30" idx="5"/>
          </p:cNvCxnSpPr>
          <p:nvPr/>
        </p:nvCxnSpPr>
        <p:spPr bwMode="gray">
          <a:xfrm flipH="1" flipV="1">
            <a:off x="2480019" y="3688041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9065EFC-4DD3-4A40-B963-D6B38BEC5310}"/>
              </a:ext>
            </a:extLst>
          </p:cNvPr>
          <p:cNvCxnSpPr>
            <a:stCxn id="5" idx="2"/>
            <a:endCxn id="28" idx="2"/>
          </p:cNvCxnSpPr>
          <p:nvPr/>
        </p:nvCxnSpPr>
        <p:spPr bwMode="gray">
          <a:xfrm rot="10800000" flipH="1" flipV="1">
            <a:off x="1367328" y="1569955"/>
            <a:ext cx="125652" cy="2839175"/>
          </a:xfrm>
          <a:prstGeom prst="bentConnector3">
            <a:avLst>
              <a:gd name="adj1" fmla="val -181931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3614922-6680-4A4A-8FD9-5E1D5886D45D}"/>
              </a:ext>
            </a:extLst>
          </p:cNvPr>
          <p:cNvCxnSpPr>
            <a:cxnSpLocks/>
            <a:stCxn id="6" idx="6"/>
            <a:endCxn id="29" idx="6"/>
          </p:cNvCxnSpPr>
          <p:nvPr/>
        </p:nvCxnSpPr>
        <p:spPr bwMode="gray">
          <a:xfrm>
            <a:off x="3107820" y="1579411"/>
            <a:ext cx="8860" cy="2829719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2E0A7B-199A-4235-969E-E80D813A4190}"/>
              </a:ext>
            </a:extLst>
          </p:cNvPr>
          <p:cNvCxnSpPr>
            <a:cxnSpLocks/>
            <a:stCxn id="7" idx="4"/>
            <a:endCxn id="30" idx="0"/>
          </p:cNvCxnSpPr>
          <p:nvPr/>
        </p:nvCxnSpPr>
        <p:spPr bwMode="gray">
          <a:xfrm>
            <a:off x="2237574" y="2768218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D6A868A-C753-492E-BCD1-36908CFEC305}"/>
              </a:ext>
            </a:extLst>
          </p:cNvPr>
          <p:cNvCxnSpPr>
            <a:cxnSpLocks/>
            <a:stCxn id="30" idx="2"/>
            <a:endCxn id="5" idx="3"/>
          </p:cNvCxnSpPr>
          <p:nvPr/>
        </p:nvCxnSpPr>
        <p:spPr bwMode="gray">
          <a:xfrm rot="10800000">
            <a:off x="1462443" y="1793540"/>
            <a:ext cx="463211" cy="1670919"/>
          </a:xfrm>
          <a:prstGeom prst="bentConnector2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B2C0471-107F-4A2D-BCB3-AF03994B1EAA}"/>
              </a:ext>
            </a:extLst>
          </p:cNvPr>
          <p:cNvCxnSpPr>
            <a:cxnSpLocks/>
            <a:stCxn id="28" idx="4"/>
            <a:endCxn id="5" idx="1"/>
          </p:cNvCxnSpPr>
          <p:nvPr/>
        </p:nvCxnSpPr>
        <p:spPr bwMode="gray">
          <a:xfrm rot="5400000" flipH="1">
            <a:off x="-49395" y="2858210"/>
            <a:ext cx="3378952" cy="355278"/>
          </a:xfrm>
          <a:prstGeom prst="bentConnector5">
            <a:avLst>
              <a:gd name="adj1" fmla="val -6765"/>
              <a:gd name="adj2" fmla="val 342655"/>
              <a:gd name="adj3" fmla="val 106765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6053009"/>
                  </p:ext>
                </p:extLst>
              </p:nvPr>
            </p:nvGraphicFramePr>
            <p:xfrm>
              <a:off x="4366330" y="2603105"/>
              <a:ext cx="6332688" cy="32291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1586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87664716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6053009"/>
                  </p:ext>
                </p:extLst>
              </p:nvPr>
            </p:nvGraphicFramePr>
            <p:xfrm>
              <a:off x="4366330" y="2603105"/>
              <a:ext cx="6332688" cy="32291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91586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  <a:gridCol w="791586">
                      <a:extLst>
                        <a:ext uri="{9D8B030D-6E8A-4147-A177-3AD203B41FA5}">
                          <a16:colId xmlns:a16="http://schemas.microsoft.com/office/drawing/2014/main" val="187664716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769" t="-2500" r="-601538" b="-56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0769" t="-2500" r="-501538" b="-56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00769" t="-2500" r="-401538" b="-56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0769" t="-2500" r="-301538" b="-56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00769" t="-2500" r="-201538" b="-56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00769" t="-2500" r="-101538" b="-56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700769" t="-2500" r="-1538" b="-56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769" t="-109333" r="-701538" b="-5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769" t="-209333" r="-701538" b="-4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769" t="-309333" r="-701538" b="-3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769" t="-409333" r="-701538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769" t="-509333" r="-701538" b="-1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769" t="-609333" r="-701538" b="-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/>
              <p:nvPr/>
            </p:nvSpPr>
            <p:spPr bwMode="gray">
              <a:xfrm>
                <a:off x="4366330" y="830716"/>
                <a:ext cx="6715885" cy="1231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u="sng" dirty="0"/>
                  <a:t>Markov matrix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lang="en-US" sz="2000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>
                    <a:latin typeface="+mj-lt"/>
                  </a:rPr>
                  <a:t>Also called stochastic matrix or transition matrix)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16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is a square matrix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whose rows are probability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.</a:t>
                </a:r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66330" y="830716"/>
                <a:ext cx="6715885" cy="1231316"/>
              </a:xfrm>
              <a:prstGeom prst="rect">
                <a:avLst/>
              </a:prstGeom>
              <a:blipFill>
                <a:blip r:embed="rId9"/>
                <a:stretch>
                  <a:fillRect l="-2269" t="-2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775E7A1-398C-4B8C-87C2-B91839BAEC66}"/>
              </a:ext>
            </a:extLst>
          </p:cNvPr>
          <p:cNvSpPr/>
          <p:nvPr/>
        </p:nvSpPr>
        <p:spPr bwMode="gray">
          <a:xfrm>
            <a:off x="5148088" y="5368729"/>
            <a:ext cx="4773579" cy="4680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DAB50BB-6C85-4100-B9BA-3AB1D74D9B03}"/>
              </a:ext>
            </a:extLst>
          </p:cNvPr>
          <p:cNvSpPr txBox="1"/>
          <p:nvPr/>
        </p:nvSpPr>
        <p:spPr bwMode="gray">
          <a:xfrm>
            <a:off x="548984" y="5368729"/>
            <a:ext cx="3186952" cy="3096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Intentionally not showing the self-loops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E2761C2-15F9-4608-8514-53614874BFB5}"/>
              </a:ext>
            </a:extLst>
          </p:cNvPr>
          <p:cNvSpPr txBox="1"/>
          <p:nvPr/>
        </p:nvSpPr>
        <p:spPr bwMode="gray">
          <a:xfrm>
            <a:off x="6509201" y="2283253"/>
            <a:ext cx="2046948" cy="389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Target states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86C539-8BF3-413C-874F-15C7077D9E3C}"/>
              </a:ext>
            </a:extLst>
          </p:cNvPr>
          <p:cNvSpPr txBox="1"/>
          <p:nvPr/>
        </p:nvSpPr>
        <p:spPr bwMode="gray">
          <a:xfrm rot="16200000">
            <a:off x="3227428" y="4177226"/>
            <a:ext cx="1792192" cy="295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Source states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3B0317E-10CF-410C-B381-B1562700BC5A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 bwMode="gray">
          <a:xfrm flipH="1">
            <a:off x="1817720" y="3688041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6D07EB-4D36-4E08-A01D-A10CC9730A53}"/>
                  </a:ext>
                </a:extLst>
              </p:cNvPr>
              <p:cNvSpPr txBox="1"/>
              <p:nvPr/>
            </p:nvSpPr>
            <p:spPr bwMode="gray">
              <a:xfrm>
                <a:off x="7287483" y="5832276"/>
                <a:ext cx="4903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6D07EB-4D36-4E08-A01D-A10CC9730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87483" y="5832276"/>
                <a:ext cx="490382" cy="461665"/>
              </a:xfrm>
              <a:prstGeom prst="rect">
                <a:avLst/>
              </a:prstGeom>
              <a:blipFill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32052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44EC03-A3ED-4EC5-BB3F-3C4C9D8D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60" y="151091"/>
            <a:ext cx="9169401" cy="555840"/>
          </a:xfrm>
        </p:spPr>
        <p:txBody>
          <a:bodyPr/>
          <a:lstStyle/>
          <a:p>
            <a:r>
              <a:rPr lang="en-US" dirty="0"/>
              <a:t>Types of Traces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35CD5-B470-4661-BEBB-FB73B3E2FF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19935" y="660175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ED520-DE9C-49F8-B461-E44F6A467F66}"/>
                  </a:ext>
                </a:extLst>
              </p:cNvPr>
              <p:cNvSpPr/>
              <p:nvPr/>
            </p:nvSpPr>
            <p:spPr bwMode="gray">
              <a:xfrm>
                <a:off x="505403" y="156203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ED520-DE9C-49F8-B461-E44F6A467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5403" y="1562037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E5CF84B-BE6B-45A4-8645-17F323FBDC68}"/>
                  </a:ext>
                </a:extLst>
              </p:cNvPr>
              <p:cNvSpPr/>
              <p:nvPr/>
            </p:nvSpPr>
            <p:spPr bwMode="gray">
              <a:xfrm>
                <a:off x="1596415" y="156203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E5CF84B-BE6B-45A4-8645-17F323FBD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96415" y="1562037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332DAB-EA88-4F33-A820-23AF8FFC0C6F}"/>
                  </a:ext>
                </a:extLst>
              </p:cNvPr>
              <p:cNvSpPr/>
              <p:nvPr/>
            </p:nvSpPr>
            <p:spPr bwMode="gray">
              <a:xfrm>
                <a:off x="1050909" y="244312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332DAB-EA88-4F33-A820-23AF8FFC0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50909" y="2443125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A6B316-A173-4B58-9AD9-19628148A707}"/>
              </a:ext>
            </a:extLst>
          </p:cNvPr>
          <p:cNvCxnSpPr>
            <a:cxnSpLocks/>
            <a:stCxn id="7" idx="7"/>
            <a:endCxn id="8" idx="1"/>
          </p:cNvCxnSpPr>
          <p:nvPr/>
        </p:nvCxnSpPr>
        <p:spPr bwMode="gray">
          <a:xfrm>
            <a:off x="1059769" y="1654648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7C02BD-E6DE-40D4-B026-9B21A53674F1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 bwMode="gray">
          <a:xfrm flipH="1">
            <a:off x="1059769" y="210181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7531F-961E-4D9A-81E3-53B83139827B}"/>
              </a:ext>
            </a:extLst>
          </p:cNvPr>
          <p:cNvCxnSpPr>
            <a:cxnSpLocks/>
            <a:stCxn id="8" idx="4"/>
            <a:endCxn id="9" idx="7"/>
          </p:cNvCxnSpPr>
          <p:nvPr/>
        </p:nvCxnSpPr>
        <p:spPr bwMode="gray">
          <a:xfrm flipH="1">
            <a:off x="1605275" y="219442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BDF3D5-B6FB-467F-8219-22EF126D1CB7}"/>
              </a:ext>
            </a:extLst>
          </p:cNvPr>
          <p:cNvCxnSpPr>
            <a:cxnSpLocks/>
            <a:stCxn id="9" idx="1"/>
            <a:endCxn id="7" idx="4"/>
          </p:cNvCxnSpPr>
          <p:nvPr/>
        </p:nvCxnSpPr>
        <p:spPr bwMode="gray">
          <a:xfrm flipH="1" flipV="1">
            <a:off x="830143" y="219442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A279D-7E89-4A4F-98D9-CF3DA769F762}"/>
                  </a:ext>
                </a:extLst>
              </p:cNvPr>
              <p:cNvSpPr/>
              <p:nvPr/>
            </p:nvSpPr>
            <p:spPr bwMode="gray">
              <a:xfrm>
                <a:off x="631055" y="440023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A279D-7E89-4A4F-98D9-CF3DA769F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1055" y="4400232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69D63E-B8E1-46B0-BD0A-30CB8CD1F251}"/>
                  </a:ext>
                </a:extLst>
              </p:cNvPr>
              <p:cNvSpPr/>
              <p:nvPr/>
            </p:nvSpPr>
            <p:spPr bwMode="gray">
              <a:xfrm>
                <a:off x="1605275" y="440023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69D63E-B8E1-46B0-BD0A-30CB8CD1F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5275" y="4400231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8FA2094-E9DA-468B-A36A-21F3D5DB2303}"/>
                  </a:ext>
                </a:extLst>
              </p:cNvPr>
              <p:cNvSpPr/>
              <p:nvPr/>
            </p:nvSpPr>
            <p:spPr bwMode="gray">
              <a:xfrm>
                <a:off x="1063728" y="345555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8FA2094-E9DA-468B-A36A-21F3D5DB2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3728" y="3455559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EC8579-DE12-435A-82FD-8AFFB30C33C8}"/>
              </a:ext>
            </a:extLst>
          </p:cNvPr>
          <p:cNvCxnSpPr>
            <a:cxnSpLocks/>
            <a:stCxn id="14" idx="7"/>
            <a:endCxn id="15" idx="1"/>
          </p:cNvCxnSpPr>
          <p:nvPr/>
        </p:nvCxnSpPr>
        <p:spPr bwMode="gray">
          <a:xfrm flipV="1">
            <a:off x="1185421" y="4492842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DFB764-C363-4D90-922E-FE83CB50976F}"/>
              </a:ext>
            </a:extLst>
          </p:cNvPr>
          <p:cNvCxnSpPr>
            <a:cxnSpLocks/>
            <a:stCxn id="15" idx="3"/>
            <a:endCxn id="14" idx="5"/>
          </p:cNvCxnSpPr>
          <p:nvPr/>
        </p:nvCxnSpPr>
        <p:spPr bwMode="gray">
          <a:xfrm flipH="1">
            <a:off x="1185421" y="494000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85C72B-FF96-427E-A67F-CE3378B77948}"/>
              </a:ext>
            </a:extLst>
          </p:cNvPr>
          <p:cNvCxnSpPr>
            <a:cxnSpLocks/>
            <a:stCxn id="15" idx="0"/>
            <a:endCxn id="16" idx="5"/>
          </p:cNvCxnSpPr>
          <p:nvPr/>
        </p:nvCxnSpPr>
        <p:spPr bwMode="gray">
          <a:xfrm flipH="1" flipV="1">
            <a:off x="1618094" y="3995336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6635CCE-6B2A-402A-A05E-1D07520722A5}"/>
              </a:ext>
            </a:extLst>
          </p:cNvPr>
          <p:cNvCxnSpPr>
            <a:cxnSpLocks/>
            <a:stCxn id="7" idx="2"/>
            <a:endCxn id="14" idx="2"/>
          </p:cNvCxnSpPr>
          <p:nvPr/>
        </p:nvCxnSpPr>
        <p:spPr bwMode="gray">
          <a:xfrm rot="10800000" flipH="1" flipV="1">
            <a:off x="505403" y="1878230"/>
            <a:ext cx="125652" cy="2838195"/>
          </a:xfrm>
          <a:prstGeom prst="bentConnector3">
            <a:avLst>
              <a:gd name="adj1" fmla="val -122281"/>
            </a:avLst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81EF984-2DEB-414D-B740-713331CA18D6}"/>
              </a:ext>
            </a:extLst>
          </p:cNvPr>
          <p:cNvCxnSpPr>
            <a:cxnSpLocks/>
            <a:stCxn id="8" idx="6"/>
            <a:endCxn id="15" idx="6"/>
          </p:cNvCxnSpPr>
          <p:nvPr/>
        </p:nvCxnSpPr>
        <p:spPr bwMode="gray">
          <a:xfrm>
            <a:off x="2245895" y="1878231"/>
            <a:ext cx="8860" cy="2838194"/>
          </a:xfrm>
          <a:prstGeom prst="bentConnector3">
            <a:avLst>
              <a:gd name="adj1" fmla="val 1749594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D5360F-DCF7-4CA0-BE43-711FD3F94575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 bwMode="gray">
          <a:xfrm>
            <a:off x="1375649" y="3075513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6907781-FC39-43DF-9690-FD129B7E49FF}"/>
              </a:ext>
            </a:extLst>
          </p:cNvPr>
          <p:cNvCxnSpPr>
            <a:cxnSpLocks/>
            <a:stCxn id="16" idx="2"/>
            <a:endCxn id="7" idx="3"/>
          </p:cNvCxnSpPr>
          <p:nvPr/>
        </p:nvCxnSpPr>
        <p:spPr bwMode="gray">
          <a:xfrm rot="10800000">
            <a:off x="600518" y="2101815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91AAE-E21B-497A-9E70-26F8DC240DA3}"/>
                  </a:ext>
                </a:extLst>
              </p:cNvPr>
              <p:cNvSpPr txBox="1"/>
              <p:nvPr/>
            </p:nvSpPr>
            <p:spPr bwMode="gray">
              <a:xfrm>
                <a:off x="3200323" y="5429915"/>
                <a:ext cx="1552801" cy="848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Intermittent failure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91AAE-E21B-497A-9E70-26F8DC240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0323" y="5429915"/>
                <a:ext cx="1552801" cy="848665"/>
              </a:xfrm>
              <a:prstGeom prst="rect">
                <a:avLst/>
              </a:prstGeom>
              <a:blipFill>
                <a:blip r:embed="rId8"/>
                <a:stretch>
                  <a:fillRect l="-3137" t="-5755" r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574132-BC8E-47EA-AF28-92C1A0A7FF4E}"/>
                  </a:ext>
                </a:extLst>
              </p:cNvPr>
              <p:cNvSpPr txBox="1"/>
              <p:nvPr/>
            </p:nvSpPr>
            <p:spPr bwMode="gray">
              <a:xfrm>
                <a:off x="5716993" y="5416843"/>
                <a:ext cx="2014588" cy="11084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Systemic degradation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574132-BC8E-47EA-AF28-92C1A0A7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16993" y="5416843"/>
                <a:ext cx="2014588" cy="1108404"/>
              </a:xfrm>
              <a:prstGeom prst="rect">
                <a:avLst/>
              </a:prstGeom>
              <a:blipFill>
                <a:blip r:embed="rId9"/>
                <a:stretch>
                  <a:fillRect t="-4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49DE47-8047-4D03-833E-350A13A5F76D}"/>
                  </a:ext>
                </a:extLst>
              </p:cNvPr>
              <p:cNvSpPr txBox="1"/>
              <p:nvPr/>
            </p:nvSpPr>
            <p:spPr bwMode="gray">
              <a:xfrm>
                <a:off x="362722" y="5416843"/>
                <a:ext cx="1873732" cy="666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Normal operation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49DE47-8047-4D03-833E-350A13A5F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2722" y="5416843"/>
                <a:ext cx="1873732" cy="666571"/>
              </a:xfrm>
              <a:prstGeom prst="rect">
                <a:avLst/>
              </a:prstGeom>
              <a:blipFill>
                <a:blip r:embed="rId10"/>
                <a:stretch>
                  <a:fillRect t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426E23F-CB86-42B8-9101-7760C6A2AC1A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559253" y="6242914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00B05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DA5190-E9C2-4510-9F74-F6A4CCC573C7}"/>
                  </a:ext>
                </a:extLst>
              </p:cNvPr>
              <p:cNvSpPr txBox="1"/>
              <p:nvPr/>
            </p:nvSpPr>
            <p:spPr bwMode="gray">
              <a:xfrm>
                <a:off x="8187475" y="5416843"/>
                <a:ext cx="1534586" cy="861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Failure masking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DA5190-E9C2-4510-9F74-F6A4CCC57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87475" y="5416843"/>
                <a:ext cx="1534586" cy="861737"/>
              </a:xfrm>
              <a:prstGeom prst="rect">
                <a:avLst/>
              </a:prstGeom>
              <a:blipFill>
                <a:blip r:embed="rId11"/>
                <a:stretch>
                  <a:fillRect t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BA6E4EF-070A-4E85-99F3-B7A9176EE4A8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3680871" y="6268785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E73C5-9684-4895-9C42-15A21D2A99E0}"/>
                  </a:ext>
                </a:extLst>
              </p:cNvPr>
              <p:cNvSpPr txBox="1"/>
              <p:nvPr/>
            </p:nvSpPr>
            <p:spPr bwMode="gray">
              <a:xfrm>
                <a:off x="10294345" y="5416843"/>
                <a:ext cx="1743426" cy="916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Failure cascade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E73C5-9684-4895-9C42-15A21D2A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94345" y="5416843"/>
                <a:ext cx="1743426" cy="916358"/>
              </a:xfrm>
              <a:prstGeom prst="rect">
                <a:avLst/>
              </a:prstGeom>
              <a:blipFill>
                <a:blip r:embed="rId12"/>
                <a:stretch>
                  <a:fillRect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C1ED92-C6F0-40A6-8179-9930D1269F9F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 bwMode="gray">
          <a:xfrm flipH="1">
            <a:off x="955795" y="3995336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81AAC60-5FA7-4E06-8ADE-EA07A9800A06}"/>
                  </a:ext>
                </a:extLst>
              </p:cNvPr>
              <p:cNvSpPr/>
              <p:nvPr/>
            </p:nvSpPr>
            <p:spPr bwMode="gray">
              <a:xfrm>
                <a:off x="2840144" y="1469426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81AAC60-5FA7-4E06-8ADE-EA07A9800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40144" y="1469426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5FA4D0-CAE8-4576-B5E7-966EBE97349C}"/>
                  </a:ext>
                </a:extLst>
              </p:cNvPr>
              <p:cNvSpPr/>
              <p:nvPr/>
            </p:nvSpPr>
            <p:spPr bwMode="gray">
              <a:xfrm>
                <a:off x="3931156" y="1469426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5FA4D0-CAE8-4576-B5E7-966EBE973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31156" y="1469426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A962A7A-AEDD-4692-8068-E7FEBCAE7DE6}"/>
                  </a:ext>
                </a:extLst>
              </p:cNvPr>
              <p:cNvSpPr/>
              <p:nvPr/>
            </p:nvSpPr>
            <p:spPr bwMode="gray">
              <a:xfrm>
                <a:off x="3385650" y="235051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A962A7A-AEDD-4692-8068-E7FEBCAE7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85650" y="2350514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5BEE5B-5702-4CA2-94F0-71E0A8052C8F}"/>
              </a:ext>
            </a:extLst>
          </p:cNvPr>
          <p:cNvCxnSpPr>
            <a:cxnSpLocks/>
            <a:stCxn id="56" idx="7"/>
            <a:endCxn id="57" idx="1"/>
          </p:cNvCxnSpPr>
          <p:nvPr/>
        </p:nvCxnSpPr>
        <p:spPr bwMode="gray">
          <a:xfrm>
            <a:off x="3394510" y="1562037"/>
            <a:ext cx="631760" cy="0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020F9A-86EF-4A9D-970A-DC75CF367EA1}"/>
              </a:ext>
            </a:extLst>
          </p:cNvPr>
          <p:cNvCxnSpPr>
            <a:cxnSpLocks/>
            <a:stCxn id="57" idx="3"/>
            <a:endCxn id="56" idx="5"/>
          </p:cNvCxnSpPr>
          <p:nvPr/>
        </p:nvCxnSpPr>
        <p:spPr bwMode="gray">
          <a:xfrm flipH="1">
            <a:off x="3394510" y="2009203"/>
            <a:ext cx="631760" cy="0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1E0BF4-21B2-41EC-951C-8F12FF8E10BC}"/>
              </a:ext>
            </a:extLst>
          </p:cNvPr>
          <p:cNvCxnSpPr>
            <a:cxnSpLocks/>
            <a:stCxn id="57" idx="4"/>
            <a:endCxn id="58" idx="7"/>
          </p:cNvCxnSpPr>
          <p:nvPr/>
        </p:nvCxnSpPr>
        <p:spPr bwMode="gray">
          <a:xfrm flipH="1">
            <a:off x="3940016" y="2101814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03D01D-7127-4F50-B6BE-A86C08C7BD77}"/>
              </a:ext>
            </a:extLst>
          </p:cNvPr>
          <p:cNvCxnSpPr>
            <a:cxnSpLocks/>
            <a:stCxn id="58" idx="1"/>
            <a:endCxn id="56" idx="4"/>
          </p:cNvCxnSpPr>
          <p:nvPr/>
        </p:nvCxnSpPr>
        <p:spPr bwMode="gray">
          <a:xfrm flipH="1" flipV="1">
            <a:off x="3164884" y="2101814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9786194-004B-4FC1-8C4E-451872A1A4F5}"/>
                  </a:ext>
                </a:extLst>
              </p:cNvPr>
              <p:cNvSpPr/>
              <p:nvPr/>
            </p:nvSpPr>
            <p:spPr bwMode="gray">
              <a:xfrm>
                <a:off x="2965796" y="430762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9786194-004B-4FC1-8C4E-451872A1A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5796" y="4307621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BE6C00E-03EC-4209-A1E2-EC611887B910}"/>
                  </a:ext>
                </a:extLst>
              </p:cNvPr>
              <p:cNvSpPr/>
              <p:nvPr/>
            </p:nvSpPr>
            <p:spPr bwMode="gray">
              <a:xfrm>
                <a:off x="3940016" y="4307620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BE6C00E-03EC-4209-A1E2-EC611887B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40016" y="4307620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7E99A5-5D36-49FD-A89E-1373C34DA422}"/>
                  </a:ext>
                </a:extLst>
              </p:cNvPr>
              <p:cNvSpPr/>
              <p:nvPr/>
            </p:nvSpPr>
            <p:spPr bwMode="gray">
              <a:xfrm>
                <a:off x="3398469" y="336294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7E99A5-5D36-49FD-A89E-1373C34DA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98469" y="3362948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075A5C-6C66-4F7B-BB7A-39851701F94B}"/>
              </a:ext>
            </a:extLst>
          </p:cNvPr>
          <p:cNvCxnSpPr>
            <a:cxnSpLocks/>
            <a:stCxn id="63" idx="7"/>
            <a:endCxn id="64" idx="1"/>
          </p:cNvCxnSpPr>
          <p:nvPr/>
        </p:nvCxnSpPr>
        <p:spPr bwMode="gray">
          <a:xfrm flipV="1">
            <a:off x="3520162" y="4400231"/>
            <a:ext cx="514968" cy="1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47BF1B-D6C5-44F1-BABB-C841D338A057}"/>
              </a:ext>
            </a:extLst>
          </p:cNvPr>
          <p:cNvCxnSpPr>
            <a:cxnSpLocks/>
            <a:stCxn id="64" idx="3"/>
            <a:endCxn id="63" idx="5"/>
          </p:cNvCxnSpPr>
          <p:nvPr/>
        </p:nvCxnSpPr>
        <p:spPr bwMode="gray">
          <a:xfrm flipH="1">
            <a:off x="3520162" y="4847397"/>
            <a:ext cx="514968" cy="1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D14551D-8D89-4B6C-A20F-B1D6A4A920A1}"/>
              </a:ext>
            </a:extLst>
          </p:cNvPr>
          <p:cNvCxnSpPr>
            <a:cxnSpLocks/>
            <a:stCxn id="64" idx="0"/>
            <a:endCxn id="65" idx="5"/>
          </p:cNvCxnSpPr>
          <p:nvPr/>
        </p:nvCxnSpPr>
        <p:spPr bwMode="gray">
          <a:xfrm flipH="1" flipV="1">
            <a:off x="3952835" y="3902725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C8ED50C-89E0-45A6-982C-32C8C622EEF1}"/>
              </a:ext>
            </a:extLst>
          </p:cNvPr>
          <p:cNvCxnSpPr>
            <a:cxnSpLocks/>
            <a:stCxn id="57" idx="6"/>
            <a:endCxn id="64" idx="6"/>
          </p:cNvCxnSpPr>
          <p:nvPr/>
        </p:nvCxnSpPr>
        <p:spPr bwMode="gray">
          <a:xfrm>
            <a:off x="4580636" y="1785620"/>
            <a:ext cx="8860" cy="2838194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EF726C-463A-410A-9231-52162BADCFC1}"/>
              </a:ext>
            </a:extLst>
          </p:cNvPr>
          <p:cNvCxnSpPr>
            <a:cxnSpLocks/>
            <a:stCxn id="58" idx="4"/>
            <a:endCxn id="65" idx="0"/>
          </p:cNvCxnSpPr>
          <p:nvPr/>
        </p:nvCxnSpPr>
        <p:spPr bwMode="gray">
          <a:xfrm>
            <a:off x="3710390" y="2982902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4642DB7-86B4-4722-82BE-B40C3DEA9F46}"/>
              </a:ext>
            </a:extLst>
          </p:cNvPr>
          <p:cNvCxnSpPr>
            <a:cxnSpLocks/>
            <a:stCxn id="65" idx="2"/>
            <a:endCxn id="56" idx="3"/>
          </p:cNvCxnSpPr>
          <p:nvPr/>
        </p:nvCxnSpPr>
        <p:spPr bwMode="gray">
          <a:xfrm rot="10800000">
            <a:off x="2935259" y="2009204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70AB801-67F5-49C9-9845-E0ACE43464FC}"/>
              </a:ext>
            </a:extLst>
          </p:cNvPr>
          <p:cNvCxnSpPr>
            <a:cxnSpLocks/>
            <a:stCxn id="63" idx="4"/>
            <a:endCxn id="56" idx="0"/>
          </p:cNvCxnSpPr>
          <p:nvPr/>
        </p:nvCxnSpPr>
        <p:spPr bwMode="gray">
          <a:xfrm rot="5400000" flipH="1">
            <a:off x="1492418" y="3141892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16DA53-5F3C-41D1-984E-810E5D975BFB}"/>
              </a:ext>
            </a:extLst>
          </p:cNvPr>
          <p:cNvCxnSpPr>
            <a:cxnSpLocks/>
            <a:stCxn id="65" idx="3"/>
            <a:endCxn id="63" idx="0"/>
          </p:cNvCxnSpPr>
          <p:nvPr/>
        </p:nvCxnSpPr>
        <p:spPr bwMode="gray">
          <a:xfrm flipH="1">
            <a:off x="3290536" y="3902725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D39DC20-B948-48DC-A7CA-84447A5F8D82}"/>
              </a:ext>
            </a:extLst>
          </p:cNvPr>
          <p:cNvCxnSpPr>
            <a:cxnSpLocks/>
            <a:stCxn id="56" idx="2"/>
            <a:endCxn id="63" idx="2"/>
          </p:cNvCxnSpPr>
          <p:nvPr/>
        </p:nvCxnSpPr>
        <p:spPr bwMode="gray">
          <a:xfrm rot="10800000" flipH="1" flipV="1">
            <a:off x="2840144" y="1785619"/>
            <a:ext cx="125652" cy="2838195"/>
          </a:xfrm>
          <a:prstGeom prst="bentConnector3">
            <a:avLst>
              <a:gd name="adj1" fmla="val -9245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C2B8B28-D43E-45A9-AE53-2E2149F7E25E}"/>
                  </a:ext>
                </a:extLst>
              </p:cNvPr>
              <p:cNvSpPr/>
              <p:nvPr/>
            </p:nvSpPr>
            <p:spPr bwMode="gray">
              <a:xfrm>
                <a:off x="5237314" y="14694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C2B8B28-D43E-45A9-AE53-2E2149F7E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37314" y="1469424"/>
                <a:ext cx="649480" cy="63238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DA1714-A877-4B99-9713-E57809FBDFA2}"/>
                  </a:ext>
                </a:extLst>
              </p:cNvPr>
              <p:cNvSpPr/>
              <p:nvPr/>
            </p:nvSpPr>
            <p:spPr bwMode="gray">
              <a:xfrm>
                <a:off x="6328326" y="14694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DA1714-A877-4B99-9713-E57809FB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28326" y="1469424"/>
                <a:ext cx="649480" cy="63238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F0E7DE9-5635-47D9-AB94-0164FF2E4CCB}"/>
                  </a:ext>
                </a:extLst>
              </p:cNvPr>
              <p:cNvSpPr/>
              <p:nvPr/>
            </p:nvSpPr>
            <p:spPr bwMode="gray">
              <a:xfrm>
                <a:off x="5782820" y="2350512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F0E7DE9-5635-47D9-AB94-0164FF2E4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82820" y="2350512"/>
                <a:ext cx="649480" cy="63238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67D14D0-DC5F-4CF0-AFD2-84C22FD7C335}"/>
              </a:ext>
            </a:extLst>
          </p:cNvPr>
          <p:cNvCxnSpPr>
            <a:cxnSpLocks/>
            <a:stCxn id="122" idx="7"/>
            <a:endCxn id="123" idx="1"/>
          </p:cNvCxnSpPr>
          <p:nvPr/>
        </p:nvCxnSpPr>
        <p:spPr bwMode="gray">
          <a:xfrm>
            <a:off x="5791680" y="1562035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42195C9-BDBF-4BC7-BDC4-A34E78DEE1F5}"/>
              </a:ext>
            </a:extLst>
          </p:cNvPr>
          <p:cNvCxnSpPr>
            <a:cxnSpLocks/>
            <a:stCxn id="123" idx="3"/>
            <a:endCxn id="122" idx="5"/>
          </p:cNvCxnSpPr>
          <p:nvPr/>
        </p:nvCxnSpPr>
        <p:spPr bwMode="gray">
          <a:xfrm flipH="1">
            <a:off x="5791680" y="2009201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1215C11-5C55-44C5-9D74-A46DF7AC70A2}"/>
              </a:ext>
            </a:extLst>
          </p:cNvPr>
          <p:cNvCxnSpPr>
            <a:cxnSpLocks/>
            <a:stCxn id="123" idx="4"/>
            <a:endCxn id="124" idx="7"/>
          </p:cNvCxnSpPr>
          <p:nvPr/>
        </p:nvCxnSpPr>
        <p:spPr bwMode="gray">
          <a:xfrm flipH="1">
            <a:off x="6337186" y="2101812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C155637-EBAF-41FF-99E4-DD90180E7AD9}"/>
              </a:ext>
            </a:extLst>
          </p:cNvPr>
          <p:cNvCxnSpPr>
            <a:cxnSpLocks/>
            <a:stCxn id="124" idx="1"/>
            <a:endCxn id="122" idx="4"/>
          </p:cNvCxnSpPr>
          <p:nvPr/>
        </p:nvCxnSpPr>
        <p:spPr bwMode="gray">
          <a:xfrm flipH="1" flipV="1">
            <a:off x="5562054" y="2101812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F1ED4D7-9FC9-43B0-9FE5-039ACC5B0D27}"/>
                  </a:ext>
                </a:extLst>
              </p:cNvPr>
              <p:cNvSpPr/>
              <p:nvPr/>
            </p:nvSpPr>
            <p:spPr bwMode="gray">
              <a:xfrm>
                <a:off x="5362966" y="430761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F1ED4D7-9FC9-43B0-9FE5-039ACC5B0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62966" y="4307619"/>
                <a:ext cx="649480" cy="63238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8C8D676-6B74-428C-A625-7FD295C9938A}"/>
                  </a:ext>
                </a:extLst>
              </p:cNvPr>
              <p:cNvSpPr/>
              <p:nvPr/>
            </p:nvSpPr>
            <p:spPr bwMode="gray">
              <a:xfrm>
                <a:off x="6337186" y="430761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8C8D676-6B74-428C-A625-7FD295C99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7186" y="4307618"/>
                <a:ext cx="649480" cy="63238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E08048-5B62-4720-BD0D-65585269AFCD}"/>
                  </a:ext>
                </a:extLst>
              </p:cNvPr>
              <p:cNvSpPr/>
              <p:nvPr/>
            </p:nvSpPr>
            <p:spPr bwMode="gray">
              <a:xfrm>
                <a:off x="5795639" y="3362946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E08048-5B62-4720-BD0D-65585269A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5639" y="3362946"/>
                <a:ext cx="649480" cy="632388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B651DDB-6CD0-47D7-AD18-C4C6645D6786}"/>
              </a:ext>
            </a:extLst>
          </p:cNvPr>
          <p:cNvCxnSpPr>
            <a:cxnSpLocks/>
            <a:stCxn id="129" idx="7"/>
            <a:endCxn id="130" idx="1"/>
          </p:cNvCxnSpPr>
          <p:nvPr/>
        </p:nvCxnSpPr>
        <p:spPr bwMode="gray">
          <a:xfrm flipV="1">
            <a:off x="5917332" y="4400229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8D533AF-A587-4317-BE97-0E101D410DA1}"/>
              </a:ext>
            </a:extLst>
          </p:cNvPr>
          <p:cNvCxnSpPr>
            <a:cxnSpLocks/>
            <a:stCxn id="130" idx="3"/>
            <a:endCxn id="129" idx="5"/>
          </p:cNvCxnSpPr>
          <p:nvPr/>
        </p:nvCxnSpPr>
        <p:spPr bwMode="gray">
          <a:xfrm flipH="1">
            <a:off x="5917332" y="4847395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A1209C0-4763-4C60-8D96-70CC2D38DF53}"/>
              </a:ext>
            </a:extLst>
          </p:cNvPr>
          <p:cNvCxnSpPr>
            <a:cxnSpLocks/>
            <a:stCxn id="130" idx="0"/>
            <a:endCxn id="131" idx="5"/>
          </p:cNvCxnSpPr>
          <p:nvPr/>
        </p:nvCxnSpPr>
        <p:spPr bwMode="gray">
          <a:xfrm flipH="1" flipV="1">
            <a:off x="6350005" y="3902723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E60FB14-658E-44B2-B0A8-8CEF482976D1}"/>
              </a:ext>
            </a:extLst>
          </p:cNvPr>
          <p:cNvCxnSpPr>
            <a:cxnSpLocks/>
            <a:stCxn id="123" idx="6"/>
            <a:endCxn id="130" idx="6"/>
          </p:cNvCxnSpPr>
          <p:nvPr/>
        </p:nvCxnSpPr>
        <p:spPr bwMode="gray">
          <a:xfrm>
            <a:off x="6977806" y="1785618"/>
            <a:ext cx="8860" cy="2838194"/>
          </a:xfrm>
          <a:prstGeom prst="bentConnector3">
            <a:avLst>
              <a:gd name="adj1" fmla="val 2680135"/>
            </a:avLst>
          </a:prstGeom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EAF071D-3364-42C7-AE61-A32F8043BC92}"/>
              </a:ext>
            </a:extLst>
          </p:cNvPr>
          <p:cNvCxnSpPr>
            <a:cxnSpLocks/>
            <a:stCxn id="124" idx="4"/>
            <a:endCxn id="131" idx="0"/>
          </p:cNvCxnSpPr>
          <p:nvPr/>
        </p:nvCxnSpPr>
        <p:spPr bwMode="gray">
          <a:xfrm>
            <a:off x="6107560" y="2982900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9582BAB1-5473-439D-97BB-7937FD4CA023}"/>
              </a:ext>
            </a:extLst>
          </p:cNvPr>
          <p:cNvCxnSpPr>
            <a:cxnSpLocks/>
            <a:stCxn id="131" idx="2"/>
            <a:endCxn id="122" idx="3"/>
          </p:cNvCxnSpPr>
          <p:nvPr/>
        </p:nvCxnSpPr>
        <p:spPr bwMode="gray">
          <a:xfrm rot="10800000">
            <a:off x="5332429" y="2009202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04C9D167-6CD9-4005-AA9A-E26CBA285A21}"/>
              </a:ext>
            </a:extLst>
          </p:cNvPr>
          <p:cNvCxnSpPr>
            <a:cxnSpLocks/>
            <a:stCxn id="129" idx="4"/>
            <a:endCxn id="122" idx="0"/>
          </p:cNvCxnSpPr>
          <p:nvPr/>
        </p:nvCxnSpPr>
        <p:spPr bwMode="gray">
          <a:xfrm rot="5400000" flipH="1">
            <a:off x="3889588" y="3141890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CE5EED6-1EC0-4381-8126-3C0EBCF61C52}"/>
              </a:ext>
            </a:extLst>
          </p:cNvPr>
          <p:cNvCxnSpPr>
            <a:cxnSpLocks/>
            <a:stCxn id="131" idx="3"/>
            <a:endCxn id="129" idx="0"/>
          </p:cNvCxnSpPr>
          <p:nvPr/>
        </p:nvCxnSpPr>
        <p:spPr bwMode="gray">
          <a:xfrm flipH="1">
            <a:off x="5687706" y="3902723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636702D9-64C3-4F69-ABE1-0F0C01DDB0D2}"/>
              </a:ext>
            </a:extLst>
          </p:cNvPr>
          <p:cNvCxnSpPr>
            <a:cxnSpLocks/>
            <a:stCxn id="122" idx="2"/>
            <a:endCxn id="129" idx="2"/>
          </p:cNvCxnSpPr>
          <p:nvPr/>
        </p:nvCxnSpPr>
        <p:spPr bwMode="gray">
          <a:xfrm rot="10800000" flipH="1" flipV="1">
            <a:off x="5237314" y="1785617"/>
            <a:ext cx="125652" cy="2838195"/>
          </a:xfrm>
          <a:prstGeom prst="bentConnector3">
            <a:avLst>
              <a:gd name="adj1" fmla="val -7456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663E0C0-4886-4679-9594-91331785542F}"/>
              </a:ext>
            </a:extLst>
          </p:cNvPr>
          <p:cNvCxnSpPr>
            <a:cxnSpLocks/>
          </p:cNvCxnSpPr>
          <p:nvPr/>
        </p:nvCxnSpPr>
        <p:spPr bwMode="gray">
          <a:xfrm rot="5400000" flipH="1">
            <a:off x="-842323" y="3234504"/>
            <a:ext cx="3470583" cy="125652"/>
          </a:xfrm>
          <a:prstGeom prst="bentConnector5">
            <a:avLst>
              <a:gd name="adj1" fmla="val -6587"/>
              <a:gd name="adj2" fmla="val 629848"/>
              <a:gd name="adj3" fmla="val 106587"/>
            </a:avLst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6B80583-2FF4-4A22-8D8E-AB66AC6F9BA4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8562412" y="6242913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CB05EED0-ED25-478F-BA44-FABC34FB44F0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6381102" y="6225624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C3960BC-79DC-47E6-8006-231C9773CB61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10771865" y="6242913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04FC3AC-2D52-43CC-99DE-725FBFA3C98F}"/>
                  </a:ext>
                </a:extLst>
              </p:cNvPr>
              <p:cNvSpPr/>
              <p:nvPr/>
            </p:nvSpPr>
            <p:spPr bwMode="gray">
              <a:xfrm>
                <a:off x="7634484" y="147669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04FC3AC-2D52-43CC-99DE-725FBFA3C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34484" y="1476697"/>
                <a:ext cx="649480" cy="632388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C6F890C-0382-4CB9-B57D-B1175B263098}"/>
                  </a:ext>
                </a:extLst>
              </p:cNvPr>
              <p:cNvSpPr/>
              <p:nvPr/>
            </p:nvSpPr>
            <p:spPr bwMode="gray">
              <a:xfrm>
                <a:off x="8725496" y="147669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C6F890C-0382-4CB9-B57D-B1175B263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25496" y="1476697"/>
                <a:ext cx="649480" cy="632388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43BC2F5-7C21-4FFC-8AFA-50F8A6FF6488}"/>
                  </a:ext>
                </a:extLst>
              </p:cNvPr>
              <p:cNvSpPr/>
              <p:nvPr/>
            </p:nvSpPr>
            <p:spPr bwMode="gray">
              <a:xfrm>
                <a:off x="8179990" y="235778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43BC2F5-7C21-4FFC-8AFA-50F8A6FF6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79990" y="2357785"/>
                <a:ext cx="649480" cy="632388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0CA7AAC-5877-4DAA-9E58-0F7E04B2A47A}"/>
              </a:ext>
            </a:extLst>
          </p:cNvPr>
          <p:cNvCxnSpPr>
            <a:cxnSpLocks/>
            <a:stCxn id="148" idx="7"/>
            <a:endCxn id="149" idx="1"/>
          </p:cNvCxnSpPr>
          <p:nvPr/>
        </p:nvCxnSpPr>
        <p:spPr bwMode="gray">
          <a:xfrm>
            <a:off x="8188850" y="1569308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2ADCE1-EAB0-4D36-86F6-0E8308DE06BF}"/>
              </a:ext>
            </a:extLst>
          </p:cNvPr>
          <p:cNvCxnSpPr>
            <a:cxnSpLocks/>
            <a:stCxn id="149" idx="3"/>
            <a:endCxn id="148" idx="5"/>
          </p:cNvCxnSpPr>
          <p:nvPr/>
        </p:nvCxnSpPr>
        <p:spPr bwMode="gray">
          <a:xfrm flipH="1">
            <a:off x="8188850" y="201647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B720311-C09C-4894-A660-8A7E3B2CA6E2}"/>
              </a:ext>
            </a:extLst>
          </p:cNvPr>
          <p:cNvCxnSpPr>
            <a:cxnSpLocks/>
            <a:stCxn id="149" idx="4"/>
            <a:endCxn id="150" idx="7"/>
          </p:cNvCxnSpPr>
          <p:nvPr/>
        </p:nvCxnSpPr>
        <p:spPr bwMode="gray">
          <a:xfrm flipH="1">
            <a:off x="8734356" y="210908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D8DED27-CCEA-4B1D-9DCC-C8644DC80F9D}"/>
              </a:ext>
            </a:extLst>
          </p:cNvPr>
          <p:cNvCxnSpPr>
            <a:cxnSpLocks/>
            <a:stCxn id="150" idx="1"/>
            <a:endCxn id="148" idx="4"/>
          </p:cNvCxnSpPr>
          <p:nvPr/>
        </p:nvCxnSpPr>
        <p:spPr bwMode="gray">
          <a:xfrm flipH="1" flipV="1">
            <a:off x="7959224" y="210908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E0EDE7-1AE3-4EA5-B89E-C2B139664FFB}"/>
                  </a:ext>
                </a:extLst>
              </p:cNvPr>
              <p:cNvSpPr/>
              <p:nvPr/>
            </p:nvSpPr>
            <p:spPr bwMode="gray">
              <a:xfrm>
                <a:off x="7760136" y="431489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E0EDE7-1AE3-4EA5-B89E-C2B139664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60136" y="4314892"/>
                <a:ext cx="649480" cy="632388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43A8ED-0C8A-4E85-A0DA-4D65F69C30D5}"/>
                  </a:ext>
                </a:extLst>
              </p:cNvPr>
              <p:cNvSpPr/>
              <p:nvPr/>
            </p:nvSpPr>
            <p:spPr bwMode="gray">
              <a:xfrm>
                <a:off x="8734356" y="431489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43A8ED-0C8A-4E85-A0DA-4D65F69C3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34356" y="4314891"/>
                <a:ext cx="649480" cy="632388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9F4D29D-E5ED-443A-80DE-AEAC01806D1C}"/>
                  </a:ext>
                </a:extLst>
              </p:cNvPr>
              <p:cNvSpPr/>
              <p:nvPr/>
            </p:nvSpPr>
            <p:spPr bwMode="gray">
              <a:xfrm>
                <a:off x="8192809" y="337021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9F4D29D-E5ED-443A-80DE-AEAC01806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92809" y="3370219"/>
                <a:ext cx="649480" cy="632388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C999640-8E38-44EA-B90D-4FFD063687F5}"/>
              </a:ext>
            </a:extLst>
          </p:cNvPr>
          <p:cNvCxnSpPr>
            <a:cxnSpLocks/>
            <a:stCxn id="155" idx="7"/>
            <a:endCxn id="156" idx="1"/>
          </p:cNvCxnSpPr>
          <p:nvPr/>
        </p:nvCxnSpPr>
        <p:spPr bwMode="gray">
          <a:xfrm flipV="1">
            <a:off x="8314502" y="4407502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7983361-85EC-413A-9A36-181925757708}"/>
              </a:ext>
            </a:extLst>
          </p:cNvPr>
          <p:cNvCxnSpPr>
            <a:cxnSpLocks/>
            <a:stCxn id="156" idx="3"/>
            <a:endCxn id="155" idx="5"/>
          </p:cNvCxnSpPr>
          <p:nvPr/>
        </p:nvCxnSpPr>
        <p:spPr bwMode="gray">
          <a:xfrm flipH="1">
            <a:off x="8314502" y="485466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255521C-5CC8-474D-9618-B9FF71E56363}"/>
              </a:ext>
            </a:extLst>
          </p:cNvPr>
          <p:cNvCxnSpPr>
            <a:cxnSpLocks/>
            <a:stCxn id="156" idx="0"/>
            <a:endCxn id="157" idx="5"/>
          </p:cNvCxnSpPr>
          <p:nvPr/>
        </p:nvCxnSpPr>
        <p:spPr bwMode="gray">
          <a:xfrm flipH="1" flipV="1">
            <a:off x="8747175" y="3909996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A6136CA-2845-45DC-89CD-C29A36C72FC0}"/>
              </a:ext>
            </a:extLst>
          </p:cNvPr>
          <p:cNvCxnSpPr>
            <a:cxnSpLocks/>
            <a:stCxn id="150" idx="4"/>
            <a:endCxn id="157" idx="0"/>
          </p:cNvCxnSpPr>
          <p:nvPr/>
        </p:nvCxnSpPr>
        <p:spPr bwMode="gray">
          <a:xfrm>
            <a:off x="8504730" y="2990173"/>
            <a:ext cx="12819" cy="380046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FC0BCC45-6C6C-4BED-A864-9EF39B077A3D}"/>
              </a:ext>
            </a:extLst>
          </p:cNvPr>
          <p:cNvCxnSpPr>
            <a:cxnSpLocks/>
            <a:stCxn id="157" idx="2"/>
            <a:endCxn id="148" idx="3"/>
          </p:cNvCxnSpPr>
          <p:nvPr/>
        </p:nvCxnSpPr>
        <p:spPr bwMode="gray">
          <a:xfrm rot="10800000">
            <a:off x="7729599" y="2016475"/>
            <a:ext cx="463211" cy="1669939"/>
          </a:xfrm>
          <a:prstGeom prst="bentConnector2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D5B8F032-33AE-46AE-AE86-720A60BD689B}"/>
              </a:ext>
            </a:extLst>
          </p:cNvPr>
          <p:cNvCxnSpPr>
            <a:cxnSpLocks/>
            <a:stCxn id="155" idx="4"/>
            <a:endCxn id="148" idx="0"/>
          </p:cNvCxnSpPr>
          <p:nvPr/>
        </p:nvCxnSpPr>
        <p:spPr bwMode="gray">
          <a:xfrm rot="5400000" flipH="1">
            <a:off x="6286758" y="3149163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8D14570-1CEF-4BDF-9BF8-0480EB30B818}"/>
              </a:ext>
            </a:extLst>
          </p:cNvPr>
          <p:cNvCxnSpPr>
            <a:cxnSpLocks/>
            <a:stCxn id="157" idx="3"/>
            <a:endCxn id="155" idx="0"/>
          </p:cNvCxnSpPr>
          <p:nvPr/>
        </p:nvCxnSpPr>
        <p:spPr bwMode="gray">
          <a:xfrm flipH="1">
            <a:off x="8084876" y="3909996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35DEC03-1AC6-48E6-9E4B-25E3CE809340}"/>
              </a:ext>
            </a:extLst>
          </p:cNvPr>
          <p:cNvCxnSpPr>
            <a:cxnSpLocks/>
            <a:stCxn id="148" idx="2"/>
            <a:endCxn id="155" idx="2"/>
          </p:cNvCxnSpPr>
          <p:nvPr/>
        </p:nvCxnSpPr>
        <p:spPr bwMode="gray">
          <a:xfrm rot="10800000" flipH="1" flipV="1">
            <a:off x="7634484" y="1792890"/>
            <a:ext cx="125652" cy="2838195"/>
          </a:xfrm>
          <a:prstGeom prst="bentConnector3">
            <a:avLst>
              <a:gd name="adj1" fmla="val -7456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0CA8144-C5A4-46E6-8681-5F5521EA4B9B}"/>
                  </a:ext>
                </a:extLst>
              </p:cNvPr>
              <p:cNvSpPr/>
              <p:nvPr/>
            </p:nvSpPr>
            <p:spPr bwMode="gray">
              <a:xfrm>
                <a:off x="10054772" y="149246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0CA8144-C5A4-46E6-8681-5F5521EA4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054772" y="1492463"/>
                <a:ext cx="649480" cy="632388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999EFCF-8410-4656-AA81-49FCB45F395C}"/>
                  </a:ext>
                </a:extLst>
              </p:cNvPr>
              <p:cNvSpPr/>
              <p:nvPr/>
            </p:nvSpPr>
            <p:spPr bwMode="gray">
              <a:xfrm>
                <a:off x="11145784" y="149246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999EFCF-8410-4656-AA81-49FCB45F3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45784" y="1492463"/>
                <a:ext cx="649480" cy="632388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3FC2F0A-5F84-46D3-89D4-9BF8F8436445}"/>
                  </a:ext>
                </a:extLst>
              </p:cNvPr>
              <p:cNvSpPr/>
              <p:nvPr/>
            </p:nvSpPr>
            <p:spPr bwMode="gray">
              <a:xfrm>
                <a:off x="10600278" y="2373551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3FC2F0A-5F84-46D3-89D4-9BF8F8436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00278" y="2373551"/>
                <a:ext cx="649480" cy="632388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570D5D6-3432-4ED9-9224-2E9ED6F2BC10}"/>
              </a:ext>
            </a:extLst>
          </p:cNvPr>
          <p:cNvCxnSpPr>
            <a:cxnSpLocks/>
            <a:stCxn id="167" idx="7"/>
            <a:endCxn id="168" idx="1"/>
          </p:cNvCxnSpPr>
          <p:nvPr/>
        </p:nvCxnSpPr>
        <p:spPr bwMode="gray">
          <a:xfrm>
            <a:off x="10609138" y="158507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326F61A-C956-4661-AEC9-9A5319DA1357}"/>
              </a:ext>
            </a:extLst>
          </p:cNvPr>
          <p:cNvCxnSpPr>
            <a:cxnSpLocks/>
            <a:stCxn id="168" idx="3"/>
            <a:endCxn id="167" idx="5"/>
          </p:cNvCxnSpPr>
          <p:nvPr/>
        </p:nvCxnSpPr>
        <p:spPr bwMode="gray">
          <a:xfrm flipH="1">
            <a:off x="10609138" y="2032240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253D7C6-981B-4839-BA07-8478130BCBB1}"/>
              </a:ext>
            </a:extLst>
          </p:cNvPr>
          <p:cNvCxnSpPr>
            <a:cxnSpLocks/>
            <a:stCxn id="168" idx="4"/>
            <a:endCxn id="169" idx="7"/>
          </p:cNvCxnSpPr>
          <p:nvPr/>
        </p:nvCxnSpPr>
        <p:spPr bwMode="gray">
          <a:xfrm flipH="1">
            <a:off x="11154644" y="2124851"/>
            <a:ext cx="315880" cy="341311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FA68854-525A-487E-828A-72EDAE3C5706}"/>
              </a:ext>
            </a:extLst>
          </p:cNvPr>
          <p:cNvCxnSpPr>
            <a:cxnSpLocks/>
            <a:stCxn id="169" idx="1"/>
            <a:endCxn id="167" idx="4"/>
          </p:cNvCxnSpPr>
          <p:nvPr/>
        </p:nvCxnSpPr>
        <p:spPr bwMode="gray">
          <a:xfrm flipH="1" flipV="1">
            <a:off x="10379512" y="2124851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9611597-21C1-4595-B7F6-1F17B3F58DBD}"/>
                  </a:ext>
                </a:extLst>
              </p:cNvPr>
              <p:cNvSpPr/>
              <p:nvPr/>
            </p:nvSpPr>
            <p:spPr bwMode="gray">
              <a:xfrm>
                <a:off x="10180424" y="433065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9611597-21C1-4595-B7F6-1F17B3F58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180424" y="4330658"/>
                <a:ext cx="649480" cy="632388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84028CC-31C9-4F66-80A0-E8237DE84D20}"/>
                  </a:ext>
                </a:extLst>
              </p:cNvPr>
              <p:cNvSpPr/>
              <p:nvPr/>
            </p:nvSpPr>
            <p:spPr bwMode="gray">
              <a:xfrm>
                <a:off x="11154644" y="4330657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84028CC-31C9-4F66-80A0-E8237DE84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54644" y="4330657"/>
                <a:ext cx="649480" cy="632388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AAEDE83-7355-4821-95C6-6F9D7F330B8B}"/>
                  </a:ext>
                </a:extLst>
              </p:cNvPr>
              <p:cNvSpPr/>
              <p:nvPr/>
            </p:nvSpPr>
            <p:spPr bwMode="gray">
              <a:xfrm>
                <a:off x="10613097" y="3385985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AAEDE83-7355-4821-95C6-6F9D7F330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13097" y="3385985"/>
                <a:ext cx="649480" cy="632388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A4D5EEE-8FA5-43F0-A93F-7D36F7EBA1FF}"/>
              </a:ext>
            </a:extLst>
          </p:cNvPr>
          <p:cNvCxnSpPr>
            <a:cxnSpLocks/>
            <a:stCxn id="174" idx="7"/>
            <a:endCxn id="175" idx="1"/>
          </p:cNvCxnSpPr>
          <p:nvPr/>
        </p:nvCxnSpPr>
        <p:spPr bwMode="gray">
          <a:xfrm flipV="1">
            <a:off x="10734790" y="442326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F6F72CB-FFEE-4DA9-80C6-BB72B9EF3120}"/>
              </a:ext>
            </a:extLst>
          </p:cNvPr>
          <p:cNvCxnSpPr>
            <a:cxnSpLocks/>
            <a:stCxn id="175" idx="3"/>
            <a:endCxn id="174" idx="5"/>
          </p:cNvCxnSpPr>
          <p:nvPr/>
        </p:nvCxnSpPr>
        <p:spPr bwMode="gray">
          <a:xfrm flipH="1">
            <a:off x="10734790" y="4870434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C50EF7A-5542-4ABA-A6D5-B22B08AC23BD}"/>
              </a:ext>
            </a:extLst>
          </p:cNvPr>
          <p:cNvCxnSpPr>
            <a:cxnSpLocks/>
            <a:stCxn id="175" idx="0"/>
            <a:endCxn id="176" idx="5"/>
          </p:cNvCxnSpPr>
          <p:nvPr/>
        </p:nvCxnSpPr>
        <p:spPr bwMode="gray">
          <a:xfrm flipH="1" flipV="1">
            <a:off x="11167463" y="3925762"/>
            <a:ext cx="311921" cy="404895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94166D4-C951-40A6-9C5F-D4643DE2C446}"/>
              </a:ext>
            </a:extLst>
          </p:cNvPr>
          <p:cNvCxnSpPr>
            <a:cxnSpLocks/>
            <a:stCxn id="169" idx="4"/>
            <a:endCxn id="176" idx="0"/>
          </p:cNvCxnSpPr>
          <p:nvPr/>
        </p:nvCxnSpPr>
        <p:spPr bwMode="gray">
          <a:xfrm>
            <a:off x="10925018" y="3005939"/>
            <a:ext cx="12819" cy="380046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AD62170E-7207-42E8-B0D4-44EE3350E1E0}"/>
              </a:ext>
            </a:extLst>
          </p:cNvPr>
          <p:cNvCxnSpPr>
            <a:cxnSpLocks/>
            <a:stCxn id="176" idx="2"/>
            <a:endCxn id="167" idx="3"/>
          </p:cNvCxnSpPr>
          <p:nvPr/>
        </p:nvCxnSpPr>
        <p:spPr bwMode="gray">
          <a:xfrm rot="10800000">
            <a:off x="10149887" y="2032241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5B3F8CC7-80EC-40D4-A9CB-08D78D7B885A}"/>
              </a:ext>
            </a:extLst>
          </p:cNvPr>
          <p:cNvCxnSpPr>
            <a:cxnSpLocks/>
            <a:stCxn id="174" idx="4"/>
            <a:endCxn id="167" idx="0"/>
          </p:cNvCxnSpPr>
          <p:nvPr/>
        </p:nvCxnSpPr>
        <p:spPr bwMode="gray">
          <a:xfrm rot="5400000" flipH="1">
            <a:off x="8707046" y="3164929"/>
            <a:ext cx="3470583" cy="125652"/>
          </a:xfrm>
          <a:prstGeom prst="bentConnector5">
            <a:avLst>
              <a:gd name="adj1" fmla="val -6587"/>
              <a:gd name="adj2" fmla="val 504583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F3DE30F-DBE6-4328-8FF9-BF7FEE0E3CDF}"/>
              </a:ext>
            </a:extLst>
          </p:cNvPr>
          <p:cNvCxnSpPr>
            <a:cxnSpLocks/>
            <a:stCxn id="176" idx="3"/>
            <a:endCxn id="174" idx="0"/>
          </p:cNvCxnSpPr>
          <p:nvPr/>
        </p:nvCxnSpPr>
        <p:spPr bwMode="gray">
          <a:xfrm flipH="1">
            <a:off x="10505164" y="3925762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4D7A4D4E-2B2C-4066-9DFA-7AD6C186F94F}"/>
              </a:ext>
            </a:extLst>
          </p:cNvPr>
          <p:cNvCxnSpPr>
            <a:cxnSpLocks/>
            <a:stCxn id="167" idx="2"/>
            <a:endCxn id="174" idx="2"/>
          </p:cNvCxnSpPr>
          <p:nvPr/>
        </p:nvCxnSpPr>
        <p:spPr bwMode="gray">
          <a:xfrm rot="10800000" flipH="1" flipV="1">
            <a:off x="10054772" y="1808656"/>
            <a:ext cx="125652" cy="2838195"/>
          </a:xfrm>
          <a:prstGeom prst="bentConnector3">
            <a:avLst>
              <a:gd name="adj1" fmla="val -6263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AF5CACD5-4B59-45E5-B086-6D7A15E6D4DC}"/>
              </a:ext>
            </a:extLst>
          </p:cNvPr>
          <p:cNvCxnSpPr>
            <a:cxnSpLocks/>
            <a:stCxn id="168" idx="6"/>
            <a:endCxn id="175" idx="6"/>
          </p:cNvCxnSpPr>
          <p:nvPr/>
        </p:nvCxnSpPr>
        <p:spPr bwMode="gray">
          <a:xfrm>
            <a:off x="11795264" y="1808657"/>
            <a:ext cx="8860" cy="2838194"/>
          </a:xfrm>
          <a:prstGeom prst="bentConnector3">
            <a:avLst>
              <a:gd name="adj1" fmla="val 2680135"/>
            </a:avLst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3D6E1EE-99DC-4699-87FF-194AA51E4EE1}"/>
              </a:ext>
            </a:extLst>
          </p:cNvPr>
          <p:cNvCxnSpPr>
            <a:cxnSpLocks/>
            <a:stCxn id="149" idx="6"/>
            <a:endCxn id="156" idx="6"/>
          </p:cNvCxnSpPr>
          <p:nvPr/>
        </p:nvCxnSpPr>
        <p:spPr bwMode="gray">
          <a:xfrm>
            <a:off x="9374976" y="1792891"/>
            <a:ext cx="8860" cy="2838194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8855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F29F639-346E-47BA-B904-DE306A90DC8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17991"/>
                <a:ext cx="11474451" cy="4590809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&gt;&gt;x = symbols(“x”)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</a:t>
                </a:r>
                <a:r>
                  <a:rPr lang="en-US" sz="1600" dirty="0" err="1"/>
                  <a:t>sqr</a:t>
                </a:r>
                <a:r>
                  <a:rPr lang="en-US" sz="1600" dirty="0"/>
                  <a:t>(x)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sz="1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&gt;&gt;N(sqrt(2))</a:t>
                </a:r>
                <a:endParaRPr lang="en-US" sz="1600" b="0" i="0" u="none" strike="noStrike" dirty="0">
                  <a:solidFill>
                    <a:srgbClr val="000000"/>
                  </a:solidFill>
                  <a:effectLst/>
                  <a:latin typeface="STIXMathJax_Main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STIXMathJax_Main"/>
                  </a:rPr>
                  <a:t>1.4142135623731</a:t>
                </a:r>
                <a:endParaRPr lang="en-US" sz="1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x=3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Eq(x,3) #Eq compare two values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True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#P Probability that a condition is true, optionally given a second condition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P(Eq(x,5), x &gt; 1) # Probability that x == 5 given that x &gt; 2</a:t>
                </a:r>
              </a:p>
              <a:p>
                <a:pPr marL="0" indent="0">
                  <a:buNone/>
                </a:pPr>
                <a:r>
                  <a:rPr lang="en-US" sz="1600" dirty="0"/>
                  <a:t>False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F29F639-346E-47BA-B904-DE306A90D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17991"/>
                <a:ext cx="11474451" cy="4590809"/>
              </a:xfrm>
              <a:blipFill>
                <a:blip r:embed="rId2"/>
                <a:stretch>
                  <a:fillRect l="-1062" t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CF65B55-91BD-4437-B363-117FC65A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basics	 </a:t>
            </a:r>
            <a:r>
              <a:rPr lang="en-US" sz="1600" dirty="0">
                <a:hlinkClick r:id="rId3"/>
              </a:rPr>
              <a:t>https://docs.sympy.org/latest/modules/stats.html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2264E-8ACB-4043-8F84-B948D9472A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843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4562</TotalTime>
  <Words>1106</Words>
  <Application>Microsoft Office PowerPoint</Application>
  <PresentationFormat>Widescreen</PresentationFormat>
  <Paragraphs>248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STIXMathJax_Main</vt:lpstr>
      <vt:lpstr>Verdana</vt:lpstr>
      <vt:lpstr>HPI PPT-Template</vt:lpstr>
      <vt:lpstr>DTMC – Discrete Time Markov Chains</vt:lpstr>
      <vt:lpstr>Topics</vt:lpstr>
      <vt:lpstr>Communicantion Plan</vt:lpstr>
      <vt:lpstr>Project-1: Use of DTMC to Predict Event Masking</vt:lpstr>
      <vt:lpstr>Definitions for the DTMC project</vt:lpstr>
      <vt:lpstr>Assumptions</vt:lpstr>
      <vt:lpstr>Example of Markov Chain</vt:lpstr>
      <vt:lpstr>Types of Traces</vt:lpstr>
      <vt:lpstr>Sympy basics  https://docs.sympy.org/latest/modules/stats.html </vt:lpstr>
      <vt:lpstr>Questions to answer</vt:lpstr>
      <vt:lpstr>Task instructions</vt:lpstr>
      <vt:lpstr>End</vt:lpstr>
      <vt:lpstr>PowerPoint Presentation</vt:lpstr>
      <vt:lpstr>Dead-Ends [Brin, Page, Motwani &amp; Winograd 99]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319</cp:revision>
  <dcterms:created xsi:type="dcterms:W3CDTF">2020-04-21T07:53:32Z</dcterms:created>
  <dcterms:modified xsi:type="dcterms:W3CDTF">2022-11-02T21:23:10Z</dcterms:modified>
</cp:coreProperties>
</file>