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440" r:id="rId3"/>
    <p:sldId id="442" r:id="rId4"/>
    <p:sldId id="453" r:id="rId5"/>
    <p:sldId id="455" r:id="rId6"/>
    <p:sldId id="454" r:id="rId7"/>
    <p:sldId id="462" r:id="rId8"/>
    <p:sldId id="461" r:id="rId9"/>
    <p:sldId id="465" r:id="rId10"/>
    <p:sldId id="463" r:id="rId11"/>
    <p:sldId id="464" r:id="rId12"/>
    <p:sldId id="460" r:id="rId13"/>
    <p:sldId id="446" r:id="rId14"/>
    <p:sldId id="459" r:id="rId15"/>
    <p:sldId id="457" r:id="rId16"/>
    <p:sldId id="458" r:id="rId17"/>
    <p:sldId id="466" r:id="rId18"/>
    <p:sldId id="267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3390" autoAdjust="0"/>
  </p:normalViewPr>
  <p:slideViewPr>
    <p:cSldViewPr snapToGrid="0">
      <p:cViewPr varScale="1">
        <p:scale>
          <a:sx n="56" d="100"/>
          <a:sy n="56" d="100"/>
        </p:scale>
        <p:origin x="7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0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dp4whVQv5s&amp;pbjreload=101" TargetMode="External"/><Relationship Id="rId7" Type="http://schemas.openxmlformats.org/officeDocument/2006/relationships/hyperlink" Target="http://www.adeveloperdiary.com/data-science/machine-learning/implement-viterbi-algorithm-in-hidden-markov-model-using-python-and-r/" TargetMode="External"/><Relationship Id="rId2" Type="http://schemas.openxmlformats.org/officeDocument/2006/relationships/hyperlink" Target="https://www.youtube.com/watch?v=J_y5hx_ySCg&amp;list=PLix7MmR3doRo3NGNzrq48FItR3TDyuLC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developerdiary.com/data-science/machine-learning/derivation-and-implementation-of-baum-welch-algorithm-for-hidden-markov-model/" TargetMode="External"/><Relationship Id="rId5" Type="http://schemas.openxmlformats.org/officeDocument/2006/relationships/hyperlink" Target="http://www.adeveloperdiary.com/data-science/machine-learning/forward-and-backward-algorithm-in-hidden-markov-model/" TargetMode="External"/><Relationship Id="rId4" Type="http://schemas.openxmlformats.org/officeDocument/2006/relationships/hyperlink" Target="http://www.adeveloperdiary.com/data-science/machine-learning/introduction-to-hidden-markov-model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Hidden Markov Models</a:t>
            </a:r>
            <a:br>
              <a:rPr lang="en-US" dirty="0"/>
            </a:br>
            <a:r>
              <a:rPr lang="en-US" dirty="0"/>
              <a:t>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604963"/>
                  </p:ext>
                </p:extLst>
              </p:nvPr>
            </p:nvGraphicFramePr>
            <p:xfrm>
              <a:off x="4149243" y="2413992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604963"/>
                  </p:ext>
                </p:extLst>
              </p:nvPr>
            </p:nvGraphicFramePr>
            <p:xfrm>
              <a:off x="4149243" y="2413992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80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242" t="-1250" r="-590909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469" t="-1250" r="-509375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69" t="-1250" r="-4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769" t="-1250" r="-3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769" t="-1250" r="-2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769" t="-1250" r="-1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0769" t="-1250" r="-1538" b="-58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106579" r="-701538" b="-5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196250" r="-701538" b="-38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316000" r="-701538" b="-3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416000" r="-701538" b="-2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477778" r="-701538" b="-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624000" r="-70153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987875" y="942177"/>
                <a:ext cx="8721530" cy="1107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In an ideal world, there is a one-to-one mapping between state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and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7875" y="942177"/>
                <a:ext cx="8721530" cy="1107461"/>
              </a:xfrm>
              <a:prstGeom prst="rect">
                <a:avLst/>
              </a:prstGeom>
              <a:blipFill>
                <a:blip r:embed="rId3"/>
                <a:stretch>
                  <a:fillRect l="-1747" t="-2762" b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634149" y="1920318"/>
            <a:ext cx="1912524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370609" y="3951002"/>
            <a:ext cx="1107460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D80F2-E332-1167-D29C-EEBFBCA8CA4F}"/>
              </a:ext>
            </a:extLst>
          </p:cNvPr>
          <p:cNvSpPr txBox="1"/>
          <p:nvPr/>
        </p:nvSpPr>
        <p:spPr bwMode="gray">
          <a:xfrm>
            <a:off x="3681012" y="5744136"/>
            <a:ext cx="748222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However, the states are hidden, so they might map to any observation. For simplicity here, we are assuming a same number of states and observations</a:t>
            </a:r>
            <a:endParaRPr lang="en-US" sz="18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E85C47-5446-5BD3-1DAE-1DC6412F59D9}"/>
                  </a:ext>
                </a:extLst>
              </p:cNvPr>
              <p:cNvSpPr txBox="1"/>
              <p:nvPr/>
            </p:nvSpPr>
            <p:spPr bwMode="gray">
              <a:xfrm>
                <a:off x="570495" y="2402371"/>
                <a:ext cx="2841877" cy="31427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Observations (visible)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/>
                  <a:t>= 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operational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degraded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unresponsive</a:t>
                </a:r>
              </a:p>
              <a:p>
                <a:endParaRPr lang="en-US" sz="1200" dirty="0"/>
              </a:p>
              <a:p>
                <a:r>
                  <a:rPr lang="en-US" sz="1400" b="1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States (hidden)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/>
                  <a:t>= 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operational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degraded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unresponsive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States </a:t>
                </a:r>
                <a:r>
                  <a:rPr lang="en-US" sz="1200" b="1" dirty="0"/>
                  <a:t>are</a:t>
                </a:r>
                <a:r>
                  <a:rPr lang="en-US" sz="1200" dirty="0"/>
                  <a:t> the true situation of a component, whereas as observations are measurements that </a:t>
                </a:r>
                <a:r>
                  <a:rPr lang="en-US" sz="1200" b="1" dirty="0"/>
                  <a:t>may</a:t>
                </a:r>
                <a:r>
                  <a:rPr lang="en-US" sz="1200" dirty="0"/>
                  <a:t> correspond to the true situation of a component at a given time.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E85C47-5446-5BD3-1DAE-1DC6412F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0495" y="2402371"/>
                <a:ext cx="2841877" cy="3142783"/>
              </a:xfrm>
              <a:prstGeom prst="rect">
                <a:avLst/>
              </a:prstGeom>
              <a:blipFill>
                <a:blip r:embed="rId4"/>
                <a:stretch>
                  <a:fillRect l="-644" t="-581" b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146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182208" y="1836399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400076"/>
                  </p:ext>
                </p:extLst>
              </p:nvPr>
            </p:nvGraphicFramePr>
            <p:xfrm>
              <a:off x="4366330" y="2603105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400076"/>
                  </p:ext>
                </p:extLst>
              </p:nvPr>
            </p:nvGraphicFramePr>
            <p:xfrm>
              <a:off x="4366330" y="2603105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80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242" t="-2500" r="-590909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5469" t="-2500" r="-509375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769" t="-2500" r="-4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769" t="-2500" r="-3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769" t="-2500" r="-2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0769" t="-2500" r="-1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0769" t="-2500" r="-1538" b="-5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09333" r="-701538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96250" r="-701538" b="-38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311842" r="-701538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417333" r="-701538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485000" r="-70153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624000" r="-70153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blipFill>
                <a:blip r:embed="rId5"/>
                <a:stretch>
                  <a:fillRect l="-2361" t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851236" y="2109431"/>
            <a:ext cx="1912524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581117" y="4146694"/>
            <a:ext cx="1120617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6594F-5DB7-4807-B6D9-AFAD26312A9E}"/>
              </a:ext>
            </a:extLst>
          </p:cNvPr>
          <p:cNvSpPr/>
          <p:nvPr/>
        </p:nvSpPr>
        <p:spPr bwMode="gray">
          <a:xfrm>
            <a:off x="5210106" y="2993291"/>
            <a:ext cx="1509083" cy="106289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46C54-359D-40B3-A07D-1C12AADAD602}"/>
              </a:ext>
            </a:extLst>
          </p:cNvPr>
          <p:cNvSpPr txBox="1"/>
          <p:nvPr/>
        </p:nvSpPr>
        <p:spPr bwMode="gray">
          <a:xfrm>
            <a:off x="4006953" y="1852297"/>
            <a:ext cx="22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Intermittent cycle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41A7A2-B717-4C89-A584-25587149ECBB}"/>
              </a:ext>
            </a:extLst>
          </p:cNvPr>
          <p:cNvCxnSpPr>
            <a:cxnSpLocks/>
            <a:stCxn id="8" idx="1"/>
            <a:endCxn id="35" idx="2"/>
          </p:cNvCxnSpPr>
          <p:nvPr/>
        </p:nvCxnSpPr>
        <p:spPr bwMode="gray">
          <a:xfrm rot="10800000">
            <a:off x="5156314" y="2160074"/>
            <a:ext cx="53793" cy="1364664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681469-750E-4130-936C-49F9080A182F}"/>
              </a:ext>
            </a:extLst>
          </p:cNvPr>
          <p:cNvSpPr/>
          <p:nvPr/>
        </p:nvSpPr>
        <p:spPr bwMode="gray">
          <a:xfrm>
            <a:off x="7579209" y="4402687"/>
            <a:ext cx="1499008" cy="10238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36A28A-0DF4-4A05-932C-26B1EECBE88F}"/>
              </a:ext>
            </a:extLst>
          </p:cNvPr>
          <p:cNvCxnSpPr>
            <a:cxnSpLocks/>
            <a:stCxn id="38" idx="1"/>
            <a:endCxn id="35" idx="2"/>
          </p:cNvCxnSpPr>
          <p:nvPr/>
        </p:nvCxnSpPr>
        <p:spPr bwMode="gray">
          <a:xfrm rot="10800000">
            <a:off x="5156313" y="2160075"/>
            <a:ext cx="2422896" cy="2754521"/>
          </a:xfrm>
          <a:prstGeom prst="bentConnector2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981303" y="1836399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29262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9262" y="3666339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62928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09B7A7C-E0A4-4FD3-8228-71251209486E}"/>
              </a:ext>
            </a:extLst>
          </p:cNvPr>
          <p:cNvSpPr/>
          <p:nvPr/>
        </p:nvSpPr>
        <p:spPr bwMode="gray">
          <a:xfrm>
            <a:off x="5042510" y="5406023"/>
            <a:ext cx="1041045" cy="5265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3C24A7-6A1D-454F-8DCE-2A935E82A295}"/>
              </a:ext>
            </a:extLst>
          </p:cNvPr>
          <p:cNvSpPr txBox="1"/>
          <p:nvPr/>
        </p:nvSpPr>
        <p:spPr bwMode="gray">
          <a:xfrm>
            <a:off x="5761342" y="6079074"/>
            <a:ext cx="1577967" cy="52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</a:rPr>
              <a:t>Effect of Failure Masking</a:t>
            </a:r>
            <a:endParaRPr lang="en-US" sz="1400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16B79AA-89F6-4E7B-89AA-A5DED12E53F0}"/>
              </a:ext>
            </a:extLst>
          </p:cNvPr>
          <p:cNvCxnSpPr>
            <a:cxnSpLocks/>
            <a:stCxn id="94" idx="2"/>
            <a:endCxn id="95" idx="1"/>
          </p:cNvCxnSpPr>
          <p:nvPr/>
        </p:nvCxnSpPr>
        <p:spPr bwMode="gray">
          <a:xfrm rot="16200000" flipH="1">
            <a:off x="5457311" y="6038340"/>
            <a:ext cx="409753" cy="198309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250540" y="51650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944886" y="51650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/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/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362920D-2538-42D7-858B-A77B44BA3838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 bwMode="gray">
          <a:xfrm>
            <a:off x="2965776" y="5168543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/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B90885-D643-48B2-B755-E43FE240C5F6}"/>
              </a:ext>
            </a:extLst>
          </p:cNvPr>
          <p:cNvCxnSpPr>
            <a:cxnSpLocks/>
            <a:stCxn id="113" idx="4"/>
            <a:endCxn id="116" idx="7"/>
          </p:cNvCxnSpPr>
          <p:nvPr/>
        </p:nvCxnSpPr>
        <p:spPr bwMode="gray">
          <a:xfrm flipH="1">
            <a:off x="2660122" y="5168543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/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2AED60-CCEB-4397-BC81-3C1C814E2DF7}"/>
              </a:ext>
            </a:extLst>
          </p:cNvPr>
          <p:cNvCxnSpPr>
            <a:cxnSpLocks/>
            <a:stCxn id="113" idx="4"/>
            <a:endCxn id="135" idx="0"/>
          </p:cNvCxnSpPr>
          <p:nvPr/>
        </p:nvCxnSpPr>
        <p:spPr bwMode="gray">
          <a:xfrm>
            <a:off x="2965776" y="5168543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67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  <p:bldP spid="38" grpId="0" animBg="1"/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9C820-AAE1-4FCE-9B15-E7B93F4B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Tool: Hmm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C1CD-884E-444E-908F-ADABEB8294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EB5E-FC90-4B48-89C2-B0225F62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1103109"/>
            <a:ext cx="8686800" cy="30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F577F-54AF-43FB-8908-74FACBD4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2" y="4655348"/>
            <a:ext cx="8759536" cy="1153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4C342-2D8E-4B18-8C21-A6CAA46296A0}"/>
              </a:ext>
            </a:extLst>
          </p:cNvPr>
          <p:cNvSpPr txBox="1"/>
          <p:nvPr/>
        </p:nvSpPr>
        <p:spPr bwMode="gray">
          <a:xfrm>
            <a:off x="363681" y="835902"/>
            <a:ext cx="5288973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Initializing and Sampling a Model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DE3B2-979E-4B2F-B252-ABCA8B5E8D38}"/>
              </a:ext>
            </a:extLst>
          </p:cNvPr>
          <p:cNvSpPr txBox="1"/>
          <p:nvPr/>
        </p:nvSpPr>
        <p:spPr bwMode="gray">
          <a:xfrm>
            <a:off x="422564" y="4392734"/>
            <a:ext cx="3958936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Learning </a:t>
            </a:r>
          </a:p>
        </p:txBody>
      </p:sp>
    </p:spTree>
    <p:extLst>
      <p:ext uri="{BB962C8B-B14F-4D97-AF65-F5344CB8AC3E}">
        <p14:creationId xmlns:p14="http://schemas.microsoft.com/office/powerpoint/2010/main" val="350401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1.</a:t>
                </a:r>
                <a:r>
                  <a:rPr lang="en-US" dirty="0"/>
                  <a:t> Apply the Baum-Welch algorithm </a:t>
                </a:r>
                <a:r>
                  <a:rPr lang="en-US" b="1" dirty="0"/>
                  <a:t>to learn a model </a:t>
                </a:r>
                <a:r>
                  <a:rPr lang="en-US" dirty="0"/>
                  <a:t>that allows to predict the traces of observations produced by your DTMC</a:t>
                </a:r>
              </a:p>
              <a:p>
                <a:pPr marL="0" indent="0">
                  <a:buNone/>
                </a:pPr>
                <a:r>
                  <a:rPr lang="en-US" dirty="0"/>
                  <a:t>Use the learned model to answer the following questions.</a:t>
                </a:r>
              </a:p>
              <a:p>
                <a:pPr marL="0" indent="0">
                  <a:buNone/>
                </a:pPr>
                <a:r>
                  <a:rPr lang="en-US" b="1" dirty="0"/>
                  <a:t>2</a:t>
                </a:r>
                <a:r>
                  <a:rPr lang="en-US" dirty="0"/>
                  <a:t> What is the probability that your model has generated the following sequence of observations: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masking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</a:t>
                </a:r>
                <a:r>
                  <a:rPr lang="en-US" dirty="0"/>
                  <a:t> What is the most probable sequence of states for each of the five  above observations?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  <a:blipFill>
                <a:blip r:embed="rId2"/>
                <a:stretch>
                  <a:fillRect l="-1275" t="-1195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Task-1 - Warmup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D7BAC9-4258-454D-8D85-374863442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the Baum-Welch algorithm to learn a model for your </a:t>
            </a:r>
            <a:r>
              <a:rPr lang="en-US" dirty="0" err="1"/>
              <a:t>mRubis</a:t>
            </a:r>
            <a:r>
              <a:rPr lang="en-US" dirty="0"/>
              <a:t>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sequence of observations from your DTMC that correspond to the three scenarios:</a:t>
            </a:r>
          </a:p>
          <a:p>
            <a:pPr lvl="1"/>
            <a:r>
              <a:rPr lang="en-US" dirty="0"/>
              <a:t>Intermittent failure</a:t>
            </a:r>
          </a:p>
          <a:p>
            <a:pPr lvl="1"/>
            <a:r>
              <a:rPr lang="en-US" dirty="0"/>
              <a:t>Failure cascade</a:t>
            </a:r>
          </a:p>
          <a:p>
            <a:pPr lvl="1"/>
            <a:r>
              <a:rPr lang="en-US" dirty="0"/>
              <a:t>Failure masking</a:t>
            </a:r>
          </a:p>
          <a:p>
            <a:pPr marL="0" indent="0">
              <a:buNone/>
            </a:pPr>
            <a:r>
              <a:rPr lang="en-US" dirty="0"/>
              <a:t>Use your learned model to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Compute the probability of each scenario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Estimate the sequence of states that most probably generated each observation trace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2B45D-EF29-45BB-8FFB-E2E7481A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D36A-FDB9-4ED2-B3C6-00795897E3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73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</p:spPr>
            <p:txBody>
              <a:bodyPr/>
              <a:lstStyle/>
              <a:p>
                <a:pPr marL="102906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dirty="0">
                    <a:effectLst/>
                    <a:latin typeface="Calibri" panose="020F0502020204030204" pitchFamily="34" charset="0"/>
                  </a:rPr>
                  <a:t>1. What is the probability that a model generated a sequence of observations?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2. What is the probability of seeing the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Chain Rule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a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𝑝𝑒𝑟𝑚𝑢𝑡𝑎𝑡𝑖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𝑡𝑎𝑡𝑒𝑠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  <a:blipFill>
                <a:blip r:embed="rId2"/>
                <a:stretch>
                  <a:fillRect l="-1275" t="-4095" b="-18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4E112D-7FE8-454B-B928-2A77F0E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derivations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3AF-8E76-47F1-B07E-419DB5F71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2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</p:spPr>
            <p:txBody>
              <a:bodyPr/>
              <a:lstStyle/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𝑝𝑒𝑟𝑚𝑢𝑡𝑎𝑡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io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s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𝑡𝑎𝑡𝑒𝑠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Intractable! , given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State sequences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Multiplications per state =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Total summations and multiplications = (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2∗6−1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11∗4096+4096−1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=49152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summation and multiplications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3=54</m:t>
                    </m:r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2=36</m:t>
                    </m:r>
                  </m:oMath>
                </a14:m>
                <a:endParaRPr lang="en-US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2∗54−1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54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  <m:sup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54</m:t>
                            </m:r>
                          </m:sup>
                        </m:s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x-IV_mathan" sz="18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108∗1.09∗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86</m:t>
                        </m:r>
                      </m:sup>
                    </m:sSup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x-IV_mathan" sz="1800" i="1" dirty="0">
                    <a:latin typeface="Cambria Math" panose="02040503050406030204" pitchFamily="18" charset="0"/>
                  </a:rPr>
                  <a:t>summation and multiplications</a:t>
                </a:r>
                <a:endParaRPr lang="x-IV_mathan" sz="1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  <a:blipFill>
                <a:blip r:embed="rId3"/>
                <a:stretch>
                  <a:fillRect l="-1221" t="-8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4A8A-B7CC-4530-9BC0-15A1B122AD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33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6C9DD7-641E-4ABF-0C06-1F6777FAF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041106"/>
          </a:xfrm>
        </p:spPr>
        <p:txBody>
          <a:bodyPr/>
          <a:lstStyle/>
          <a:p>
            <a:r>
              <a:rPr lang="en-US" b="1" dirty="0"/>
              <a:t>Lecture Series of Prof. </a:t>
            </a:r>
            <a:r>
              <a:rPr lang="en-US" b="1" dirty="0" err="1"/>
              <a:t>Donal</a:t>
            </a:r>
            <a:r>
              <a:rPr lang="en-US" b="1" dirty="0"/>
              <a:t> Patterson </a:t>
            </a:r>
            <a:r>
              <a:rPr lang="en-US" dirty="0">
                <a:hlinkClick r:id="rId2"/>
              </a:rPr>
              <a:t>https://www.youtube.com/watch?v=J_y5hx_ySCg&amp;list=PLix7MmR3doRo3NGNzrq48FItR3TDyuLCo</a:t>
            </a:r>
            <a:r>
              <a:rPr lang="en-US" dirty="0"/>
              <a:t> </a:t>
            </a:r>
          </a:p>
          <a:p>
            <a:r>
              <a:rPr lang="en-US" b="1" dirty="0"/>
              <a:t>Lecture of Pieter </a:t>
            </a:r>
            <a:r>
              <a:rPr lang="en-US" b="1" dirty="0" err="1"/>
              <a:t>Abeel</a:t>
            </a:r>
            <a:r>
              <a:rPr lang="en-US" dirty="0"/>
              <a:t>  - </a:t>
            </a:r>
            <a:r>
              <a:rPr lang="en-US" dirty="0">
                <a:hlinkClick r:id="rId3"/>
              </a:rPr>
              <a:t>https://www.youtube.com/watch?v=9dp4whVQv5s&amp;pbjreload=101</a:t>
            </a:r>
            <a:r>
              <a:rPr lang="en-US" dirty="0"/>
              <a:t> </a:t>
            </a:r>
          </a:p>
          <a:p>
            <a:r>
              <a:rPr lang="en-US" b="1" dirty="0"/>
              <a:t>Blog - Short tutorials: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hlinkClick r:id="rId4"/>
              </a:rPr>
              <a:t>Introduction to Hidden Markov Model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>
                <a:hlinkClick r:id="rId5"/>
              </a:rPr>
              <a:t>Forward and Backward Algorithm in Hidden Markov Model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>
                <a:hlinkClick r:id="rId6"/>
              </a:rPr>
              <a:t>Derivation and implementation of Baum Welch Algorithm for Hidden Markov Model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>
                <a:hlinkClick r:id="rId7"/>
              </a:rPr>
              <a:t>Implement Viterbi Algorithm in Hidden Markov Model using Python and 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264583-3A15-1CB0-2947-6DD87845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Materials on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3E23-B260-D3A5-B093-8B28C3F76B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11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Review of Baum-Welch Algorithm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HMMLearn</a:t>
            </a:r>
            <a:r>
              <a:rPr lang="en-US" dirty="0"/>
              <a:t> API</a:t>
            </a:r>
          </a:p>
          <a:p>
            <a:r>
              <a:rPr lang="en-US" dirty="0"/>
              <a:t>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 smtClean="0">
                          <a:effectLst/>
                          <a:latin typeface="Cambria Math" panose="02040503050406030204" pitchFamily="18" charset="0"/>
                        </a:rPr>
                        <m:t>𝐻𝑀𝑀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hidden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set of observations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transition </a:t>
                </a:r>
                <a:r>
                  <a:rPr lang="en-US" sz="1800" dirty="0">
                    <a:latin typeface="Calibri" panose="020F0502020204030204" pitchFamily="34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atrix among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each state generating an observation (also called emission probability)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being at any given state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  <a:blipFill>
                <a:blip r:embed="rId2"/>
                <a:stretch>
                  <a:fillRect l="-1115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definitions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38216-724B-4E60-9EAA-3B6E6C65CB9A}"/>
              </a:ext>
            </a:extLst>
          </p:cNvPr>
          <p:cNvSpPr txBox="1"/>
          <p:nvPr/>
        </p:nvSpPr>
        <p:spPr bwMode="gray">
          <a:xfrm>
            <a:off x="37958" y="5832221"/>
            <a:ext cx="11914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</a:t>
            </a:r>
          </a:p>
          <a:p>
            <a:r>
              <a:rPr lang="en-US" dirty="0" err="1"/>
              <a:t>Rabiner</a:t>
            </a:r>
            <a:r>
              <a:rPr lang="en-US" dirty="0"/>
              <a:t>, L. R. (1989). A tutorial on hidden Markov models and selected applications in speech recognition. </a:t>
            </a:r>
            <a:r>
              <a:rPr lang="en-US" i="1" dirty="0"/>
              <a:t>Proceedings of the IEEE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(2), 257-286.</a:t>
            </a:r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920723"/>
              </a:xfrm>
            </p:spPr>
            <p:txBody>
              <a:bodyPr/>
              <a:lstStyle/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At each step t (out of a total T steps) we have one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emitted by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a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Transitions between states are given by transition matrix 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transition probability between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Emission probabilities are given by emission matrix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is the emission probability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generat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𝑖𝑛𝑔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. </a:t>
                </a:r>
              </a:p>
              <a:p>
                <a:pPr marL="582894" lvl="2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err="1" smtClean="0"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t</a:t>
                </a:r>
                <a:r>
                  <a:rPr lang="en-US" sz="2000" dirty="0">
                    <a:latin typeface="Calibri" panose="020F0502020204030204" pitchFamily="34" charset="0"/>
                  </a:rPr>
                  <a:t>he probability of a certain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 at time t for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.</a:t>
                </a: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Note, that any state could generate any observation, so we would sometimes write emission probabilities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state index and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observation index.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920723"/>
              </a:xfrm>
              <a:blipFill>
                <a:blip r:embed="rId2"/>
                <a:stretch>
                  <a:fillRect l="-1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22B29-56AB-489A-AC5C-3BF2C79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HMM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3F90-4192-4FA9-862F-36B34E5021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What is the HMM model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="0" i="0" dirty="0">
                    <a:latin typeface="+mj-lt"/>
                  </a:rPr>
                  <a:t> that most probably generated a given sequence of observations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b="0" i="0" dirty="0">
                    <a:latin typeface="+mj-lt"/>
                  </a:rPr>
                  <a:t>?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: learned HMM model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  <a:blipFill>
                <a:blip r:embed="rId2"/>
                <a:stretch>
                  <a:fillRect l="-1275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1E760-76CA-4533-B1E7-1473AFF3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 </a:t>
            </a:r>
            <a:r>
              <a:rPr lang="en-US" b="1" dirty="0"/>
              <a:t>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7FF0-5873-4D45-87BC-E6D45EC5B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9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548560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0" dirty="0">
                    <a:latin typeface="+mj-lt"/>
                  </a:rPr>
                  <a:t> : </a:t>
                </a:r>
                <a:r>
                  <a:rPr lang="en-US" sz="1600" dirty="0"/>
                  <a:t>HMM model,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: </a:t>
                </a:r>
                <a:r>
                  <a:rPr lang="en-US" sz="1600" dirty="0"/>
                  <a:t>sequence of observations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} =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>
                    <a:latin typeface="+mj-lt"/>
                  </a:rPr>
                  <a:t>: </a:t>
                </a:r>
                <a:r>
                  <a:rPr lang="en-US" sz="1600" dirty="0"/>
                  <a:t>time-independent stochastic transition matrix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: </a:t>
                </a:r>
                <a:r>
                  <a:rPr lang="en-US" sz="1600" dirty="0"/>
                  <a:t>initial state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</a:t>
                </a:r>
                <a:r>
                  <a:rPr lang="en-US" sz="1600" b="1" i="0" u="sng" dirty="0">
                    <a:latin typeface="+mj-lt"/>
                  </a:rPr>
                  <a:t>forward</a:t>
                </a:r>
                <a:r>
                  <a:rPr lang="en-US" sz="1600" b="0" i="0" dirty="0">
                    <a:latin typeface="+mj-lt"/>
                  </a:rPr>
                  <a:t> step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i="0" dirty="0">
                    <a:latin typeface="+mj-lt"/>
                  </a:rPr>
                  <a:t>probability of </a:t>
                </a:r>
                <a:r>
                  <a:rPr lang="en-US" sz="1600" b="1" i="0" u="sng" dirty="0">
                    <a:latin typeface="+mj-lt"/>
                  </a:rPr>
                  <a:t>arriving</a:t>
                </a:r>
                <a:r>
                  <a:rPr lang="en-US" sz="1600" i="0" dirty="0">
                    <a:latin typeface="+mj-lt"/>
                  </a:rPr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0" dirty="0">
                    <a:latin typeface="+mj-lt"/>
                  </a:rPr>
                  <a:t> </a:t>
                </a:r>
                <a:r>
                  <a:rPr lang="en-US" sz="1600" b="1" i="0" u="sng" dirty="0">
                    <a:latin typeface="+mj-lt"/>
                  </a:rPr>
                  <a:t>after</a:t>
                </a:r>
                <a:r>
                  <a:rPr lang="en-US" sz="1600" i="0" dirty="0">
                    <a:latin typeface="+mj-lt"/>
                  </a:rPr>
                  <a:t> a set of observations.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:r>
                  <a:rPr lang="en-US" sz="1600" i="0" u="sng" dirty="0">
                    <a:latin typeface="+mj-lt"/>
                  </a:rPr>
                  <a:t>recursively</a:t>
                </a:r>
                <a:r>
                  <a:rPr lang="en-US" sz="1600" i="0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</a:t>
                </a:r>
                <a:r>
                  <a:rPr lang="en-US" sz="1600" b="1" i="0" u="sng" dirty="0">
                    <a:latin typeface="+mj-lt"/>
                  </a:rPr>
                  <a:t>backward</a:t>
                </a:r>
                <a:r>
                  <a:rPr lang="en-US" sz="1600" b="0" i="0" dirty="0">
                    <a:latin typeface="+mj-lt"/>
                  </a:rPr>
                  <a:t> step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0" dirty="0">
                    <a:latin typeface="+mj-lt"/>
                  </a:rPr>
                  <a:t> probability of </a:t>
                </a:r>
                <a:r>
                  <a:rPr lang="en-US" sz="1600" b="1" i="0" u="sng" dirty="0">
                    <a:latin typeface="+mj-lt"/>
                  </a:rPr>
                  <a:t>seeing</a:t>
                </a:r>
                <a:r>
                  <a:rPr lang="en-US" sz="1600" i="0" dirty="0">
                    <a:latin typeface="+mj-lt"/>
                  </a:rPr>
                  <a:t> a set of observations if we </a:t>
                </a:r>
                <a:r>
                  <a:rPr lang="en-US" sz="1600" b="1" i="0" u="sng" dirty="0">
                    <a:latin typeface="+mj-lt"/>
                  </a:rPr>
                  <a:t>start</a:t>
                </a:r>
                <a:r>
                  <a:rPr lang="en-US" sz="1600" i="0" dirty="0">
                    <a:latin typeface="+mj-lt"/>
                  </a:rPr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 =1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 having seen observations ahead and behind, what is the probability of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i="0" dirty="0">
                    <a:latin typeface="+mj-lt"/>
                  </a:rPr>
                  <a:t>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5485604"/>
              </a:xfrm>
              <a:blipFill>
                <a:blip r:embed="rId3"/>
                <a:stretch>
                  <a:fillRect l="-848" t="-111" b="-15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96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436491" cy="514738"/>
          </a:xfrm>
        </p:spPr>
        <p:txBody>
          <a:bodyPr/>
          <a:lstStyle/>
          <a:p>
            <a:r>
              <a:rPr lang="en-US" sz="2400" dirty="0"/>
              <a:t>Now how to aggregate these estimates iteratively?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/>
              <p:nvPr/>
            </p:nvSpPr>
            <p:spPr bwMode="gray">
              <a:xfrm>
                <a:off x="839653" y="1495328"/>
                <a:ext cx="8563568" cy="3278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b="0" i="0" dirty="0">
                    <a:latin typeface="+mj-lt"/>
                  </a:rPr>
                  <a:t> , normalizing factor</a:t>
                </a:r>
              </a:p>
              <a:p>
                <a:pPr marL="0" indent="0"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b="0" i="0" dirty="0">
                    <a:latin typeface="+mj-lt"/>
                  </a:rPr>
                  <a:t>Hence,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653" y="1495328"/>
                <a:ext cx="8563568" cy="3278654"/>
              </a:xfrm>
              <a:prstGeom prst="rect">
                <a:avLst/>
              </a:prstGeom>
              <a:blipFill>
                <a:blip r:embed="rId3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89A3473-E4D9-67A5-88D2-AA36974E78AE}"/>
              </a:ext>
            </a:extLst>
          </p:cNvPr>
          <p:cNvGrpSpPr/>
          <p:nvPr/>
        </p:nvGrpSpPr>
        <p:grpSpPr>
          <a:xfrm>
            <a:off x="1263503" y="2700670"/>
            <a:ext cx="2085753" cy="292324"/>
            <a:chOff x="1263503" y="2700670"/>
            <a:chExt cx="2085753" cy="292324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D58FD914-FB7B-30D2-9BC6-90208E0C66B4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 bwMode="gray">
            <a:xfrm rot="5400000">
              <a:off x="2187650" y="2032556"/>
              <a:ext cx="237460" cy="16285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3F764-12CF-6EEC-7756-7C00061DF775}"/>
                </a:ext>
              </a:extLst>
            </p:cNvPr>
            <p:cNvSpPr/>
            <p:nvPr/>
          </p:nvSpPr>
          <p:spPr bwMode="gray">
            <a:xfrm>
              <a:off x="2892056" y="2700670"/>
              <a:ext cx="457200" cy="274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E79EAC-51A9-A7B9-24E9-CF820AB7FC39}"/>
                </a:ext>
              </a:extLst>
            </p:cNvPr>
            <p:cNvSpPr/>
            <p:nvPr/>
          </p:nvSpPr>
          <p:spPr bwMode="gray">
            <a:xfrm>
              <a:off x="1263503" y="2965562"/>
              <a:ext cx="457200" cy="274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2D6E4A-2359-B63F-D79D-B020528018C1}"/>
                  </a:ext>
                </a:extLst>
              </p:cNvPr>
              <p:cNvSpPr txBox="1"/>
              <p:nvPr/>
            </p:nvSpPr>
            <p:spPr bwMode="gray">
              <a:xfrm>
                <a:off x="5704420" y="1290935"/>
                <a:ext cx="6248400" cy="94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probability of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at times </a:t>
                </a:r>
                <a:r>
                  <a:rPr lang="en-US" i="1" dirty="0">
                    <a:effectLst/>
                  </a:rPr>
                  <a:t>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effectLst/>
                  </a:rPr>
                  <a:t>t + 1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respectively given the observed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and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2D6E4A-2359-B63F-D79D-B02052801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04420" y="1290935"/>
                <a:ext cx="6248400" cy="945643"/>
              </a:xfrm>
              <a:prstGeom prst="rect">
                <a:avLst/>
              </a:prstGeom>
              <a:blipFill>
                <a:blip r:embed="rId4"/>
                <a:stretch>
                  <a:fillRect l="-878" t="-4516" r="-780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72FAF5-EA2C-B2B7-B3BF-58D4F65C98D6}"/>
              </a:ext>
            </a:extLst>
          </p:cNvPr>
          <p:cNvCxnSpPr>
            <a:cxnSpLocks/>
            <a:endCxn id="16" idx="1"/>
          </p:cNvCxnSpPr>
          <p:nvPr/>
        </p:nvCxnSpPr>
        <p:spPr bwMode="gray">
          <a:xfrm>
            <a:off x="4886325" y="1752600"/>
            <a:ext cx="818095" cy="111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72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9DC4EB-576B-4281-83C9-264EF34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Iterative Procedure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C220-DE99-48C5-8D07-B7E195DB3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12A36-8182-4309-B7A0-BFD892CD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0" y="758388"/>
            <a:ext cx="5436690" cy="6034885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9597B636-CCFC-FDA3-BD37-22F0ED5B2B7E}"/>
              </a:ext>
            </a:extLst>
          </p:cNvPr>
          <p:cNvSpPr/>
          <p:nvPr/>
        </p:nvSpPr>
        <p:spPr bwMode="gray">
          <a:xfrm>
            <a:off x="5467547" y="2130458"/>
            <a:ext cx="628454" cy="148943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75530A-142A-FD13-C860-0F5B9BC4B393}"/>
                  </a:ext>
                </a:extLst>
              </p:cNvPr>
              <p:cNvSpPr txBox="1"/>
              <p:nvPr/>
            </p:nvSpPr>
            <p:spPr bwMode="gray">
              <a:xfrm>
                <a:off x="5888052" y="1093670"/>
                <a:ext cx="5782795" cy="855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Given a sequence of observations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dirty="0"/>
                  <a:t>, the EM algorithm to find the maximum likelihood estimate of the parameters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of the HMM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75530A-142A-FD13-C860-0F5B9BC4B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8052" y="1093670"/>
                <a:ext cx="5782795" cy="855427"/>
              </a:xfrm>
              <a:prstGeom prst="rect">
                <a:avLst/>
              </a:prstGeom>
              <a:blipFill>
                <a:blip r:embed="rId3"/>
                <a:stretch>
                  <a:fillRect l="-632" r="-1159" b="-7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930797-5489-A435-EB5C-EC7B43EC876E}"/>
              </a:ext>
            </a:extLst>
          </p:cNvPr>
          <p:cNvCxnSpPr>
            <a:endCxn id="7" idx="1"/>
          </p:cNvCxnSpPr>
          <p:nvPr/>
        </p:nvCxnSpPr>
        <p:spPr bwMode="gray">
          <a:xfrm flipV="1">
            <a:off x="1358781" y="1521384"/>
            <a:ext cx="4529271" cy="83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5B8250-FE76-63B8-5979-B5476BEA1188}"/>
              </a:ext>
            </a:extLst>
          </p:cNvPr>
          <p:cNvSpPr txBox="1"/>
          <p:nvPr/>
        </p:nvSpPr>
        <p:spPr bwMode="gray">
          <a:xfrm>
            <a:off x="6238430" y="2661083"/>
            <a:ext cx="380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latin typeface="+mj-lt"/>
              </a:rPr>
              <a:t>Forward and Backward steps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2B9E7-1E64-8413-906D-705292F8C597}"/>
              </a:ext>
            </a:extLst>
          </p:cNvPr>
          <p:cNvSpPr txBox="1"/>
          <p:nvPr/>
        </p:nvSpPr>
        <p:spPr bwMode="gray">
          <a:xfrm>
            <a:off x="6238430" y="4174493"/>
            <a:ext cx="380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latin typeface="+mj-lt"/>
              </a:rPr>
              <a:t>Bayesian Updates	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D651C-7D6E-F9E5-99F9-F43904A9FC04}"/>
              </a:ext>
            </a:extLst>
          </p:cNvPr>
          <p:cNvSpPr txBox="1"/>
          <p:nvPr/>
        </p:nvSpPr>
        <p:spPr bwMode="gray">
          <a:xfrm>
            <a:off x="6238430" y="5318571"/>
            <a:ext cx="380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latin typeface="+mj-lt"/>
              </a:rPr>
              <a:t>Update the HMM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210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1B52B3-0D4B-EC0D-B9BF-49BA8CA61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6DE6C8-20C0-22B1-6009-CDF7B6892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7" y="4805681"/>
            <a:ext cx="11228919" cy="664894"/>
          </a:xfrm>
        </p:spPr>
        <p:txBody>
          <a:bodyPr/>
          <a:lstStyle/>
          <a:p>
            <a:r>
              <a:rPr lang="en-US" dirty="0"/>
              <a:t>Example of a Hidden Markov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1ADE9-AE24-C04D-A4D3-87E1BEF4A7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0163" y="6526213"/>
            <a:ext cx="731837" cy="228600"/>
          </a:xfrm>
        </p:spPr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55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5099</TotalTime>
  <Words>1498</Words>
  <Application>Microsoft Office PowerPoint</Application>
  <PresentationFormat>Widescreen</PresentationFormat>
  <Paragraphs>301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Verdana</vt:lpstr>
      <vt:lpstr>HPI PPT-Template</vt:lpstr>
      <vt:lpstr>Hidden Markov Models project-2</vt:lpstr>
      <vt:lpstr>Topics</vt:lpstr>
      <vt:lpstr>HMM definitions used</vt:lpstr>
      <vt:lpstr>How the HMM works</vt:lpstr>
      <vt:lpstr>Baum-Welch algorithm GOAL</vt:lpstr>
      <vt:lpstr>Baum-Welch Algorithm: Components</vt:lpstr>
      <vt:lpstr>Now how to aggregate these estimates iteratively?</vt:lpstr>
      <vt:lpstr>Baum-Welch Algorithm: Iterative Procedure </vt:lpstr>
      <vt:lpstr>Example of a Hidden Markov Network</vt:lpstr>
      <vt:lpstr>Example</vt:lpstr>
      <vt:lpstr>Example</vt:lpstr>
      <vt:lpstr>Tool: Hmm Learn</vt:lpstr>
      <vt:lpstr>Task-1 - Warmup</vt:lpstr>
      <vt:lpstr>Task-2</vt:lpstr>
      <vt:lpstr>Some derivations</vt:lpstr>
      <vt:lpstr>Computing P(O|θ)</vt:lpstr>
      <vt:lpstr>Additional Materials on HMMs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382</cp:revision>
  <dcterms:created xsi:type="dcterms:W3CDTF">2020-04-21T07:53:32Z</dcterms:created>
  <dcterms:modified xsi:type="dcterms:W3CDTF">2022-11-25T12:25:22Z</dcterms:modified>
</cp:coreProperties>
</file>