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RobotoMono-bold.fntdata"/><Relationship Id="rId12" Type="http://schemas.openxmlformats.org/officeDocument/2006/relationships/slide" Target="slides/slide7.xml"/><Relationship Id="rId34" Type="http://schemas.openxmlformats.org/officeDocument/2006/relationships/font" Target="fonts/RobotoMono-regular.fntdata"/><Relationship Id="rId15" Type="http://schemas.openxmlformats.org/officeDocument/2006/relationships/slide" Target="slides/slide10.xml"/><Relationship Id="rId37" Type="http://schemas.openxmlformats.org/officeDocument/2006/relationships/font" Target="fonts/RobotoMono-boldItalic.fntdata"/><Relationship Id="rId14" Type="http://schemas.openxmlformats.org/officeDocument/2006/relationships/slide" Target="slides/slide9.xml"/><Relationship Id="rId36" Type="http://schemas.openxmlformats.org/officeDocument/2006/relationships/font" Target="fonts/RobotoMon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994946ef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994946ef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994946ef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994946efa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994946efa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994946efa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994946efa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994946efa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994946efa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994946efa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994946efa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994946efa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994946efa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994946efa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994946efa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994946efa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994946efa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e994946efa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994946efa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e994946efa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994946efa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e994946efa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994946ef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994946ef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994946efa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e994946efa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994946efa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e994946efa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994946ef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e994946ef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994946efa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e994946efa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994946efa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e994946efa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994946efa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994946ef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994946ef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994946ef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994946ef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994946ef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994946efa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994946efa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994946ef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994946efa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994946efa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994946efa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994946ef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994946ef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9" name="Google Shape;129;p1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13"/>
          <p:cNvPicPr preferRelativeResize="0"/>
          <p:nvPr/>
        </p:nvPicPr>
        <p:blipFill>
          <a:blip r:embed="rId3">
            <a:alphaModFix/>
          </a:blip>
          <a:stretch>
            <a:fillRect/>
          </a:stretch>
        </p:blipFill>
        <p:spPr>
          <a:xfrm>
            <a:off x="0" y="2381"/>
            <a:ext cx="9144000" cy="5138738"/>
          </a:xfrm>
          <a:prstGeom prst="rect">
            <a:avLst/>
          </a:prstGeom>
          <a:noFill/>
          <a:ln>
            <a:noFill/>
          </a:ln>
        </p:spPr>
      </p:pic>
      <p:sp>
        <p:nvSpPr>
          <p:cNvPr id="131" name="Google Shape;131;p13"/>
          <p:cNvSpPr txBox="1"/>
          <p:nvPr/>
        </p:nvSpPr>
        <p:spPr>
          <a:xfrm>
            <a:off x="631925" y="360050"/>
            <a:ext cx="7487400" cy="12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3000">
                <a:solidFill>
                  <a:schemeClr val="dk1"/>
                </a:solidFill>
                <a:latin typeface="Calibri"/>
                <a:ea typeface="Calibri"/>
                <a:cs typeface="Calibri"/>
                <a:sym typeface="Calibri"/>
              </a:rPr>
              <a:t>Titanic - Who will Survive?</a:t>
            </a:r>
            <a:endParaRPr b="1" i="1" sz="3000">
              <a:solidFill>
                <a:schemeClr val="dk1"/>
              </a:solidFill>
              <a:latin typeface="Calibri"/>
              <a:ea typeface="Calibri"/>
              <a:cs typeface="Calibri"/>
              <a:sym typeface="Calibri"/>
            </a:endParaRPr>
          </a:p>
        </p:txBody>
      </p:sp>
      <p:sp>
        <p:nvSpPr>
          <p:cNvPr id="132" name="Google Shape;132;p13"/>
          <p:cNvSpPr txBox="1"/>
          <p:nvPr/>
        </p:nvSpPr>
        <p:spPr>
          <a:xfrm>
            <a:off x="6760025" y="4680575"/>
            <a:ext cx="2211600" cy="36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300">
                <a:solidFill>
                  <a:schemeClr val="dk1"/>
                </a:solidFill>
                <a:latin typeface="Calibri"/>
                <a:ea typeface="Calibri"/>
                <a:cs typeface="Calibri"/>
                <a:sym typeface="Calibri"/>
              </a:rPr>
              <a:t>Weituao Chen</a:t>
            </a:r>
            <a:endParaRPr b="1" i="1" sz="13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797100" y="265125"/>
            <a:ext cx="3709200" cy="1383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Correlation analysis</a:t>
            </a:r>
            <a:endParaRPr/>
          </a:p>
        </p:txBody>
      </p:sp>
      <p:sp>
        <p:nvSpPr>
          <p:cNvPr id="191" name="Google Shape;191;p22"/>
          <p:cNvSpPr txBox="1"/>
          <p:nvPr>
            <p:ph idx="1" type="body"/>
          </p:nvPr>
        </p:nvSpPr>
        <p:spPr>
          <a:xfrm>
            <a:off x="271875" y="822950"/>
            <a:ext cx="5518200" cy="302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800">
                <a:solidFill>
                  <a:srgbClr val="000000"/>
                </a:solidFill>
                <a:latin typeface="Arial"/>
                <a:ea typeface="Arial"/>
                <a:cs typeface="Arial"/>
                <a:sym typeface="Arial"/>
              </a:rPr>
              <a:t>Survived vs Pclass:</a:t>
            </a:r>
            <a:endParaRPr b="1" sz="800">
              <a:solidFill>
                <a:srgbClr val="000000"/>
              </a:solidFill>
              <a:latin typeface="Arial"/>
              <a:ea typeface="Arial"/>
              <a:cs typeface="Arial"/>
              <a:sym typeface="Arial"/>
            </a:endParaRPr>
          </a:p>
          <a:p>
            <a:pPr indent="-279400" lvl="0" marL="457200" rtl="0" algn="l">
              <a:lnSpc>
                <a:spcPct val="100000"/>
              </a:lnSpc>
              <a:spcBef>
                <a:spcPts val="1200"/>
              </a:spcBef>
              <a:spcAft>
                <a:spcPts val="0"/>
              </a:spcAft>
              <a:buClr>
                <a:srgbClr val="000000"/>
              </a:buClr>
              <a:buSzPts val="800"/>
              <a:buFont typeface="Arial"/>
              <a:buChar char="●"/>
            </a:pPr>
            <a:r>
              <a:rPr lang="en" sz="800">
                <a:solidFill>
                  <a:srgbClr val="000000"/>
                </a:solidFill>
                <a:latin typeface="Arial"/>
                <a:ea typeface="Arial"/>
                <a:cs typeface="Arial"/>
                <a:sym typeface="Arial"/>
              </a:rPr>
              <a:t>Moderate negative correlation of approximately -0.338.</a:t>
            </a:r>
            <a:endParaRPr sz="800">
              <a:solidFill>
                <a:srgbClr val="000000"/>
              </a:solidFill>
              <a:latin typeface="Arial"/>
              <a:ea typeface="Arial"/>
              <a:cs typeface="Arial"/>
              <a:sym typeface="Arial"/>
            </a:endParaRPr>
          </a:p>
          <a:p>
            <a:pPr indent="-279400" lvl="0" marL="457200" rtl="0" algn="l">
              <a:lnSpc>
                <a:spcPct val="100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Indicates higher passenger class (lower Pclass values) correlates with higher survival rates.</a:t>
            </a:r>
            <a:endParaRPr sz="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n" sz="800">
                <a:solidFill>
                  <a:srgbClr val="000000"/>
                </a:solidFill>
                <a:latin typeface="Arial"/>
                <a:ea typeface="Arial"/>
                <a:cs typeface="Arial"/>
                <a:sym typeface="Arial"/>
              </a:rPr>
              <a:t>Survived vs Sex:</a:t>
            </a:r>
            <a:endParaRPr b="1" sz="800">
              <a:solidFill>
                <a:srgbClr val="000000"/>
              </a:solidFill>
              <a:latin typeface="Arial"/>
              <a:ea typeface="Arial"/>
              <a:cs typeface="Arial"/>
              <a:sym typeface="Arial"/>
            </a:endParaRPr>
          </a:p>
          <a:p>
            <a:pPr indent="-279400" lvl="0" marL="457200" rtl="0" algn="l">
              <a:lnSpc>
                <a:spcPct val="100000"/>
              </a:lnSpc>
              <a:spcBef>
                <a:spcPts val="1200"/>
              </a:spcBef>
              <a:spcAft>
                <a:spcPts val="0"/>
              </a:spcAft>
              <a:buClr>
                <a:srgbClr val="000000"/>
              </a:buClr>
              <a:buSzPts val="800"/>
              <a:buFont typeface="Arial"/>
              <a:buChar char="●"/>
            </a:pPr>
            <a:r>
              <a:rPr lang="en" sz="800">
                <a:solidFill>
                  <a:srgbClr val="000000"/>
                </a:solidFill>
                <a:latin typeface="Arial"/>
                <a:ea typeface="Arial"/>
                <a:cs typeface="Arial"/>
                <a:sym typeface="Arial"/>
              </a:rPr>
              <a:t>Moderate positive correlation of about 0.543.</a:t>
            </a:r>
            <a:endParaRPr sz="800">
              <a:solidFill>
                <a:srgbClr val="000000"/>
              </a:solidFill>
              <a:latin typeface="Arial"/>
              <a:ea typeface="Arial"/>
              <a:cs typeface="Arial"/>
              <a:sym typeface="Arial"/>
            </a:endParaRPr>
          </a:p>
          <a:p>
            <a:pPr indent="-279400" lvl="0" marL="457200" rtl="0" algn="l">
              <a:lnSpc>
                <a:spcPct val="100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Shows females (Sex = 1) had higher survival rates compared to males (Sex = 0).</a:t>
            </a:r>
            <a:endParaRPr sz="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n" sz="800">
                <a:solidFill>
                  <a:srgbClr val="000000"/>
                </a:solidFill>
                <a:latin typeface="Arial"/>
                <a:ea typeface="Arial"/>
                <a:cs typeface="Arial"/>
                <a:sym typeface="Arial"/>
              </a:rPr>
              <a:t>Survived vs Age:</a:t>
            </a:r>
            <a:endParaRPr b="1" sz="800">
              <a:solidFill>
                <a:srgbClr val="000000"/>
              </a:solidFill>
              <a:latin typeface="Arial"/>
              <a:ea typeface="Arial"/>
              <a:cs typeface="Arial"/>
              <a:sym typeface="Arial"/>
            </a:endParaRPr>
          </a:p>
          <a:p>
            <a:pPr indent="-279400" lvl="0" marL="457200" rtl="0" algn="l">
              <a:lnSpc>
                <a:spcPct val="100000"/>
              </a:lnSpc>
              <a:spcBef>
                <a:spcPts val="1200"/>
              </a:spcBef>
              <a:spcAft>
                <a:spcPts val="0"/>
              </a:spcAft>
              <a:buClr>
                <a:srgbClr val="000000"/>
              </a:buClr>
              <a:buSzPts val="800"/>
              <a:buFont typeface="Arial"/>
              <a:buChar char="●"/>
            </a:pPr>
            <a:r>
              <a:rPr lang="en" sz="800">
                <a:solidFill>
                  <a:srgbClr val="000000"/>
                </a:solidFill>
                <a:latin typeface="Arial"/>
                <a:ea typeface="Arial"/>
                <a:cs typeface="Arial"/>
                <a:sym typeface="Arial"/>
              </a:rPr>
              <a:t>Slight negative correlation coefficient of -0.077.</a:t>
            </a:r>
            <a:endParaRPr sz="800">
              <a:solidFill>
                <a:srgbClr val="000000"/>
              </a:solidFill>
              <a:latin typeface="Arial"/>
              <a:ea typeface="Arial"/>
              <a:cs typeface="Arial"/>
              <a:sym typeface="Arial"/>
            </a:endParaRPr>
          </a:p>
          <a:p>
            <a:pPr indent="-279400" lvl="0" marL="457200" rtl="0" algn="l">
              <a:lnSpc>
                <a:spcPct val="100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Suggests older passengers had slightly lower survival rates compared to younger ones.</a:t>
            </a:r>
            <a:endParaRPr sz="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n" sz="800">
                <a:solidFill>
                  <a:srgbClr val="000000"/>
                </a:solidFill>
                <a:latin typeface="Arial"/>
                <a:ea typeface="Arial"/>
                <a:cs typeface="Arial"/>
                <a:sym typeface="Arial"/>
              </a:rPr>
              <a:t>Survived vs SibSp (Siblings/Spouses):</a:t>
            </a:r>
            <a:endParaRPr b="1" sz="800">
              <a:solidFill>
                <a:srgbClr val="000000"/>
              </a:solidFill>
              <a:latin typeface="Arial"/>
              <a:ea typeface="Arial"/>
              <a:cs typeface="Arial"/>
              <a:sym typeface="Arial"/>
            </a:endParaRPr>
          </a:p>
          <a:p>
            <a:pPr indent="-279400" lvl="0" marL="457200" rtl="0" algn="l">
              <a:lnSpc>
                <a:spcPct val="100000"/>
              </a:lnSpc>
              <a:spcBef>
                <a:spcPts val="1200"/>
              </a:spcBef>
              <a:spcAft>
                <a:spcPts val="0"/>
              </a:spcAft>
              <a:buClr>
                <a:srgbClr val="000000"/>
              </a:buClr>
              <a:buSzPts val="800"/>
              <a:buFont typeface="Arial"/>
              <a:buChar char="●"/>
            </a:pPr>
            <a:r>
              <a:rPr lang="en" sz="800">
                <a:solidFill>
                  <a:srgbClr val="000000"/>
                </a:solidFill>
                <a:latin typeface="Arial"/>
                <a:ea typeface="Arial"/>
                <a:cs typeface="Arial"/>
                <a:sym typeface="Arial"/>
              </a:rPr>
              <a:t>Weak negative correlation of -0.035.</a:t>
            </a:r>
            <a:endParaRPr sz="800">
              <a:solidFill>
                <a:srgbClr val="000000"/>
              </a:solidFill>
              <a:latin typeface="Arial"/>
              <a:ea typeface="Arial"/>
              <a:cs typeface="Arial"/>
              <a:sym typeface="Arial"/>
            </a:endParaRPr>
          </a:p>
          <a:p>
            <a:pPr indent="-279400" lvl="0" marL="457200" rtl="0" algn="l">
              <a:lnSpc>
                <a:spcPct val="100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Implies passengers with more siblings or spouses aboard had slightly lower survival rates.</a:t>
            </a:r>
            <a:endParaRPr sz="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n" sz="800">
                <a:solidFill>
                  <a:srgbClr val="000000"/>
                </a:solidFill>
                <a:latin typeface="Arial"/>
                <a:ea typeface="Arial"/>
                <a:cs typeface="Arial"/>
                <a:sym typeface="Arial"/>
              </a:rPr>
              <a:t>Survived vs Parch (Parents/Children):</a:t>
            </a:r>
            <a:endParaRPr b="1" sz="800">
              <a:solidFill>
                <a:srgbClr val="000000"/>
              </a:solidFill>
              <a:latin typeface="Arial"/>
              <a:ea typeface="Arial"/>
              <a:cs typeface="Arial"/>
              <a:sym typeface="Arial"/>
            </a:endParaRPr>
          </a:p>
          <a:p>
            <a:pPr indent="-279400" lvl="0" marL="457200" rtl="0" algn="l">
              <a:lnSpc>
                <a:spcPct val="100000"/>
              </a:lnSpc>
              <a:spcBef>
                <a:spcPts val="1200"/>
              </a:spcBef>
              <a:spcAft>
                <a:spcPts val="0"/>
              </a:spcAft>
              <a:buClr>
                <a:srgbClr val="000000"/>
              </a:buClr>
              <a:buSzPts val="800"/>
              <a:buFont typeface="Arial"/>
              <a:buChar char="●"/>
            </a:pPr>
            <a:r>
              <a:rPr lang="en" sz="800">
                <a:solidFill>
                  <a:srgbClr val="000000"/>
                </a:solidFill>
                <a:latin typeface="Arial"/>
                <a:ea typeface="Arial"/>
                <a:cs typeface="Arial"/>
                <a:sym typeface="Arial"/>
              </a:rPr>
              <a:t>Weak positive correlation coefficient of 0.082.</a:t>
            </a:r>
            <a:endParaRPr sz="800">
              <a:solidFill>
                <a:srgbClr val="000000"/>
              </a:solidFill>
              <a:latin typeface="Arial"/>
              <a:ea typeface="Arial"/>
              <a:cs typeface="Arial"/>
              <a:sym typeface="Arial"/>
            </a:endParaRPr>
          </a:p>
          <a:p>
            <a:pPr indent="-279400" lvl="0" marL="457200" rtl="0" algn="l">
              <a:lnSpc>
                <a:spcPct val="100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Indicates passengers with more parents or children aboard had slightly higher survival rates.</a:t>
            </a:r>
            <a:endParaRPr sz="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n" sz="800">
                <a:solidFill>
                  <a:srgbClr val="000000"/>
                </a:solidFill>
                <a:latin typeface="Arial"/>
                <a:ea typeface="Arial"/>
                <a:cs typeface="Arial"/>
                <a:sym typeface="Arial"/>
              </a:rPr>
              <a:t>Survived vs Fare:</a:t>
            </a:r>
            <a:endParaRPr b="1" sz="800">
              <a:solidFill>
                <a:srgbClr val="000000"/>
              </a:solidFill>
              <a:latin typeface="Arial"/>
              <a:ea typeface="Arial"/>
              <a:cs typeface="Arial"/>
              <a:sym typeface="Arial"/>
            </a:endParaRPr>
          </a:p>
          <a:p>
            <a:pPr indent="-279400" lvl="0" marL="457200" rtl="0" algn="l">
              <a:lnSpc>
                <a:spcPct val="100000"/>
              </a:lnSpc>
              <a:spcBef>
                <a:spcPts val="1200"/>
              </a:spcBef>
              <a:spcAft>
                <a:spcPts val="0"/>
              </a:spcAft>
              <a:buClr>
                <a:srgbClr val="000000"/>
              </a:buClr>
              <a:buSzPts val="800"/>
              <a:buFont typeface="Arial"/>
              <a:buChar char="●"/>
            </a:pPr>
            <a:r>
              <a:rPr lang="en" sz="800">
                <a:solidFill>
                  <a:srgbClr val="000000"/>
                </a:solidFill>
                <a:latin typeface="Arial"/>
                <a:ea typeface="Arial"/>
                <a:cs typeface="Arial"/>
                <a:sym typeface="Arial"/>
              </a:rPr>
              <a:t>Moderate positive correlation coefficient of 0.257.</a:t>
            </a:r>
            <a:endParaRPr sz="800">
              <a:solidFill>
                <a:srgbClr val="000000"/>
              </a:solidFill>
              <a:latin typeface="Arial"/>
              <a:ea typeface="Arial"/>
              <a:cs typeface="Arial"/>
              <a:sym typeface="Arial"/>
            </a:endParaRPr>
          </a:p>
          <a:p>
            <a:pPr indent="-279400" lvl="0" marL="457200" rtl="0" algn="l">
              <a:lnSpc>
                <a:spcPct val="100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Reflects that passengers who paid higher fares had a higher likelihood of survival, possibly indicating socio-economic status.</a:t>
            </a:r>
            <a:endParaRPr sz="800"/>
          </a:p>
        </p:txBody>
      </p:sp>
      <p:pic>
        <p:nvPicPr>
          <p:cNvPr id="192" name="Google Shape;192;p22"/>
          <p:cNvPicPr preferRelativeResize="0"/>
          <p:nvPr/>
        </p:nvPicPr>
        <p:blipFill>
          <a:blip r:embed="rId3">
            <a:alphaModFix/>
          </a:blip>
          <a:stretch>
            <a:fillRect/>
          </a:stretch>
        </p:blipFill>
        <p:spPr>
          <a:xfrm>
            <a:off x="5511425" y="903800"/>
            <a:ext cx="3400025" cy="2939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845600"/>
            <a:ext cx="3709200" cy="1383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Extracting information from non-numerical features</a:t>
            </a:r>
            <a:endParaRPr/>
          </a:p>
        </p:txBody>
      </p:sp>
      <p:sp>
        <p:nvSpPr>
          <p:cNvPr id="198" name="Google Shape;198;p23"/>
          <p:cNvSpPr txBox="1"/>
          <p:nvPr>
            <p:ph idx="1" type="body"/>
          </p:nvPr>
        </p:nvSpPr>
        <p:spPr>
          <a:xfrm>
            <a:off x="830700" y="2319050"/>
            <a:ext cx="3709200" cy="2119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dataset contains a total of 12 columns.</a:t>
            </a:r>
            <a:endParaRPr/>
          </a:p>
          <a:p>
            <a:pPr indent="0" lvl="0" marL="0" rtl="0" algn="l">
              <a:spcBef>
                <a:spcPts val="1200"/>
              </a:spcBef>
              <a:spcAft>
                <a:spcPts val="0"/>
              </a:spcAft>
              <a:buNone/>
            </a:pPr>
            <a:r>
              <a:rPr lang="en"/>
              <a:t>There are 889 entries (rows) in the dataset.</a:t>
            </a:r>
            <a:endParaRPr/>
          </a:p>
          <a:p>
            <a:pPr indent="0" lvl="0" marL="0" rtl="0" algn="l">
              <a:spcBef>
                <a:spcPts val="1200"/>
              </a:spcBef>
              <a:spcAft>
                <a:spcPts val="0"/>
              </a:spcAft>
              <a:buNone/>
            </a:pPr>
            <a:r>
              <a:rPr lang="en"/>
              <a:t>Among the columns:</a:t>
            </a:r>
            <a:endParaRPr/>
          </a:p>
          <a:p>
            <a:pPr indent="0" lvl="0" marL="0" rtl="0" algn="l">
              <a:spcBef>
                <a:spcPts val="1200"/>
              </a:spcBef>
              <a:spcAft>
                <a:spcPts val="0"/>
              </a:spcAft>
              <a:buNone/>
            </a:pPr>
            <a:r>
              <a:rPr lang="en"/>
              <a:t>Numeric Columns: PassengerId, Survived, Pclass, Sex, Age, SibSp, Parch, Fare, and FamilySize are of numeric types (int64 or float64).</a:t>
            </a:r>
            <a:endParaRPr/>
          </a:p>
          <a:p>
            <a:pPr indent="0" lvl="0" marL="0" rtl="0" algn="l">
              <a:spcBef>
                <a:spcPts val="1200"/>
              </a:spcBef>
              <a:spcAft>
                <a:spcPts val="0"/>
              </a:spcAft>
              <a:buNone/>
            </a:pPr>
            <a:r>
              <a:rPr lang="en"/>
              <a:t>Object Columns: Name, Ticket, and Embarked are of type object, indicating they contain non-numeric (likely string)g tasks.</a:t>
            </a:r>
            <a:endParaRPr/>
          </a:p>
          <a:p>
            <a:pPr indent="0" lvl="0" marL="0" rtl="0" algn="l">
              <a:spcBef>
                <a:spcPts val="1200"/>
              </a:spcBef>
              <a:spcAft>
                <a:spcPts val="1200"/>
              </a:spcAft>
              <a:buNone/>
            </a:pPr>
            <a:r>
              <a:t/>
            </a:r>
            <a:endParaRPr/>
          </a:p>
        </p:txBody>
      </p:sp>
      <p:sp>
        <p:nvSpPr>
          <p:cNvPr id="199" name="Google Shape;199;p23"/>
          <p:cNvSpPr txBox="1"/>
          <p:nvPr>
            <p:ph idx="1" type="body"/>
          </p:nvPr>
        </p:nvSpPr>
        <p:spPr>
          <a:xfrm>
            <a:off x="4840725" y="933175"/>
            <a:ext cx="3709200" cy="3636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sz="1100">
                <a:solidFill>
                  <a:srgbClr val="000000"/>
                </a:solidFill>
                <a:latin typeface="Arial"/>
                <a:ea typeface="Arial"/>
                <a:cs typeface="Arial"/>
                <a:sym typeface="Arial"/>
              </a:rPr>
              <a:t>Convert 'Embarked' to Numerical:</a:t>
            </a:r>
            <a:endParaRPr b="1" sz="1100">
              <a:solidFill>
                <a:srgbClr val="000000"/>
              </a:solidFill>
              <a:latin typeface="Arial"/>
              <a:ea typeface="Arial"/>
              <a:cs typeface="Arial"/>
              <a:sym typeface="Arial"/>
            </a:endParaRPr>
          </a:p>
          <a:p>
            <a:pPr indent="-282733"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Maps categorical values ('C', 'Q', 'S') in the 'Embarked' column to numerical equivalents (0, 1, 2) using the </a:t>
            </a:r>
            <a:r>
              <a:rPr lang="en" sz="1100">
                <a:solidFill>
                  <a:srgbClr val="188038"/>
                </a:solidFill>
                <a:latin typeface="Roboto Mono"/>
                <a:ea typeface="Roboto Mono"/>
                <a:cs typeface="Roboto Mono"/>
                <a:sym typeface="Roboto Mono"/>
              </a:rPr>
              <a:t>map</a:t>
            </a:r>
            <a:r>
              <a:rPr lang="en" sz="1100">
                <a:solidFill>
                  <a:srgbClr val="000000"/>
                </a:solidFill>
                <a:latin typeface="Arial"/>
                <a:ea typeface="Arial"/>
                <a:cs typeface="Arial"/>
                <a:sym typeface="Arial"/>
              </a:rPr>
              <a:t> function.</a:t>
            </a:r>
            <a:endParaRPr sz="1100">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Enables machine learning algorithms to process 'Embarked' as numerical data.</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Drop 'Name' and 'Ticket' Columns:</a:t>
            </a:r>
            <a:endParaRPr b="1" sz="1100">
              <a:solidFill>
                <a:srgbClr val="000000"/>
              </a:solidFill>
              <a:latin typeface="Arial"/>
              <a:ea typeface="Arial"/>
              <a:cs typeface="Arial"/>
              <a:sym typeface="Arial"/>
            </a:endParaRPr>
          </a:p>
          <a:p>
            <a:pPr indent="-282733"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Removes 'Name' and 'Ticket' columns from the DataFrame using </a:t>
            </a:r>
            <a:r>
              <a:rPr lang="en" sz="1100">
                <a:solidFill>
                  <a:srgbClr val="188038"/>
                </a:solidFill>
                <a:latin typeface="Roboto Mono"/>
                <a:ea typeface="Roboto Mono"/>
                <a:cs typeface="Roboto Mono"/>
                <a:sym typeface="Roboto Mono"/>
              </a:rPr>
              <a:t>drop</a:t>
            </a:r>
            <a:r>
              <a:rPr lang="en" sz="1100">
                <a:solidFill>
                  <a:srgbClr val="000000"/>
                </a:solidFill>
                <a:latin typeface="Arial"/>
                <a:ea typeface="Arial"/>
                <a:cs typeface="Arial"/>
                <a:sym typeface="Arial"/>
              </a:rPr>
              <a:t> function with </a:t>
            </a:r>
            <a:r>
              <a:rPr lang="en" sz="1100">
                <a:solidFill>
                  <a:srgbClr val="188038"/>
                </a:solidFill>
                <a:latin typeface="Roboto Mono"/>
                <a:ea typeface="Roboto Mono"/>
                <a:cs typeface="Roboto Mono"/>
                <a:sym typeface="Roboto Mono"/>
              </a:rPr>
              <a:t>axis=1</a:t>
            </a:r>
            <a:r>
              <a:rPr lang="en" sz="1100">
                <a:solidFill>
                  <a:srgbClr val="000000"/>
                </a:solidFill>
                <a:latin typeface="Arial"/>
                <a:ea typeface="Arial"/>
                <a:cs typeface="Arial"/>
                <a:sym typeface="Arial"/>
              </a:rPr>
              <a:t> and </a:t>
            </a:r>
            <a:r>
              <a:rPr lang="en" sz="1100">
                <a:solidFill>
                  <a:srgbClr val="188038"/>
                </a:solidFill>
                <a:latin typeface="Roboto Mono"/>
                <a:ea typeface="Roboto Mono"/>
                <a:cs typeface="Roboto Mono"/>
                <a:sym typeface="Roboto Mono"/>
              </a:rPr>
              <a:t>inplace=True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Eliminates non-essential textual data (name and ticket numbers) for machine learning models.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Summary:</a:t>
            </a:r>
            <a:endParaRPr b="1" sz="1100">
              <a:solidFill>
                <a:srgbClr val="000000"/>
              </a:solidFill>
              <a:latin typeface="Arial"/>
              <a:ea typeface="Arial"/>
              <a:cs typeface="Arial"/>
              <a:sym typeface="Arial"/>
            </a:endParaRPr>
          </a:p>
          <a:p>
            <a:pPr indent="-282733"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Prepares the </a:t>
            </a:r>
            <a:r>
              <a:rPr lang="en" sz="1100">
                <a:solidFill>
                  <a:srgbClr val="188038"/>
                </a:solidFill>
                <a:latin typeface="Roboto Mono"/>
                <a:ea typeface="Roboto Mono"/>
                <a:cs typeface="Roboto Mono"/>
                <a:sym typeface="Roboto Mono"/>
              </a:rPr>
              <a:t>train</a:t>
            </a:r>
            <a:r>
              <a:rPr lang="en" sz="1100">
                <a:solidFill>
                  <a:srgbClr val="000000"/>
                </a:solidFill>
                <a:latin typeface="Arial"/>
                <a:ea typeface="Arial"/>
                <a:cs typeface="Arial"/>
                <a:sym typeface="Arial"/>
              </a:rPr>
              <a:t> DataFrame for machine learning tasks by converting categorical data ('Embarked') to numerical and removing unnecessary columns ('Name', 'Ticket').</a:t>
            </a:r>
            <a:endParaRPr sz="1100">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Enhances DataFrame readiness for subsequent model training and analysis.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Building and Training Models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Building and Training Models</a:t>
            </a:r>
            <a:endParaRPr/>
          </a:p>
        </p:txBody>
      </p:sp>
      <p:sp>
        <p:nvSpPr>
          <p:cNvPr id="210" name="Google Shape;210;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provided code segment prepares the Titanic dataset for machine learning:</a:t>
            </a:r>
            <a:endParaRPr/>
          </a:p>
          <a:p>
            <a:pPr indent="0" lvl="0" marL="0" rtl="0" algn="l">
              <a:spcBef>
                <a:spcPts val="1200"/>
              </a:spcBef>
              <a:spcAft>
                <a:spcPts val="0"/>
              </a:spcAft>
              <a:buNone/>
            </a:pPr>
            <a:r>
              <a:rPr lang="en"/>
              <a:t>- It uses `train.csv` after data cleaning and prepares `X` (features) and `y` (target).</a:t>
            </a:r>
            <a:endParaRPr/>
          </a:p>
          <a:p>
            <a:pPr indent="0" lvl="0" marL="0" rtl="0" algn="l">
              <a:spcBef>
                <a:spcPts val="1200"/>
              </a:spcBef>
              <a:spcAft>
                <a:spcPts val="0"/>
              </a:spcAft>
              <a:buNone/>
            </a:pPr>
            <a:r>
              <a:rPr lang="en"/>
              <a:t>- The dataset is split into(an 80/20 split) training and test sets (`X_train`, `X_test`, `y_train`, `y_test`).</a:t>
            </a:r>
            <a:endParaRPr/>
          </a:p>
          <a:p>
            <a:pPr indent="0" lvl="0" marL="0" rtl="0" algn="l">
              <a:spcBef>
                <a:spcPts val="1200"/>
              </a:spcBef>
              <a:spcAft>
                <a:spcPts val="0"/>
              </a:spcAft>
              <a:buNone/>
            </a:pPr>
            <a:r>
              <a:rPr lang="en"/>
              <a:t>- Three models—Logistic Regression, Random Forest, and Gradient Boosting—are initialized and trained on the training data.</a:t>
            </a:r>
            <a:endParaRPr/>
          </a:p>
          <a:p>
            <a:pPr indent="0" lvl="0" marL="0" rtl="0" algn="l">
              <a:spcBef>
                <a:spcPts val="1200"/>
              </a:spcBef>
              <a:spcAft>
                <a:spcPts val="0"/>
              </a:spcAft>
              <a:buNone/>
            </a:pPr>
            <a:r>
              <a:rPr lang="en"/>
              <a:t>- Predictions are made on the test set using each model to evaluate their performance in subsequent steps.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Exploratory Data Analysis After Splitting the Datasets</a:t>
            </a:r>
            <a:endParaRPr/>
          </a:p>
        </p:txBody>
      </p:sp>
      <p:sp>
        <p:nvSpPr>
          <p:cNvPr id="216" name="Google Shape;216;p26"/>
          <p:cNvSpPr txBox="1"/>
          <p:nvPr>
            <p:ph idx="1" type="body"/>
          </p:nvPr>
        </p:nvSpPr>
        <p:spPr>
          <a:xfrm>
            <a:off x="819150" y="1990725"/>
            <a:ext cx="3753000" cy="2448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Pclass: Distribution across three classes (1, 2, 3) with an average around 2.32, indicating a slight skew towards lower classes.</a:t>
            </a:r>
            <a:endParaRPr/>
          </a:p>
          <a:p>
            <a:pPr indent="0" lvl="0" marL="0" rtl="0" algn="l">
              <a:spcBef>
                <a:spcPts val="1200"/>
              </a:spcBef>
              <a:spcAft>
                <a:spcPts val="0"/>
              </a:spcAft>
              <a:buNone/>
            </a:pPr>
            <a:r>
              <a:rPr lang="en"/>
              <a:t>Sex: Binary representation (0 for female, 1 for male) shows a male majority at approximately 66.4%.</a:t>
            </a:r>
            <a:endParaRPr/>
          </a:p>
          <a:p>
            <a:pPr indent="0" lvl="0" marL="0" rtl="0" algn="l">
              <a:spcBef>
                <a:spcPts val="1200"/>
              </a:spcBef>
              <a:spcAft>
                <a:spcPts val="0"/>
              </a:spcAft>
              <a:buNone/>
            </a:pPr>
            <a:r>
              <a:rPr lang="en"/>
              <a:t>Age: Mean age of approximately 29.15 years, with a standard deviation of about 13.37 years, indicating a wide age range.</a:t>
            </a:r>
            <a:endParaRPr/>
          </a:p>
          <a:p>
            <a:pPr indent="0" lvl="0" marL="0" rtl="0" algn="l">
              <a:spcBef>
                <a:spcPts val="1200"/>
              </a:spcBef>
              <a:spcAft>
                <a:spcPts val="0"/>
              </a:spcAft>
              <a:buNone/>
            </a:pPr>
            <a:r>
              <a:rPr lang="en"/>
              <a:t>SibSp and Parch: Average values of 0.55 and 0.38 respectively, suggesting predominantly single passengers or those with small families.</a:t>
            </a:r>
            <a:endParaRPr/>
          </a:p>
          <a:p>
            <a:pPr indent="0" lvl="0" marL="0" rtl="0" algn="l">
              <a:spcBef>
                <a:spcPts val="1200"/>
              </a:spcBef>
              <a:spcAft>
                <a:spcPts val="1200"/>
              </a:spcAft>
              <a:buNone/>
            </a:pPr>
            <a:r>
              <a:t/>
            </a:r>
            <a:endParaRPr/>
          </a:p>
        </p:txBody>
      </p:sp>
      <p:sp>
        <p:nvSpPr>
          <p:cNvPr id="217" name="Google Shape;217;p26"/>
          <p:cNvSpPr txBox="1"/>
          <p:nvPr>
            <p:ph idx="1" type="body"/>
          </p:nvPr>
        </p:nvSpPr>
        <p:spPr>
          <a:xfrm>
            <a:off x="4755700" y="1990725"/>
            <a:ext cx="3753000" cy="244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Fare: Mean fare of 32.06, ranging widely up to 512.33, indicating significant variation in ticket prices.</a:t>
            </a:r>
            <a:endParaRPr/>
          </a:p>
          <a:p>
            <a:pPr indent="0" lvl="0" marL="0" rtl="0" algn="l">
              <a:spcBef>
                <a:spcPts val="1200"/>
              </a:spcBef>
              <a:spcAft>
                <a:spcPts val="0"/>
              </a:spcAft>
              <a:buNone/>
            </a:pPr>
            <a:r>
              <a:rPr lang="en"/>
              <a:t>Embarked: Categorical variable (0, 1, 2) representing ports of embarkation, shows an average around 1.54, suggesting most passengers boarded from port 'S'.</a:t>
            </a:r>
            <a:endParaRPr/>
          </a:p>
          <a:p>
            <a:pPr indent="0" lvl="0" marL="0" rtl="0" algn="l">
              <a:spcBef>
                <a:spcPts val="1200"/>
              </a:spcBef>
              <a:spcAft>
                <a:spcPts val="0"/>
              </a:spcAft>
              <a:buNone/>
            </a:pPr>
            <a:r>
              <a:rPr lang="en"/>
              <a:t>FamilySize: Calculated from SibSp and Parch, with a mean of approximately 0.94, indicating mostly smaller family groups.</a:t>
            </a:r>
            <a:endParaRPr/>
          </a:p>
          <a:p>
            <a:pPr indent="0" lvl="0" marL="0" rtl="0" algn="l">
              <a:spcBef>
                <a:spcPts val="1200"/>
              </a:spcBef>
              <a:spcAft>
                <a:spcPts val="0"/>
              </a:spcAft>
              <a:buNone/>
            </a:pPr>
            <a:r>
              <a:rPr lang="en"/>
              <a:t>Survived: Binary outcome (0 for not survived, 1 for survived) with a mean survival rate of about 38.1%, indicating a higher proportion of non-survivors.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Three model of Choice</a:t>
            </a:r>
            <a:endParaRPr/>
          </a:p>
        </p:txBody>
      </p:sp>
      <p:sp>
        <p:nvSpPr>
          <p:cNvPr id="223" name="Google Shape;223;p27"/>
          <p:cNvSpPr txBox="1"/>
          <p:nvPr>
            <p:ph idx="1" type="body"/>
          </p:nvPr>
        </p:nvSpPr>
        <p:spPr>
          <a:xfrm>
            <a:off x="532575" y="1990725"/>
            <a:ext cx="2369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Logistic Regression</a:t>
            </a:r>
            <a:r>
              <a:rPr lang="en"/>
              <a:t>: Logistic regression is a linear model used for binary classification, estimating probabilities using the logistic function.</a:t>
            </a:r>
            <a:endParaRPr/>
          </a:p>
        </p:txBody>
      </p:sp>
      <p:sp>
        <p:nvSpPr>
          <p:cNvPr id="224" name="Google Shape;224;p27"/>
          <p:cNvSpPr txBox="1"/>
          <p:nvPr>
            <p:ph idx="1" type="body"/>
          </p:nvPr>
        </p:nvSpPr>
        <p:spPr>
          <a:xfrm>
            <a:off x="3322875" y="1990725"/>
            <a:ext cx="2369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Random Forest</a:t>
            </a:r>
            <a:r>
              <a:rPr lang="en"/>
              <a:t>: Random Forest is an ensemble learning method that builds multiple decision trees and combines their predictions to improve accuracy and generalizability.</a:t>
            </a:r>
            <a:endParaRPr/>
          </a:p>
        </p:txBody>
      </p:sp>
      <p:sp>
        <p:nvSpPr>
          <p:cNvPr id="225" name="Google Shape;225;p27"/>
          <p:cNvSpPr txBox="1"/>
          <p:nvPr>
            <p:ph idx="1" type="body"/>
          </p:nvPr>
        </p:nvSpPr>
        <p:spPr>
          <a:xfrm>
            <a:off x="6311525" y="1990725"/>
            <a:ext cx="2369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Gradient Boosting</a:t>
            </a:r>
            <a:r>
              <a:rPr lang="en"/>
              <a:t>: Gradient Boosting is an ensemble technique that sequentially builds trees, each correcting errors of its predecessor, aiming to minimize the overall prediction error.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Performance 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Performance Evaluation</a:t>
            </a:r>
            <a:endParaRPr/>
          </a:p>
          <a:p>
            <a:pPr indent="0" lvl="0" marL="0" rtl="0" algn="ctr">
              <a:spcBef>
                <a:spcPts val="0"/>
              </a:spcBef>
              <a:spcAft>
                <a:spcPts val="0"/>
              </a:spcAft>
              <a:buNone/>
            </a:pPr>
            <a:r>
              <a:t/>
            </a:r>
            <a:endParaRPr/>
          </a:p>
        </p:txBody>
      </p:sp>
      <p:sp>
        <p:nvSpPr>
          <p:cNvPr id="236" name="Google Shape;236;p29"/>
          <p:cNvSpPr txBox="1"/>
          <p:nvPr>
            <p:ph idx="1" type="body"/>
          </p:nvPr>
        </p:nvSpPr>
        <p:spPr>
          <a:xfrm>
            <a:off x="532575" y="1990725"/>
            <a:ext cx="2369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Logistic Regression: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Accuracy: 0.7978</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Precision: 0.7200</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Recall: 0.7826</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F1-score: 0.7500</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p>
        </p:txBody>
      </p:sp>
      <p:sp>
        <p:nvSpPr>
          <p:cNvPr id="237" name="Google Shape;237;p29"/>
          <p:cNvSpPr txBox="1"/>
          <p:nvPr>
            <p:ph idx="1" type="body"/>
          </p:nvPr>
        </p:nvSpPr>
        <p:spPr>
          <a:xfrm>
            <a:off x="3322875" y="1990725"/>
            <a:ext cx="2369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Random Forest:</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Accuracy: 0.8090</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Precision: 0.7612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Recall: 0.7391</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F1-score: 0.7500</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p>
        </p:txBody>
      </p:sp>
      <p:sp>
        <p:nvSpPr>
          <p:cNvPr id="238" name="Google Shape;238;p29"/>
          <p:cNvSpPr txBox="1"/>
          <p:nvPr>
            <p:ph idx="1" type="body"/>
          </p:nvPr>
        </p:nvSpPr>
        <p:spPr>
          <a:xfrm>
            <a:off x="6311525" y="1990725"/>
            <a:ext cx="2369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Gradient Boosting:</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Accuracy: 0.8202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Precision: 0.7681</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Recall: 0.7681</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F1-score: 0.7681</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Factors Influencing Accuracy</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44" name="Google Shape;244;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Imbalanced Classes: Potential bias towards majority classes affecting recall and F1-score metrics.</a:t>
            </a:r>
            <a:endParaRPr/>
          </a:p>
          <a:p>
            <a:pPr indent="0" lvl="0" marL="0" rtl="0" algn="l">
              <a:spcBef>
                <a:spcPts val="1200"/>
              </a:spcBef>
              <a:spcAft>
                <a:spcPts val="0"/>
              </a:spcAft>
              <a:buNone/>
            </a:pPr>
            <a:r>
              <a:rPr lang="en"/>
              <a:t>Model Complexity: Overly complex models like Gradient Boosting may overfit data, affecting generalization.</a:t>
            </a:r>
            <a:endParaRPr/>
          </a:p>
          <a:p>
            <a:pPr indent="0" lvl="0" marL="0" rtl="0" algn="l">
              <a:spcBef>
                <a:spcPts val="1200"/>
              </a:spcBef>
              <a:spcAft>
                <a:spcPts val="0"/>
              </a:spcAft>
              <a:buNone/>
            </a:pPr>
            <a:r>
              <a:rPr lang="en"/>
              <a:t>Insufficient Data: Limited dataset size can hinder pattern recognition and accurate predictions.</a:t>
            </a:r>
            <a:endParaRPr/>
          </a:p>
          <a:p>
            <a:pPr indent="0" lvl="0" marL="0" rtl="0" algn="l">
              <a:spcBef>
                <a:spcPts val="1200"/>
              </a:spcBef>
              <a:spcAft>
                <a:spcPts val="0"/>
              </a:spcAft>
              <a:buNone/>
            </a:pPr>
            <a:r>
              <a:rPr lang="en"/>
              <a:t>Feature Engineering: Quality and relevance of features crucial for capturing meaningful data patterns.</a:t>
            </a:r>
            <a:endParaRPr/>
          </a:p>
          <a:p>
            <a:pPr indent="0" lvl="0" marL="0" rtl="0" algn="l">
              <a:spcBef>
                <a:spcPts val="1200"/>
              </a:spcBef>
              <a:spcAft>
                <a:spcPts val="0"/>
              </a:spcAft>
              <a:buNone/>
            </a:pPr>
            <a:r>
              <a:rPr lang="en"/>
              <a:t>Hyperparameter Tuning: Optimization essential for enhancing model performance.</a:t>
            </a:r>
            <a:endParaRPr/>
          </a:p>
          <a:p>
            <a:pPr indent="0" lvl="0" marL="0" rtl="0" algn="l">
              <a:spcBef>
                <a:spcPts val="1200"/>
              </a:spcBef>
              <a:spcAft>
                <a:spcPts val="0"/>
              </a:spcAft>
              <a:buNone/>
            </a:pPr>
            <a:r>
              <a:rPr lang="en"/>
              <a:t>Data Quality Issues: Preprocessing challenges such as missing values or outliers impacting model robustness.</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Additional Evaluation Metrics</a:t>
            </a:r>
            <a:endParaRPr/>
          </a:p>
        </p:txBody>
      </p:sp>
      <p:pic>
        <p:nvPicPr>
          <p:cNvPr id="250" name="Google Shape;250;p31"/>
          <p:cNvPicPr preferRelativeResize="0"/>
          <p:nvPr/>
        </p:nvPicPr>
        <p:blipFill>
          <a:blip r:embed="rId3">
            <a:alphaModFix/>
          </a:blip>
          <a:stretch>
            <a:fillRect/>
          </a:stretch>
        </p:blipFill>
        <p:spPr>
          <a:xfrm>
            <a:off x="431625" y="1636625"/>
            <a:ext cx="4216470" cy="3038501"/>
          </a:xfrm>
          <a:prstGeom prst="rect">
            <a:avLst/>
          </a:prstGeom>
          <a:noFill/>
          <a:ln>
            <a:noFill/>
          </a:ln>
        </p:spPr>
      </p:pic>
      <p:pic>
        <p:nvPicPr>
          <p:cNvPr id="251" name="Google Shape;251;p31"/>
          <p:cNvPicPr preferRelativeResize="0"/>
          <p:nvPr/>
        </p:nvPicPr>
        <p:blipFill>
          <a:blip r:embed="rId4">
            <a:alphaModFix/>
          </a:blip>
          <a:stretch>
            <a:fillRect/>
          </a:stretch>
        </p:blipFill>
        <p:spPr>
          <a:xfrm>
            <a:off x="4535970" y="1688075"/>
            <a:ext cx="4173824" cy="303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Short Introduction</a:t>
            </a:r>
            <a:endParaRPr/>
          </a:p>
        </p:txBody>
      </p:sp>
      <p:sp>
        <p:nvSpPr>
          <p:cNvPr id="138" name="Google Shape;138;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Titanic was a British passenger liner that sank in 1912 after hitting an iceberg.</a:t>
            </a:r>
            <a:endParaRPr/>
          </a:p>
          <a:p>
            <a:pPr indent="0" lvl="0" marL="0" rtl="0" algn="l">
              <a:spcBef>
                <a:spcPts val="1200"/>
              </a:spcBef>
              <a:spcAft>
                <a:spcPts val="0"/>
              </a:spcAft>
              <a:buNone/>
            </a:pPr>
            <a:r>
              <a:rPr lang="en"/>
              <a:t>Over 2,224 passengers and crew were on board.</a:t>
            </a:r>
            <a:endParaRPr/>
          </a:p>
          <a:p>
            <a:pPr indent="0" lvl="0" marL="0" rtl="0" algn="l">
              <a:spcBef>
                <a:spcPts val="1200"/>
              </a:spcBef>
              <a:spcAft>
                <a:spcPts val="0"/>
              </a:spcAft>
              <a:buNone/>
            </a:pPr>
            <a:r>
              <a:rPr lang="en"/>
              <a:t>More than 1,500 people died, making it one of the deadliest maritime disasters.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Additional Evaluation Metrics</a:t>
            </a:r>
            <a:endParaRPr/>
          </a:p>
        </p:txBody>
      </p:sp>
      <p:pic>
        <p:nvPicPr>
          <p:cNvPr id="257" name="Google Shape;257;p32"/>
          <p:cNvPicPr preferRelativeResize="0"/>
          <p:nvPr/>
        </p:nvPicPr>
        <p:blipFill>
          <a:blip r:embed="rId3">
            <a:alphaModFix/>
          </a:blip>
          <a:stretch>
            <a:fillRect/>
          </a:stretch>
        </p:blipFill>
        <p:spPr>
          <a:xfrm>
            <a:off x="2621275" y="1621950"/>
            <a:ext cx="4127250" cy="3038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Summary of Model Evaluation Metrics</a:t>
            </a:r>
            <a:endParaRPr/>
          </a:p>
        </p:txBody>
      </p:sp>
      <p:sp>
        <p:nvSpPr>
          <p:cNvPr id="263" name="Google Shape;263;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 **Gradient Boosting** consistently shows competitive performance across all metrics evaluated, including ROC-AUC score, MCC, and log loss. It achieved the highest ROC-AUC score and MCC among the three models, indicating superior predictive capability and overall model reliability.</a:t>
            </a:r>
            <a:endParaRPr/>
          </a:p>
          <a:p>
            <a:pPr indent="0" lvl="0" marL="0" rtl="0" algn="l">
              <a:spcBef>
                <a:spcPts val="1200"/>
              </a:spcBef>
              <a:spcAft>
                <a:spcPts val="0"/>
              </a:spcAft>
              <a:buNone/>
            </a:pPr>
            <a:r>
              <a:rPr lang="en"/>
              <a:t>- **Logistic Regression** and **Random Forest** also performed well, with similar ROC-AUC scores and MCC values, although slightly lower than Gradient Boosting. Random Forest notably had the lowest log loss, indicating more confident predictions in terms of probability estimates.</a:t>
            </a:r>
            <a:endParaRPr/>
          </a:p>
          <a:p>
            <a:pPr indent="0" lvl="0" marL="0" rtl="0" algn="l">
              <a:spcBef>
                <a:spcPts val="1200"/>
              </a:spcBef>
              <a:spcAft>
                <a:spcPts val="0"/>
              </a:spcAft>
              <a:buNone/>
            </a:pPr>
            <a:r>
              <a:rPr lang="en"/>
              <a:t>- **Confusion matrices** provide insights into model performance in terms of true positives, true negatives, false positives, and false negatives. All models show reasonable performance in correctly predicting survival outcomes on the Titanic dataset.</a:t>
            </a:r>
            <a:endParaRPr/>
          </a:p>
          <a:p>
            <a:pPr indent="0" lvl="0" marL="0" rtl="0" algn="l">
              <a:spcBef>
                <a:spcPts val="1200"/>
              </a:spcBef>
              <a:spcAft>
                <a:spcPts val="1200"/>
              </a:spcAft>
              <a:buNone/>
            </a:pPr>
            <a:r>
              <a:rPr lang="en"/>
              <a:t>In conclusion, while Gradient Boosting stands out with slightly superior metrics, all three models demonstrate competence in predicting survival outcomes, underscoring their suitability for this classification task.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Cross Validation Set</a:t>
            </a:r>
            <a:endParaRPr/>
          </a:p>
          <a:p>
            <a:pPr indent="0" lvl="0" marL="0" rtl="0" algn="ctr">
              <a:spcBef>
                <a:spcPts val="0"/>
              </a:spcBef>
              <a:spcAft>
                <a:spcPts val="0"/>
              </a:spcAft>
              <a:buNone/>
            </a:pPr>
            <a:r>
              <a:t/>
            </a:r>
            <a:endParaRPr/>
          </a:p>
        </p:txBody>
      </p:sp>
      <p:sp>
        <p:nvSpPr>
          <p:cNvPr id="269" name="Google Shape;269;p34"/>
          <p:cNvSpPr txBox="1"/>
          <p:nvPr>
            <p:ph idx="1" type="body"/>
          </p:nvPr>
        </p:nvSpPr>
        <p:spPr>
          <a:xfrm>
            <a:off x="532575" y="1990725"/>
            <a:ext cx="2369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LogisticRegression Cross-Validation Scores: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Accuracy: 0.7749</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Precision: 0.7448</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Recall: 0.5673</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F1-score: 0.6402</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100">
              <a:solidFill>
                <a:srgbClr val="000000"/>
              </a:solidFill>
              <a:latin typeface="Arial"/>
              <a:ea typeface="Arial"/>
              <a:cs typeface="Arial"/>
              <a:sym typeface="Arial"/>
            </a:endParaRPr>
          </a:p>
        </p:txBody>
      </p:sp>
      <p:sp>
        <p:nvSpPr>
          <p:cNvPr id="270" name="Google Shape;270;p34"/>
          <p:cNvSpPr txBox="1"/>
          <p:nvPr>
            <p:ph idx="1" type="body"/>
          </p:nvPr>
        </p:nvSpPr>
        <p:spPr>
          <a:xfrm>
            <a:off x="3322875" y="1990725"/>
            <a:ext cx="2369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100">
                <a:solidFill>
                  <a:srgbClr val="000000"/>
                </a:solidFill>
                <a:latin typeface="Arial"/>
                <a:ea typeface="Arial"/>
                <a:cs typeface="Arial"/>
                <a:sym typeface="Arial"/>
              </a:rPr>
              <a:t>RandomForestClassifier Cross-Validation Scores: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Accuracy: 0.7751</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Precision: 0.7208</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Recall: 0.6473</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F1-score: 0.6703</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100">
              <a:solidFill>
                <a:srgbClr val="000000"/>
              </a:solidFill>
              <a:latin typeface="Arial"/>
              <a:ea typeface="Arial"/>
              <a:cs typeface="Arial"/>
              <a:sym typeface="Arial"/>
            </a:endParaRPr>
          </a:p>
        </p:txBody>
      </p:sp>
      <p:sp>
        <p:nvSpPr>
          <p:cNvPr id="271" name="Google Shape;271;p34"/>
          <p:cNvSpPr txBox="1"/>
          <p:nvPr>
            <p:ph idx="1" type="body"/>
          </p:nvPr>
        </p:nvSpPr>
        <p:spPr>
          <a:xfrm>
            <a:off x="6311525" y="1990725"/>
            <a:ext cx="2369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100">
                <a:solidFill>
                  <a:srgbClr val="000000"/>
                </a:solidFill>
                <a:latin typeface="Arial"/>
                <a:ea typeface="Arial"/>
                <a:cs typeface="Arial"/>
                <a:sym typeface="Arial"/>
              </a:rPr>
              <a:t>GradientBoostingClassifier Cross-Validation Scores: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Accuracy: 0.7616</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Precision: 0.6718</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Recall: 0.6455</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F1-score: 0.6507</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1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819150" y="25777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 Initial Model Performance and Impact of Cross-Validation</a:t>
            </a:r>
            <a:endParaRPr/>
          </a:p>
        </p:txBody>
      </p:sp>
      <p:sp>
        <p:nvSpPr>
          <p:cNvPr id="277" name="Google Shape;277;p35"/>
          <p:cNvSpPr txBox="1"/>
          <p:nvPr>
            <p:ph idx="1" type="body"/>
          </p:nvPr>
        </p:nvSpPr>
        <p:spPr>
          <a:xfrm>
            <a:off x="819150" y="1168300"/>
            <a:ext cx="7505700" cy="3270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Initial Performance:</a:t>
            </a:r>
            <a:endParaRPr b="1"/>
          </a:p>
          <a:p>
            <a:pPr indent="0" lvl="0" marL="0" rtl="0" algn="l">
              <a:spcBef>
                <a:spcPts val="1200"/>
              </a:spcBef>
              <a:spcAft>
                <a:spcPts val="0"/>
              </a:spcAft>
              <a:buNone/>
            </a:pPr>
            <a:r>
              <a:rPr lang="en"/>
              <a:t>Logistic Regression, Random Forest, and Gradient Boosting initially showed strong predictive performance on the Titanic dataset, with Gradient Boosting leading with an initial F1-score of 0.7681.</a:t>
            </a:r>
            <a:endParaRPr/>
          </a:p>
          <a:p>
            <a:pPr indent="0" lvl="0" marL="0" rtl="0" algn="l">
              <a:spcBef>
                <a:spcPts val="1200"/>
              </a:spcBef>
              <a:spcAft>
                <a:spcPts val="0"/>
              </a:spcAft>
              <a:buNone/>
            </a:pPr>
            <a:r>
              <a:rPr b="1" lang="en"/>
              <a:t>Impact of Cross-Validation (CV):</a:t>
            </a:r>
            <a:endParaRPr b="1"/>
          </a:p>
          <a:p>
            <a:pPr indent="0" lvl="0" marL="0" rtl="0" algn="l">
              <a:spcBef>
                <a:spcPts val="1200"/>
              </a:spcBef>
              <a:spcAft>
                <a:spcPts val="0"/>
              </a:spcAft>
              <a:buNone/>
            </a:pPr>
            <a:r>
              <a:rPr lang="en"/>
              <a:t>After cross-validation, Logistic Regression and Random Forest maintained stable metrics, while Gradient Boosting saw a noticeable decline in precision, recall, and F1-score, suggesting potential overfitting and sensitivity to data variability.</a:t>
            </a:r>
            <a:endParaRPr/>
          </a:p>
          <a:p>
            <a:pPr indent="0" lvl="0" marL="0" rtl="0" algn="l">
              <a:spcBef>
                <a:spcPts val="1200"/>
              </a:spcBef>
              <a:spcAft>
                <a:spcPts val="0"/>
              </a:spcAft>
              <a:buNone/>
            </a:pPr>
            <a:r>
              <a:rPr b="1" lang="en"/>
              <a:t>Reasons for Performance Change:</a:t>
            </a:r>
            <a:endParaRPr b="1"/>
          </a:p>
          <a:p>
            <a:pPr indent="0" lvl="0" marL="0" rtl="0" algn="l">
              <a:spcBef>
                <a:spcPts val="1200"/>
              </a:spcBef>
              <a:spcAft>
                <a:spcPts val="0"/>
              </a:spcAft>
              <a:buNone/>
            </a:pPr>
            <a:r>
              <a:rPr lang="en"/>
              <a:t>Gradient Boosting's decrease post-CV indicates challenges in managing model complexity and variability across data folds, emphasizing the need for refined tuning and feature handling.</a:t>
            </a:r>
            <a:endParaRPr/>
          </a:p>
          <a:p>
            <a:pPr indent="0" lvl="0" marL="0" rtl="0" algn="l">
              <a:spcBef>
                <a:spcPts val="1200"/>
              </a:spcBef>
              <a:spcAft>
                <a:spcPts val="0"/>
              </a:spcAft>
              <a:buNone/>
            </a:pPr>
            <a:r>
              <a:rPr b="1" lang="en"/>
              <a:t>Conclusion:</a:t>
            </a:r>
            <a:endParaRPr b="1"/>
          </a:p>
          <a:p>
            <a:pPr indent="0" lvl="0" marL="0" rtl="0" algn="l">
              <a:spcBef>
                <a:spcPts val="1200"/>
              </a:spcBef>
              <a:spcAft>
                <a:spcPts val="1200"/>
              </a:spcAft>
              <a:buNone/>
            </a:pPr>
            <a:r>
              <a:rPr lang="en"/>
              <a:t>While Gradient Boosting initially excelled, Logistic Regression and Random Forest demonstrated more consistent performance post-CV, highlighting their reliability and suggesting avenues for improving model stability and generalization.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1385850" y="1383850"/>
            <a:ext cx="6372300" cy="137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2355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before any </a:t>
            </a:r>
            <a:r>
              <a:rPr lang="en"/>
              <a:t>analysis</a:t>
            </a:r>
            <a:r>
              <a:rPr lang="en"/>
              <a:t>, we need clean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 Remove Outliers: Identify and remove any outliers in the dataset that could skew the analysis.</a:t>
            </a:r>
            <a:endParaRPr/>
          </a:p>
          <a:p>
            <a:pPr indent="0" lvl="0" marL="0" rtl="0" algn="l">
              <a:spcBef>
                <a:spcPts val="1200"/>
              </a:spcBef>
              <a:spcAft>
                <a:spcPts val="0"/>
              </a:spcAft>
              <a:buNone/>
            </a:pPr>
            <a:r>
              <a:rPr lang="en"/>
              <a:t>- Handle Missing Values: Fill or drop missing values to ensure the dataset is complete.</a:t>
            </a:r>
            <a:endParaRPr/>
          </a:p>
          <a:p>
            <a:pPr indent="0" lvl="0" marL="0" rtl="0" algn="l">
              <a:spcBef>
                <a:spcPts val="1200"/>
              </a:spcBef>
              <a:spcAft>
                <a:spcPts val="0"/>
              </a:spcAft>
              <a:buNone/>
            </a:pPr>
            <a:r>
              <a:rPr lang="en"/>
              <a:t>- Convert Data Types: Ensure all data types are appropriate for analysis and modeling.</a:t>
            </a:r>
            <a:endParaRPr/>
          </a:p>
          <a:p>
            <a:pPr indent="0" lvl="0" marL="0" rtl="0" algn="l">
              <a:spcBef>
                <a:spcPts val="1200"/>
              </a:spcBef>
              <a:spcAft>
                <a:spcPts val="0"/>
              </a:spcAft>
              <a:buNone/>
            </a:pPr>
            <a:r>
              <a:rPr lang="en"/>
              <a:t>- Normalize and Scale Data: Normalize or scale the data if needed to prepare it for machine learning algorithms.</a:t>
            </a:r>
            <a:endParaRPr/>
          </a:p>
          <a:p>
            <a:pPr indent="0" lvl="0" marL="0" rtl="0" algn="l">
              <a:spcBef>
                <a:spcPts val="1200"/>
              </a:spcBef>
              <a:spcAft>
                <a:spcPts val="0"/>
              </a:spcAft>
              <a:buNone/>
            </a:pPr>
            <a:r>
              <a:rPr lang="en"/>
              <a:t>- Encode Categorical Features: Convert categorical features into numerical values using techniques like one-hot encoding or label encoding.</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idx="1" type="body"/>
          </p:nvPr>
        </p:nvSpPr>
        <p:spPr>
          <a:xfrm>
            <a:off x="819150" y="367400"/>
            <a:ext cx="7505700" cy="407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Missing Values: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Age: 177 missing entries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Cabin: 687 missing entries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Embarked: 2 missing entries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Number of Duplicates:</a:t>
            </a:r>
            <a:r>
              <a:rPr lang="en" sz="1100">
                <a:solidFill>
                  <a:srgbClr val="000000"/>
                </a:solidFill>
                <a:latin typeface="Arial"/>
                <a:ea typeface="Arial"/>
                <a:cs typeface="Arial"/>
                <a:sym typeface="Arial"/>
              </a:rPr>
              <a:t> 0</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Data Types: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Numeric: </a:t>
            </a:r>
            <a:r>
              <a:rPr lang="en" sz="1100">
                <a:solidFill>
                  <a:srgbClr val="188038"/>
                </a:solidFill>
                <a:latin typeface="Roboto Mono"/>
                <a:ea typeface="Roboto Mono"/>
                <a:cs typeface="Roboto Mono"/>
                <a:sym typeface="Roboto Mono"/>
              </a:rPr>
              <a:t>PassengerId</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Survived</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Pclass</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Age</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SibSp</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Parch</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Fare</a:t>
            </a:r>
            <a:endParaRPr sz="1100">
              <a:solidFill>
                <a:srgbClr val="188038"/>
              </a:solidFill>
              <a:latin typeface="Roboto Mono"/>
              <a:ea typeface="Roboto Mono"/>
              <a:cs typeface="Roboto Mono"/>
              <a:sym typeface="Roboto Mono"/>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Categorical: </a:t>
            </a:r>
            <a:r>
              <a:rPr lang="en" sz="1100">
                <a:solidFill>
                  <a:srgbClr val="188038"/>
                </a:solidFill>
                <a:latin typeface="Roboto Mono"/>
                <a:ea typeface="Roboto Mono"/>
                <a:cs typeface="Roboto Mono"/>
                <a:sym typeface="Roboto Mono"/>
              </a:rPr>
              <a:t>Name</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Sex</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Ticket</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Embarked</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sz="10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idx="1" type="body"/>
          </p:nvPr>
        </p:nvSpPr>
        <p:spPr>
          <a:xfrm>
            <a:off x="301275" y="558425"/>
            <a:ext cx="2674500" cy="3953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Handling Missing 'Age' Values</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Approach:</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Calculated median age for each passenger class (Pclass).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Filled missing 'Age' values with respective median age.</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Median Age by Pclass:</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Pclass 1: 37 years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Pclass 2: 29 years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Pclass 3: 24 years</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55" name="Google Shape;155;p17"/>
          <p:cNvSpPr txBox="1"/>
          <p:nvPr>
            <p:ph idx="1" type="body"/>
          </p:nvPr>
        </p:nvSpPr>
        <p:spPr>
          <a:xfrm>
            <a:off x="3143000" y="558425"/>
            <a:ext cx="2674500" cy="3953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Handling the 'Cabin' Column</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Issue:</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The 'Cabin' column has a significant number of missing values (687 out of 891 entries).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Missing data can impact analysis and modeling.</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Dropped ‘Cabin’ column from the dataset.</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56" name="Google Shape;156;p17"/>
          <p:cNvSpPr txBox="1"/>
          <p:nvPr>
            <p:ph idx="1" type="body"/>
          </p:nvPr>
        </p:nvSpPr>
        <p:spPr>
          <a:xfrm>
            <a:off x="5984725" y="558425"/>
            <a:ext cx="2674500" cy="3953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Handling Missing 'Embarked' Values</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Approach:</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Identified 2 rows with missing 'Embarked' values.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Dropped these rows from the dataset.</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Explore the socio-economic status of passengers</a:t>
            </a:r>
            <a:endParaRPr/>
          </a:p>
        </p:txBody>
      </p:sp>
      <p:sp>
        <p:nvSpPr>
          <p:cNvPr id="167" name="Google Shape;167;p19"/>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8" name="Google Shape;168;p19"/>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19"/>
          <p:cNvPicPr preferRelativeResize="0"/>
          <p:nvPr/>
        </p:nvPicPr>
        <p:blipFill>
          <a:blip r:embed="rId3">
            <a:alphaModFix/>
          </a:blip>
          <a:stretch>
            <a:fillRect/>
          </a:stretch>
        </p:blipFill>
        <p:spPr>
          <a:xfrm>
            <a:off x="515974" y="1990725"/>
            <a:ext cx="3989276" cy="2601100"/>
          </a:xfrm>
          <a:prstGeom prst="rect">
            <a:avLst/>
          </a:prstGeom>
          <a:noFill/>
          <a:ln>
            <a:noFill/>
          </a:ln>
        </p:spPr>
      </p:pic>
      <p:pic>
        <p:nvPicPr>
          <p:cNvPr id="170" name="Google Shape;170;p19"/>
          <p:cNvPicPr preferRelativeResize="0"/>
          <p:nvPr/>
        </p:nvPicPr>
        <p:blipFill>
          <a:blip r:embed="rId4">
            <a:alphaModFix/>
          </a:blip>
          <a:stretch>
            <a:fillRect/>
          </a:stretch>
        </p:blipFill>
        <p:spPr>
          <a:xfrm>
            <a:off x="4604335" y="1951308"/>
            <a:ext cx="3754774" cy="25268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Explore the socio-economic status of passengers</a:t>
            </a:r>
            <a:endParaRPr/>
          </a:p>
        </p:txBody>
      </p:sp>
      <p:sp>
        <p:nvSpPr>
          <p:cNvPr id="176" name="Google Shape;176;p20"/>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7" name="Google Shape;177;p20"/>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0"/>
          <p:cNvPicPr preferRelativeResize="0"/>
          <p:nvPr/>
        </p:nvPicPr>
        <p:blipFill>
          <a:blip r:embed="rId3">
            <a:alphaModFix/>
          </a:blip>
          <a:stretch>
            <a:fillRect/>
          </a:stretch>
        </p:blipFill>
        <p:spPr>
          <a:xfrm>
            <a:off x="800925" y="1990725"/>
            <a:ext cx="3722544" cy="2448000"/>
          </a:xfrm>
          <a:prstGeom prst="rect">
            <a:avLst/>
          </a:prstGeom>
          <a:noFill/>
          <a:ln>
            <a:noFill/>
          </a:ln>
        </p:spPr>
      </p:pic>
      <p:pic>
        <p:nvPicPr>
          <p:cNvPr id="179" name="Google Shape;179;p20"/>
          <p:cNvPicPr preferRelativeResize="0"/>
          <p:nvPr/>
        </p:nvPicPr>
        <p:blipFill>
          <a:blip r:embed="rId4">
            <a:alphaModFix/>
          </a:blip>
          <a:stretch>
            <a:fillRect/>
          </a:stretch>
        </p:blipFill>
        <p:spPr>
          <a:xfrm>
            <a:off x="4608475" y="1894301"/>
            <a:ext cx="3782775" cy="275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Distribution of survival victims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85" name="Google Shape;185;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62500" lnSpcReduction="20000"/>
          </a:bodyPr>
          <a:lstStyle/>
          <a:p>
            <a:pPr indent="-270271" lvl="0" marL="457200" rtl="0" algn="l">
              <a:spcBef>
                <a:spcPts val="1100"/>
              </a:spcBef>
              <a:spcAft>
                <a:spcPts val="0"/>
              </a:spcAft>
              <a:buClr>
                <a:srgbClr val="000000"/>
              </a:buClr>
              <a:buSzPct val="100000"/>
              <a:buFont typeface="Arial"/>
              <a:buAutoNum type="arabicPeriod"/>
            </a:pPr>
            <a:r>
              <a:rPr b="1" lang="en" sz="1050">
                <a:solidFill>
                  <a:srgbClr val="000000"/>
                </a:solidFill>
                <a:highlight>
                  <a:srgbClr val="FFFFFF"/>
                </a:highlight>
                <a:latin typeface="Arial"/>
                <a:ea typeface="Arial"/>
                <a:cs typeface="Arial"/>
                <a:sym typeface="Arial"/>
              </a:rPr>
              <a:t>Gender Distribution</a:t>
            </a:r>
            <a:r>
              <a:rPr lang="en" sz="1050">
                <a:solidFill>
                  <a:srgbClr val="000000"/>
                </a:solidFill>
                <a:highlight>
                  <a:srgbClr val="FFFFFF"/>
                </a:highlight>
                <a:latin typeface="Arial"/>
                <a:ea typeface="Arial"/>
                <a:cs typeface="Arial"/>
                <a:sym typeface="Arial"/>
              </a:rPr>
              <a:t>:</a:t>
            </a:r>
            <a:endParaRPr sz="1050">
              <a:solidFill>
                <a:srgbClr val="000000"/>
              </a:solidFill>
              <a:highlight>
                <a:srgbClr val="FFFFFF"/>
              </a:highlight>
              <a:latin typeface="Arial"/>
              <a:ea typeface="Arial"/>
              <a:cs typeface="Arial"/>
              <a:sym typeface="Arial"/>
            </a:endParaRPr>
          </a:p>
          <a:p>
            <a:pPr indent="-270271" lvl="1" marL="914400" rtl="0" algn="l">
              <a:spcBef>
                <a:spcPts val="0"/>
              </a:spcBef>
              <a:spcAft>
                <a:spcPts val="0"/>
              </a:spcAft>
              <a:buClr>
                <a:srgbClr val="000000"/>
              </a:buClr>
              <a:buSzPct val="100000"/>
              <a:buFont typeface="Arial"/>
              <a:buChar char="●"/>
            </a:pPr>
            <a:r>
              <a:rPr lang="en" sz="1050">
                <a:solidFill>
                  <a:srgbClr val="000000"/>
                </a:solidFill>
                <a:highlight>
                  <a:srgbClr val="FFFFFF"/>
                </a:highlight>
                <a:latin typeface="Arial"/>
                <a:ea typeface="Arial"/>
                <a:cs typeface="Arial"/>
                <a:sym typeface="Arial"/>
              </a:rPr>
              <a:t>The plot illustrates a larger number of male passengers (over 500) compared to female passengers (over 300). This gender distribution is representative of the Titanic's demographics.</a:t>
            </a:r>
            <a:endParaRPr sz="1050">
              <a:solidFill>
                <a:srgbClr val="000000"/>
              </a:solidFill>
              <a:highlight>
                <a:srgbClr val="FFFFFF"/>
              </a:highlight>
              <a:latin typeface="Arial"/>
              <a:ea typeface="Arial"/>
              <a:cs typeface="Arial"/>
              <a:sym typeface="Arial"/>
            </a:endParaRPr>
          </a:p>
          <a:p>
            <a:pPr indent="-270271" lvl="0" marL="457200" rtl="0" algn="l">
              <a:spcBef>
                <a:spcPts val="0"/>
              </a:spcBef>
              <a:spcAft>
                <a:spcPts val="0"/>
              </a:spcAft>
              <a:buClr>
                <a:srgbClr val="000000"/>
              </a:buClr>
              <a:buSzPct val="100000"/>
              <a:buFont typeface="Arial"/>
              <a:buAutoNum type="arabicPeriod"/>
            </a:pPr>
            <a:r>
              <a:rPr b="1" lang="en" sz="1050">
                <a:solidFill>
                  <a:srgbClr val="000000"/>
                </a:solidFill>
                <a:highlight>
                  <a:srgbClr val="FFFFFF"/>
                </a:highlight>
                <a:latin typeface="Arial"/>
                <a:ea typeface="Arial"/>
                <a:cs typeface="Arial"/>
                <a:sym typeface="Arial"/>
              </a:rPr>
              <a:t>Survived Distribution</a:t>
            </a:r>
            <a:endParaRPr b="1" sz="1050">
              <a:solidFill>
                <a:srgbClr val="000000"/>
              </a:solidFill>
              <a:highlight>
                <a:srgbClr val="FFFFFF"/>
              </a:highlight>
              <a:latin typeface="Arial"/>
              <a:ea typeface="Arial"/>
              <a:cs typeface="Arial"/>
              <a:sym typeface="Arial"/>
            </a:endParaRPr>
          </a:p>
          <a:p>
            <a:pPr indent="-270271" lvl="1" marL="914400" rtl="0" algn="l">
              <a:spcBef>
                <a:spcPts val="0"/>
              </a:spcBef>
              <a:spcAft>
                <a:spcPts val="0"/>
              </a:spcAft>
              <a:buClr>
                <a:srgbClr val="000000"/>
              </a:buClr>
              <a:buSzPct val="100000"/>
              <a:buFont typeface="Arial"/>
              <a:buChar char="●"/>
            </a:pPr>
            <a:r>
              <a:rPr lang="en" sz="1050">
                <a:solidFill>
                  <a:srgbClr val="000000"/>
                </a:solidFill>
                <a:highlight>
                  <a:srgbClr val="FFFFFF"/>
                </a:highlight>
                <a:latin typeface="Arial"/>
                <a:ea typeface="Arial"/>
                <a:cs typeface="Arial"/>
                <a:sym typeface="Arial"/>
              </a:rPr>
              <a:t>Blue bars depict passengers who did not survive ('Survived' = 0), totaling over 500 individuals.</a:t>
            </a:r>
            <a:endParaRPr sz="1050">
              <a:solidFill>
                <a:srgbClr val="000000"/>
              </a:solidFill>
              <a:highlight>
                <a:srgbClr val="FFFFFF"/>
              </a:highlight>
              <a:latin typeface="Arial"/>
              <a:ea typeface="Arial"/>
              <a:cs typeface="Arial"/>
              <a:sym typeface="Arial"/>
            </a:endParaRPr>
          </a:p>
          <a:p>
            <a:pPr indent="-270271" lvl="1" marL="914400" rtl="0" algn="l">
              <a:spcBef>
                <a:spcPts val="0"/>
              </a:spcBef>
              <a:spcAft>
                <a:spcPts val="0"/>
              </a:spcAft>
              <a:buClr>
                <a:srgbClr val="000000"/>
              </a:buClr>
              <a:buSzPct val="100000"/>
              <a:buFont typeface="Arial"/>
              <a:buChar char="●"/>
            </a:pPr>
            <a:r>
              <a:rPr lang="en" sz="1050">
                <a:solidFill>
                  <a:srgbClr val="000000"/>
                </a:solidFill>
                <a:highlight>
                  <a:srgbClr val="FFFFFF"/>
                </a:highlight>
                <a:latin typeface="Arial"/>
                <a:ea typeface="Arial"/>
                <a:cs typeface="Arial"/>
                <a:sym typeface="Arial"/>
              </a:rPr>
              <a:t>Orange bars represent passengers who survived ('Survived' = 1), totaling over 300 individuals.</a:t>
            </a:r>
            <a:endParaRPr sz="1050">
              <a:solidFill>
                <a:srgbClr val="000000"/>
              </a:solidFill>
              <a:highlight>
                <a:srgbClr val="FFFFFF"/>
              </a:highlight>
              <a:latin typeface="Arial"/>
              <a:ea typeface="Arial"/>
              <a:cs typeface="Arial"/>
              <a:sym typeface="Arial"/>
            </a:endParaRPr>
          </a:p>
          <a:p>
            <a:pPr indent="-270271" lvl="0" marL="457200" rtl="0" algn="l">
              <a:spcBef>
                <a:spcPts val="0"/>
              </a:spcBef>
              <a:spcAft>
                <a:spcPts val="0"/>
              </a:spcAft>
              <a:buClr>
                <a:srgbClr val="000000"/>
              </a:buClr>
              <a:buSzPct val="100000"/>
              <a:buFont typeface="Arial"/>
              <a:buAutoNum type="arabicPeriod"/>
            </a:pPr>
            <a:r>
              <a:rPr b="1" lang="en" sz="1050">
                <a:solidFill>
                  <a:srgbClr val="000000"/>
                </a:solidFill>
                <a:highlight>
                  <a:srgbClr val="FFFFFF"/>
                </a:highlight>
                <a:latin typeface="Arial"/>
                <a:ea typeface="Arial"/>
                <a:cs typeface="Arial"/>
                <a:sym typeface="Arial"/>
              </a:rPr>
              <a:t>Survival rate by Gender</a:t>
            </a:r>
            <a:r>
              <a:rPr lang="en" sz="1050">
                <a:solidFill>
                  <a:srgbClr val="000000"/>
                </a:solidFill>
                <a:highlight>
                  <a:srgbClr val="FFFFFF"/>
                </a:highlight>
                <a:latin typeface="Arial"/>
                <a:ea typeface="Arial"/>
                <a:cs typeface="Arial"/>
                <a:sym typeface="Arial"/>
              </a:rPr>
              <a:t>:</a:t>
            </a:r>
            <a:endParaRPr sz="1050">
              <a:solidFill>
                <a:srgbClr val="000000"/>
              </a:solidFill>
              <a:highlight>
                <a:srgbClr val="FFFFFF"/>
              </a:highlight>
              <a:latin typeface="Arial"/>
              <a:ea typeface="Arial"/>
              <a:cs typeface="Arial"/>
              <a:sym typeface="Arial"/>
            </a:endParaRPr>
          </a:p>
          <a:p>
            <a:pPr indent="-270271" lvl="1" marL="914400" rtl="0" algn="l">
              <a:spcBef>
                <a:spcPts val="0"/>
              </a:spcBef>
              <a:spcAft>
                <a:spcPts val="0"/>
              </a:spcAft>
              <a:buClr>
                <a:srgbClr val="000000"/>
              </a:buClr>
              <a:buSzPct val="100000"/>
              <a:buFont typeface="Arial"/>
              <a:buChar char="●"/>
            </a:pPr>
            <a:r>
              <a:rPr lang="en" sz="1050">
                <a:solidFill>
                  <a:srgbClr val="000000"/>
                </a:solidFill>
                <a:highlight>
                  <a:srgbClr val="FFFFFF"/>
                </a:highlight>
                <a:latin typeface="Arial"/>
                <a:ea typeface="Arial"/>
                <a:cs typeface="Arial"/>
                <a:sym typeface="Arial"/>
              </a:rPr>
              <a:t>There are more male passengers who did not survive compared to female passengers.</a:t>
            </a:r>
            <a:endParaRPr sz="1050">
              <a:solidFill>
                <a:srgbClr val="000000"/>
              </a:solidFill>
              <a:highlight>
                <a:srgbClr val="FFFFFF"/>
              </a:highlight>
              <a:latin typeface="Arial"/>
              <a:ea typeface="Arial"/>
              <a:cs typeface="Arial"/>
              <a:sym typeface="Arial"/>
            </a:endParaRPr>
          </a:p>
          <a:p>
            <a:pPr indent="-270271" lvl="1" marL="914400" rtl="0" algn="l">
              <a:spcBef>
                <a:spcPts val="0"/>
              </a:spcBef>
              <a:spcAft>
                <a:spcPts val="0"/>
              </a:spcAft>
              <a:buClr>
                <a:srgbClr val="000000"/>
              </a:buClr>
              <a:buSzPct val="100000"/>
              <a:buFont typeface="Arial"/>
              <a:buChar char="●"/>
            </a:pPr>
            <a:r>
              <a:rPr lang="en" sz="1050">
                <a:solidFill>
                  <a:srgbClr val="000000"/>
                </a:solidFill>
                <a:highlight>
                  <a:srgbClr val="FFFFFF"/>
                </a:highlight>
                <a:latin typeface="Arial"/>
                <a:ea typeface="Arial"/>
                <a:cs typeface="Arial"/>
                <a:sym typeface="Arial"/>
              </a:rPr>
              <a:t>Conversely, a higher proportion of female passengers survived compared to male passengers.</a:t>
            </a:r>
            <a:endParaRPr sz="1050">
              <a:solidFill>
                <a:srgbClr val="000000"/>
              </a:solidFill>
              <a:highlight>
                <a:srgbClr val="FFFFFF"/>
              </a:highlight>
              <a:latin typeface="Arial"/>
              <a:ea typeface="Arial"/>
              <a:cs typeface="Arial"/>
              <a:sym typeface="Arial"/>
            </a:endParaRPr>
          </a:p>
          <a:p>
            <a:pPr indent="-270271" lvl="0" marL="457200" rtl="0" algn="l">
              <a:spcBef>
                <a:spcPts val="0"/>
              </a:spcBef>
              <a:spcAft>
                <a:spcPts val="0"/>
              </a:spcAft>
              <a:buClr>
                <a:srgbClr val="000000"/>
              </a:buClr>
              <a:buSzPct val="100000"/>
              <a:buFont typeface="Arial"/>
              <a:buAutoNum type="arabicPeriod"/>
            </a:pPr>
            <a:r>
              <a:rPr b="1" lang="en" sz="1050">
                <a:solidFill>
                  <a:srgbClr val="000000"/>
                </a:solidFill>
                <a:highlight>
                  <a:srgbClr val="FFFFFF"/>
                </a:highlight>
                <a:latin typeface="Arial"/>
                <a:ea typeface="Arial"/>
                <a:cs typeface="Arial"/>
                <a:sym typeface="Arial"/>
              </a:rPr>
              <a:t>Survival by Passenger Class</a:t>
            </a:r>
            <a:r>
              <a:rPr lang="en" sz="1050">
                <a:solidFill>
                  <a:srgbClr val="000000"/>
                </a:solidFill>
                <a:highlight>
                  <a:srgbClr val="FFFFFF"/>
                </a:highlight>
                <a:latin typeface="Arial"/>
                <a:ea typeface="Arial"/>
                <a:cs typeface="Arial"/>
                <a:sym typeface="Arial"/>
              </a:rPr>
              <a:t>:</a:t>
            </a:r>
            <a:endParaRPr sz="1050">
              <a:solidFill>
                <a:srgbClr val="000000"/>
              </a:solidFill>
              <a:highlight>
                <a:srgbClr val="FFFFFF"/>
              </a:highlight>
              <a:latin typeface="Arial"/>
              <a:ea typeface="Arial"/>
              <a:cs typeface="Arial"/>
              <a:sym typeface="Arial"/>
            </a:endParaRPr>
          </a:p>
          <a:p>
            <a:pPr indent="-270271" lvl="1" marL="914400" rtl="0" algn="l">
              <a:spcBef>
                <a:spcPts val="0"/>
              </a:spcBef>
              <a:spcAft>
                <a:spcPts val="0"/>
              </a:spcAft>
              <a:buClr>
                <a:srgbClr val="000000"/>
              </a:buClr>
              <a:buSzPct val="100000"/>
              <a:buFont typeface="Arial"/>
              <a:buChar char="●"/>
            </a:pPr>
            <a:r>
              <a:rPr lang="en" sz="1050">
                <a:solidFill>
                  <a:srgbClr val="000000"/>
                </a:solidFill>
                <a:highlight>
                  <a:srgbClr val="FFFFFF"/>
                </a:highlight>
                <a:latin typeface="Arial"/>
                <a:ea typeface="Arial"/>
                <a:cs typeface="Arial"/>
                <a:sym typeface="Arial"/>
              </a:rPr>
              <a:t>Classes 1 and 2 show a relatively balanced survival rate between those who survived and those who did not.</a:t>
            </a:r>
            <a:endParaRPr sz="1050">
              <a:solidFill>
                <a:srgbClr val="000000"/>
              </a:solidFill>
              <a:highlight>
                <a:srgbClr val="FFFFFF"/>
              </a:highlight>
              <a:latin typeface="Arial"/>
              <a:ea typeface="Arial"/>
              <a:cs typeface="Arial"/>
              <a:sym typeface="Arial"/>
            </a:endParaRPr>
          </a:p>
          <a:p>
            <a:pPr indent="-270271" lvl="1" marL="914400" rtl="0" algn="l">
              <a:spcBef>
                <a:spcPts val="0"/>
              </a:spcBef>
              <a:spcAft>
                <a:spcPts val="0"/>
              </a:spcAft>
              <a:buClr>
                <a:srgbClr val="000000"/>
              </a:buClr>
              <a:buSzPct val="100000"/>
              <a:buFont typeface="Arial"/>
              <a:buChar char="●"/>
            </a:pPr>
            <a:r>
              <a:rPr lang="en" sz="1050">
                <a:solidFill>
                  <a:srgbClr val="000000"/>
                </a:solidFill>
                <a:highlight>
                  <a:srgbClr val="FFFFFF"/>
                </a:highlight>
                <a:latin typeface="Arial"/>
                <a:ea typeface="Arial"/>
                <a:cs typeface="Arial"/>
                <a:sym typeface="Arial"/>
              </a:rPr>
              <a:t>Class 3, however, exhibits a significantly higher number of non-survivors compared to survivors, with the non-survival rate being nearly triple the survival rate.</a:t>
            </a:r>
            <a:endParaRPr sz="1050">
              <a:solidFill>
                <a:srgbClr val="000000"/>
              </a:solidFill>
              <a:highlight>
                <a:srgbClr val="FFFFFF"/>
              </a:highlight>
              <a:latin typeface="Arial"/>
              <a:ea typeface="Arial"/>
              <a:cs typeface="Arial"/>
              <a:sym typeface="Arial"/>
            </a:endParaRPr>
          </a:p>
          <a:p>
            <a:pPr indent="-270271" lvl="0" marL="457200" rtl="0" algn="l">
              <a:spcBef>
                <a:spcPts val="0"/>
              </a:spcBef>
              <a:spcAft>
                <a:spcPts val="0"/>
              </a:spcAft>
              <a:buClr>
                <a:srgbClr val="000000"/>
              </a:buClr>
              <a:buSzPct val="100000"/>
              <a:buFont typeface="Arial"/>
              <a:buAutoNum type="arabicPeriod"/>
            </a:pPr>
            <a:r>
              <a:rPr b="1" lang="en" sz="1050">
                <a:solidFill>
                  <a:srgbClr val="000000"/>
                </a:solidFill>
                <a:highlight>
                  <a:srgbClr val="FFFFFF"/>
                </a:highlight>
                <a:latin typeface="Arial"/>
                <a:ea typeface="Arial"/>
                <a:cs typeface="Arial"/>
                <a:sym typeface="Arial"/>
              </a:rPr>
              <a:t>Survival count by Gender</a:t>
            </a:r>
            <a:r>
              <a:rPr lang="en" sz="1050">
                <a:solidFill>
                  <a:srgbClr val="000000"/>
                </a:solidFill>
                <a:highlight>
                  <a:srgbClr val="FFFFFF"/>
                </a:highlight>
                <a:latin typeface="Arial"/>
                <a:ea typeface="Arial"/>
                <a:cs typeface="Arial"/>
                <a:sym typeface="Arial"/>
              </a:rPr>
              <a:t>:</a:t>
            </a:r>
            <a:endParaRPr sz="1050">
              <a:solidFill>
                <a:srgbClr val="000000"/>
              </a:solidFill>
              <a:highlight>
                <a:srgbClr val="FFFFFF"/>
              </a:highlight>
              <a:latin typeface="Arial"/>
              <a:ea typeface="Arial"/>
              <a:cs typeface="Arial"/>
              <a:sym typeface="Arial"/>
            </a:endParaRPr>
          </a:p>
          <a:p>
            <a:pPr indent="-270271" lvl="1" marL="914400" rtl="0" algn="l">
              <a:spcBef>
                <a:spcPts val="0"/>
              </a:spcBef>
              <a:spcAft>
                <a:spcPts val="0"/>
              </a:spcAft>
              <a:buClr>
                <a:srgbClr val="000000"/>
              </a:buClr>
              <a:buSzPct val="100000"/>
              <a:buFont typeface="Arial"/>
              <a:buChar char="●"/>
            </a:pPr>
            <a:r>
              <a:rPr lang="en" sz="1050">
                <a:solidFill>
                  <a:srgbClr val="000000"/>
                </a:solidFill>
                <a:highlight>
                  <a:srgbClr val="FFFFFF"/>
                </a:highlight>
                <a:latin typeface="Arial"/>
                <a:ea typeface="Arial"/>
                <a:cs typeface="Arial"/>
                <a:sym typeface="Arial"/>
              </a:rPr>
              <a:t>The bar plot indicates a survival rate of approximately 20% for males and over 70% for females. This stark difference in survival rates highlights the prioritization given to female passengers during the Titanic disaster</a:t>
            </a:r>
            <a:endParaRPr sz="1050">
              <a:solidFill>
                <a:srgbClr val="000000"/>
              </a:solidFill>
              <a:highlight>
                <a:srgbClr val="FFFFFF"/>
              </a:highlight>
              <a:latin typeface="Arial"/>
              <a:ea typeface="Arial"/>
              <a:cs typeface="Arial"/>
              <a:sym typeface="Arial"/>
            </a:endParaRPr>
          </a:p>
          <a:p>
            <a:pPr indent="-270271" lvl="0" marL="457200" rtl="0" algn="l">
              <a:spcBef>
                <a:spcPts val="0"/>
              </a:spcBef>
              <a:spcAft>
                <a:spcPts val="0"/>
              </a:spcAft>
              <a:buClr>
                <a:srgbClr val="000000"/>
              </a:buClr>
              <a:buSzPct val="100000"/>
              <a:buFont typeface="Arial"/>
              <a:buAutoNum type="arabicPeriod"/>
            </a:pPr>
            <a:r>
              <a:rPr b="1" lang="en" sz="1050">
                <a:solidFill>
                  <a:srgbClr val="000000"/>
                </a:solidFill>
                <a:highlight>
                  <a:srgbClr val="FFFFFF"/>
                </a:highlight>
                <a:latin typeface="Arial"/>
                <a:ea typeface="Arial"/>
                <a:cs typeface="Arial"/>
                <a:sym typeface="Arial"/>
              </a:rPr>
              <a:t>Survival Rate by Passenger Class:</a:t>
            </a:r>
            <a:endParaRPr b="1" sz="1050">
              <a:solidFill>
                <a:srgbClr val="000000"/>
              </a:solidFill>
              <a:highlight>
                <a:srgbClr val="FFFFFF"/>
              </a:highlight>
              <a:latin typeface="Arial"/>
              <a:ea typeface="Arial"/>
              <a:cs typeface="Arial"/>
              <a:sym typeface="Arial"/>
            </a:endParaRPr>
          </a:p>
          <a:p>
            <a:pPr indent="-270271" lvl="1" marL="914400" rtl="0" algn="l">
              <a:spcBef>
                <a:spcPts val="0"/>
              </a:spcBef>
              <a:spcAft>
                <a:spcPts val="0"/>
              </a:spcAft>
              <a:buClr>
                <a:srgbClr val="000000"/>
              </a:buClr>
              <a:buSzPct val="100000"/>
              <a:buFont typeface="Arial"/>
              <a:buChar char="●"/>
            </a:pPr>
            <a:r>
              <a:rPr lang="en" sz="1050">
                <a:solidFill>
                  <a:srgbClr val="000000"/>
                </a:solidFill>
                <a:highlight>
                  <a:srgbClr val="FFFFFF"/>
                </a:highlight>
                <a:latin typeface="Arial"/>
                <a:ea typeface="Arial"/>
                <a:cs typeface="Arial"/>
                <a:sym typeface="Arial"/>
              </a:rPr>
              <a:t>The bar plot depicts the survival rate for each passenger class. It provides insights into how socio-economic status influenced survival outcomes, showing that passengers in higher classes (1 and 2) had higher survival rates compared to those in the lower class (3)</a:t>
            </a:r>
            <a:endParaRPr sz="1050">
              <a:solidFill>
                <a:srgbClr val="000000"/>
              </a:solidFill>
              <a:highlight>
                <a:srgbClr val="FFFFFF"/>
              </a:highlight>
              <a:latin typeface="Arial"/>
              <a:ea typeface="Arial"/>
              <a:cs typeface="Arial"/>
              <a:sym typeface="Arial"/>
            </a:endParaRPr>
          </a:p>
          <a:p>
            <a:pPr indent="-270271" lvl="0" marL="457200" rtl="0" algn="l">
              <a:spcBef>
                <a:spcPts val="0"/>
              </a:spcBef>
              <a:spcAft>
                <a:spcPts val="0"/>
              </a:spcAft>
              <a:buClr>
                <a:srgbClr val="000000"/>
              </a:buClr>
              <a:buSzPct val="100000"/>
              <a:buFont typeface="Arial"/>
              <a:buAutoNum type="arabicPeriod"/>
            </a:pPr>
            <a:r>
              <a:rPr b="1" lang="en" sz="1050">
                <a:solidFill>
                  <a:srgbClr val="000000"/>
                </a:solidFill>
                <a:highlight>
                  <a:srgbClr val="FFFFFF"/>
                </a:highlight>
                <a:latin typeface="Arial"/>
                <a:ea typeface="Arial"/>
                <a:cs typeface="Arial"/>
                <a:sym typeface="Arial"/>
              </a:rPr>
              <a:t>Age Distribution of Survivors and Non-survivors</a:t>
            </a:r>
            <a:r>
              <a:rPr lang="en" sz="1050">
                <a:solidFill>
                  <a:srgbClr val="000000"/>
                </a:solidFill>
                <a:highlight>
                  <a:srgbClr val="FFFFFF"/>
                </a:highlight>
                <a:latin typeface="Arial"/>
                <a:ea typeface="Arial"/>
                <a:cs typeface="Arial"/>
                <a:sym typeface="Arial"/>
              </a:rPr>
              <a:t>:</a:t>
            </a:r>
            <a:endParaRPr sz="1050">
              <a:solidFill>
                <a:srgbClr val="000000"/>
              </a:solidFill>
              <a:highlight>
                <a:srgbClr val="FFFFFF"/>
              </a:highlight>
              <a:latin typeface="Arial"/>
              <a:ea typeface="Arial"/>
              <a:cs typeface="Arial"/>
              <a:sym typeface="Arial"/>
            </a:endParaRPr>
          </a:p>
          <a:p>
            <a:pPr indent="-270271" lvl="1" marL="914400" rtl="0" algn="l">
              <a:spcBef>
                <a:spcPts val="0"/>
              </a:spcBef>
              <a:spcAft>
                <a:spcPts val="0"/>
              </a:spcAft>
              <a:buClr>
                <a:srgbClr val="000000"/>
              </a:buClr>
              <a:buSzPct val="100000"/>
              <a:buFont typeface="Arial"/>
              <a:buChar char="●"/>
            </a:pPr>
            <a:r>
              <a:rPr lang="en" sz="1050">
                <a:solidFill>
                  <a:srgbClr val="000000"/>
                </a:solidFill>
                <a:highlight>
                  <a:srgbClr val="FFFFFF"/>
                </a:highlight>
                <a:latin typeface="Arial"/>
                <a:ea typeface="Arial"/>
                <a:cs typeface="Arial"/>
                <a:sym typeface="Arial"/>
              </a:rPr>
              <a:t>The age distribution shows that younger passengers, particularly those in their mid-20s, have a higher likelihood of survival.</a:t>
            </a:r>
            <a:endParaRPr sz="1050">
              <a:solidFill>
                <a:srgbClr val="000000"/>
              </a:solidFill>
              <a:highlight>
                <a:srgbClr val="FFFFFF"/>
              </a:highlight>
              <a:latin typeface="Arial"/>
              <a:ea typeface="Arial"/>
              <a:cs typeface="Arial"/>
              <a:sym typeface="Arial"/>
            </a:endParaRPr>
          </a:p>
          <a:p>
            <a:pPr indent="-270271" lvl="1" marL="914400" rtl="0" algn="l">
              <a:spcBef>
                <a:spcPts val="0"/>
              </a:spcBef>
              <a:spcAft>
                <a:spcPts val="0"/>
              </a:spcAft>
              <a:buClr>
                <a:srgbClr val="000000"/>
              </a:buClr>
              <a:buSzPct val="100000"/>
              <a:buFont typeface="Arial"/>
              <a:buChar char="●"/>
            </a:pPr>
            <a:r>
              <a:rPr lang="en" sz="1050">
                <a:solidFill>
                  <a:srgbClr val="000000"/>
                </a:solidFill>
                <a:highlight>
                  <a:srgbClr val="FFFFFF"/>
                </a:highlight>
                <a:latin typeface="Arial"/>
                <a:ea typeface="Arial"/>
                <a:cs typeface="Arial"/>
                <a:sym typeface="Arial"/>
              </a:rPr>
              <a:t>As age increases beyond the mid-20s, the number of survivors decreases.</a:t>
            </a:r>
            <a:endParaRPr sz="1050">
              <a:solidFill>
                <a:srgbClr val="000000"/>
              </a:solidFill>
              <a:highlight>
                <a:srgbClr val="FFFFFF"/>
              </a:highlight>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