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85" r:id="rId3"/>
  </p:sldIdLst>
  <p:sldSz cx="144002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anlin L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65A3"/>
    <a:srgbClr val="D1598D"/>
    <a:srgbClr val="E532FF"/>
    <a:srgbClr val="4EFF2A"/>
    <a:srgbClr val="D139C0"/>
    <a:srgbClr val="61D1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12" autoAdjust="0"/>
    <p:restoredTop sz="94660"/>
  </p:normalViewPr>
  <p:slideViewPr>
    <p:cSldViewPr snapToObjects="1">
      <p:cViewPr>
        <p:scale>
          <a:sx n="103" d="100"/>
          <a:sy n="103" d="100"/>
        </p:scale>
        <p:origin x="448" y="592"/>
      </p:cViewPr>
      <p:guideLst>
        <p:guide orient="horz" pos="2834"/>
        <p:guide pos="45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472842"/>
            <a:ext cx="10800160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726842"/>
            <a:ext cx="10800160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D67-62A2-485E-8B7A-2E79B332C378}" type="datetimeFigureOut">
              <a:rPr lang="zh-CN" altLang="en-US" smtClean="0"/>
              <a:t>19/7/2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7C0B7-B80A-4E59-AAC8-4DDC5572A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38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D67-62A2-485E-8B7A-2E79B332C378}" type="datetimeFigureOut">
              <a:rPr lang="zh-CN" altLang="en-US" smtClean="0"/>
              <a:t>19/7/2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7C0B7-B80A-4E59-AAC8-4DDC5572A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44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79142"/>
            <a:ext cx="3105046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79142"/>
            <a:ext cx="9135135" cy="762669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D67-62A2-485E-8B7A-2E79B332C378}" type="datetimeFigureOut">
              <a:rPr lang="zh-CN" altLang="en-US" smtClean="0"/>
              <a:t>19/7/2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7C0B7-B80A-4E59-AAC8-4DDC5572A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47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D67-62A2-485E-8B7A-2E79B332C378}" type="datetimeFigureOut">
              <a:rPr lang="zh-CN" altLang="en-US" smtClean="0"/>
              <a:t>19/7/2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7C0B7-B80A-4E59-AAC8-4DDC5572A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243636"/>
            <a:ext cx="12420184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6022609"/>
            <a:ext cx="12420184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D67-62A2-485E-8B7A-2E79B332C378}" type="datetimeFigureOut">
              <a:rPr lang="zh-CN" altLang="en-US" smtClean="0"/>
              <a:t>19/7/2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7C0B7-B80A-4E59-AAC8-4DDC5572A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35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395710"/>
            <a:ext cx="6120091" cy="571012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395710"/>
            <a:ext cx="6120091" cy="571012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D67-62A2-485E-8B7A-2E79B332C378}" type="datetimeFigureOut">
              <a:rPr lang="zh-CN" altLang="en-US" smtClean="0"/>
              <a:t>19/7/2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7C0B7-B80A-4E59-AAC8-4DDC5572A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2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79143"/>
            <a:ext cx="12420184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2206137"/>
            <a:ext cx="609196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3287331"/>
            <a:ext cx="6091965" cy="483516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2206137"/>
            <a:ext cx="6121966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3287331"/>
            <a:ext cx="6121966" cy="483516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D67-62A2-485E-8B7A-2E79B332C378}" type="datetimeFigureOut">
              <a:rPr lang="zh-CN" altLang="en-US" smtClean="0"/>
              <a:t>19/7/2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7C0B7-B80A-4E59-AAC8-4DDC5572A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07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D67-62A2-485E-8B7A-2E79B332C378}" type="datetimeFigureOut">
              <a:rPr lang="zh-CN" altLang="en-US" smtClean="0"/>
              <a:t>19/7/2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7C0B7-B80A-4E59-AAC8-4DDC5572A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2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D67-62A2-485E-8B7A-2E79B332C378}" type="datetimeFigureOut">
              <a:rPr lang="zh-CN" altLang="en-US" smtClean="0"/>
              <a:t>19/7/2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7C0B7-B80A-4E59-AAC8-4DDC5572A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2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295767"/>
            <a:ext cx="7290108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D67-62A2-485E-8B7A-2E79B332C378}" type="datetimeFigureOut">
              <a:rPr lang="zh-CN" altLang="en-US" smtClean="0"/>
              <a:t>19/7/2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7C0B7-B80A-4E59-AAC8-4DDC5572A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40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295767"/>
            <a:ext cx="7290108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D67-62A2-485E-8B7A-2E79B332C378}" type="datetimeFigureOut">
              <a:rPr lang="zh-CN" altLang="en-US" smtClean="0"/>
              <a:t>19/7/2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7C0B7-B80A-4E59-AAC8-4DDC5572A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84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79143"/>
            <a:ext cx="12420184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395710"/>
            <a:ext cx="12420184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EBD67-62A2-485E-8B7A-2E79B332C378}" type="datetimeFigureOut">
              <a:rPr lang="zh-CN" altLang="en-US" smtClean="0"/>
              <a:t>19/7/2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7C0B7-B80A-4E59-AAC8-4DDC5572A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82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992482" y="4357494"/>
            <a:ext cx="181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b="1" dirty="0" smtClean="0">
                <a:solidFill>
                  <a:srgbClr val="0000FF"/>
                </a:solidFill>
                <a:latin typeface="Calibri"/>
                <a:cs typeface="Calibri"/>
              </a:rPr>
              <a:t>(D) Stewart &amp; Levin, 1984</a:t>
            </a:r>
          </a:p>
          <a:p>
            <a:pPr algn="ctr"/>
            <a:r>
              <a:rPr kumimoji="1" lang="en-US" altLang="zh-CN" sz="1200" b="1" dirty="0" smtClean="0">
                <a:latin typeface="Calibri"/>
                <a:cs typeface="Calibri"/>
              </a:rPr>
              <a:t>Resource-explicit model</a:t>
            </a:r>
          </a:p>
          <a:p>
            <a:pPr algn="ctr"/>
            <a:r>
              <a:rPr kumimoji="1" lang="en-US" altLang="zh-CN" sz="1200" b="1" dirty="0">
                <a:latin typeface="Calibri"/>
                <a:cs typeface="Calibri"/>
              </a:rPr>
              <a:t>w</a:t>
            </a:r>
            <a:r>
              <a:rPr kumimoji="1" lang="en-US" altLang="zh-CN" sz="1200" b="1" dirty="0" smtClean="0">
                <a:latin typeface="Calibri"/>
                <a:cs typeface="Calibri"/>
              </a:rPr>
              <a:t>ith implicit infections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5999966" y="1454180"/>
            <a:ext cx="1828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b="1" dirty="0" smtClean="0">
                <a:solidFill>
                  <a:srgbClr val="0000FF"/>
                </a:solidFill>
                <a:latin typeface="Calibri"/>
                <a:cs typeface="Calibri"/>
              </a:rPr>
              <a:t>(B) </a:t>
            </a:r>
            <a:r>
              <a:rPr kumimoji="1" lang="en-US" altLang="zh-CN" sz="1200" b="1" dirty="0" err="1" smtClean="0">
                <a:solidFill>
                  <a:srgbClr val="0000FF"/>
                </a:solidFill>
                <a:latin typeface="Calibri"/>
                <a:cs typeface="Calibri"/>
              </a:rPr>
              <a:t>Berngruber</a:t>
            </a:r>
            <a:r>
              <a:rPr kumimoji="1" lang="en-US" altLang="zh-CN" sz="1200" b="1" dirty="0" smtClean="0">
                <a:solidFill>
                  <a:srgbClr val="0000FF"/>
                </a:solidFill>
                <a:latin typeface="Calibri"/>
                <a:cs typeface="Calibri"/>
              </a:rPr>
              <a:t> et al, 2013</a:t>
            </a:r>
          </a:p>
          <a:p>
            <a:pPr algn="ctr"/>
            <a:r>
              <a:rPr kumimoji="1" lang="en-US" altLang="zh-CN" sz="1200" b="1" dirty="0" smtClean="0">
                <a:latin typeface="Calibri"/>
                <a:cs typeface="Calibri"/>
              </a:rPr>
              <a:t>Resource-implicit model</a:t>
            </a:r>
          </a:p>
          <a:p>
            <a:pPr algn="ctr"/>
            <a:r>
              <a:rPr kumimoji="1" lang="en-US" altLang="zh-CN" sz="1200" b="1" dirty="0">
                <a:latin typeface="Calibri"/>
                <a:cs typeface="Calibri"/>
              </a:rPr>
              <a:t>w</a:t>
            </a:r>
            <a:r>
              <a:rPr kumimoji="1" lang="en-US" altLang="zh-CN" sz="1200" b="1" dirty="0" smtClean="0">
                <a:latin typeface="Calibri"/>
                <a:cs typeface="Calibri"/>
              </a:rPr>
              <a:t>ith implicit infections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239666" y="1464570"/>
            <a:ext cx="1736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b="1" dirty="0" smtClean="0">
                <a:solidFill>
                  <a:srgbClr val="0000FF"/>
                </a:solidFill>
                <a:latin typeface="Calibri"/>
                <a:cs typeface="Calibri"/>
              </a:rPr>
              <a:t>(A) Present Model</a:t>
            </a:r>
          </a:p>
          <a:p>
            <a:pPr algn="ctr"/>
            <a:r>
              <a:rPr kumimoji="1" lang="en-US" altLang="zh-CN" sz="1200" b="1" dirty="0" smtClean="0">
                <a:latin typeface="Calibri"/>
                <a:cs typeface="Calibri"/>
              </a:rPr>
              <a:t>Resource-implicit model</a:t>
            </a:r>
          </a:p>
          <a:p>
            <a:pPr algn="ctr"/>
            <a:r>
              <a:rPr kumimoji="1" lang="en-US" altLang="zh-CN" sz="1200" b="1" dirty="0">
                <a:latin typeface="Calibri"/>
                <a:cs typeface="Calibri"/>
              </a:rPr>
              <a:t>w</a:t>
            </a:r>
            <a:r>
              <a:rPr kumimoji="1" lang="en-US" altLang="zh-CN" sz="1200" b="1" dirty="0" smtClean="0">
                <a:latin typeface="Calibri"/>
                <a:cs typeface="Calibri"/>
              </a:rPr>
              <a:t>ith explicit infections</a:t>
            </a:r>
          </a:p>
          <a:p>
            <a:pPr algn="ctr"/>
            <a:endParaRPr kumimoji="1" lang="zh-CN" altLang="en-US" sz="1200" b="1" dirty="0">
              <a:latin typeface="Calibri"/>
              <a:cs typeface="Calibri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235321" y="4365612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b="1" dirty="0" smtClean="0">
                <a:solidFill>
                  <a:srgbClr val="0000FF"/>
                </a:solidFill>
                <a:latin typeface="Calibri"/>
                <a:cs typeface="Calibri"/>
              </a:rPr>
              <a:t>(C) Present Model</a:t>
            </a:r>
          </a:p>
          <a:p>
            <a:pPr algn="ctr"/>
            <a:r>
              <a:rPr kumimoji="1" lang="en-US" altLang="zh-CN" sz="1200" b="1" dirty="0" smtClean="0">
                <a:latin typeface="Calibri"/>
                <a:cs typeface="Calibri"/>
              </a:rPr>
              <a:t>Resource-explicit model</a:t>
            </a:r>
          </a:p>
          <a:p>
            <a:pPr algn="ctr"/>
            <a:r>
              <a:rPr kumimoji="1" lang="en-US" altLang="zh-CN" sz="1200" b="1" dirty="0">
                <a:latin typeface="Calibri"/>
                <a:cs typeface="Calibri"/>
              </a:rPr>
              <a:t>w</a:t>
            </a:r>
            <a:r>
              <a:rPr kumimoji="1" lang="en-US" altLang="zh-CN" sz="1200" b="1" dirty="0" smtClean="0">
                <a:latin typeface="Calibri"/>
                <a:cs typeface="Calibri"/>
              </a:rPr>
              <a:t>ith explicit infections</a:t>
            </a:r>
          </a:p>
        </p:txBody>
      </p:sp>
      <p:sp>
        <p:nvSpPr>
          <p:cNvPr id="63" name="操作按钮: 自定义 62">
            <a:hlinkClick r:id="" action="ppaction://noaction" highlightClick="1"/>
          </p:cNvPr>
          <p:cNvSpPr/>
          <p:nvPr/>
        </p:nvSpPr>
        <p:spPr>
          <a:xfrm>
            <a:off x="2519586" y="1464570"/>
            <a:ext cx="5723481" cy="5853901"/>
          </a:xfrm>
          <a:prstGeom prst="actionButtonBlank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 descr="P_imp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5" t="3562" r="14403"/>
          <a:stretch/>
        </p:blipFill>
        <p:spPr>
          <a:xfrm>
            <a:off x="2779277" y="2051497"/>
            <a:ext cx="2424276" cy="2281262"/>
          </a:xfrm>
          <a:prstGeom prst="rect">
            <a:avLst/>
          </a:prstGeom>
        </p:spPr>
      </p:pic>
      <p:pic>
        <p:nvPicPr>
          <p:cNvPr id="8" name="图片 7" descr="P_exp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0" t="5755" r="16326"/>
          <a:stretch/>
        </p:blipFill>
        <p:spPr>
          <a:xfrm>
            <a:off x="2851285" y="4968777"/>
            <a:ext cx="2332597" cy="2240966"/>
          </a:xfrm>
          <a:prstGeom prst="rect">
            <a:avLst/>
          </a:prstGeom>
        </p:spPr>
      </p:pic>
      <p:pic>
        <p:nvPicPr>
          <p:cNvPr id="9" name="图片 8" descr="SB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 t="5618" r="16634"/>
          <a:stretch/>
        </p:blipFill>
        <p:spPr>
          <a:xfrm>
            <a:off x="5632441" y="4968777"/>
            <a:ext cx="2323663" cy="2267296"/>
          </a:xfrm>
          <a:prstGeom prst="rect">
            <a:avLst/>
          </a:prstGeom>
        </p:spPr>
      </p:pic>
      <p:pic>
        <p:nvPicPr>
          <p:cNvPr id="3" name="图片 2" descr="untitled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8" t="3836" r="16532"/>
          <a:stretch/>
        </p:blipFill>
        <p:spPr>
          <a:xfrm>
            <a:off x="5594585" y="2051497"/>
            <a:ext cx="2325601" cy="226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77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7356" y="994453"/>
            <a:ext cx="3120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500" b="1" dirty="0" smtClean="0"/>
              <a:t>(A) No mechanism of super-infection </a:t>
            </a:r>
            <a:endParaRPr kumimoji="1" lang="zh-CN" altLang="en-US" sz="15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3424800" y="994453"/>
            <a:ext cx="29546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500" b="1" dirty="0" smtClean="0"/>
              <a:t>(B) Super-infection, with immunity</a:t>
            </a:r>
            <a:endParaRPr kumimoji="1" lang="zh-CN" altLang="en-US" sz="15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458758" y="994452"/>
            <a:ext cx="31107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500" b="1" dirty="0" smtClean="0"/>
              <a:t>(C) Super-infection, but no immunity</a:t>
            </a:r>
            <a:endParaRPr kumimoji="1" lang="zh-CN" altLang="en-US" sz="1500" b="1" dirty="0"/>
          </a:p>
        </p:txBody>
      </p:sp>
      <p:sp>
        <p:nvSpPr>
          <p:cNvPr id="23" name="矩形 22"/>
          <p:cNvSpPr/>
          <p:nvPr/>
        </p:nvSpPr>
        <p:spPr>
          <a:xfrm rot="5400000">
            <a:off x="588349" y="4636783"/>
            <a:ext cx="144172" cy="10278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wrap="square">
            <a:spAutoFit/>
          </a:bodyPr>
          <a:lstStyle/>
          <a:p>
            <a:endParaRPr lang="zh-CN" altLang="en-US" sz="5000" dirty="0"/>
          </a:p>
        </p:txBody>
      </p:sp>
      <p:sp>
        <p:nvSpPr>
          <p:cNvPr id="24" name="矩形 23"/>
          <p:cNvSpPr/>
          <p:nvPr/>
        </p:nvSpPr>
        <p:spPr>
          <a:xfrm rot="5400000">
            <a:off x="588348" y="5231440"/>
            <a:ext cx="144172" cy="102789"/>
          </a:xfrm>
          <a:prstGeom prst="rect">
            <a:avLst/>
          </a:prstGeom>
          <a:solidFill>
            <a:srgbClr val="F065A3"/>
          </a:solidFill>
          <a:ln>
            <a:noFill/>
          </a:ln>
        </p:spPr>
        <p:txBody>
          <a:bodyPr wrap="square">
            <a:spAutoFit/>
          </a:bodyPr>
          <a:lstStyle/>
          <a:p>
            <a:endParaRPr lang="zh-CN" altLang="en-US" sz="5000" dirty="0"/>
          </a:p>
        </p:txBody>
      </p:sp>
      <p:sp>
        <p:nvSpPr>
          <p:cNvPr id="25" name="矩形 24"/>
          <p:cNvSpPr/>
          <p:nvPr/>
        </p:nvSpPr>
        <p:spPr>
          <a:xfrm rot="5400000">
            <a:off x="588350" y="4392363"/>
            <a:ext cx="144172" cy="1027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>
            <a:spAutoFit/>
          </a:bodyPr>
          <a:lstStyle/>
          <a:p>
            <a:endParaRPr lang="zh-CN" altLang="en-US" sz="5000" dirty="0"/>
          </a:p>
        </p:txBody>
      </p:sp>
      <p:sp>
        <p:nvSpPr>
          <p:cNvPr id="26" name="矩形 25"/>
          <p:cNvSpPr/>
          <p:nvPr/>
        </p:nvSpPr>
        <p:spPr>
          <a:xfrm rot="5400000">
            <a:off x="595206" y="4924815"/>
            <a:ext cx="144172" cy="102789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txBody>
          <a:bodyPr wrap="square">
            <a:spAutoFit/>
          </a:bodyPr>
          <a:lstStyle/>
          <a:p>
            <a:endParaRPr lang="zh-CN" altLang="en-US" sz="5000" dirty="0"/>
          </a:p>
        </p:txBody>
      </p:sp>
      <p:sp>
        <p:nvSpPr>
          <p:cNvPr id="27" name="矩形 26"/>
          <p:cNvSpPr/>
          <p:nvPr/>
        </p:nvSpPr>
        <p:spPr>
          <a:xfrm rot="5400000">
            <a:off x="595206" y="5519425"/>
            <a:ext cx="144172" cy="1027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endParaRPr lang="zh-CN" altLang="en-US" sz="5000" dirty="0"/>
          </a:p>
        </p:txBody>
      </p:sp>
      <p:sp>
        <p:nvSpPr>
          <p:cNvPr id="28" name="文本框 27"/>
          <p:cNvSpPr txBox="1"/>
          <p:nvPr/>
        </p:nvSpPr>
        <p:spPr>
          <a:xfrm>
            <a:off x="827441" y="4282513"/>
            <a:ext cx="4295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" b="1" dirty="0" smtClean="0"/>
              <a:t>Lysogenic </a:t>
            </a:r>
            <a:r>
              <a:rPr kumimoji="1" lang="en-US" altLang="zh-CN" sz="1500" b="1" dirty="0"/>
              <a:t>strategy </a:t>
            </a:r>
            <a:r>
              <a:rPr kumimoji="1" lang="en-US" altLang="zh-CN" sz="1500" b="1" dirty="0" smtClean="0"/>
              <a:t>cannot invade </a:t>
            </a:r>
            <a:r>
              <a:rPr kumimoji="1" lang="en-US" altLang="zh-CN" sz="1500" b="1" dirty="0"/>
              <a:t>lytic </a:t>
            </a:r>
            <a:r>
              <a:rPr kumimoji="1" lang="en-US" altLang="zh-CN" sz="1500" b="1" dirty="0" smtClean="0"/>
              <a:t>strategy</a:t>
            </a:r>
            <a:endParaRPr kumimoji="1" lang="zh-CN" altLang="en-US" sz="15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569433" y="5416564"/>
            <a:ext cx="42873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" b="1" dirty="0" smtClean="0"/>
              <a:t>      No resident viral strains are present</a:t>
            </a:r>
            <a:endParaRPr kumimoji="1" lang="zh-CN" altLang="en-US" sz="15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569433" y="4517335"/>
            <a:ext cx="47883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" b="1" dirty="0" smtClean="0"/>
              <a:t>      Lytic </a:t>
            </a:r>
            <a:r>
              <a:rPr kumimoji="1" lang="en-US" altLang="zh-CN" sz="1500" b="1" dirty="0"/>
              <a:t>strategy cannot </a:t>
            </a:r>
            <a:r>
              <a:rPr kumimoji="1" lang="en-US" altLang="zh-CN" sz="1500" b="1" dirty="0" smtClean="0"/>
              <a:t>invade lysogenic strategy</a:t>
            </a:r>
            <a:endParaRPr kumimoji="1" lang="zh-CN" altLang="en-US" sz="15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785457" y="4798462"/>
            <a:ext cx="5258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" b="1" dirty="0" smtClean="0"/>
              <a:t> Lysogenic </a:t>
            </a:r>
            <a:r>
              <a:rPr kumimoji="1" lang="en-US" altLang="zh-CN" sz="1500" b="1" dirty="0"/>
              <a:t>strategy </a:t>
            </a:r>
            <a:r>
              <a:rPr kumimoji="1" lang="en-US" altLang="zh-CN" sz="1500" b="1" dirty="0" smtClean="0"/>
              <a:t>can invade lytic strategy</a:t>
            </a:r>
            <a:endParaRPr kumimoji="1" lang="zh-CN" altLang="en-US" sz="15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827441" y="5106259"/>
            <a:ext cx="4926568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500" b="1" dirty="0" smtClean="0"/>
              <a:t>Lytic </a:t>
            </a:r>
            <a:r>
              <a:rPr kumimoji="1" lang="en-US" altLang="zh-CN" sz="1500" b="1" dirty="0"/>
              <a:t>strategy </a:t>
            </a:r>
            <a:r>
              <a:rPr kumimoji="1" lang="en-US" altLang="zh-CN" sz="1500" b="1" dirty="0" smtClean="0"/>
              <a:t>can invade lysogenic strategy</a:t>
            </a:r>
            <a:endParaRPr kumimoji="1" lang="zh-CN" altLang="en-US" sz="1500" b="1" dirty="0"/>
          </a:p>
        </p:txBody>
      </p:sp>
      <p:sp>
        <p:nvSpPr>
          <p:cNvPr id="18" name="操作按钮: 自定义 17">
            <a:hlinkClick r:id="" action="ppaction://noaction" highlightClick="1"/>
          </p:cNvPr>
          <p:cNvSpPr/>
          <p:nvPr/>
        </p:nvSpPr>
        <p:spPr>
          <a:xfrm>
            <a:off x="240381" y="968769"/>
            <a:ext cx="9511279" cy="4827144"/>
          </a:xfrm>
          <a:prstGeom prst="actionButtonBlank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 descr="A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0" t="5478" r="16682"/>
          <a:stretch/>
        </p:blipFill>
        <p:spPr>
          <a:xfrm>
            <a:off x="360384" y="1377582"/>
            <a:ext cx="2704266" cy="2631277"/>
          </a:xfrm>
          <a:prstGeom prst="rect">
            <a:avLst/>
          </a:prstGeom>
        </p:spPr>
      </p:pic>
      <p:pic>
        <p:nvPicPr>
          <p:cNvPr id="7" name="图片 6" descr="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3" t="5478" r="16655"/>
          <a:stretch/>
        </p:blipFill>
        <p:spPr>
          <a:xfrm>
            <a:off x="6552034" y="1317618"/>
            <a:ext cx="2734227" cy="2674599"/>
          </a:xfrm>
          <a:prstGeom prst="rect">
            <a:avLst/>
          </a:prstGeom>
        </p:spPr>
      </p:pic>
      <p:pic>
        <p:nvPicPr>
          <p:cNvPr id="9" name="图片 8" descr="B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8" t="5644" r="16682"/>
          <a:stretch/>
        </p:blipFill>
        <p:spPr>
          <a:xfrm>
            <a:off x="3371913" y="1325939"/>
            <a:ext cx="2726293" cy="266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55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4807</TotalTime>
  <Words>115</Words>
  <Application>Microsoft Macintosh PowerPoint</Application>
  <PresentationFormat>自定义</PresentationFormat>
  <Paragraphs>20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James</dc:creator>
  <cp:lastModifiedBy>guanlin LI</cp:lastModifiedBy>
  <cp:revision>77</cp:revision>
  <dcterms:created xsi:type="dcterms:W3CDTF">2018-06-17T18:26:36Z</dcterms:created>
  <dcterms:modified xsi:type="dcterms:W3CDTF">2019-07-03T01:45:39Z</dcterms:modified>
</cp:coreProperties>
</file>