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Condensed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4BB5D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flipH="1" rot="9208626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 rot="9208633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9208606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9208678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flipH="1" rot="-1591408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flipH="1" rot="-159137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flipH="1" rot="-1591339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flipH="1" rot="-1591322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parent Shapes">
    <p:bg>
      <p:bgPr>
        <a:solidFill>
          <a:srgbClr val="3796B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flipH="1" rot="9208626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flipH="1" rot="9208633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flipH="1" rot="9208606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flipH="1" rot="9208678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flipH="1" rot="-1591408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flipH="1" rot="-159137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flipH="1" rot="-1591339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flipH="1" rot="-1591322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FF99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flipH="1" rot="9208626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 rot="9208633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 rot="9208606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 rot="9208678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flipH="1" rot="-1591408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 rot="-159137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flipH="1" rot="-1591339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 rot="-1591322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39" name="Shape 3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flipH="1" rot="9208626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9208633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flipH="1" rot="9208606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flipH="1" rot="9208678">
              <a:off x="6287617" y="465770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flipH="1" rot="-1591408">
              <a:off x="1362168" y="-63166"/>
              <a:ext cx="205102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flipH="1" rot="-159137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flipH="1" rot="-1591339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flipH="1" rot="-1591322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flipH="1" rot="9208626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9208633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flipH="1" rot="9208606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flipH="1" rot="9208678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flipH="1" rot="-1591408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flipH="1" rot="-159137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flipH="1" rot="-1591339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 rot="-1591322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flipH="1" rot="9208626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 rot="9208633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 rot="9208606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 rot="9208678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flipH="1" rot="-1591408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 rot="-159137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 rot="-1591339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flipH="1" rot="-1591322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flipH="1" rot="9208626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 rot="9208633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 rot="9208606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 rot="9208678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flipH="1" rot="-1591408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flipH="1" rot="-159137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flipH="1" rot="-1591339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flipH="1" rot="-1591322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01" name="Shape 101"/>
            <p:cNvSpPr/>
            <p:nvPr/>
          </p:nvSpPr>
          <p:spPr>
            <a:xfrm flipH="1" rot="9208626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 rot="9208633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 rot="9208606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flipH="1" rot="9208678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7"/>
              <a:ext cx="854651" cy="1929079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flipH="1" rot="-1591408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flipH="1" rot="-159137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H="1" rot="-1591339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 rot="-1591322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15" name="Shape 115"/>
            <p:cNvSpPr/>
            <p:nvPr/>
          </p:nvSpPr>
          <p:spPr>
            <a:xfrm flipH="1" rot="-1591408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 rot="-159137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 rot="-1591339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 rot="-1591322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Shape 120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grpSp>
        <p:nvGrpSpPr>
          <p:cNvPr id="121" name="Shape 121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122" name="Shape 122"/>
            <p:cNvSpPr/>
            <p:nvPr/>
          </p:nvSpPr>
          <p:spPr>
            <a:xfrm flipH="1" rot="9208626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 rot="9208633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flipH="1" rot="9208606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 rot="9208678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289303" y="2656117"/>
              <a:ext cx="854651" cy="1929079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flipH="1" rot="9208626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flipH="1" rot="9208633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flipH="1" rot="9208606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flipH="1" rot="9208678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flipH="1" rot="-1591408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flipH="1" rot="-159137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flipH="1" rot="-1591339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flipH="1" rot="-1591322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youtube.com/v/iYnnUgLJSXQ" TargetMode="External"/><Relationship Id="rId4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544325" y="1714500"/>
            <a:ext cx="4133100" cy="246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PERFORMANCE EXPERIMENT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256300" y="4236325"/>
            <a:ext cx="13533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weiweilin@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685800" y="1584300"/>
            <a:ext cx="6903300" cy="199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7200">
                <a:solidFill>
                  <a:srgbClr val="3796BF"/>
                </a:solidFill>
              </a:rPr>
              <a:t>Smart Insights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Discover the Potential Improvements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Smart Insights do?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031425" y="1777125"/>
            <a:ext cx="5760300" cy="274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It was supposed to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Predict which resources are non-critical while has high performance cost based on some heuristics.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Rerun Lighthouse </a:t>
            </a:r>
            <a:r>
              <a:rPr lang="en" sz="1400"/>
              <a:t>automatically</a:t>
            </a:r>
            <a:r>
              <a:rPr lang="en" sz="1400"/>
              <a:t> to verify the prediction.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Suggest users to make changes if prediction is correct.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Benefits: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Identify potential improvement users may not know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Raise the awareness of the performance cost of some non-</a:t>
            </a:r>
            <a:r>
              <a:rPr lang="en" sz="1400"/>
              <a:t>critical</a:t>
            </a:r>
            <a:r>
              <a:rPr lang="en" sz="1400"/>
              <a:t> 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31425" y="1149725"/>
            <a:ext cx="7007400" cy="6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Smart Insights was not implemented?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Difficulties &amp; Drawbacks: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Increase the time to generate a report by 2s - 30s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Hard to </a:t>
            </a:r>
            <a:r>
              <a:rPr lang="en" sz="1400"/>
              <a:t>identify</a:t>
            </a:r>
            <a:r>
              <a:rPr lang="en" sz="1400"/>
              <a:t> non-critical resources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Time limit of the internship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Potentially low prediction accuracy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031425" y="1149725"/>
            <a:ext cx="7007400" cy="6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ctrTitle"/>
          </p:nvPr>
        </p:nvSpPr>
        <p:spPr>
          <a:xfrm>
            <a:off x="685800" y="1662550"/>
            <a:ext cx="6619500" cy="191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7200">
                <a:solidFill>
                  <a:srgbClr val="3796BF"/>
                </a:solidFill>
              </a:rPr>
              <a:t>Summary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257" name="Shape 257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031425" y="1149725"/>
            <a:ext cx="7007400" cy="6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Challenges: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Lots of things to learn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Lighthouse Codebase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Chrome Extension Dev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Security Protocols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Back-end &amp; Front-end Dev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etc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New environment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Multinational team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Anything can change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Time limit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I Learned/improved: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How to study codebase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How to read documentation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How to work more agilely</a:t>
            </a:r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270" name="Shape 270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I could do better in: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Time management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Communication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Work-life balance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Shout out to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samli@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paulirish@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brenden@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edibel@</a:t>
            </a:r>
          </a:p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tim@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3" type="body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Recruiter Team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All the Googlers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Interns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</a:rPr>
              <a:t>THANKS</a:t>
            </a:r>
            <a:r>
              <a:rPr lang="en" sz="6000">
                <a:solidFill>
                  <a:srgbClr val="FF9900"/>
                </a:solidFill>
              </a:rPr>
              <a:t>!</a:t>
            </a:r>
          </a:p>
        </p:txBody>
      </p:sp>
      <p:sp>
        <p:nvSpPr>
          <p:cNvPr id="284" name="Shape 284"/>
          <p:cNvSpPr txBox="1"/>
          <p:nvPr>
            <p:ph idx="4294967295" type="subTitle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3796BF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1031425" y="1733550"/>
            <a:ext cx="5760300" cy="31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Performance Experiment (Perf-X)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What is Perf-X?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How does Perf-X work?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Tech Demo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Smart Insights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What is Smart Insights?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Why wasn’t it implemented?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Summary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What I learned &amp; What I could do better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Shout out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685800" y="1764425"/>
            <a:ext cx="6937800" cy="181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7200">
                <a:solidFill>
                  <a:srgbClr val="3796BF"/>
                </a:solidFill>
              </a:rPr>
              <a:t>Perf-X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Make Quick Experiments Possible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3f662f6-e79e-11e6-8de3-ffd7be7bf628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700"/>
            <a:ext cx="4781149" cy="269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ating-clipart-clipart-panda-free-clipart-images-yCO6Fe-clipart.png"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599" y="2605075"/>
            <a:ext cx="1418150" cy="111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35125" y="3453150"/>
            <a:ext cx="41109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607896"/>
                </a:solidFill>
              </a:rPr>
              <a:t>“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3200400" rtl="0">
              <a:spcBef>
                <a:spcPts val="0"/>
              </a:spcBef>
              <a:buNone/>
            </a:pPr>
            <a:r>
              <a:rPr lang="en" sz="3000">
                <a:solidFill>
                  <a:srgbClr val="607896"/>
                </a:solidFill>
              </a:rPr>
              <a:t>”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91925" y="3778500"/>
            <a:ext cx="35973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Lighthouse is a </a:t>
            </a:r>
            <a:r>
              <a:rPr lang="en" strike="sng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tower or other structure</a:t>
            </a: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 containing a beacon light to warn or guide </a:t>
            </a:r>
            <a:r>
              <a:rPr lang="en" strike="sng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ships</a:t>
            </a: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developers at "sea".</a:t>
            </a:r>
          </a:p>
        </p:txBody>
      </p:sp>
      <p:sp>
        <p:nvSpPr>
          <p:cNvPr id="178" name="Shape 178"/>
          <p:cNvSpPr/>
          <p:nvPr/>
        </p:nvSpPr>
        <p:spPr>
          <a:xfrm>
            <a:off x="3687450" y="823950"/>
            <a:ext cx="1847400" cy="924300"/>
          </a:xfrm>
          <a:prstGeom prst="wedgeRoundRectCallout">
            <a:avLst>
              <a:gd fmla="val -28568" name="adj1"/>
              <a:gd fmla="val 6854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Hey, you are going the wrong way!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probably should turn right.</a:t>
            </a:r>
          </a:p>
        </p:txBody>
      </p:sp>
      <p:sp>
        <p:nvSpPr>
          <p:cNvPr id="179" name="Shape 179"/>
          <p:cNvSpPr/>
          <p:nvPr/>
        </p:nvSpPr>
        <p:spPr>
          <a:xfrm>
            <a:off x="3690000" y="972150"/>
            <a:ext cx="1764000" cy="776100"/>
          </a:xfrm>
          <a:prstGeom prst="wedgeRoundRectCallout">
            <a:avLst>
              <a:gd fmla="val -28568" name="adj1"/>
              <a:gd fmla="val 6854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Hmm… I’m not sure. Try it out. Should be better.</a:t>
            </a:r>
          </a:p>
        </p:txBody>
      </p:sp>
      <p:sp>
        <p:nvSpPr>
          <p:cNvPr id="180" name="Shape 180"/>
          <p:cNvSpPr/>
          <p:nvPr/>
        </p:nvSpPr>
        <p:spPr>
          <a:xfrm>
            <a:off x="4405800" y="2263800"/>
            <a:ext cx="1128900" cy="545400"/>
          </a:xfrm>
          <a:prstGeom prst="wedgeRoundRectCallout">
            <a:avLst>
              <a:gd fmla="val 41888" name="adj1"/>
              <a:gd fmla="val 78186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Oh, thanks!</a:t>
            </a:r>
          </a:p>
        </p:txBody>
      </p:sp>
      <p:pic>
        <p:nvPicPr>
          <p:cNvPr descr="boating-clipart-clipart-panda-free-clipart-images-yCO6Fe-clipart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24599" y="2605075"/>
            <a:ext cx="1418150" cy="111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4240650" y="2066950"/>
            <a:ext cx="1916700" cy="690000"/>
          </a:xfrm>
          <a:prstGeom prst="wedgeRoundRectCallout">
            <a:avLst>
              <a:gd fmla="val 36230" name="adj1"/>
              <a:gd fmla="val 8145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But what will happen if I turn right?</a:t>
            </a:r>
          </a:p>
        </p:txBody>
      </p:sp>
      <p:sp>
        <p:nvSpPr>
          <p:cNvPr id="183" name="Shape 183"/>
          <p:cNvSpPr/>
          <p:nvPr/>
        </p:nvSpPr>
        <p:spPr>
          <a:xfrm>
            <a:off x="5046300" y="2338350"/>
            <a:ext cx="767700" cy="466800"/>
          </a:xfrm>
          <a:prstGeom prst="wedgeRoundRectCallout">
            <a:avLst>
              <a:gd fmla="val 41888" name="adj1"/>
              <a:gd fmla="val 78186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...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Perf-X?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A project build upon lighthouse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Enable users to do quick experiments with websites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Support blocking resources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Benefits: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Allow web developers to quickly identify the performance/rendering impact of changes.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Help web developers prioritize changes with pre-measured metrics.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 Demo</a:t>
            </a:r>
          </a:p>
        </p:txBody>
      </p:sp>
      <p:sp>
        <p:nvSpPr>
          <p:cNvPr id="195" name="Shape 195" title="Perf X Tech Demo High Res">
            <a:hlinkClick r:id="rId3"/>
          </p:cNvPr>
          <p:cNvSpPr/>
          <p:nvPr/>
        </p:nvSpPr>
        <p:spPr>
          <a:xfrm>
            <a:off x="1175825" y="1906249"/>
            <a:ext cx="3969175" cy="29768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</a:t>
            </a:r>
            <a:r>
              <a:rPr lang="en"/>
              <a:t> does Perf-X work?</a:t>
            </a:r>
          </a:p>
        </p:txBody>
      </p:sp>
      <p:pic>
        <p:nvPicPr>
          <p:cNvPr descr="23f662f6-e79e-11e6-8de3-ffd7be7bf628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799" y="1830420"/>
            <a:ext cx="1920480" cy="108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rome-512.png"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500" y="3711187"/>
            <a:ext cx="1081649" cy="108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6975" y="1910275"/>
            <a:ext cx="1081650" cy="108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png" id="204" name="Shape 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5650" y="3711175"/>
            <a:ext cx="1081649" cy="108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3f662f6-e79e-11e6-8de3-ffd7be7bf628.png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700"/>
            <a:ext cx="4781149" cy="269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ating-clipart-clipart-panda-free-clipart-images-yCO6Fe-clipart.png"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599" y="2605075"/>
            <a:ext cx="1418150" cy="111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35125" y="3453150"/>
            <a:ext cx="41109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607896"/>
                </a:solidFill>
              </a:rPr>
              <a:t>“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3200400" rtl="0">
              <a:spcBef>
                <a:spcPts val="0"/>
              </a:spcBef>
              <a:buNone/>
            </a:pPr>
            <a:r>
              <a:rPr lang="en" sz="3000">
                <a:solidFill>
                  <a:srgbClr val="607896"/>
                </a:solidFill>
              </a:rPr>
              <a:t>”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91925" y="3778500"/>
            <a:ext cx="35973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" strike="sng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tower or other structure</a:t>
            </a: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 containing a beacon light to warn or guide </a:t>
            </a:r>
            <a:r>
              <a:rPr lang="en" strike="sng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ships</a:t>
            </a: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developers at "sea".</a:t>
            </a:r>
          </a:p>
        </p:txBody>
      </p:sp>
      <p:sp>
        <p:nvSpPr>
          <p:cNvPr id="213" name="Shape 213"/>
          <p:cNvSpPr/>
          <p:nvPr/>
        </p:nvSpPr>
        <p:spPr>
          <a:xfrm>
            <a:off x="3687450" y="823950"/>
            <a:ext cx="1847400" cy="924300"/>
          </a:xfrm>
          <a:prstGeom prst="wedgeRoundRectCallout">
            <a:avLst>
              <a:gd fmla="val -28568" name="adj1"/>
              <a:gd fmla="val 6854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Hey, you are going the wrong way!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probably should turn right.</a:t>
            </a:r>
          </a:p>
        </p:txBody>
      </p:sp>
      <p:sp>
        <p:nvSpPr>
          <p:cNvPr id="214" name="Shape 214"/>
          <p:cNvSpPr/>
          <p:nvPr/>
        </p:nvSpPr>
        <p:spPr>
          <a:xfrm>
            <a:off x="4405800" y="2263800"/>
            <a:ext cx="1128900" cy="545400"/>
          </a:xfrm>
          <a:prstGeom prst="wedgeRoundRectCallout">
            <a:avLst>
              <a:gd fmla="val 41888" name="adj1"/>
              <a:gd fmla="val 78186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Oh, thanks!</a:t>
            </a:r>
          </a:p>
        </p:txBody>
      </p:sp>
      <p:pic>
        <p:nvPicPr>
          <p:cNvPr descr="boating-clipart-clipart-panda-free-clipart-images-yCO6Fe-clipart.png"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24599" y="2605075"/>
            <a:ext cx="1418150" cy="111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4240650" y="2066950"/>
            <a:ext cx="1916700" cy="690000"/>
          </a:xfrm>
          <a:prstGeom prst="wedgeRoundRectCallout">
            <a:avLst>
              <a:gd fmla="val 36230" name="adj1"/>
              <a:gd fmla="val 8145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But what will happen if I turn right?</a:t>
            </a:r>
          </a:p>
        </p:txBody>
      </p:sp>
      <p:sp>
        <p:nvSpPr>
          <p:cNvPr id="217" name="Shape 217"/>
          <p:cNvSpPr/>
          <p:nvPr/>
        </p:nvSpPr>
        <p:spPr>
          <a:xfrm>
            <a:off x="3687450" y="909500"/>
            <a:ext cx="2219400" cy="838800"/>
          </a:xfrm>
          <a:prstGeom prst="wedgeRoundRectCallout">
            <a:avLst>
              <a:gd fmla="val -33720" name="adj1"/>
              <a:gd fmla="val 6892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Hmm… According to my simulation, you can reach the destination 20% faster.</a:t>
            </a:r>
          </a:p>
        </p:txBody>
      </p:sp>
      <p:sp>
        <p:nvSpPr>
          <p:cNvPr id="218" name="Shape 218"/>
          <p:cNvSpPr/>
          <p:nvPr/>
        </p:nvSpPr>
        <p:spPr>
          <a:xfrm>
            <a:off x="4446025" y="2115150"/>
            <a:ext cx="1368000" cy="690000"/>
          </a:xfrm>
          <a:prstGeom prst="wedgeRoundRectCallout">
            <a:avLst>
              <a:gd fmla="val 41888" name="adj1"/>
              <a:gd fmla="val 78186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Wow. That’s amazing. I will try it out!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3f662f6-e79e-11e6-8de3-ffd7be7bf628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700"/>
            <a:ext cx="4781149" cy="269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ating-clipart-clipart-panda-free-clipart-images-yCO6Fe-clipart.png"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599" y="2605075"/>
            <a:ext cx="1418150" cy="111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335125" y="3453150"/>
            <a:ext cx="41109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607896"/>
                </a:solidFill>
              </a:rPr>
              <a:t>“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3200400" rtl="0">
              <a:spcBef>
                <a:spcPts val="0"/>
              </a:spcBef>
              <a:buNone/>
            </a:pPr>
            <a:r>
              <a:rPr lang="en" sz="3000">
                <a:solidFill>
                  <a:srgbClr val="607896"/>
                </a:solidFill>
              </a:rPr>
              <a:t>”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91925" y="3778500"/>
            <a:ext cx="35973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" strike="sng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tower or other structure</a:t>
            </a: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 containing a beacon light to warn or guide </a:t>
            </a:r>
            <a:r>
              <a:rPr lang="en" strike="sng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ships</a:t>
            </a: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developers at "sea".</a:t>
            </a:r>
          </a:p>
        </p:txBody>
      </p:sp>
      <p:sp>
        <p:nvSpPr>
          <p:cNvPr id="227" name="Shape 227"/>
          <p:cNvSpPr/>
          <p:nvPr/>
        </p:nvSpPr>
        <p:spPr>
          <a:xfrm>
            <a:off x="3687450" y="823950"/>
            <a:ext cx="1847400" cy="924300"/>
          </a:xfrm>
          <a:prstGeom prst="wedgeRoundRectCallout">
            <a:avLst>
              <a:gd fmla="val -28568" name="adj1"/>
              <a:gd fmla="val 6854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Hey, little boat. If you turn right, you may save 20% of your </a:t>
            </a: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traveling</a:t>
            </a: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time</a:t>
            </a:r>
          </a:p>
        </p:txBody>
      </p:sp>
      <p:sp>
        <p:nvSpPr>
          <p:cNvPr id="228" name="Shape 228"/>
          <p:cNvSpPr/>
          <p:nvPr/>
        </p:nvSpPr>
        <p:spPr>
          <a:xfrm>
            <a:off x="4371525" y="2176075"/>
            <a:ext cx="1270800" cy="628200"/>
          </a:xfrm>
          <a:prstGeom prst="wedgeRoundRectCallout">
            <a:avLst>
              <a:gd fmla="val 41888" name="adj1"/>
              <a:gd fmla="val 78186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Oh, thanks!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will try it out.</a:t>
            </a:r>
          </a:p>
        </p:txBody>
      </p:sp>
      <p:pic>
        <p:nvPicPr>
          <p:cNvPr descr="boating-clipart-clipart-panda-free-clipart-images-yCO6Fe-clipart.png"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24599" y="2605075"/>
            <a:ext cx="1418150" cy="111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