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313" r:id="rId6"/>
    <p:sldId id="314" r:id="rId7"/>
    <p:sldId id="315" r:id="rId8"/>
    <p:sldId id="371" r:id="rId9"/>
    <p:sldId id="372" r:id="rId10"/>
    <p:sldId id="373" r:id="rId11"/>
    <p:sldId id="3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79F8-E97D-422B-9290-C2EA85995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E26F1-00D0-4D8F-AE92-CBE46EBD8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F76C30-DBBE-48B4-A61B-32F4DD751F68}"/>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8D20AAFD-4478-4B90-877E-30F9D4E33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DA0CA-96E1-4666-A9D0-360034A4E39B}"/>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174782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6E23-D0A9-4621-B8BA-1DB7AB3E9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68130B-BCA9-4717-B457-437318623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413DF-2CDC-4CFD-BCAB-9EEA9F2682C8}"/>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235FCAFE-8745-4FBF-9B64-71B3CF715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A6A46-737F-4938-9194-A85392453981}"/>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334780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C4F82-957C-4099-BA5C-B1CF310949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B7C39-6996-4D69-B3EF-661091EF3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1C17F-9DE7-4AFB-BD5C-CF29CE0C2301}"/>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AE6BA57D-D25E-44FF-83C9-BB328F55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5B7E-7993-443F-BC14-18C881F835A5}"/>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321412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E0A1-7619-4EC3-90EC-4B6704350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988EA-4749-4DED-8F85-7DBA7CC3B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AB3C1-41B6-4358-BE66-1799BFC10FFC}"/>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37258A5B-E6DC-4F41-AD21-80E93CD0E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4C870-5272-4A27-BE59-B36DFBD22573}"/>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14631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5BA5-A835-4ABC-9D1E-B50643DC8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39542-BDAB-4C39-813F-3D4116257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9188C7-D0F0-409A-8479-2A83E13E250D}"/>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0704CD74-506F-4889-B130-0ADC0A0FC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220C4-2679-4A56-BCC3-CFD8E2C55570}"/>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22316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0AD4-5CB1-421E-BC59-D1D78677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EB05D-19EE-4EE9-BE7F-9AFA20C851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3DFAC-A026-43E9-A9B4-F63D9C321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07DAAA-04EE-485C-A73F-F425AE2DA916}"/>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6" name="Footer Placeholder 5">
            <a:extLst>
              <a:ext uri="{FF2B5EF4-FFF2-40B4-BE49-F238E27FC236}">
                <a16:creationId xmlns:a16="http://schemas.microsoft.com/office/drawing/2014/main" id="{02F521D6-1D8B-4D9B-8110-B4463C6E8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AB1AE-64F3-46A5-80D9-8C729C96DA2C}"/>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314714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465F-2701-447B-98B4-6FC8BA39A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D196F-BA59-4BE4-B5B9-511EE6701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DA2B8-5CD8-45EF-AC47-D5DC7C26D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46899-5A12-4DC6-8C94-FF3C5992C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AA0F5-1738-4DBF-895B-EFF3AB84C0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2EBCD2-B118-4377-9DED-8AC266A3FAB3}"/>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8" name="Footer Placeholder 7">
            <a:extLst>
              <a:ext uri="{FF2B5EF4-FFF2-40B4-BE49-F238E27FC236}">
                <a16:creationId xmlns:a16="http://schemas.microsoft.com/office/drawing/2014/main" id="{207A8A1C-B190-44EC-AB03-41D0E862A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8C8F6A-69F2-495A-B439-60917CCCA81B}"/>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11147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106E-C0D8-4D48-A284-57FAEFB35A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2B9EBA-AA27-4D48-BE76-6A728F58DA9A}"/>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4" name="Footer Placeholder 3">
            <a:extLst>
              <a:ext uri="{FF2B5EF4-FFF2-40B4-BE49-F238E27FC236}">
                <a16:creationId xmlns:a16="http://schemas.microsoft.com/office/drawing/2014/main" id="{9C016CB8-4753-4A51-A8D2-55A1C15757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D5760F-F2CE-48DC-8765-88693CECB5B8}"/>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349716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31CD8-0D58-45D8-9FD1-0FFABA39FEA3}"/>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3" name="Footer Placeholder 2">
            <a:extLst>
              <a:ext uri="{FF2B5EF4-FFF2-40B4-BE49-F238E27FC236}">
                <a16:creationId xmlns:a16="http://schemas.microsoft.com/office/drawing/2014/main" id="{13BE7CEF-290D-4CBA-A5AB-7579F3C3A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3E27A-E0B6-4D85-B74C-143F9761307D}"/>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366870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C9F7-0ED2-4CAB-828E-399E376F2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69AD3-83DF-42DE-9178-7D45C9670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5026E4-F27E-4815-8683-36AC91B86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A1D65-E008-4D27-8831-EDFB2EEBFD96}"/>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6" name="Footer Placeholder 5">
            <a:extLst>
              <a:ext uri="{FF2B5EF4-FFF2-40B4-BE49-F238E27FC236}">
                <a16:creationId xmlns:a16="http://schemas.microsoft.com/office/drawing/2014/main" id="{D38E54F2-612C-419F-B743-0F0820D6B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3B8C4-B03C-453F-8551-80E4EE56BCB9}"/>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155424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719B-FAE8-42B4-A9DE-6CB365044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C23618-7A59-47EF-B830-1D5AD2EC0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86E14-CCD3-4BD9-91E6-E0F34ABDC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FDDA0-34CA-4EE7-82AC-C85A7D08A6E3}"/>
              </a:ext>
            </a:extLst>
          </p:cNvPr>
          <p:cNvSpPr>
            <a:spLocks noGrp="1"/>
          </p:cNvSpPr>
          <p:nvPr>
            <p:ph type="dt" sz="half" idx="10"/>
          </p:nvPr>
        </p:nvSpPr>
        <p:spPr/>
        <p:txBody>
          <a:bodyPr/>
          <a:lstStyle/>
          <a:p>
            <a:fld id="{816DB990-E93A-4842-9147-94C2CC19C9DA}" type="datetimeFigureOut">
              <a:rPr lang="en-US" smtClean="0"/>
              <a:t>8/30/2021</a:t>
            </a:fld>
            <a:endParaRPr lang="en-US"/>
          </a:p>
        </p:txBody>
      </p:sp>
      <p:sp>
        <p:nvSpPr>
          <p:cNvPr id="6" name="Footer Placeholder 5">
            <a:extLst>
              <a:ext uri="{FF2B5EF4-FFF2-40B4-BE49-F238E27FC236}">
                <a16:creationId xmlns:a16="http://schemas.microsoft.com/office/drawing/2014/main" id="{29CBABE1-5C9C-4DA1-B1C1-68428AFF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3A8E5-C973-47AD-BD24-492FF889C8C1}"/>
              </a:ext>
            </a:extLst>
          </p:cNvPr>
          <p:cNvSpPr>
            <a:spLocks noGrp="1"/>
          </p:cNvSpPr>
          <p:nvPr>
            <p:ph type="sldNum" sz="quarter" idx="12"/>
          </p:nvPr>
        </p:nvSpPr>
        <p:spPr/>
        <p:txBody>
          <a:bodyPr/>
          <a:lstStyle/>
          <a:p>
            <a:fld id="{0A5C7AAB-90AF-4608-9C87-43B5C7492362}" type="slidenum">
              <a:rPr lang="en-US" smtClean="0"/>
              <a:t>‹#›</a:t>
            </a:fld>
            <a:endParaRPr lang="en-US"/>
          </a:p>
        </p:txBody>
      </p:sp>
    </p:spTree>
    <p:extLst>
      <p:ext uri="{BB962C8B-B14F-4D97-AF65-F5344CB8AC3E}">
        <p14:creationId xmlns:p14="http://schemas.microsoft.com/office/powerpoint/2010/main" val="176599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0E586-47A4-46FB-83A1-BE9DF89EF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D222E-4623-4A69-BA48-82E4CF8840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9A68A-D586-4D3E-B6E4-FAC3515B4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DB990-E93A-4842-9147-94C2CC19C9DA}" type="datetimeFigureOut">
              <a:rPr lang="en-US" smtClean="0"/>
              <a:t>8/30/2021</a:t>
            </a:fld>
            <a:endParaRPr lang="en-US"/>
          </a:p>
        </p:txBody>
      </p:sp>
      <p:sp>
        <p:nvSpPr>
          <p:cNvPr id="5" name="Footer Placeholder 4">
            <a:extLst>
              <a:ext uri="{FF2B5EF4-FFF2-40B4-BE49-F238E27FC236}">
                <a16:creationId xmlns:a16="http://schemas.microsoft.com/office/drawing/2014/main" id="{6D546595-5D15-4ED1-A4AC-793BB118F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242D3-34B2-413A-8E28-226A475EE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C7AAB-90AF-4608-9C87-43B5C7492362}" type="slidenum">
              <a:rPr lang="en-US" smtClean="0"/>
              <a:t>‹#›</a:t>
            </a:fld>
            <a:endParaRPr lang="en-US"/>
          </a:p>
        </p:txBody>
      </p:sp>
    </p:spTree>
    <p:extLst>
      <p:ext uri="{BB962C8B-B14F-4D97-AF65-F5344CB8AC3E}">
        <p14:creationId xmlns:p14="http://schemas.microsoft.com/office/powerpoint/2010/main" val="27952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iyah4888/SIGGRAPH18SS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aksoy/SemanticSoftSegmentation"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45B3-4C19-405B-867C-A843457F9C09}"/>
              </a:ext>
            </a:extLst>
          </p:cNvPr>
          <p:cNvSpPr>
            <a:spLocks noGrp="1"/>
          </p:cNvSpPr>
          <p:nvPr>
            <p:ph type="title"/>
          </p:nvPr>
        </p:nvSpPr>
        <p:spPr>
          <a:xfrm>
            <a:off x="723730" y="126356"/>
            <a:ext cx="10515600" cy="1325563"/>
          </a:xfrm>
        </p:spPr>
        <p:txBody>
          <a:bodyPr/>
          <a:lstStyle/>
          <a:p>
            <a:r>
              <a:rPr lang="en-US" dirty="0"/>
              <a:t>Extract Semantic Features</a:t>
            </a:r>
          </a:p>
        </p:txBody>
      </p:sp>
      <p:sp>
        <p:nvSpPr>
          <p:cNvPr id="3" name="Content Placeholder 2">
            <a:extLst>
              <a:ext uri="{FF2B5EF4-FFF2-40B4-BE49-F238E27FC236}">
                <a16:creationId xmlns:a16="http://schemas.microsoft.com/office/drawing/2014/main" id="{AF465F3F-58A7-4E40-B543-F9CFD43AB573}"/>
              </a:ext>
            </a:extLst>
          </p:cNvPr>
          <p:cNvSpPr>
            <a:spLocks noGrp="1"/>
          </p:cNvSpPr>
          <p:nvPr>
            <p:ph idx="1"/>
          </p:nvPr>
        </p:nvSpPr>
        <p:spPr>
          <a:xfrm>
            <a:off x="593889" y="1287066"/>
            <a:ext cx="10759911" cy="3104594"/>
          </a:xfrm>
        </p:spPr>
        <p:txBody>
          <a:bodyPr>
            <a:normAutofit fontScale="77500" lnSpcReduction="20000"/>
          </a:bodyPr>
          <a:lstStyle/>
          <a:p>
            <a:r>
              <a:rPr lang="en-US" dirty="0"/>
              <a:t>Used a deep segmentation model called </a:t>
            </a:r>
            <a:r>
              <a:rPr lang="en-US" dirty="0" err="1"/>
              <a:t>Deeplab-resnet</a:t>
            </a:r>
            <a:r>
              <a:rPr lang="en-US" dirty="0"/>
              <a:t>, pretrained on natural scene analysis. Codes can be found at:</a:t>
            </a:r>
          </a:p>
          <a:p>
            <a:r>
              <a:rPr lang="en-US" dirty="0">
                <a:hlinkClick r:id="rId2"/>
              </a:rPr>
              <a:t>https://github.com/iyah4888/SIGGRAPH18SSS</a:t>
            </a:r>
            <a:endParaRPr lang="en-US" dirty="0"/>
          </a:p>
          <a:p>
            <a:r>
              <a:rPr lang="en-US" dirty="0"/>
              <a:t>Input supposed to be 3 channels, corresponding to RGB channels of color image, here we use T2W and MRI mask as first 2 channels and leave the 3</a:t>
            </a:r>
            <a:r>
              <a:rPr lang="en-US" baseline="30000" dirty="0"/>
              <a:t>rd</a:t>
            </a:r>
            <a:r>
              <a:rPr lang="en-US" dirty="0"/>
              <a:t> channel blank.</a:t>
            </a:r>
          </a:p>
          <a:p>
            <a:r>
              <a:rPr lang="en-US" dirty="0"/>
              <a:t>In output, each pixel is represented by 128-d vector, which is reduced to 3-d using PCA. </a:t>
            </a:r>
          </a:p>
          <a:p>
            <a:r>
              <a:rPr lang="en-US" dirty="0"/>
              <a:t>The feature vectors are generated such that for two pixels p and q that belong to the same object f p and f q are similar, i.e. ∥ </a:t>
            </a:r>
            <a:r>
              <a:rPr lang="en-US" dirty="0" err="1"/>
              <a:t>f_p</a:t>
            </a:r>
            <a:r>
              <a:rPr lang="en-US" dirty="0"/>
              <a:t> − </a:t>
            </a:r>
            <a:r>
              <a:rPr lang="en-US" dirty="0" err="1"/>
              <a:t>f_q</a:t>
            </a:r>
            <a:r>
              <a:rPr lang="en-US" dirty="0"/>
              <a:t> ∥ ≡ 0, and for a third pixel r in a different semantic region, </a:t>
            </a:r>
            <a:r>
              <a:rPr lang="en-US" dirty="0" err="1"/>
              <a:t>f_r</a:t>
            </a:r>
            <a:r>
              <a:rPr lang="en-US" dirty="0"/>
              <a:t> is far away, i.e. ∥ </a:t>
            </a:r>
            <a:r>
              <a:rPr lang="en-US" dirty="0" err="1"/>
              <a:t>f_p</a:t>
            </a:r>
            <a:r>
              <a:rPr lang="en-US" dirty="0"/>
              <a:t> − </a:t>
            </a:r>
            <a:r>
              <a:rPr lang="en-US" dirty="0" err="1"/>
              <a:t>f_q</a:t>
            </a:r>
            <a:r>
              <a:rPr lang="en-US" dirty="0"/>
              <a:t> ∥ ≪ ∥ </a:t>
            </a:r>
            <a:r>
              <a:rPr lang="en-US" dirty="0" err="1"/>
              <a:t>f_p</a:t>
            </a:r>
            <a:r>
              <a:rPr lang="en-US" dirty="0"/>
              <a:t> − </a:t>
            </a:r>
            <a:r>
              <a:rPr lang="en-US" dirty="0" err="1"/>
              <a:t>f_r</a:t>
            </a:r>
            <a:r>
              <a:rPr lang="en-US" dirty="0"/>
              <a:t> ∥.</a:t>
            </a:r>
          </a:p>
        </p:txBody>
      </p:sp>
      <p:pic>
        <p:nvPicPr>
          <p:cNvPr id="4" name="Picture 3">
            <a:extLst>
              <a:ext uri="{FF2B5EF4-FFF2-40B4-BE49-F238E27FC236}">
                <a16:creationId xmlns:a16="http://schemas.microsoft.com/office/drawing/2014/main" id="{1185DEFA-B4C7-4707-95D0-F6A05D4E8F88}"/>
              </a:ext>
            </a:extLst>
          </p:cNvPr>
          <p:cNvPicPr>
            <a:picLocks noChangeAspect="1"/>
          </p:cNvPicPr>
          <p:nvPr/>
        </p:nvPicPr>
        <p:blipFill>
          <a:blip r:embed="rId3"/>
          <a:stretch>
            <a:fillRect/>
          </a:stretch>
        </p:blipFill>
        <p:spPr>
          <a:xfrm>
            <a:off x="838200" y="4566152"/>
            <a:ext cx="1875458" cy="1884181"/>
          </a:xfrm>
          <a:prstGeom prst="rect">
            <a:avLst/>
          </a:prstGeom>
        </p:spPr>
      </p:pic>
      <p:cxnSp>
        <p:nvCxnSpPr>
          <p:cNvPr id="6" name="Straight Arrow Connector 5">
            <a:extLst>
              <a:ext uri="{FF2B5EF4-FFF2-40B4-BE49-F238E27FC236}">
                <a16:creationId xmlns:a16="http://schemas.microsoft.com/office/drawing/2014/main" id="{7D8AF95B-0873-429E-BCB9-4A8413AFA572}"/>
              </a:ext>
            </a:extLst>
          </p:cNvPr>
          <p:cNvCxnSpPr/>
          <p:nvPr/>
        </p:nvCxnSpPr>
        <p:spPr>
          <a:xfrm>
            <a:off x="3358526" y="5468768"/>
            <a:ext cx="1585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85BA56-00B2-4BE5-BBA9-18ED6E6365C3}"/>
              </a:ext>
            </a:extLst>
          </p:cNvPr>
          <p:cNvSpPr txBox="1"/>
          <p:nvPr/>
        </p:nvSpPr>
        <p:spPr>
          <a:xfrm>
            <a:off x="3521283" y="4817059"/>
            <a:ext cx="1187777" cy="646331"/>
          </a:xfrm>
          <a:prstGeom prst="rect">
            <a:avLst/>
          </a:prstGeom>
          <a:noFill/>
        </p:spPr>
        <p:txBody>
          <a:bodyPr wrap="square" rtlCol="0">
            <a:spAutoFit/>
          </a:bodyPr>
          <a:lstStyle/>
          <a:p>
            <a:pPr algn="ctr"/>
            <a:r>
              <a:rPr lang="en-US" dirty="0" err="1"/>
              <a:t>Deeplab-resnet</a:t>
            </a:r>
            <a:endParaRPr lang="en-US" dirty="0"/>
          </a:p>
        </p:txBody>
      </p:sp>
      <p:pic>
        <p:nvPicPr>
          <p:cNvPr id="8" name="Picture 7">
            <a:extLst>
              <a:ext uri="{FF2B5EF4-FFF2-40B4-BE49-F238E27FC236}">
                <a16:creationId xmlns:a16="http://schemas.microsoft.com/office/drawing/2014/main" id="{ED6A95D8-8E18-44CA-A1A6-AA1F788B99DE}"/>
              </a:ext>
            </a:extLst>
          </p:cNvPr>
          <p:cNvPicPr>
            <a:picLocks noChangeAspect="1"/>
          </p:cNvPicPr>
          <p:nvPr/>
        </p:nvPicPr>
        <p:blipFill>
          <a:blip r:embed="rId4"/>
          <a:stretch>
            <a:fillRect/>
          </a:stretch>
        </p:blipFill>
        <p:spPr>
          <a:xfrm>
            <a:off x="5323642" y="4566152"/>
            <a:ext cx="1884171" cy="1884171"/>
          </a:xfrm>
          <a:prstGeom prst="rect">
            <a:avLst/>
          </a:prstGeom>
        </p:spPr>
      </p:pic>
      <p:sp>
        <p:nvSpPr>
          <p:cNvPr id="9" name="TextBox 8">
            <a:extLst>
              <a:ext uri="{FF2B5EF4-FFF2-40B4-BE49-F238E27FC236}">
                <a16:creationId xmlns:a16="http://schemas.microsoft.com/office/drawing/2014/main" id="{1CC4B002-8587-4BFD-9EEC-37C0BD625A85}"/>
              </a:ext>
            </a:extLst>
          </p:cNvPr>
          <p:cNvSpPr txBox="1"/>
          <p:nvPr/>
        </p:nvSpPr>
        <p:spPr>
          <a:xfrm>
            <a:off x="2856899" y="5961319"/>
            <a:ext cx="1065229" cy="369332"/>
          </a:xfrm>
          <a:prstGeom prst="rect">
            <a:avLst/>
          </a:prstGeom>
          <a:noFill/>
        </p:spPr>
        <p:txBody>
          <a:bodyPr wrap="square" rtlCol="0">
            <a:spAutoFit/>
          </a:bodyPr>
          <a:lstStyle/>
          <a:p>
            <a:r>
              <a:rPr lang="en-US" dirty="0"/>
              <a:t>80x80x3</a:t>
            </a:r>
          </a:p>
        </p:txBody>
      </p:sp>
      <p:sp>
        <p:nvSpPr>
          <p:cNvPr id="10" name="TextBox 9">
            <a:extLst>
              <a:ext uri="{FF2B5EF4-FFF2-40B4-BE49-F238E27FC236}">
                <a16:creationId xmlns:a16="http://schemas.microsoft.com/office/drawing/2014/main" id="{EF77B23B-ED11-4295-B30A-6064ADDA92A0}"/>
              </a:ext>
            </a:extLst>
          </p:cNvPr>
          <p:cNvSpPr txBox="1"/>
          <p:nvPr/>
        </p:nvSpPr>
        <p:spPr>
          <a:xfrm>
            <a:off x="7308427" y="5961319"/>
            <a:ext cx="1300900" cy="369332"/>
          </a:xfrm>
          <a:prstGeom prst="rect">
            <a:avLst/>
          </a:prstGeom>
          <a:noFill/>
        </p:spPr>
        <p:txBody>
          <a:bodyPr wrap="square" rtlCol="0">
            <a:spAutoFit/>
          </a:bodyPr>
          <a:lstStyle/>
          <a:p>
            <a:r>
              <a:rPr lang="en-US" dirty="0"/>
              <a:t>80x80x128</a:t>
            </a:r>
          </a:p>
        </p:txBody>
      </p:sp>
      <p:cxnSp>
        <p:nvCxnSpPr>
          <p:cNvPr id="12" name="Straight Arrow Connector 11">
            <a:extLst>
              <a:ext uri="{FF2B5EF4-FFF2-40B4-BE49-F238E27FC236}">
                <a16:creationId xmlns:a16="http://schemas.microsoft.com/office/drawing/2014/main" id="{0E43E60B-E753-499E-B219-0E60A76FEAEF}"/>
              </a:ext>
            </a:extLst>
          </p:cNvPr>
          <p:cNvCxnSpPr/>
          <p:nvPr/>
        </p:nvCxnSpPr>
        <p:spPr>
          <a:xfrm>
            <a:off x="7447754" y="5463390"/>
            <a:ext cx="1244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4D0CF4-E5D5-470B-A32A-C0922550B259}"/>
              </a:ext>
            </a:extLst>
          </p:cNvPr>
          <p:cNvSpPr txBox="1"/>
          <p:nvPr/>
        </p:nvSpPr>
        <p:spPr>
          <a:xfrm>
            <a:off x="7364988" y="4742859"/>
            <a:ext cx="1187777" cy="369332"/>
          </a:xfrm>
          <a:prstGeom prst="rect">
            <a:avLst/>
          </a:prstGeom>
          <a:noFill/>
        </p:spPr>
        <p:txBody>
          <a:bodyPr wrap="square" rtlCol="0">
            <a:spAutoFit/>
          </a:bodyPr>
          <a:lstStyle/>
          <a:p>
            <a:pPr algn="ctr"/>
            <a:r>
              <a:rPr lang="en-US" dirty="0"/>
              <a:t>PCA</a:t>
            </a:r>
          </a:p>
        </p:txBody>
      </p:sp>
      <p:pic>
        <p:nvPicPr>
          <p:cNvPr id="14" name="Picture 13">
            <a:extLst>
              <a:ext uri="{FF2B5EF4-FFF2-40B4-BE49-F238E27FC236}">
                <a16:creationId xmlns:a16="http://schemas.microsoft.com/office/drawing/2014/main" id="{DFDDBC46-2D54-4020-B9AF-378832CBAFFB}"/>
              </a:ext>
            </a:extLst>
          </p:cNvPr>
          <p:cNvPicPr>
            <a:picLocks noChangeAspect="1"/>
          </p:cNvPicPr>
          <p:nvPr/>
        </p:nvPicPr>
        <p:blipFill>
          <a:blip r:embed="rId5"/>
          <a:stretch>
            <a:fillRect/>
          </a:stretch>
        </p:blipFill>
        <p:spPr>
          <a:xfrm>
            <a:off x="9323581" y="4622459"/>
            <a:ext cx="1875458" cy="1870416"/>
          </a:xfrm>
          <a:prstGeom prst="rect">
            <a:avLst/>
          </a:prstGeom>
        </p:spPr>
      </p:pic>
      <p:sp>
        <p:nvSpPr>
          <p:cNvPr id="15" name="TextBox 14">
            <a:extLst>
              <a:ext uri="{FF2B5EF4-FFF2-40B4-BE49-F238E27FC236}">
                <a16:creationId xmlns:a16="http://schemas.microsoft.com/office/drawing/2014/main" id="{E793A14D-260C-43D0-BA8D-B39AE27134F1}"/>
              </a:ext>
            </a:extLst>
          </p:cNvPr>
          <p:cNvSpPr txBox="1"/>
          <p:nvPr/>
        </p:nvSpPr>
        <p:spPr>
          <a:xfrm>
            <a:off x="10548589" y="6066691"/>
            <a:ext cx="1300900" cy="369332"/>
          </a:xfrm>
          <a:prstGeom prst="rect">
            <a:avLst/>
          </a:prstGeom>
          <a:noFill/>
        </p:spPr>
        <p:txBody>
          <a:bodyPr wrap="square" rtlCol="0">
            <a:spAutoFit/>
          </a:bodyPr>
          <a:lstStyle/>
          <a:p>
            <a:r>
              <a:rPr lang="en-US" dirty="0"/>
              <a:t>80x80x3</a:t>
            </a:r>
          </a:p>
        </p:txBody>
      </p:sp>
      <p:sp>
        <p:nvSpPr>
          <p:cNvPr id="16" name="TextBox 15">
            <a:extLst>
              <a:ext uri="{FF2B5EF4-FFF2-40B4-BE49-F238E27FC236}">
                <a16:creationId xmlns:a16="http://schemas.microsoft.com/office/drawing/2014/main" id="{8A2A3A40-97AE-4285-AB4F-9ED1136E6166}"/>
              </a:ext>
            </a:extLst>
          </p:cNvPr>
          <p:cNvSpPr txBox="1"/>
          <p:nvPr/>
        </p:nvSpPr>
        <p:spPr>
          <a:xfrm>
            <a:off x="4829426" y="6429706"/>
            <a:ext cx="3007151" cy="369332"/>
          </a:xfrm>
          <a:prstGeom prst="rect">
            <a:avLst/>
          </a:prstGeom>
          <a:noFill/>
        </p:spPr>
        <p:txBody>
          <a:bodyPr wrap="square" rtlCol="0">
            <a:spAutoFit/>
          </a:bodyPr>
          <a:lstStyle/>
          <a:p>
            <a:r>
              <a:rPr lang="en-US" dirty="0"/>
              <a:t>Displaying 3 random features</a:t>
            </a:r>
          </a:p>
        </p:txBody>
      </p:sp>
    </p:spTree>
    <p:extLst>
      <p:ext uri="{BB962C8B-B14F-4D97-AF65-F5344CB8AC3E}">
        <p14:creationId xmlns:p14="http://schemas.microsoft.com/office/powerpoint/2010/main" val="204519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65AC-5370-4EF9-886F-BBF89F9F00EC}"/>
              </a:ext>
            </a:extLst>
          </p:cNvPr>
          <p:cNvSpPr>
            <a:spLocks noGrp="1"/>
          </p:cNvSpPr>
          <p:nvPr>
            <p:ph type="title"/>
          </p:nvPr>
        </p:nvSpPr>
        <p:spPr>
          <a:xfrm>
            <a:off x="555396" y="0"/>
            <a:ext cx="10515600" cy="1325563"/>
          </a:xfrm>
        </p:spPr>
        <p:txBody>
          <a:bodyPr/>
          <a:lstStyle/>
          <a:p>
            <a:pPr algn="ctr"/>
            <a:r>
              <a:rPr lang="en-US" dirty="0"/>
              <a:t>Prostate Anatomy using Matting</a:t>
            </a:r>
          </a:p>
        </p:txBody>
      </p:sp>
      <p:sp>
        <p:nvSpPr>
          <p:cNvPr id="4" name="TextBox 3">
            <a:extLst>
              <a:ext uri="{FF2B5EF4-FFF2-40B4-BE49-F238E27FC236}">
                <a16:creationId xmlns:a16="http://schemas.microsoft.com/office/drawing/2014/main" id="{67356737-2EA7-4C37-ADB5-306DC1281DA5}"/>
              </a:ext>
            </a:extLst>
          </p:cNvPr>
          <p:cNvSpPr txBox="1"/>
          <p:nvPr/>
        </p:nvSpPr>
        <p:spPr>
          <a:xfrm>
            <a:off x="754144" y="1140897"/>
            <a:ext cx="10515600"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 1: T2W (local regions)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 2: Semantic feature images (global anatomic info)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 Segments of a prostate, one aligning with prediction made by Mask-R-CNN was the ultimate segmentation with re-fined boundary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 Why not use ADC in Input 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1) Avoid noise caused by co-registration;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ADC is used to highlight lesion, the semantic features already clearly show lesions.</a:t>
            </a:r>
          </a:p>
        </p:txBody>
      </p:sp>
      <p:grpSp>
        <p:nvGrpSpPr>
          <p:cNvPr id="9" name="Group 8">
            <a:extLst>
              <a:ext uri="{FF2B5EF4-FFF2-40B4-BE49-F238E27FC236}">
                <a16:creationId xmlns:a16="http://schemas.microsoft.com/office/drawing/2014/main" id="{9A9D14F1-942B-43B4-85A2-158394CFB356}"/>
              </a:ext>
            </a:extLst>
          </p:cNvPr>
          <p:cNvGrpSpPr/>
          <p:nvPr/>
        </p:nvGrpSpPr>
        <p:grpSpPr>
          <a:xfrm>
            <a:off x="7709420" y="4112481"/>
            <a:ext cx="3137118" cy="2089193"/>
            <a:chOff x="7709420" y="4112481"/>
            <a:chExt cx="3137118" cy="2089193"/>
          </a:xfrm>
        </p:grpSpPr>
        <p:pic>
          <p:nvPicPr>
            <p:cNvPr id="7" name="Picture 6" descr="A close up of a logo&#10;&#10;Description automatically generated">
              <a:extLst>
                <a:ext uri="{FF2B5EF4-FFF2-40B4-BE49-F238E27FC236}">
                  <a16:creationId xmlns:a16="http://schemas.microsoft.com/office/drawing/2014/main" id="{0D68A41F-002B-4F90-BC27-D5B9C74F92F3}"/>
                </a:ext>
              </a:extLst>
            </p:cNvPr>
            <p:cNvPicPr>
              <a:picLocks noChangeAspect="1"/>
            </p:cNvPicPr>
            <p:nvPr/>
          </p:nvPicPr>
          <p:blipFill rotWithShape="1">
            <a:blip r:embed="rId2">
              <a:extLst>
                <a:ext uri="{28A0092B-C50C-407E-A947-70E740481C1C}">
                  <a14:useLocalDpi xmlns:a14="http://schemas.microsoft.com/office/drawing/2010/main" val="0"/>
                </a:ext>
              </a:extLst>
            </a:blip>
            <a:srcRect l="12598" t="6838" r="13447"/>
            <a:stretch/>
          </p:blipFill>
          <p:spPr>
            <a:xfrm>
              <a:off x="7709420" y="4112481"/>
              <a:ext cx="3137118" cy="2089193"/>
            </a:xfrm>
            <a:prstGeom prst="rect">
              <a:avLst/>
            </a:prstGeom>
          </p:spPr>
        </p:pic>
        <p:sp>
          <p:nvSpPr>
            <p:cNvPr id="3" name="TextBox 2">
              <a:extLst>
                <a:ext uri="{FF2B5EF4-FFF2-40B4-BE49-F238E27FC236}">
                  <a16:creationId xmlns:a16="http://schemas.microsoft.com/office/drawing/2014/main" id="{A19A6A66-9B16-44FB-BDEC-844204C1CA73}"/>
                </a:ext>
              </a:extLst>
            </p:cNvPr>
            <p:cNvSpPr txBox="1"/>
            <p:nvPr/>
          </p:nvSpPr>
          <p:spPr>
            <a:xfrm>
              <a:off x="8278739" y="4987656"/>
              <a:ext cx="9992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Ground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Truth</a:t>
              </a:r>
            </a:p>
          </p:txBody>
        </p:sp>
        <p:sp>
          <p:nvSpPr>
            <p:cNvPr id="8" name="TextBox 7">
              <a:extLst>
                <a:ext uri="{FF2B5EF4-FFF2-40B4-BE49-F238E27FC236}">
                  <a16:creationId xmlns:a16="http://schemas.microsoft.com/office/drawing/2014/main" id="{AEA3F45D-D7EA-4E88-BE7F-A4BD79CB99D9}"/>
                </a:ext>
              </a:extLst>
            </p:cNvPr>
            <p:cNvSpPr txBox="1"/>
            <p:nvPr/>
          </p:nvSpPr>
          <p:spPr>
            <a:xfrm>
              <a:off x="9847298" y="5195661"/>
              <a:ext cx="999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Matting</a:t>
              </a:r>
            </a:p>
          </p:txBody>
        </p:sp>
      </p:grpSp>
      <p:grpSp>
        <p:nvGrpSpPr>
          <p:cNvPr id="13" name="Group 12">
            <a:extLst>
              <a:ext uri="{FF2B5EF4-FFF2-40B4-BE49-F238E27FC236}">
                <a16:creationId xmlns:a16="http://schemas.microsoft.com/office/drawing/2014/main" id="{F2F27F0F-261B-4406-B2DD-11F575592984}"/>
              </a:ext>
            </a:extLst>
          </p:cNvPr>
          <p:cNvGrpSpPr/>
          <p:nvPr/>
        </p:nvGrpSpPr>
        <p:grpSpPr>
          <a:xfrm>
            <a:off x="1014721" y="3893350"/>
            <a:ext cx="5901645" cy="2740545"/>
            <a:chOff x="1014721" y="3893350"/>
            <a:chExt cx="5901645" cy="2740545"/>
          </a:xfrm>
        </p:grpSpPr>
        <p:pic>
          <p:nvPicPr>
            <p:cNvPr id="6" name="Picture 5" descr="A close up of a mans face&#10;&#10;Description automatically generated">
              <a:extLst>
                <a:ext uri="{FF2B5EF4-FFF2-40B4-BE49-F238E27FC236}">
                  <a16:creationId xmlns:a16="http://schemas.microsoft.com/office/drawing/2014/main" id="{2674234E-A961-46FE-94AF-C64B5EEBBD49}"/>
                </a:ext>
              </a:extLst>
            </p:cNvPr>
            <p:cNvPicPr>
              <a:picLocks noChangeAspect="1"/>
            </p:cNvPicPr>
            <p:nvPr/>
          </p:nvPicPr>
          <p:blipFill rotWithShape="1">
            <a:blip r:embed="rId3">
              <a:extLst>
                <a:ext uri="{28A0092B-C50C-407E-A947-70E740481C1C}">
                  <a14:useLocalDpi xmlns:a14="http://schemas.microsoft.com/office/drawing/2010/main" val="0"/>
                </a:ext>
              </a:extLst>
            </a:blip>
            <a:srcRect l="10751" t="2516" r="10743" b="24291"/>
            <a:stretch/>
          </p:blipFill>
          <p:spPr>
            <a:xfrm>
              <a:off x="1014721" y="3893350"/>
              <a:ext cx="5901645" cy="2188612"/>
            </a:xfrm>
            <a:prstGeom prst="rect">
              <a:avLst/>
            </a:prstGeom>
          </p:spPr>
        </p:pic>
        <p:sp>
          <p:nvSpPr>
            <p:cNvPr id="10" name="TextBox 9">
              <a:extLst>
                <a:ext uri="{FF2B5EF4-FFF2-40B4-BE49-F238E27FC236}">
                  <a16:creationId xmlns:a16="http://schemas.microsoft.com/office/drawing/2014/main" id="{6C7409C2-32DD-4954-9EAD-32341B7A0757}"/>
                </a:ext>
              </a:extLst>
            </p:cNvPr>
            <p:cNvSpPr txBox="1"/>
            <p:nvPr/>
          </p:nvSpPr>
          <p:spPr>
            <a:xfrm>
              <a:off x="1668544" y="6017008"/>
              <a:ext cx="8955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T2W</a:t>
              </a:r>
            </a:p>
          </p:txBody>
        </p:sp>
        <p:sp>
          <p:nvSpPr>
            <p:cNvPr id="11" name="TextBox 10">
              <a:extLst>
                <a:ext uri="{FF2B5EF4-FFF2-40B4-BE49-F238E27FC236}">
                  <a16:creationId xmlns:a16="http://schemas.microsoft.com/office/drawing/2014/main" id="{C6278583-6E33-4614-8871-E32D5974803E}"/>
                </a:ext>
              </a:extLst>
            </p:cNvPr>
            <p:cNvSpPr txBox="1"/>
            <p:nvPr/>
          </p:nvSpPr>
          <p:spPr>
            <a:xfrm>
              <a:off x="3429000" y="5987564"/>
              <a:ext cx="1073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Features</a:t>
              </a:r>
            </a:p>
          </p:txBody>
        </p:sp>
        <p:sp>
          <p:nvSpPr>
            <p:cNvPr id="12" name="TextBox 11">
              <a:extLst>
                <a:ext uri="{FF2B5EF4-FFF2-40B4-BE49-F238E27FC236}">
                  <a16:creationId xmlns:a16="http://schemas.microsoft.com/office/drawing/2014/main" id="{862878CE-2200-47F9-BC2E-D18B979B1387}"/>
                </a:ext>
              </a:extLst>
            </p:cNvPr>
            <p:cNvSpPr txBox="1"/>
            <p:nvPr/>
          </p:nvSpPr>
          <p:spPr>
            <a:xfrm>
              <a:off x="5366995" y="5987564"/>
              <a:ext cx="118149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Segments</a:t>
              </a:r>
            </a:p>
          </p:txBody>
        </p:sp>
      </p:grpSp>
      <p:grpSp>
        <p:nvGrpSpPr>
          <p:cNvPr id="14" name="Group 13">
            <a:extLst>
              <a:ext uri="{FF2B5EF4-FFF2-40B4-BE49-F238E27FC236}">
                <a16:creationId xmlns:a16="http://schemas.microsoft.com/office/drawing/2014/main" id="{9EB82FCE-9C2C-4824-9D04-36A6021D01D3}"/>
              </a:ext>
            </a:extLst>
          </p:cNvPr>
          <p:cNvGrpSpPr/>
          <p:nvPr/>
        </p:nvGrpSpPr>
        <p:grpSpPr>
          <a:xfrm>
            <a:off x="9449943" y="1862869"/>
            <a:ext cx="2403708" cy="2172524"/>
            <a:chOff x="918727" y="2961391"/>
            <a:chExt cx="2403708" cy="2172524"/>
          </a:xfrm>
        </p:grpSpPr>
        <p:pic>
          <p:nvPicPr>
            <p:cNvPr id="15" name="Picture 14">
              <a:extLst>
                <a:ext uri="{FF2B5EF4-FFF2-40B4-BE49-F238E27FC236}">
                  <a16:creationId xmlns:a16="http://schemas.microsoft.com/office/drawing/2014/main" id="{30670942-92F0-4D4F-8DAE-02E9DD68D635}"/>
                </a:ext>
              </a:extLst>
            </p:cNvPr>
            <p:cNvPicPr>
              <a:picLocks noChangeAspect="1"/>
            </p:cNvPicPr>
            <p:nvPr/>
          </p:nvPicPr>
          <p:blipFill>
            <a:blip r:embed="rId4"/>
            <a:stretch>
              <a:fillRect/>
            </a:stretch>
          </p:blipFill>
          <p:spPr>
            <a:xfrm>
              <a:off x="970876" y="3516688"/>
              <a:ext cx="1919959" cy="1617227"/>
            </a:xfrm>
            <a:prstGeom prst="rect">
              <a:avLst/>
            </a:prstGeom>
          </p:spPr>
        </p:pic>
        <p:sp>
          <p:nvSpPr>
            <p:cNvPr id="16" name="TextBox 15">
              <a:extLst>
                <a:ext uri="{FF2B5EF4-FFF2-40B4-BE49-F238E27FC236}">
                  <a16:creationId xmlns:a16="http://schemas.microsoft.com/office/drawing/2014/main" id="{ACF73315-E914-478F-990C-465C142BB1E9}"/>
                </a:ext>
              </a:extLst>
            </p:cNvPr>
            <p:cNvSpPr txBox="1"/>
            <p:nvPr/>
          </p:nvSpPr>
          <p:spPr>
            <a:xfrm>
              <a:off x="918727" y="2991638"/>
              <a:ext cx="137852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Radiologist’s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Contour</a:t>
              </a:r>
            </a:p>
          </p:txBody>
        </p:sp>
        <p:sp>
          <p:nvSpPr>
            <p:cNvPr id="17" name="TextBox 16">
              <a:extLst>
                <a:ext uri="{FF2B5EF4-FFF2-40B4-BE49-F238E27FC236}">
                  <a16:creationId xmlns:a16="http://schemas.microsoft.com/office/drawing/2014/main" id="{29C0C740-F6EB-4BC3-B265-636798F053BF}"/>
                </a:ext>
              </a:extLst>
            </p:cNvPr>
            <p:cNvSpPr txBox="1"/>
            <p:nvPr/>
          </p:nvSpPr>
          <p:spPr>
            <a:xfrm>
              <a:off x="1943914" y="2961391"/>
              <a:ext cx="137852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Histology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Mask</a:t>
              </a:r>
            </a:p>
          </p:txBody>
        </p:sp>
      </p:grpSp>
    </p:spTree>
    <p:extLst>
      <p:ext uri="{BB962C8B-B14F-4D97-AF65-F5344CB8AC3E}">
        <p14:creationId xmlns:p14="http://schemas.microsoft.com/office/powerpoint/2010/main" val="121799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5AD3-1BCC-4FC5-BC8B-89710E5B3CBF}"/>
              </a:ext>
            </a:extLst>
          </p:cNvPr>
          <p:cNvSpPr>
            <a:spLocks noGrp="1"/>
          </p:cNvSpPr>
          <p:nvPr>
            <p:ph type="title"/>
          </p:nvPr>
        </p:nvSpPr>
        <p:spPr/>
        <p:txBody>
          <a:bodyPr/>
          <a:lstStyle/>
          <a:p>
            <a:r>
              <a:rPr lang="en-US" dirty="0"/>
              <a:t>Parameters of matting needed to be tuned</a:t>
            </a:r>
          </a:p>
        </p:txBody>
      </p:sp>
      <p:sp>
        <p:nvSpPr>
          <p:cNvPr id="3" name="Content Placeholder 2">
            <a:extLst>
              <a:ext uri="{FF2B5EF4-FFF2-40B4-BE49-F238E27FC236}">
                <a16:creationId xmlns:a16="http://schemas.microsoft.com/office/drawing/2014/main" id="{E98766F7-5696-4591-BD3C-37942FEB96BC}"/>
              </a:ext>
            </a:extLst>
          </p:cNvPr>
          <p:cNvSpPr>
            <a:spLocks noGrp="1"/>
          </p:cNvSpPr>
          <p:nvPr>
            <p:ph idx="1"/>
          </p:nvPr>
        </p:nvSpPr>
        <p:spPr>
          <a:xfrm>
            <a:off x="838200" y="1825625"/>
            <a:ext cx="10515600" cy="1011843"/>
          </a:xfrm>
        </p:spPr>
        <p:txBody>
          <a:bodyPr>
            <a:normAutofit/>
          </a:bodyPr>
          <a:lstStyle/>
          <a:p>
            <a:r>
              <a:rPr lang="en-US" dirty="0"/>
              <a:t>Please refer to for detailed parameter tuning process: </a:t>
            </a:r>
          </a:p>
        </p:txBody>
      </p:sp>
      <p:pic>
        <p:nvPicPr>
          <p:cNvPr id="4" name="Picture 3">
            <a:extLst>
              <a:ext uri="{FF2B5EF4-FFF2-40B4-BE49-F238E27FC236}">
                <a16:creationId xmlns:a16="http://schemas.microsoft.com/office/drawing/2014/main" id="{53001E97-4CB2-478A-8424-39156EB129C8}"/>
              </a:ext>
            </a:extLst>
          </p:cNvPr>
          <p:cNvPicPr>
            <a:picLocks noChangeAspect="1"/>
          </p:cNvPicPr>
          <p:nvPr/>
        </p:nvPicPr>
        <p:blipFill>
          <a:blip r:embed="rId2"/>
          <a:stretch>
            <a:fillRect/>
          </a:stretch>
        </p:blipFill>
        <p:spPr>
          <a:xfrm>
            <a:off x="713589" y="3324748"/>
            <a:ext cx="10915650" cy="1704975"/>
          </a:xfrm>
          <a:prstGeom prst="rect">
            <a:avLst/>
          </a:prstGeom>
        </p:spPr>
      </p:pic>
      <p:sp>
        <p:nvSpPr>
          <p:cNvPr id="5" name="TextBox 4">
            <a:extLst>
              <a:ext uri="{FF2B5EF4-FFF2-40B4-BE49-F238E27FC236}">
                <a16:creationId xmlns:a16="http://schemas.microsoft.com/office/drawing/2014/main" id="{B37869FB-7EAA-4F04-8B61-6003151E39C9}"/>
              </a:ext>
            </a:extLst>
          </p:cNvPr>
          <p:cNvSpPr txBox="1"/>
          <p:nvPr/>
        </p:nvSpPr>
        <p:spPr>
          <a:xfrm>
            <a:off x="990561" y="5417414"/>
            <a:ext cx="739061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Source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https://github.com/yaksoy/SemanticSoftSegmentation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155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A9B0-2669-439E-8277-53E6CA7A047B}"/>
              </a:ext>
            </a:extLst>
          </p:cNvPr>
          <p:cNvSpPr>
            <a:spLocks noGrp="1"/>
          </p:cNvSpPr>
          <p:nvPr>
            <p:ph type="title"/>
          </p:nvPr>
        </p:nvSpPr>
        <p:spPr>
          <a:xfrm>
            <a:off x="168897" y="365125"/>
            <a:ext cx="10515600" cy="1325563"/>
          </a:xfrm>
        </p:spPr>
        <p:txBody>
          <a:bodyPr/>
          <a:lstStyle/>
          <a:p>
            <a:r>
              <a:rPr lang="en-US" dirty="0"/>
              <a:t>Compute Laplacian Matrix</a:t>
            </a:r>
          </a:p>
        </p:txBody>
      </p:sp>
      <p:sp>
        <p:nvSpPr>
          <p:cNvPr id="3" name="Content Placeholder 2">
            <a:extLst>
              <a:ext uri="{FF2B5EF4-FFF2-40B4-BE49-F238E27FC236}">
                <a16:creationId xmlns:a16="http://schemas.microsoft.com/office/drawing/2014/main" id="{225532C5-7ABB-4E45-98FB-1E46ABE2D99B}"/>
              </a:ext>
            </a:extLst>
          </p:cNvPr>
          <p:cNvSpPr>
            <a:spLocks noGrp="1"/>
          </p:cNvSpPr>
          <p:nvPr>
            <p:ph idx="1"/>
          </p:nvPr>
        </p:nvSpPr>
        <p:spPr>
          <a:xfrm>
            <a:off x="838199" y="1978107"/>
            <a:ext cx="10515600" cy="4351338"/>
          </a:xfrm>
        </p:spPr>
        <p:txBody>
          <a:bodyPr>
            <a:normAutofit fontScale="92500" lnSpcReduction="10000"/>
          </a:bodyPr>
          <a:lstStyle/>
          <a:p>
            <a:r>
              <a:rPr lang="en-US" dirty="0"/>
              <a:t>Purpose: capture the affinity between each pair of pixels</a:t>
            </a:r>
          </a:p>
          <a:p>
            <a:r>
              <a:rPr lang="en-US" dirty="0"/>
              <a:t>W_L: matting affinity matrix, representing intensity similarity between pixel pairs from T2W;</a:t>
            </a:r>
          </a:p>
          <a:p>
            <a:r>
              <a:rPr lang="en-US" dirty="0"/>
              <a:t>W_S: semantic affinity matrix, that encourages the grouping of pixels that belong to the same class and discourages that of pixels from different classes;</a:t>
            </a:r>
          </a:p>
          <a:p>
            <a:r>
              <a:rPr lang="en-US" dirty="0"/>
              <a:t>W_C: color affinity matrix, set to 0 since MRI is not color image.</a:t>
            </a:r>
          </a:p>
          <a:p>
            <a:r>
              <a:rPr lang="en-US" dirty="0"/>
              <a:t>Coefficient of W_S is a parameter to tune, and 0.2 is found to generalize to almost all patients. </a:t>
            </a:r>
          </a:p>
          <a:p>
            <a:pPr lvl="1"/>
            <a:r>
              <a:rPr lang="en-US" dirty="0"/>
              <a:t>Larger coefficient shows emphasis on semantic information</a:t>
            </a:r>
          </a:p>
          <a:p>
            <a:pPr lvl="1"/>
            <a:r>
              <a:rPr lang="en-US" dirty="0"/>
              <a:t>Smaller coefficient shows emphasis on local information</a:t>
            </a:r>
          </a:p>
        </p:txBody>
      </p:sp>
      <p:pic>
        <p:nvPicPr>
          <p:cNvPr id="4" name="Picture 3">
            <a:extLst>
              <a:ext uri="{FF2B5EF4-FFF2-40B4-BE49-F238E27FC236}">
                <a16:creationId xmlns:a16="http://schemas.microsoft.com/office/drawing/2014/main" id="{7C69520D-A899-4457-BA77-41046F1E9520}"/>
              </a:ext>
            </a:extLst>
          </p:cNvPr>
          <p:cNvPicPr>
            <a:picLocks noChangeAspect="1"/>
          </p:cNvPicPr>
          <p:nvPr/>
        </p:nvPicPr>
        <p:blipFill>
          <a:blip r:embed="rId2"/>
          <a:stretch>
            <a:fillRect/>
          </a:stretch>
        </p:blipFill>
        <p:spPr>
          <a:xfrm>
            <a:off x="6678154" y="580231"/>
            <a:ext cx="5019675" cy="895350"/>
          </a:xfrm>
          <a:prstGeom prst="rect">
            <a:avLst/>
          </a:prstGeom>
        </p:spPr>
      </p:pic>
    </p:spTree>
    <p:extLst>
      <p:ext uri="{BB962C8B-B14F-4D97-AF65-F5344CB8AC3E}">
        <p14:creationId xmlns:p14="http://schemas.microsoft.com/office/powerpoint/2010/main" val="310358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26E828-C330-4167-A3B2-596FA148F295}"/>
              </a:ext>
            </a:extLst>
          </p:cNvPr>
          <p:cNvPicPr>
            <a:picLocks noChangeAspect="1"/>
          </p:cNvPicPr>
          <p:nvPr/>
        </p:nvPicPr>
        <p:blipFill>
          <a:blip r:embed="rId2"/>
          <a:stretch>
            <a:fillRect/>
          </a:stretch>
        </p:blipFill>
        <p:spPr>
          <a:xfrm>
            <a:off x="1133990" y="1552158"/>
            <a:ext cx="1800225" cy="1790700"/>
          </a:xfrm>
          <a:prstGeom prst="rect">
            <a:avLst/>
          </a:prstGeom>
        </p:spPr>
      </p:pic>
      <p:pic>
        <p:nvPicPr>
          <p:cNvPr id="15" name="Picture 14">
            <a:extLst>
              <a:ext uri="{FF2B5EF4-FFF2-40B4-BE49-F238E27FC236}">
                <a16:creationId xmlns:a16="http://schemas.microsoft.com/office/drawing/2014/main" id="{464547EF-1461-4A25-BB3C-BCD70211BBF9}"/>
              </a:ext>
            </a:extLst>
          </p:cNvPr>
          <p:cNvPicPr>
            <a:picLocks noChangeAspect="1"/>
          </p:cNvPicPr>
          <p:nvPr/>
        </p:nvPicPr>
        <p:blipFill>
          <a:blip r:embed="rId3"/>
          <a:stretch>
            <a:fillRect/>
          </a:stretch>
        </p:blipFill>
        <p:spPr>
          <a:xfrm>
            <a:off x="3303809" y="1542633"/>
            <a:ext cx="1771650" cy="1809750"/>
          </a:xfrm>
          <a:prstGeom prst="rect">
            <a:avLst/>
          </a:prstGeom>
        </p:spPr>
      </p:pic>
      <p:sp>
        <p:nvSpPr>
          <p:cNvPr id="16" name="TextBox 15">
            <a:extLst>
              <a:ext uri="{FF2B5EF4-FFF2-40B4-BE49-F238E27FC236}">
                <a16:creationId xmlns:a16="http://schemas.microsoft.com/office/drawing/2014/main" id="{D0B0CCDB-DB08-4895-A0FD-C1E60CB01C68}"/>
              </a:ext>
            </a:extLst>
          </p:cNvPr>
          <p:cNvSpPr txBox="1"/>
          <p:nvPr/>
        </p:nvSpPr>
        <p:spPr>
          <a:xfrm>
            <a:off x="551103" y="5533542"/>
            <a:ext cx="1170808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negative values are shown in red, and positive in green</a:t>
            </a:r>
          </a:p>
          <a:p>
            <a:pPr marL="285750" indent="-285750">
              <a:buFont typeface="Arial" panose="020B0604020202020204" pitchFamily="34" charset="0"/>
              <a:buChar char="•"/>
            </a:pPr>
            <a:r>
              <a:rPr lang="en-US" dirty="0"/>
              <a:t>the eigenvectors associated to small eigenvalues of L play an important role in the creation of high-quality mattes</a:t>
            </a:r>
          </a:p>
          <a:p>
            <a:pPr marL="285750" indent="-285750">
              <a:buFont typeface="Arial" panose="020B0604020202020204" pitchFamily="34" charset="0"/>
              <a:buChar char="•"/>
            </a:pPr>
            <a:r>
              <a:rPr lang="en-US" dirty="0"/>
              <a:t>In this case, it is found that smaller eigenvectors focus on segments around lesion of interest</a:t>
            </a:r>
          </a:p>
          <a:p>
            <a:pPr marL="285750" indent="-285750">
              <a:buFont typeface="Arial" panose="020B0604020202020204" pitchFamily="34" charset="0"/>
              <a:buChar char="•"/>
            </a:pPr>
            <a:endParaRPr lang="en-US" dirty="0"/>
          </a:p>
          <a:p>
            <a:endParaRPr lang="en-US" dirty="0"/>
          </a:p>
        </p:txBody>
      </p:sp>
      <p:pic>
        <p:nvPicPr>
          <p:cNvPr id="17" name="Picture 16">
            <a:extLst>
              <a:ext uri="{FF2B5EF4-FFF2-40B4-BE49-F238E27FC236}">
                <a16:creationId xmlns:a16="http://schemas.microsoft.com/office/drawing/2014/main" id="{3CAF1029-36B9-4A28-9F26-480D8CD48AFC}"/>
              </a:ext>
            </a:extLst>
          </p:cNvPr>
          <p:cNvPicPr>
            <a:picLocks noChangeAspect="1"/>
          </p:cNvPicPr>
          <p:nvPr/>
        </p:nvPicPr>
        <p:blipFill>
          <a:blip r:embed="rId4"/>
          <a:stretch>
            <a:fillRect/>
          </a:stretch>
        </p:blipFill>
        <p:spPr>
          <a:xfrm>
            <a:off x="5560117" y="1542633"/>
            <a:ext cx="1828800" cy="1781175"/>
          </a:xfrm>
          <a:prstGeom prst="rect">
            <a:avLst/>
          </a:prstGeom>
        </p:spPr>
      </p:pic>
      <p:pic>
        <p:nvPicPr>
          <p:cNvPr id="18" name="Picture 17">
            <a:extLst>
              <a:ext uri="{FF2B5EF4-FFF2-40B4-BE49-F238E27FC236}">
                <a16:creationId xmlns:a16="http://schemas.microsoft.com/office/drawing/2014/main" id="{2A80F58D-0DA9-4A80-882A-8B01D455CA61}"/>
              </a:ext>
            </a:extLst>
          </p:cNvPr>
          <p:cNvPicPr>
            <a:picLocks noChangeAspect="1"/>
          </p:cNvPicPr>
          <p:nvPr/>
        </p:nvPicPr>
        <p:blipFill>
          <a:blip r:embed="rId5"/>
          <a:stretch>
            <a:fillRect/>
          </a:stretch>
        </p:blipFill>
        <p:spPr>
          <a:xfrm>
            <a:off x="7599453" y="1590258"/>
            <a:ext cx="1809750" cy="1762125"/>
          </a:xfrm>
          <a:prstGeom prst="rect">
            <a:avLst/>
          </a:prstGeom>
        </p:spPr>
      </p:pic>
      <p:pic>
        <p:nvPicPr>
          <p:cNvPr id="19" name="Picture 18">
            <a:extLst>
              <a:ext uri="{FF2B5EF4-FFF2-40B4-BE49-F238E27FC236}">
                <a16:creationId xmlns:a16="http://schemas.microsoft.com/office/drawing/2014/main" id="{92CD2D1B-CC02-43FB-943D-CD8C452CD04D}"/>
              </a:ext>
            </a:extLst>
          </p:cNvPr>
          <p:cNvPicPr>
            <a:picLocks noChangeAspect="1"/>
          </p:cNvPicPr>
          <p:nvPr/>
        </p:nvPicPr>
        <p:blipFill>
          <a:blip r:embed="rId6"/>
          <a:stretch>
            <a:fillRect/>
          </a:stretch>
        </p:blipFill>
        <p:spPr>
          <a:xfrm>
            <a:off x="9409203" y="1590258"/>
            <a:ext cx="1838325" cy="1800225"/>
          </a:xfrm>
          <a:prstGeom prst="rect">
            <a:avLst/>
          </a:prstGeom>
        </p:spPr>
      </p:pic>
      <p:pic>
        <p:nvPicPr>
          <p:cNvPr id="20" name="Picture 19">
            <a:extLst>
              <a:ext uri="{FF2B5EF4-FFF2-40B4-BE49-F238E27FC236}">
                <a16:creationId xmlns:a16="http://schemas.microsoft.com/office/drawing/2014/main" id="{EFF2A40A-2C02-4151-8DE7-4C9DCC31553C}"/>
              </a:ext>
            </a:extLst>
          </p:cNvPr>
          <p:cNvPicPr>
            <a:picLocks noChangeAspect="1"/>
          </p:cNvPicPr>
          <p:nvPr/>
        </p:nvPicPr>
        <p:blipFill>
          <a:blip r:embed="rId7"/>
          <a:stretch>
            <a:fillRect/>
          </a:stretch>
        </p:blipFill>
        <p:spPr>
          <a:xfrm>
            <a:off x="1114940" y="3633078"/>
            <a:ext cx="1819275" cy="1809750"/>
          </a:xfrm>
          <a:prstGeom prst="rect">
            <a:avLst/>
          </a:prstGeom>
        </p:spPr>
      </p:pic>
      <p:pic>
        <p:nvPicPr>
          <p:cNvPr id="21" name="Picture 20">
            <a:extLst>
              <a:ext uri="{FF2B5EF4-FFF2-40B4-BE49-F238E27FC236}">
                <a16:creationId xmlns:a16="http://schemas.microsoft.com/office/drawing/2014/main" id="{8F0FD54B-14DD-492C-9DA5-7A5EA50ABFFE}"/>
              </a:ext>
            </a:extLst>
          </p:cNvPr>
          <p:cNvPicPr>
            <a:picLocks noChangeAspect="1"/>
          </p:cNvPicPr>
          <p:nvPr/>
        </p:nvPicPr>
        <p:blipFill>
          <a:blip r:embed="rId8"/>
          <a:stretch>
            <a:fillRect/>
          </a:stretch>
        </p:blipFill>
        <p:spPr>
          <a:xfrm>
            <a:off x="3328496" y="3633078"/>
            <a:ext cx="1781175" cy="1790700"/>
          </a:xfrm>
          <a:prstGeom prst="rect">
            <a:avLst/>
          </a:prstGeom>
        </p:spPr>
      </p:pic>
      <p:pic>
        <p:nvPicPr>
          <p:cNvPr id="22" name="Picture 21">
            <a:extLst>
              <a:ext uri="{FF2B5EF4-FFF2-40B4-BE49-F238E27FC236}">
                <a16:creationId xmlns:a16="http://schemas.microsoft.com/office/drawing/2014/main" id="{7BF3562C-B4BD-4B6B-8F0C-6F769BD2E6B4}"/>
              </a:ext>
            </a:extLst>
          </p:cNvPr>
          <p:cNvPicPr>
            <a:picLocks noChangeAspect="1"/>
          </p:cNvPicPr>
          <p:nvPr/>
        </p:nvPicPr>
        <p:blipFill>
          <a:blip r:embed="rId9"/>
          <a:stretch>
            <a:fillRect/>
          </a:stretch>
        </p:blipFill>
        <p:spPr>
          <a:xfrm>
            <a:off x="5490748" y="3633078"/>
            <a:ext cx="1828800" cy="1809750"/>
          </a:xfrm>
          <a:prstGeom prst="rect">
            <a:avLst/>
          </a:prstGeom>
        </p:spPr>
      </p:pic>
      <p:pic>
        <p:nvPicPr>
          <p:cNvPr id="23" name="Picture 22">
            <a:extLst>
              <a:ext uri="{FF2B5EF4-FFF2-40B4-BE49-F238E27FC236}">
                <a16:creationId xmlns:a16="http://schemas.microsoft.com/office/drawing/2014/main" id="{2331825F-AED8-4CF7-8383-EF02EE5DB281}"/>
              </a:ext>
            </a:extLst>
          </p:cNvPr>
          <p:cNvPicPr>
            <a:picLocks noChangeAspect="1"/>
          </p:cNvPicPr>
          <p:nvPr/>
        </p:nvPicPr>
        <p:blipFill>
          <a:blip r:embed="rId10"/>
          <a:stretch>
            <a:fillRect/>
          </a:stretch>
        </p:blipFill>
        <p:spPr>
          <a:xfrm>
            <a:off x="7599453" y="3652128"/>
            <a:ext cx="1790700" cy="1790700"/>
          </a:xfrm>
          <a:prstGeom prst="rect">
            <a:avLst/>
          </a:prstGeom>
        </p:spPr>
      </p:pic>
      <p:pic>
        <p:nvPicPr>
          <p:cNvPr id="24" name="Picture 23">
            <a:extLst>
              <a:ext uri="{FF2B5EF4-FFF2-40B4-BE49-F238E27FC236}">
                <a16:creationId xmlns:a16="http://schemas.microsoft.com/office/drawing/2014/main" id="{465A02C8-75E3-426B-A0AF-6A7CEB4E0E2F}"/>
              </a:ext>
            </a:extLst>
          </p:cNvPr>
          <p:cNvPicPr>
            <a:picLocks noChangeAspect="1"/>
          </p:cNvPicPr>
          <p:nvPr/>
        </p:nvPicPr>
        <p:blipFill>
          <a:blip r:embed="rId11"/>
          <a:stretch>
            <a:fillRect/>
          </a:stretch>
        </p:blipFill>
        <p:spPr>
          <a:xfrm>
            <a:off x="9409203" y="3633078"/>
            <a:ext cx="1809750" cy="1781175"/>
          </a:xfrm>
          <a:prstGeom prst="rect">
            <a:avLst/>
          </a:prstGeom>
        </p:spPr>
      </p:pic>
      <p:sp>
        <p:nvSpPr>
          <p:cNvPr id="25" name="Title 1">
            <a:extLst>
              <a:ext uri="{FF2B5EF4-FFF2-40B4-BE49-F238E27FC236}">
                <a16:creationId xmlns:a16="http://schemas.microsoft.com/office/drawing/2014/main" id="{6E248610-0A96-4190-84E1-D473ABE92AAE}"/>
              </a:ext>
            </a:extLst>
          </p:cNvPr>
          <p:cNvSpPr>
            <a:spLocks noGrp="1"/>
          </p:cNvSpPr>
          <p:nvPr>
            <p:ph type="title"/>
          </p:nvPr>
        </p:nvSpPr>
        <p:spPr>
          <a:xfrm>
            <a:off x="723730" y="126356"/>
            <a:ext cx="10515600" cy="1325563"/>
          </a:xfrm>
        </p:spPr>
        <p:txBody>
          <a:bodyPr/>
          <a:lstStyle/>
          <a:p>
            <a:r>
              <a:rPr lang="en-US" dirty="0"/>
              <a:t>Eigen-decomposition of L matrix</a:t>
            </a:r>
            <a:br>
              <a:rPr lang="en-US" dirty="0"/>
            </a:br>
            <a:r>
              <a:rPr lang="en-US" dirty="0"/>
              <a:t>Display of 10 smallest eigenvectors</a:t>
            </a:r>
          </a:p>
        </p:txBody>
      </p:sp>
      <p:pic>
        <p:nvPicPr>
          <p:cNvPr id="26" name="Picture 25">
            <a:extLst>
              <a:ext uri="{FF2B5EF4-FFF2-40B4-BE49-F238E27FC236}">
                <a16:creationId xmlns:a16="http://schemas.microsoft.com/office/drawing/2014/main" id="{8D9EA2E4-BB8B-4626-91FE-E035880B3F77}"/>
              </a:ext>
            </a:extLst>
          </p:cNvPr>
          <p:cNvPicPr>
            <a:picLocks noChangeAspect="1"/>
          </p:cNvPicPr>
          <p:nvPr/>
        </p:nvPicPr>
        <p:blipFill>
          <a:blip r:embed="rId12"/>
          <a:stretch>
            <a:fillRect/>
          </a:stretch>
        </p:blipFill>
        <p:spPr>
          <a:xfrm>
            <a:off x="9074217" y="171713"/>
            <a:ext cx="1339089" cy="1325563"/>
          </a:xfrm>
          <a:prstGeom prst="rect">
            <a:avLst/>
          </a:prstGeom>
        </p:spPr>
      </p:pic>
    </p:spTree>
    <p:extLst>
      <p:ext uri="{BB962C8B-B14F-4D97-AF65-F5344CB8AC3E}">
        <p14:creationId xmlns:p14="http://schemas.microsoft.com/office/powerpoint/2010/main" val="380097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ADC6-843C-4097-A859-3F1CA6354A6C}"/>
              </a:ext>
            </a:extLst>
          </p:cNvPr>
          <p:cNvSpPr>
            <a:spLocks noGrp="1"/>
          </p:cNvSpPr>
          <p:nvPr>
            <p:ph type="title"/>
          </p:nvPr>
        </p:nvSpPr>
        <p:spPr>
          <a:xfrm>
            <a:off x="858015" y="598343"/>
            <a:ext cx="3799788" cy="1325563"/>
          </a:xfrm>
        </p:spPr>
        <p:txBody>
          <a:bodyPr>
            <a:normAutofit fontScale="90000"/>
          </a:bodyPr>
          <a:lstStyle/>
          <a:p>
            <a:pPr algn="ctr"/>
            <a:r>
              <a:rPr lang="en-US" dirty="0"/>
              <a:t>Initial segments</a:t>
            </a:r>
            <a:br>
              <a:rPr lang="en-US" dirty="0"/>
            </a:br>
            <a:r>
              <a:rPr lang="en-US" sz="2800" dirty="0"/>
              <a:t>User defined 40 (some might be too trivial to be shown below)</a:t>
            </a:r>
            <a:endParaRPr lang="en-US" dirty="0"/>
          </a:p>
        </p:txBody>
      </p:sp>
      <p:pic>
        <p:nvPicPr>
          <p:cNvPr id="4" name="Picture 3">
            <a:extLst>
              <a:ext uri="{FF2B5EF4-FFF2-40B4-BE49-F238E27FC236}">
                <a16:creationId xmlns:a16="http://schemas.microsoft.com/office/drawing/2014/main" id="{C52616E4-748F-4105-BFCF-5AC1977D42E8}"/>
              </a:ext>
            </a:extLst>
          </p:cNvPr>
          <p:cNvPicPr>
            <a:picLocks noChangeAspect="1"/>
          </p:cNvPicPr>
          <p:nvPr/>
        </p:nvPicPr>
        <p:blipFill>
          <a:blip r:embed="rId2"/>
          <a:stretch>
            <a:fillRect/>
          </a:stretch>
        </p:blipFill>
        <p:spPr>
          <a:xfrm>
            <a:off x="2215299" y="2524124"/>
            <a:ext cx="1828800" cy="1809750"/>
          </a:xfrm>
          <a:prstGeom prst="rect">
            <a:avLst/>
          </a:prstGeom>
        </p:spPr>
      </p:pic>
      <p:pic>
        <p:nvPicPr>
          <p:cNvPr id="5" name="Picture 4">
            <a:extLst>
              <a:ext uri="{FF2B5EF4-FFF2-40B4-BE49-F238E27FC236}">
                <a16:creationId xmlns:a16="http://schemas.microsoft.com/office/drawing/2014/main" id="{6EDAF302-1389-41DC-AA57-D89DB7E18A86}"/>
              </a:ext>
            </a:extLst>
          </p:cNvPr>
          <p:cNvPicPr>
            <a:picLocks noChangeAspect="1"/>
          </p:cNvPicPr>
          <p:nvPr/>
        </p:nvPicPr>
        <p:blipFill>
          <a:blip r:embed="rId3"/>
          <a:stretch>
            <a:fillRect/>
          </a:stretch>
        </p:blipFill>
        <p:spPr>
          <a:xfrm>
            <a:off x="7999206" y="2519362"/>
            <a:ext cx="1809750" cy="1819275"/>
          </a:xfrm>
          <a:prstGeom prst="rect">
            <a:avLst/>
          </a:prstGeom>
        </p:spPr>
      </p:pic>
      <p:cxnSp>
        <p:nvCxnSpPr>
          <p:cNvPr id="7" name="Straight Arrow Connector 6">
            <a:extLst>
              <a:ext uri="{FF2B5EF4-FFF2-40B4-BE49-F238E27FC236}">
                <a16:creationId xmlns:a16="http://schemas.microsoft.com/office/drawing/2014/main" id="{F03FE60B-D612-4AA9-A264-D3DAC84740F3}"/>
              </a:ext>
            </a:extLst>
          </p:cNvPr>
          <p:cNvCxnSpPr/>
          <p:nvPr/>
        </p:nvCxnSpPr>
        <p:spPr>
          <a:xfrm>
            <a:off x="4044099" y="3407789"/>
            <a:ext cx="3704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37A8F218-7D53-4B50-9158-95553BAE1474}"/>
              </a:ext>
            </a:extLst>
          </p:cNvPr>
          <p:cNvSpPr txBox="1">
            <a:spLocks/>
          </p:cNvSpPr>
          <p:nvPr/>
        </p:nvSpPr>
        <p:spPr>
          <a:xfrm>
            <a:off x="6584560" y="440023"/>
            <a:ext cx="46009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Grouped segments</a:t>
            </a:r>
          </a:p>
          <a:p>
            <a:pPr algn="ctr"/>
            <a:r>
              <a:rPr lang="en-US" sz="2800" dirty="0"/>
              <a:t>User defined 5</a:t>
            </a:r>
          </a:p>
        </p:txBody>
      </p:sp>
      <p:sp>
        <p:nvSpPr>
          <p:cNvPr id="9" name="TextBox 8">
            <a:extLst>
              <a:ext uri="{FF2B5EF4-FFF2-40B4-BE49-F238E27FC236}">
                <a16:creationId xmlns:a16="http://schemas.microsoft.com/office/drawing/2014/main" id="{AD3136C0-4606-4127-96D9-AD7AD5B54A05}"/>
              </a:ext>
            </a:extLst>
          </p:cNvPr>
          <p:cNvSpPr txBox="1"/>
          <p:nvPr/>
        </p:nvSpPr>
        <p:spPr>
          <a:xfrm>
            <a:off x="4934870" y="2519362"/>
            <a:ext cx="1527142" cy="646331"/>
          </a:xfrm>
          <a:prstGeom prst="rect">
            <a:avLst/>
          </a:prstGeom>
          <a:noFill/>
        </p:spPr>
        <p:txBody>
          <a:bodyPr wrap="square" rtlCol="0">
            <a:spAutoFit/>
          </a:bodyPr>
          <a:lstStyle/>
          <a:p>
            <a:pPr algn="ctr"/>
            <a:r>
              <a:rPr lang="en-US" dirty="0"/>
              <a:t>K-means clustering</a:t>
            </a:r>
          </a:p>
        </p:txBody>
      </p:sp>
      <p:sp>
        <p:nvSpPr>
          <p:cNvPr id="10" name="Oval 9">
            <a:extLst>
              <a:ext uri="{FF2B5EF4-FFF2-40B4-BE49-F238E27FC236}">
                <a16:creationId xmlns:a16="http://schemas.microsoft.com/office/drawing/2014/main" id="{54604883-2A4F-4DA8-802B-FAA7351051F4}"/>
              </a:ext>
            </a:extLst>
          </p:cNvPr>
          <p:cNvSpPr/>
          <p:nvPr/>
        </p:nvSpPr>
        <p:spPr>
          <a:xfrm>
            <a:off x="8521831" y="2894029"/>
            <a:ext cx="942680" cy="64102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C080CDB-A78C-4E81-A584-AFC1C8690CE2}"/>
              </a:ext>
            </a:extLst>
          </p:cNvPr>
          <p:cNvSpPr txBox="1"/>
          <p:nvPr/>
        </p:nvSpPr>
        <p:spPr>
          <a:xfrm>
            <a:off x="651018" y="4449828"/>
            <a:ext cx="4283850" cy="1569660"/>
          </a:xfrm>
          <a:prstGeom prst="rect">
            <a:avLst/>
          </a:prstGeom>
          <a:noFill/>
        </p:spPr>
        <p:txBody>
          <a:bodyPr wrap="square" rtlCol="0">
            <a:spAutoFit/>
          </a:bodyPr>
          <a:lstStyle/>
          <a:p>
            <a:r>
              <a:rPr lang="en-US" sz="2400" dirty="0"/>
              <a:t>Each soft segment is a linear combination of the K eigenvectors corresponding to the smallest eigenvalues of L</a:t>
            </a:r>
          </a:p>
        </p:txBody>
      </p:sp>
      <p:cxnSp>
        <p:nvCxnSpPr>
          <p:cNvPr id="13" name="Straight Arrow Connector 12">
            <a:extLst>
              <a:ext uri="{FF2B5EF4-FFF2-40B4-BE49-F238E27FC236}">
                <a16:creationId xmlns:a16="http://schemas.microsoft.com/office/drawing/2014/main" id="{00EAB287-74E7-4EA8-B8F6-2F003E1EF854}"/>
              </a:ext>
            </a:extLst>
          </p:cNvPr>
          <p:cNvCxnSpPr>
            <a:cxnSpLocks/>
          </p:cNvCxnSpPr>
          <p:nvPr/>
        </p:nvCxnSpPr>
        <p:spPr>
          <a:xfrm>
            <a:off x="9040305" y="3535052"/>
            <a:ext cx="0" cy="119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D9945C9-B177-4DF9-ACD1-5FB4573F64F3}"/>
              </a:ext>
            </a:extLst>
          </p:cNvPr>
          <p:cNvPicPr>
            <a:picLocks noChangeAspect="1"/>
          </p:cNvPicPr>
          <p:nvPr/>
        </p:nvPicPr>
        <p:blipFill>
          <a:blip r:embed="rId4"/>
          <a:stretch>
            <a:fillRect/>
          </a:stretch>
        </p:blipFill>
        <p:spPr>
          <a:xfrm>
            <a:off x="8093058" y="4857111"/>
            <a:ext cx="1800225" cy="1790700"/>
          </a:xfrm>
          <a:prstGeom prst="rect">
            <a:avLst/>
          </a:prstGeom>
        </p:spPr>
      </p:pic>
      <p:pic>
        <p:nvPicPr>
          <p:cNvPr id="16" name="Picture 15">
            <a:extLst>
              <a:ext uri="{FF2B5EF4-FFF2-40B4-BE49-F238E27FC236}">
                <a16:creationId xmlns:a16="http://schemas.microsoft.com/office/drawing/2014/main" id="{AEBD43DF-64B0-4258-90E5-04F8FADD66B4}"/>
              </a:ext>
            </a:extLst>
          </p:cNvPr>
          <p:cNvPicPr>
            <a:picLocks noChangeAspect="1"/>
          </p:cNvPicPr>
          <p:nvPr/>
        </p:nvPicPr>
        <p:blipFill>
          <a:blip r:embed="rId5"/>
          <a:stretch>
            <a:fillRect/>
          </a:stretch>
        </p:blipFill>
        <p:spPr>
          <a:xfrm>
            <a:off x="5698441" y="4844804"/>
            <a:ext cx="1800225" cy="1782041"/>
          </a:xfrm>
          <a:prstGeom prst="rect">
            <a:avLst/>
          </a:prstGeom>
        </p:spPr>
      </p:pic>
    </p:spTree>
    <p:extLst>
      <p:ext uri="{BB962C8B-B14F-4D97-AF65-F5344CB8AC3E}">
        <p14:creationId xmlns:p14="http://schemas.microsoft.com/office/powerpoint/2010/main" val="124761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1F3CF-2FCE-42DD-9C8F-DEF11CC3818B}"/>
              </a:ext>
            </a:extLst>
          </p:cNvPr>
          <p:cNvPicPr>
            <a:picLocks noChangeAspect="1"/>
          </p:cNvPicPr>
          <p:nvPr/>
        </p:nvPicPr>
        <p:blipFill>
          <a:blip r:embed="rId2"/>
          <a:stretch>
            <a:fillRect/>
          </a:stretch>
        </p:blipFill>
        <p:spPr>
          <a:xfrm>
            <a:off x="682582" y="295958"/>
            <a:ext cx="1996499" cy="1985529"/>
          </a:xfrm>
          <a:prstGeom prst="rect">
            <a:avLst/>
          </a:prstGeom>
        </p:spPr>
      </p:pic>
      <p:pic>
        <p:nvPicPr>
          <p:cNvPr id="5" name="Picture 4">
            <a:extLst>
              <a:ext uri="{FF2B5EF4-FFF2-40B4-BE49-F238E27FC236}">
                <a16:creationId xmlns:a16="http://schemas.microsoft.com/office/drawing/2014/main" id="{8A1EAC4E-E6FC-4A62-B772-B80D25E1AB22}"/>
              </a:ext>
            </a:extLst>
          </p:cNvPr>
          <p:cNvPicPr>
            <a:picLocks noChangeAspect="1"/>
          </p:cNvPicPr>
          <p:nvPr/>
        </p:nvPicPr>
        <p:blipFill>
          <a:blip r:embed="rId3"/>
          <a:stretch>
            <a:fillRect/>
          </a:stretch>
        </p:blipFill>
        <p:spPr>
          <a:xfrm>
            <a:off x="669039" y="2379886"/>
            <a:ext cx="1996499" cy="1996499"/>
          </a:xfrm>
          <a:prstGeom prst="rect">
            <a:avLst/>
          </a:prstGeom>
        </p:spPr>
      </p:pic>
      <p:pic>
        <p:nvPicPr>
          <p:cNvPr id="6" name="Picture 5">
            <a:extLst>
              <a:ext uri="{FF2B5EF4-FFF2-40B4-BE49-F238E27FC236}">
                <a16:creationId xmlns:a16="http://schemas.microsoft.com/office/drawing/2014/main" id="{32AFB5F6-3D05-4834-B267-F5A8540F9553}"/>
              </a:ext>
            </a:extLst>
          </p:cNvPr>
          <p:cNvPicPr>
            <a:picLocks noChangeAspect="1"/>
          </p:cNvPicPr>
          <p:nvPr/>
        </p:nvPicPr>
        <p:blipFill>
          <a:blip r:embed="rId4"/>
          <a:stretch>
            <a:fillRect/>
          </a:stretch>
        </p:blipFill>
        <p:spPr>
          <a:xfrm>
            <a:off x="3005637" y="2516122"/>
            <a:ext cx="1695450" cy="1724025"/>
          </a:xfrm>
          <a:prstGeom prst="rect">
            <a:avLst/>
          </a:prstGeom>
        </p:spPr>
      </p:pic>
      <p:grpSp>
        <p:nvGrpSpPr>
          <p:cNvPr id="17" name="Group 16">
            <a:extLst>
              <a:ext uri="{FF2B5EF4-FFF2-40B4-BE49-F238E27FC236}">
                <a16:creationId xmlns:a16="http://schemas.microsoft.com/office/drawing/2014/main" id="{6451C9FD-47F9-4E61-BC12-062BECF1E562}"/>
              </a:ext>
            </a:extLst>
          </p:cNvPr>
          <p:cNvGrpSpPr/>
          <p:nvPr/>
        </p:nvGrpSpPr>
        <p:grpSpPr>
          <a:xfrm>
            <a:off x="4875371" y="2607496"/>
            <a:ext cx="4904954" cy="1724025"/>
            <a:chOff x="1286176" y="651448"/>
            <a:chExt cx="9495008" cy="3749814"/>
          </a:xfrm>
        </p:grpSpPr>
        <p:pic>
          <p:nvPicPr>
            <p:cNvPr id="7" name="Picture 6">
              <a:extLst>
                <a:ext uri="{FF2B5EF4-FFF2-40B4-BE49-F238E27FC236}">
                  <a16:creationId xmlns:a16="http://schemas.microsoft.com/office/drawing/2014/main" id="{82F6344D-C970-468A-A1AF-C551A5A2CCB6}"/>
                </a:ext>
              </a:extLst>
            </p:cNvPr>
            <p:cNvPicPr>
              <a:picLocks noChangeAspect="1"/>
            </p:cNvPicPr>
            <p:nvPr/>
          </p:nvPicPr>
          <p:blipFill>
            <a:blip r:embed="rId5"/>
            <a:stretch>
              <a:fillRect/>
            </a:stretch>
          </p:blipFill>
          <p:spPr>
            <a:xfrm>
              <a:off x="1343733" y="651449"/>
              <a:ext cx="1800225" cy="1800225"/>
            </a:xfrm>
            <a:prstGeom prst="rect">
              <a:avLst/>
            </a:prstGeom>
          </p:spPr>
        </p:pic>
        <p:pic>
          <p:nvPicPr>
            <p:cNvPr id="8" name="Picture 7">
              <a:extLst>
                <a:ext uri="{FF2B5EF4-FFF2-40B4-BE49-F238E27FC236}">
                  <a16:creationId xmlns:a16="http://schemas.microsoft.com/office/drawing/2014/main" id="{E2FFB564-4493-43C3-99F4-014065B22B55}"/>
                </a:ext>
              </a:extLst>
            </p:cNvPr>
            <p:cNvPicPr>
              <a:picLocks noChangeAspect="1"/>
            </p:cNvPicPr>
            <p:nvPr/>
          </p:nvPicPr>
          <p:blipFill>
            <a:blip r:embed="rId6"/>
            <a:stretch>
              <a:fillRect/>
            </a:stretch>
          </p:blipFill>
          <p:spPr>
            <a:xfrm>
              <a:off x="3255726" y="651448"/>
              <a:ext cx="1847850" cy="1800225"/>
            </a:xfrm>
            <a:prstGeom prst="rect">
              <a:avLst/>
            </a:prstGeom>
          </p:spPr>
        </p:pic>
        <p:pic>
          <p:nvPicPr>
            <p:cNvPr id="9" name="Picture 8">
              <a:extLst>
                <a:ext uri="{FF2B5EF4-FFF2-40B4-BE49-F238E27FC236}">
                  <a16:creationId xmlns:a16="http://schemas.microsoft.com/office/drawing/2014/main" id="{766B9359-DBB6-442C-AEFA-00D4937BF4CC}"/>
                </a:ext>
              </a:extLst>
            </p:cNvPr>
            <p:cNvPicPr>
              <a:picLocks noChangeAspect="1"/>
            </p:cNvPicPr>
            <p:nvPr/>
          </p:nvPicPr>
          <p:blipFill>
            <a:blip r:embed="rId7"/>
            <a:stretch>
              <a:fillRect/>
            </a:stretch>
          </p:blipFill>
          <p:spPr>
            <a:xfrm>
              <a:off x="5195887" y="685089"/>
              <a:ext cx="1800225" cy="1781175"/>
            </a:xfrm>
            <a:prstGeom prst="rect">
              <a:avLst/>
            </a:prstGeom>
          </p:spPr>
        </p:pic>
        <p:pic>
          <p:nvPicPr>
            <p:cNvPr id="10" name="Picture 9">
              <a:extLst>
                <a:ext uri="{FF2B5EF4-FFF2-40B4-BE49-F238E27FC236}">
                  <a16:creationId xmlns:a16="http://schemas.microsoft.com/office/drawing/2014/main" id="{12A4B5F8-FA4B-4807-93BA-4DC874F48B53}"/>
                </a:ext>
              </a:extLst>
            </p:cNvPr>
            <p:cNvPicPr>
              <a:picLocks noChangeAspect="1"/>
            </p:cNvPicPr>
            <p:nvPr/>
          </p:nvPicPr>
          <p:blipFill>
            <a:blip r:embed="rId8"/>
            <a:stretch>
              <a:fillRect/>
            </a:stretch>
          </p:blipFill>
          <p:spPr>
            <a:xfrm>
              <a:off x="7088423" y="685089"/>
              <a:ext cx="1809750" cy="1819275"/>
            </a:xfrm>
            <a:prstGeom prst="rect">
              <a:avLst/>
            </a:prstGeom>
          </p:spPr>
        </p:pic>
        <p:pic>
          <p:nvPicPr>
            <p:cNvPr id="11" name="Picture 10">
              <a:extLst>
                <a:ext uri="{FF2B5EF4-FFF2-40B4-BE49-F238E27FC236}">
                  <a16:creationId xmlns:a16="http://schemas.microsoft.com/office/drawing/2014/main" id="{9FE517CB-4458-475B-8F1E-939D45A948AC}"/>
                </a:ext>
              </a:extLst>
            </p:cNvPr>
            <p:cNvPicPr>
              <a:picLocks noChangeAspect="1"/>
            </p:cNvPicPr>
            <p:nvPr/>
          </p:nvPicPr>
          <p:blipFill>
            <a:blip r:embed="rId9"/>
            <a:stretch>
              <a:fillRect/>
            </a:stretch>
          </p:blipFill>
          <p:spPr>
            <a:xfrm>
              <a:off x="8990484" y="704139"/>
              <a:ext cx="1790700" cy="1800225"/>
            </a:xfrm>
            <a:prstGeom prst="rect">
              <a:avLst/>
            </a:prstGeom>
          </p:spPr>
        </p:pic>
        <p:pic>
          <p:nvPicPr>
            <p:cNvPr id="12" name="Picture 11">
              <a:extLst>
                <a:ext uri="{FF2B5EF4-FFF2-40B4-BE49-F238E27FC236}">
                  <a16:creationId xmlns:a16="http://schemas.microsoft.com/office/drawing/2014/main" id="{9058679E-A293-4792-8B45-CFE4BC82F345}"/>
                </a:ext>
              </a:extLst>
            </p:cNvPr>
            <p:cNvPicPr>
              <a:picLocks noChangeAspect="1"/>
            </p:cNvPicPr>
            <p:nvPr/>
          </p:nvPicPr>
          <p:blipFill>
            <a:blip r:embed="rId10"/>
            <a:stretch>
              <a:fillRect/>
            </a:stretch>
          </p:blipFill>
          <p:spPr>
            <a:xfrm>
              <a:off x="1286176" y="2591512"/>
              <a:ext cx="1781175" cy="1809750"/>
            </a:xfrm>
            <a:prstGeom prst="rect">
              <a:avLst/>
            </a:prstGeom>
          </p:spPr>
        </p:pic>
        <p:pic>
          <p:nvPicPr>
            <p:cNvPr id="13" name="Picture 12">
              <a:extLst>
                <a:ext uri="{FF2B5EF4-FFF2-40B4-BE49-F238E27FC236}">
                  <a16:creationId xmlns:a16="http://schemas.microsoft.com/office/drawing/2014/main" id="{2DE7BEBF-75A5-4727-9F68-8DE37CA29413}"/>
                </a:ext>
              </a:extLst>
            </p:cNvPr>
            <p:cNvPicPr>
              <a:picLocks noChangeAspect="1"/>
            </p:cNvPicPr>
            <p:nvPr/>
          </p:nvPicPr>
          <p:blipFill>
            <a:blip r:embed="rId11"/>
            <a:stretch>
              <a:fillRect/>
            </a:stretch>
          </p:blipFill>
          <p:spPr>
            <a:xfrm>
              <a:off x="3217219" y="2591512"/>
              <a:ext cx="1828800" cy="1790700"/>
            </a:xfrm>
            <a:prstGeom prst="rect">
              <a:avLst/>
            </a:prstGeom>
          </p:spPr>
        </p:pic>
        <p:pic>
          <p:nvPicPr>
            <p:cNvPr id="14" name="Picture 13">
              <a:extLst>
                <a:ext uri="{FF2B5EF4-FFF2-40B4-BE49-F238E27FC236}">
                  <a16:creationId xmlns:a16="http://schemas.microsoft.com/office/drawing/2014/main" id="{2C4EB18C-0A0B-44BE-84F2-0CCB5DA100FB}"/>
                </a:ext>
              </a:extLst>
            </p:cNvPr>
            <p:cNvPicPr>
              <a:picLocks noChangeAspect="1"/>
            </p:cNvPicPr>
            <p:nvPr/>
          </p:nvPicPr>
          <p:blipFill>
            <a:blip r:embed="rId12"/>
            <a:stretch>
              <a:fillRect/>
            </a:stretch>
          </p:blipFill>
          <p:spPr>
            <a:xfrm>
              <a:off x="5147854" y="2591512"/>
              <a:ext cx="1781175" cy="1762125"/>
            </a:xfrm>
            <a:prstGeom prst="rect">
              <a:avLst/>
            </a:prstGeom>
          </p:spPr>
        </p:pic>
        <p:pic>
          <p:nvPicPr>
            <p:cNvPr id="15" name="Picture 14">
              <a:extLst>
                <a:ext uri="{FF2B5EF4-FFF2-40B4-BE49-F238E27FC236}">
                  <a16:creationId xmlns:a16="http://schemas.microsoft.com/office/drawing/2014/main" id="{AF65E2F9-FCC7-4F48-94E5-57F197BE1B12}"/>
                </a:ext>
              </a:extLst>
            </p:cNvPr>
            <p:cNvPicPr>
              <a:picLocks noChangeAspect="1"/>
            </p:cNvPicPr>
            <p:nvPr/>
          </p:nvPicPr>
          <p:blipFill>
            <a:blip r:embed="rId13"/>
            <a:stretch>
              <a:fillRect/>
            </a:stretch>
          </p:blipFill>
          <p:spPr>
            <a:xfrm>
              <a:off x="7030866" y="2581987"/>
              <a:ext cx="1809750" cy="1771650"/>
            </a:xfrm>
            <a:prstGeom prst="rect">
              <a:avLst/>
            </a:prstGeom>
          </p:spPr>
        </p:pic>
        <p:pic>
          <p:nvPicPr>
            <p:cNvPr id="16" name="Picture 15">
              <a:extLst>
                <a:ext uri="{FF2B5EF4-FFF2-40B4-BE49-F238E27FC236}">
                  <a16:creationId xmlns:a16="http://schemas.microsoft.com/office/drawing/2014/main" id="{2681E2DE-B75A-4E09-A8E3-502F6C49086A}"/>
                </a:ext>
              </a:extLst>
            </p:cNvPr>
            <p:cNvPicPr>
              <a:picLocks noChangeAspect="1"/>
            </p:cNvPicPr>
            <p:nvPr/>
          </p:nvPicPr>
          <p:blipFill>
            <a:blip r:embed="rId14"/>
            <a:stretch>
              <a:fillRect/>
            </a:stretch>
          </p:blipFill>
          <p:spPr>
            <a:xfrm>
              <a:off x="8990484" y="2581987"/>
              <a:ext cx="1790700" cy="1762125"/>
            </a:xfrm>
            <a:prstGeom prst="rect">
              <a:avLst/>
            </a:prstGeom>
          </p:spPr>
        </p:pic>
      </p:grpSp>
      <p:pic>
        <p:nvPicPr>
          <p:cNvPr id="18" name="Picture 17">
            <a:extLst>
              <a:ext uri="{FF2B5EF4-FFF2-40B4-BE49-F238E27FC236}">
                <a16:creationId xmlns:a16="http://schemas.microsoft.com/office/drawing/2014/main" id="{DDB1C400-698A-455B-A0F5-254BBD239630}"/>
              </a:ext>
            </a:extLst>
          </p:cNvPr>
          <p:cNvPicPr>
            <a:picLocks noChangeAspect="1"/>
          </p:cNvPicPr>
          <p:nvPr/>
        </p:nvPicPr>
        <p:blipFill>
          <a:blip r:embed="rId15"/>
          <a:stretch>
            <a:fillRect/>
          </a:stretch>
        </p:blipFill>
        <p:spPr>
          <a:xfrm>
            <a:off x="4933394" y="295959"/>
            <a:ext cx="1828800" cy="1800225"/>
          </a:xfrm>
          <a:prstGeom prst="rect">
            <a:avLst/>
          </a:prstGeom>
        </p:spPr>
      </p:pic>
      <p:pic>
        <p:nvPicPr>
          <p:cNvPr id="19" name="Picture 18">
            <a:extLst>
              <a:ext uri="{FF2B5EF4-FFF2-40B4-BE49-F238E27FC236}">
                <a16:creationId xmlns:a16="http://schemas.microsoft.com/office/drawing/2014/main" id="{354618A2-785C-46B6-9926-9C9653839753}"/>
              </a:ext>
            </a:extLst>
          </p:cNvPr>
          <p:cNvPicPr>
            <a:picLocks noChangeAspect="1"/>
          </p:cNvPicPr>
          <p:nvPr/>
        </p:nvPicPr>
        <p:blipFill>
          <a:blip r:embed="rId16"/>
          <a:stretch>
            <a:fillRect/>
          </a:stretch>
        </p:blipFill>
        <p:spPr>
          <a:xfrm>
            <a:off x="6902041" y="295958"/>
            <a:ext cx="1800225" cy="1800225"/>
          </a:xfrm>
          <a:prstGeom prst="rect">
            <a:avLst/>
          </a:prstGeom>
        </p:spPr>
      </p:pic>
      <p:sp>
        <p:nvSpPr>
          <p:cNvPr id="20" name="TextBox 19">
            <a:extLst>
              <a:ext uri="{FF2B5EF4-FFF2-40B4-BE49-F238E27FC236}">
                <a16:creationId xmlns:a16="http://schemas.microsoft.com/office/drawing/2014/main" id="{F15D1199-7FC1-48B4-AB51-995823969ABE}"/>
              </a:ext>
            </a:extLst>
          </p:cNvPr>
          <p:cNvSpPr txBox="1"/>
          <p:nvPr/>
        </p:nvSpPr>
        <p:spPr>
          <a:xfrm>
            <a:off x="1158639" y="1621035"/>
            <a:ext cx="1159656" cy="707886"/>
          </a:xfrm>
          <a:prstGeom prst="rect">
            <a:avLst/>
          </a:prstGeom>
          <a:noFill/>
        </p:spPr>
        <p:txBody>
          <a:bodyPr wrap="square" rtlCol="0">
            <a:spAutoFit/>
          </a:bodyPr>
          <a:lstStyle/>
          <a:p>
            <a:pPr algn="ctr"/>
            <a:r>
              <a:rPr lang="en-US" sz="2000" dirty="0">
                <a:solidFill>
                  <a:schemeClr val="bg1"/>
                </a:solidFill>
              </a:rPr>
              <a:t>T2W Image</a:t>
            </a:r>
          </a:p>
        </p:txBody>
      </p:sp>
      <p:sp>
        <p:nvSpPr>
          <p:cNvPr id="21" name="TextBox 20">
            <a:extLst>
              <a:ext uri="{FF2B5EF4-FFF2-40B4-BE49-F238E27FC236}">
                <a16:creationId xmlns:a16="http://schemas.microsoft.com/office/drawing/2014/main" id="{9E0A772F-EB60-49F3-8581-C6D6CD7B3F14}"/>
              </a:ext>
            </a:extLst>
          </p:cNvPr>
          <p:cNvSpPr txBox="1"/>
          <p:nvPr/>
        </p:nvSpPr>
        <p:spPr>
          <a:xfrm>
            <a:off x="616928" y="3455589"/>
            <a:ext cx="2100720" cy="1015663"/>
          </a:xfrm>
          <a:prstGeom prst="rect">
            <a:avLst/>
          </a:prstGeom>
          <a:noFill/>
        </p:spPr>
        <p:txBody>
          <a:bodyPr wrap="square" rtlCol="0">
            <a:spAutoFit/>
          </a:bodyPr>
          <a:lstStyle/>
          <a:p>
            <a:pPr algn="ctr"/>
            <a:r>
              <a:rPr lang="en-US" sz="2000" dirty="0">
                <a:solidFill>
                  <a:schemeClr val="bg1"/>
                </a:solidFill>
              </a:rPr>
              <a:t>Generated Semantic </a:t>
            </a:r>
          </a:p>
          <a:p>
            <a:pPr algn="ctr"/>
            <a:r>
              <a:rPr lang="en-US" sz="2000" dirty="0">
                <a:solidFill>
                  <a:schemeClr val="bg1"/>
                </a:solidFill>
              </a:rPr>
              <a:t>Features</a:t>
            </a:r>
          </a:p>
        </p:txBody>
      </p:sp>
      <p:sp>
        <p:nvSpPr>
          <p:cNvPr id="22" name="TextBox 21">
            <a:extLst>
              <a:ext uri="{FF2B5EF4-FFF2-40B4-BE49-F238E27FC236}">
                <a16:creationId xmlns:a16="http://schemas.microsoft.com/office/drawing/2014/main" id="{41C0408D-FF08-40D0-A657-514E75F4984D}"/>
              </a:ext>
            </a:extLst>
          </p:cNvPr>
          <p:cNvSpPr txBox="1"/>
          <p:nvPr/>
        </p:nvSpPr>
        <p:spPr>
          <a:xfrm>
            <a:off x="3044205" y="3813251"/>
            <a:ext cx="1291472" cy="646331"/>
          </a:xfrm>
          <a:prstGeom prst="rect">
            <a:avLst/>
          </a:prstGeom>
          <a:noFill/>
        </p:spPr>
        <p:txBody>
          <a:bodyPr wrap="square" rtlCol="0">
            <a:spAutoFit/>
          </a:bodyPr>
          <a:lstStyle/>
          <a:p>
            <a:r>
              <a:rPr lang="en-US" dirty="0"/>
              <a:t>Laplacian Matrix</a:t>
            </a:r>
          </a:p>
        </p:txBody>
      </p:sp>
      <p:sp>
        <p:nvSpPr>
          <p:cNvPr id="23" name="TextBox 22">
            <a:extLst>
              <a:ext uri="{FF2B5EF4-FFF2-40B4-BE49-F238E27FC236}">
                <a16:creationId xmlns:a16="http://schemas.microsoft.com/office/drawing/2014/main" id="{C064EFE9-78C4-4AFE-9A01-2A170BCB9986}"/>
              </a:ext>
            </a:extLst>
          </p:cNvPr>
          <p:cNvSpPr txBox="1"/>
          <p:nvPr/>
        </p:nvSpPr>
        <p:spPr>
          <a:xfrm>
            <a:off x="6829497" y="3872612"/>
            <a:ext cx="1527773" cy="400110"/>
          </a:xfrm>
          <a:prstGeom prst="rect">
            <a:avLst/>
          </a:prstGeom>
          <a:noFill/>
        </p:spPr>
        <p:txBody>
          <a:bodyPr wrap="square" rtlCol="0">
            <a:spAutoFit/>
          </a:bodyPr>
          <a:lstStyle/>
          <a:p>
            <a:r>
              <a:rPr lang="en-US" sz="2000" dirty="0">
                <a:solidFill>
                  <a:schemeClr val="bg1"/>
                </a:solidFill>
              </a:rPr>
              <a:t>Eigenvectors</a:t>
            </a:r>
          </a:p>
        </p:txBody>
      </p:sp>
      <p:sp>
        <p:nvSpPr>
          <p:cNvPr id="24" name="TextBox 23">
            <a:extLst>
              <a:ext uri="{FF2B5EF4-FFF2-40B4-BE49-F238E27FC236}">
                <a16:creationId xmlns:a16="http://schemas.microsoft.com/office/drawing/2014/main" id="{D90F7F1E-CFB9-45C2-9F9C-2BAD8BFA4DB3}"/>
              </a:ext>
            </a:extLst>
          </p:cNvPr>
          <p:cNvSpPr txBox="1"/>
          <p:nvPr/>
        </p:nvSpPr>
        <p:spPr>
          <a:xfrm>
            <a:off x="4985504" y="1329276"/>
            <a:ext cx="1338606" cy="707886"/>
          </a:xfrm>
          <a:prstGeom prst="rect">
            <a:avLst/>
          </a:prstGeom>
          <a:noFill/>
        </p:spPr>
        <p:txBody>
          <a:bodyPr wrap="square" rtlCol="0">
            <a:spAutoFit/>
          </a:bodyPr>
          <a:lstStyle/>
          <a:p>
            <a:pPr algn="ctr"/>
            <a:r>
              <a:rPr lang="en-US" sz="2000" dirty="0">
                <a:solidFill>
                  <a:schemeClr val="bg1"/>
                </a:solidFill>
              </a:rPr>
              <a:t>Initial</a:t>
            </a:r>
          </a:p>
          <a:p>
            <a:pPr algn="ctr"/>
            <a:r>
              <a:rPr lang="en-US" sz="2000" dirty="0">
                <a:solidFill>
                  <a:schemeClr val="bg1"/>
                </a:solidFill>
              </a:rPr>
              <a:t>Segments</a:t>
            </a:r>
          </a:p>
        </p:txBody>
      </p:sp>
      <p:sp>
        <p:nvSpPr>
          <p:cNvPr id="25" name="TextBox 24">
            <a:extLst>
              <a:ext uri="{FF2B5EF4-FFF2-40B4-BE49-F238E27FC236}">
                <a16:creationId xmlns:a16="http://schemas.microsoft.com/office/drawing/2014/main" id="{F82E53A1-BF9C-4F10-813F-416D050B50D9}"/>
              </a:ext>
            </a:extLst>
          </p:cNvPr>
          <p:cNvSpPr txBox="1"/>
          <p:nvPr/>
        </p:nvSpPr>
        <p:spPr>
          <a:xfrm>
            <a:off x="7071631" y="1329276"/>
            <a:ext cx="1338606" cy="707886"/>
          </a:xfrm>
          <a:prstGeom prst="rect">
            <a:avLst/>
          </a:prstGeom>
          <a:noFill/>
        </p:spPr>
        <p:txBody>
          <a:bodyPr wrap="square" rtlCol="0">
            <a:spAutoFit/>
          </a:bodyPr>
          <a:lstStyle/>
          <a:p>
            <a:pPr algn="ctr"/>
            <a:r>
              <a:rPr lang="en-US" sz="2000" dirty="0">
                <a:solidFill>
                  <a:schemeClr val="bg1"/>
                </a:solidFill>
              </a:rPr>
              <a:t>Grouped</a:t>
            </a:r>
          </a:p>
          <a:p>
            <a:pPr algn="ctr"/>
            <a:r>
              <a:rPr lang="en-US" sz="2000" dirty="0">
                <a:solidFill>
                  <a:schemeClr val="bg1"/>
                </a:solidFill>
              </a:rPr>
              <a:t>Segments</a:t>
            </a:r>
          </a:p>
        </p:txBody>
      </p:sp>
      <p:pic>
        <p:nvPicPr>
          <p:cNvPr id="26" name="Picture 25">
            <a:extLst>
              <a:ext uri="{FF2B5EF4-FFF2-40B4-BE49-F238E27FC236}">
                <a16:creationId xmlns:a16="http://schemas.microsoft.com/office/drawing/2014/main" id="{3A974C11-BBA4-4058-A156-9638E2E9547F}"/>
              </a:ext>
            </a:extLst>
          </p:cNvPr>
          <p:cNvPicPr>
            <a:picLocks noChangeAspect="1"/>
          </p:cNvPicPr>
          <p:nvPr/>
        </p:nvPicPr>
        <p:blipFill>
          <a:blip r:embed="rId17"/>
          <a:stretch>
            <a:fillRect/>
          </a:stretch>
        </p:blipFill>
        <p:spPr>
          <a:xfrm>
            <a:off x="8871856" y="239561"/>
            <a:ext cx="1876425" cy="1857375"/>
          </a:xfrm>
          <a:prstGeom prst="rect">
            <a:avLst/>
          </a:prstGeom>
        </p:spPr>
      </p:pic>
      <p:pic>
        <p:nvPicPr>
          <p:cNvPr id="27" name="Picture 26">
            <a:extLst>
              <a:ext uri="{FF2B5EF4-FFF2-40B4-BE49-F238E27FC236}">
                <a16:creationId xmlns:a16="http://schemas.microsoft.com/office/drawing/2014/main" id="{19362AFB-07BB-4803-864B-E06D68512F88}"/>
              </a:ext>
            </a:extLst>
          </p:cNvPr>
          <p:cNvPicPr>
            <a:picLocks noChangeAspect="1"/>
          </p:cNvPicPr>
          <p:nvPr/>
        </p:nvPicPr>
        <p:blipFill>
          <a:blip r:embed="rId18"/>
          <a:stretch>
            <a:fillRect/>
          </a:stretch>
        </p:blipFill>
        <p:spPr>
          <a:xfrm>
            <a:off x="2736818" y="244324"/>
            <a:ext cx="2038350" cy="1847850"/>
          </a:xfrm>
          <a:prstGeom prst="rect">
            <a:avLst/>
          </a:prstGeom>
        </p:spPr>
      </p:pic>
      <p:sp>
        <p:nvSpPr>
          <p:cNvPr id="28" name="TextBox 27">
            <a:extLst>
              <a:ext uri="{FF2B5EF4-FFF2-40B4-BE49-F238E27FC236}">
                <a16:creationId xmlns:a16="http://schemas.microsoft.com/office/drawing/2014/main" id="{741F8C53-EF4C-4E33-B553-22D2C907ECE3}"/>
              </a:ext>
            </a:extLst>
          </p:cNvPr>
          <p:cNvSpPr txBox="1"/>
          <p:nvPr/>
        </p:nvSpPr>
        <p:spPr>
          <a:xfrm>
            <a:off x="748978" y="254650"/>
            <a:ext cx="573789" cy="584775"/>
          </a:xfrm>
          <a:prstGeom prst="rect">
            <a:avLst/>
          </a:prstGeom>
          <a:noFill/>
        </p:spPr>
        <p:txBody>
          <a:bodyPr wrap="square" rtlCol="0">
            <a:spAutoFit/>
          </a:bodyPr>
          <a:lstStyle/>
          <a:p>
            <a:r>
              <a:rPr lang="en-US" sz="3200" dirty="0">
                <a:solidFill>
                  <a:schemeClr val="bg1"/>
                </a:solidFill>
              </a:rPr>
              <a:t>a</a:t>
            </a:r>
          </a:p>
        </p:txBody>
      </p:sp>
      <p:sp>
        <p:nvSpPr>
          <p:cNvPr id="29" name="TextBox 28">
            <a:extLst>
              <a:ext uri="{FF2B5EF4-FFF2-40B4-BE49-F238E27FC236}">
                <a16:creationId xmlns:a16="http://schemas.microsoft.com/office/drawing/2014/main" id="{ED381AD0-9B18-40B5-87B4-1B041C395C57}"/>
              </a:ext>
            </a:extLst>
          </p:cNvPr>
          <p:cNvSpPr txBox="1"/>
          <p:nvPr/>
        </p:nvSpPr>
        <p:spPr>
          <a:xfrm>
            <a:off x="3116152" y="2516122"/>
            <a:ext cx="573789" cy="584775"/>
          </a:xfrm>
          <a:prstGeom prst="rect">
            <a:avLst/>
          </a:prstGeom>
          <a:noFill/>
        </p:spPr>
        <p:txBody>
          <a:bodyPr wrap="square" rtlCol="0">
            <a:spAutoFit/>
          </a:bodyPr>
          <a:lstStyle/>
          <a:p>
            <a:r>
              <a:rPr lang="en-US" sz="3200" dirty="0">
                <a:solidFill>
                  <a:schemeClr val="bg1"/>
                </a:solidFill>
              </a:rPr>
              <a:t>b</a:t>
            </a:r>
          </a:p>
        </p:txBody>
      </p:sp>
      <p:sp>
        <p:nvSpPr>
          <p:cNvPr id="30" name="TextBox 29">
            <a:extLst>
              <a:ext uri="{FF2B5EF4-FFF2-40B4-BE49-F238E27FC236}">
                <a16:creationId xmlns:a16="http://schemas.microsoft.com/office/drawing/2014/main" id="{F35DE8E1-D377-4CC3-ABBF-0F14B790EEE8}"/>
              </a:ext>
            </a:extLst>
          </p:cNvPr>
          <p:cNvSpPr txBox="1"/>
          <p:nvPr/>
        </p:nvSpPr>
        <p:spPr>
          <a:xfrm>
            <a:off x="4973376" y="295958"/>
            <a:ext cx="573789" cy="584775"/>
          </a:xfrm>
          <a:prstGeom prst="rect">
            <a:avLst/>
          </a:prstGeom>
          <a:noFill/>
        </p:spPr>
        <p:txBody>
          <a:bodyPr wrap="square" rtlCol="0">
            <a:spAutoFit/>
          </a:bodyPr>
          <a:lstStyle/>
          <a:p>
            <a:r>
              <a:rPr lang="en-US" sz="3200" dirty="0">
                <a:solidFill>
                  <a:schemeClr val="bg1"/>
                </a:solidFill>
              </a:rPr>
              <a:t>c</a:t>
            </a:r>
          </a:p>
        </p:txBody>
      </p:sp>
      <p:sp>
        <p:nvSpPr>
          <p:cNvPr id="31" name="TextBox 30">
            <a:extLst>
              <a:ext uri="{FF2B5EF4-FFF2-40B4-BE49-F238E27FC236}">
                <a16:creationId xmlns:a16="http://schemas.microsoft.com/office/drawing/2014/main" id="{04CAF503-D930-411E-BE83-89C8733EC083}"/>
              </a:ext>
            </a:extLst>
          </p:cNvPr>
          <p:cNvSpPr txBox="1"/>
          <p:nvPr/>
        </p:nvSpPr>
        <p:spPr>
          <a:xfrm>
            <a:off x="9245803" y="273751"/>
            <a:ext cx="573789" cy="584775"/>
          </a:xfrm>
          <a:prstGeom prst="rect">
            <a:avLst/>
          </a:prstGeom>
          <a:noFill/>
        </p:spPr>
        <p:txBody>
          <a:bodyPr wrap="square" rtlCol="0">
            <a:spAutoFit/>
          </a:bodyPr>
          <a:lstStyle/>
          <a:p>
            <a:r>
              <a:rPr lang="en-US" sz="3200" dirty="0">
                <a:solidFill>
                  <a:schemeClr val="bg1"/>
                </a:solidFill>
              </a:rPr>
              <a:t>d</a:t>
            </a:r>
          </a:p>
        </p:txBody>
      </p:sp>
      <p:sp>
        <p:nvSpPr>
          <p:cNvPr id="32" name="TextBox 31">
            <a:extLst>
              <a:ext uri="{FF2B5EF4-FFF2-40B4-BE49-F238E27FC236}">
                <a16:creationId xmlns:a16="http://schemas.microsoft.com/office/drawing/2014/main" id="{70E73A23-5D55-4F2C-AA0A-FD4CED1EA082}"/>
              </a:ext>
            </a:extLst>
          </p:cNvPr>
          <p:cNvSpPr txBox="1"/>
          <p:nvPr/>
        </p:nvSpPr>
        <p:spPr>
          <a:xfrm>
            <a:off x="2996673" y="980388"/>
            <a:ext cx="622882" cy="369332"/>
          </a:xfrm>
          <a:prstGeom prst="rect">
            <a:avLst/>
          </a:prstGeom>
          <a:noFill/>
        </p:spPr>
        <p:txBody>
          <a:bodyPr wrap="square" rtlCol="0">
            <a:spAutoFit/>
          </a:bodyPr>
          <a:lstStyle/>
          <a:p>
            <a:r>
              <a:rPr lang="en-US" dirty="0">
                <a:solidFill>
                  <a:schemeClr val="bg1"/>
                </a:solidFill>
              </a:rPr>
              <a:t>MRI</a:t>
            </a:r>
          </a:p>
        </p:txBody>
      </p:sp>
      <p:sp>
        <p:nvSpPr>
          <p:cNvPr id="33" name="TextBox 32">
            <a:extLst>
              <a:ext uri="{FF2B5EF4-FFF2-40B4-BE49-F238E27FC236}">
                <a16:creationId xmlns:a16="http://schemas.microsoft.com/office/drawing/2014/main" id="{497E7A6F-90C3-4954-ADC8-B3BB16116A88}"/>
              </a:ext>
            </a:extLst>
          </p:cNvPr>
          <p:cNvSpPr txBox="1"/>
          <p:nvPr/>
        </p:nvSpPr>
        <p:spPr>
          <a:xfrm>
            <a:off x="3680026" y="980388"/>
            <a:ext cx="1057439" cy="369332"/>
          </a:xfrm>
          <a:prstGeom prst="rect">
            <a:avLst/>
          </a:prstGeom>
          <a:noFill/>
        </p:spPr>
        <p:txBody>
          <a:bodyPr wrap="square" rtlCol="0">
            <a:spAutoFit/>
          </a:bodyPr>
          <a:lstStyle/>
          <a:p>
            <a:r>
              <a:rPr lang="en-US" dirty="0">
                <a:solidFill>
                  <a:schemeClr val="bg1"/>
                </a:solidFill>
              </a:rPr>
              <a:t>Histology</a:t>
            </a:r>
          </a:p>
        </p:txBody>
      </p:sp>
      <p:sp>
        <p:nvSpPr>
          <p:cNvPr id="34" name="TextBox 33">
            <a:extLst>
              <a:ext uri="{FF2B5EF4-FFF2-40B4-BE49-F238E27FC236}">
                <a16:creationId xmlns:a16="http://schemas.microsoft.com/office/drawing/2014/main" id="{7405A96F-E442-451F-8601-FDBE4AF0D8F2}"/>
              </a:ext>
            </a:extLst>
          </p:cNvPr>
          <p:cNvSpPr txBox="1"/>
          <p:nvPr/>
        </p:nvSpPr>
        <p:spPr>
          <a:xfrm>
            <a:off x="9361608" y="959944"/>
            <a:ext cx="915968" cy="369332"/>
          </a:xfrm>
          <a:prstGeom prst="rect">
            <a:avLst/>
          </a:prstGeom>
          <a:noFill/>
        </p:spPr>
        <p:txBody>
          <a:bodyPr wrap="square" rtlCol="0">
            <a:spAutoFit/>
          </a:bodyPr>
          <a:lstStyle/>
          <a:p>
            <a:r>
              <a:rPr lang="en-US" dirty="0">
                <a:solidFill>
                  <a:schemeClr val="bg1"/>
                </a:solidFill>
              </a:rPr>
              <a:t>Output</a:t>
            </a:r>
          </a:p>
        </p:txBody>
      </p:sp>
      <p:sp>
        <p:nvSpPr>
          <p:cNvPr id="35" name="TextBox 34">
            <a:extLst>
              <a:ext uri="{FF2B5EF4-FFF2-40B4-BE49-F238E27FC236}">
                <a16:creationId xmlns:a16="http://schemas.microsoft.com/office/drawing/2014/main" id="{3DA5A894-968C-4392-BA05-DF4999896FE4}"/>
              </a:ext>
            </a:extLst>
          </p:cNvPr>
          <p:cNvSpPr txBox="1"/>
          <p:nvPr/>
        </p:nvSpPr>
        <p:spPr>
          <a:xfrm>
            <a:off x="565353" y="4664947"/>
            <a:ext cx="10539431" cy="2031325"/>
          </a:xfrm>
          <a:prstGeom prst="rect">
            <a:avLst/>
          </a:prstGeom>
          <a:noFill/>
        </p:spPr>
        <p:txBody>
          <a:bodyPr wrap="square" rtlCol="0">
            <a:spAutoFit/>
          </a:bodyPr>
          <a:lstStyle/>
          <a:p>
            <a:r>
              <a:rPr lang="en-US" dirty="0"/>
              <a:t>Figure: (a) For an input T2W and coarsely segmented mask from MRI, we generate per-pixel hyperdimensional semantic feature vectors from a pre-trained deep learning segmentation model, namely </a:t>
            </a:r>
            <a:r>
              <a:rPr lang="en-US" dirty="0" err="1"/>
              <a:t>deeplab-ResNet</a:t>
            </a:r>
            <a:r>
              <a:rPr lang="en-US" dirty="0"/>
              <a:t>. (b) Incorporate matting affinity and semantic affinity to form a Laplacian matrix and its eigenvectors reveal the semantic objects and the soft transitions between them. (c) By solving an optimization problem and aggregating the eigenvectors, typically 15-25 soft segments are formed, which are further grouped into four larger segments though K-means clustering. (d) The generated lesion mask after refinement exhibits more accurate boundary compared to initially segmented mask from MRI, as shown in both Dice and Sensitivity.</a:t>
            </a:r>
          </a:p>
        </p:txBody>
      </p:sp>
    </p:spTree>
    <p:extLst>
      <p:ext uri="{BB962C8B-B14F-4D97-AF65-F5344CB8AC3E}">
        <p14:creationId xmlns:p14="http://schemas.microsoft.com/office/powerpoint/2010/main" val="5153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5B1BA-210F-4125-B783-C92C47DF17AF}"/>
              </a:ext>
            </a:extLst>
          </p:cNvPr>
          <p:cNvSpPr>
            <a:spLocks noGrp="1"/>
          </p:cNvSpPr>
          <p:nvPr>
            <p:ph idx="1"/>
          </p:nvPr>
        </p:nvSpPr>
        <p:spPr>
          <a:xfrm>
            <a:off x="452486" y="260773"/>
            <a:ext cx="10995582" cy="6290855"/>
          </a:xfrm>
        </p:spPr>
        <p:txBody>
          <a:bodyPr>
            <a:normAutofit lnSpcReduction="10000"/>
          </a:bodyPr>
          <a:lstStyle/>
          <a:p>
            <a:r>
              <a:rPr lang="en-US" dirty="0"/>
              <a:t>Accurate representation of soft transitions between lesion and normal tissues from MRI images remains an important yet very challenging task. State-of-the-art performance on lesion segmentation is far from satisfactory with Dice around 0.6 in literature. In fact, precise boundary definition solely from MRI poses challenges for radiologists too, especially on cases with poor image contrast. Inspired from image matting techniques, we propose to add a post-processing refinement step after initial segmentation made by a model or a clinician. To decide from opaque boundaries shown in MRI, semantic deep features from MRI together with initial segmentation are combined with local features indicating matting affinities between pixel pairs. The soft segments are generated via </a:t>
            </a:r>
            <a:r>
              <a:rPr lang="en-US" dirty="0" err="1"/>
              <a:t>eigendecomposition</a:t>
            </a:r>
            <a:r>
              <a:rPr lang="en-US" dirty="0"/>
              <a:t> of the carefully constructed Laplacian matrix (Figure). We tested on 66 patients with MRI-based contour as initial segmentation and histology-based contour as ground truth. An average of XX% and XX% improvements on Dice and Sensitivity were observed with the help of the refinement step. In our future work, more accurate boundary is achievable by involving histology-based mask in the training loop. </a:t>
            </a:r>
          </a:p>
        </p:txBody>
      </p:sp>
    </p:spTree>
    <p:extLst>
      <p:ext uri="{BB962C8B-B14F-4D97-AF65-F5344CB8AC3E}">
        <p14:creationId xmlns:p14="http://schemas.microsoft.com/office/powerpoint/2010/main" val="95977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0D53-9137-4787-B6F9-62CF18CBE70C}"/>
              </a:ext>
            </a:extLst>
          </p:cNvPr>
          <p:cNvSpPr>
            <a:spLocks noGrp="1"/>
          </p:cNvSpPr>
          <p:nvPr>
            <p:ph type="title"/>
          </p:nvPr>
        </p:nvSpPr>
        <p:spPr/>
        <p:txBody>
          <a:bodyPr/>
          <a:lstStyle/>
          <a:p>
            <a:r>
              <a:rPr lang="en-US" dirty="0"/>
              <a:t>Experiments with a Mask-R-CNN</a:t>
            </a:r>
          </a:p>
        </p:txBody>
      </p:sp>
    </p:spTree>
    <p:extLst>
      <p:ext uri="{BB962C8B-B14F-4D97-AF65-F5344CB8AC3E}">
        <p14:creationId xmlns:p14="http://schemas.microsoft.com/office/powerpoint/2010/main" val="375197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743A99D-B635-490B-8451-A1623330956F}"/>
              </a:ext>
            </a:extLst>
          </p:cNvPr>
          <p:cNvSpPr txBox="1"/>
          <p:nvPr/>
        </p:nvSpPr>
        <p:spPr>
          <a:xfrm>
            <a:off x="84336" y="5274028"/>
            <a:ext cx="12191999"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Figure: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Workflow of accurate lesion segmentation from prostate MRI. Mask R-CNN (upper) was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designed specifically as an end-to-end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course lesion segmentation. Co-registered T2 and ADC map with cropped prostate were fed into a Mask-RCNN for. (Lower) Semantic features from feature pyramids were extracted to highlight inner structure of a prostate including central gland, peripheral zone, and abnormalities. High level semantic features were combined with low level features from original T2W to cluster pixels into 10 segments. The segment that aligned with lesions segmented from Mask-RCNN was final output mask. The mask generated by our proposed method was verified closer to the histology mask in terms of Dice and Sensitivity, compared with the mask contoured by a radiologist on MRI.     </a:t>
            </a:r>
          </a:p>
        </p:txBody>
      </p:sp>
      <p:grpSp>
        <p:nvGrpSpPr>
          <p:cNvPr id="110" name="Group 109"/>
          <p:cNvGrpSpPr/>
          <p:nvPr/>
        </p:nvGrpSpPr>
        <p:grpSpPr>
          <a:xfrm>
            <a:off x="283477" y="261628"/>
            <a:ext cx="11526679" cy="4846973"/>
            <a:chOff x="283477" y="261628"/>
            <a:chExt cx="11526679" cy="4846973"/>
          </a:xfrm>
        </p:grpSpPr>
        <p:grpSp>
          <p:nvGrpSpPr>
            <p:cNvPr id="12" name="Group 11">
              <a:extLst>
                <a:ext uri="{FF2B5EF4-FFF2-40B4-BE49-F238E27FC236}">
                  <a16:creationId xmlns:a16="http://schemas.microsoft.com/office/drawing/2014/main" id="{2D1FB64E-8A2B-47D4-B414-12A6AD8E24F1}"/>
                </a:ext>
              </a:extLst>
            </p:cNvPr>
            <p:cNvGrpSpPr/>
            <p:nvPr/>
          </p:nvGrpSpPr>
          <p:grpSpPr>
            <a:xfrm>
              <a:off x="2373573" y="4462270"/>
              <a:ext cx="4445852" cy="646331"/>
              <a:chOff x="-1100935" y="4709708"/>
              <a:chExt cx="4445852" cy="646331"/>
            </a:xfrm>
          </p:grpSpPr>
          <p:sp>
            <p:nvSpPr>
              <p:cNvPr id="9" name="TextBox 8">
                <a:extLst>
                  <a:ext uri="{FF2B5EF4-FFF2-40B4-BE49-F238E27FC236}">
                    <a16:creationId xmlns:a16="http://schemas.microsoft.com/office/drawing/2014/main" id="{F481CFEA-0350-42C1-8B82-0B14B350D9E8}"/>
                  </a:ext>
                </a:extLst>
              </p:cNvPr>
              <p:cNvSpPr txBox="1"/>
              <p:nvPr/>
            </p:nvSpPr>
            <p:spPr>
              <a:xfrm>
                <a:off x="1321516" y="4709708"/>
                <a:ext cx="202340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Semantic Soft Segments</a:t>
                </a:r>
              </a:p>
            </p:txBody>
          </p:sp>
          <p:sp>
            <p:nvSpPr>
              <p:cNvPr id="11" name="TextBox 10">
                <a:extLst>
                  <a:ext uri="{FF2B5EF4-FFF2-40B4-BE49-F238E27FC236}">
                    <a16:creationId xmlns:a16="http://schemas.microsoft.com/office/drawing/2014/main" id="{5873F656-EF2C-40BE-9815-709072E7B886}"/>
                  </a:ext>
                </a:extLst>
              </p:cNvPr>
              <p:cNvSpPr txBox="1"/>
              <p:nvPr/>
            </p:nvSpPr>
            <p:spPr>
              <a:xfrm>
                <a:off x="-1100935" y="4720989"/>
                <a:ext cx="9162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T2WI</a:t>
                </a:r>
              </a:p>
            </p:txBody>
          </p:sp>
        </p:grpSp>
        <p:cxnSp>
          <p:nvCxnSpPr>
            <p:cNvPr id="21" name="Straight Connector 20">
              <a:extLst>
                <a:ext uri="{FF2B5EF4-FFF2-40B4-BE49-F238E27FC236}">
                  <a16:creationId xmlns:a16="http://schemas.microsoft.com/office/drawing/2014/main" id="{E800168F-7441-49AF-B692-632F90598043}"/>
                </a:ext>
              </a:extLst>
            </p:cNvPr>
            <p:cNvCxnSpPr/>
            <p:nvPr/>
          </p:nvCxnSpPr>
          <p:spPr>
            <a:xfrm>
              <a:off x="2479250" y="2092746"/>
              <a:ext cx="0" cy="517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F3ADEC-902B-40AA-B274-055B00EE710C}"/>
                </a:ext>
              </a:extLst>
            </p:cNvPr>
            <p:cNvCxnSpPr/>
            <p:nvPr/>
          </p:nvCxnSpPr>
          <p:spPr>
            <a:xfrm>
              <a:off x="2469823" y="2615829"/>
              <a:ext cx="1736770" cy="19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12E18E-8E66-4BCE-9B3E-43EB75842E53}"/>
                </a:ext>
              </a:extLst>
            </p:cNvPr>
            <p:cNvCxnSpPr/>
            <p:nvPr/>
          </p:nvCxnSpPr>
          <p:spPr>
            <a:xfrm>
              <a:off x="4213313" y="2601303"/>
              <a:ext cx="0" cy="6702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7D1BB1-EB40-4418-B40C-E53EAC2A878E}"/>
                </a:ext>
              </a:extLst>
            </p:cNvPr>
            <p:cNvSpPr txBox="1"/>
            <p:nvPr/>
          </p:nvSpPr>
          <p:spPr>
            <a:xfrm>
              <a:off x="8495824" y="4454161"/>
              <a:ext cx="17997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Boundary Refined Segment (binary)</a:t>
              </a:r>
            </a:p>
          </p:txBody>
        </p:sp>
        <p:cxnSp>
          <p:nvCxnSpPr>
            <p:cNvPr id="28" name="Straight Arrow Connector 27">
              <a:extLst>
                <a:ext uri="{FF2B5EF4-FFF2-40B4-BE49-F238E27FC236}">
                  <a16:creationId xmlns:a16="http://schemas.microsoft.com/office/drawing/2014/main" id="{908EA8E6-2382-4916-BF3C-F2D5AC2516D6}"/>
                </a:ext>
              </a:extLst>
            </p:cNvPr>
            <p:cNvCxnSpPr>
              <a:cxnSpLocks/>
            </p:cNvCxnSpPr>
            <p:nvPr/>
          </p:nvCxnSpPr>
          <p:spPr>
            <a:xfrm>
              <a:off x="7475456" y="3893265"/>
              <a:ext cx="12726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69ABE98-9F23-4477-9B78-0626396AD2BB}"/>
                </a:ext>
              </a:extLst>
            </p:cNvPr>
            <p:cNvCxnSpPr/>
            <p:nvPr/>
          </p:nvCxnSpPr>
          <p:spPr>
            <a:xfrm>
              <a:off x="2724346" y="2092746"/>
              <a:ext cx="0" cy="5085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C42A74-9D0A-474F-B616-5A68BB345696}"/>
                </a:ext>
              </a:extLst>
            </p:cNvPr>
            <p:cNvCxnSpPr/>
            <p:nvPr/>
          </p:nvCxnSpPr>
          <p:spPr>
            <a:xfrm>
              <a:off x="3111666" y="2083777"/>
              <a:ext cx="0" cy="508557"/>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587379" y="261628"/>
              <a:ext cx="9017239" cy="2256223"/>
              <a:chOff x="1619796" y="659805"/>
              <a:chExt cx="9017239" cy="2256223"/>
            </a:xfrm>
          </p:grpSpPr>
          <p:sp>
            <p:nvSpPr>
              <p:cNvPr id="27" name="Cube 26"/>
              <p:cNvSpPr/>
              <p:nvPr/>
            </p:nvSpPr>
            <p:spPr>
              <a:xfrm>
                <a:off x="2389639" y="659805"/>
                <a:ext cx="684260" cy="1841049"/>
              </a:xfrm>
              <a:prstGeom prst="cube">
                <a:avLst>
                  <a:gd name="adj" fmla="val 86911"/>
                </a:avLst>
              </a:prstGeom>
              <a:noFill/>
              <a:scene3d>
                <a:camera prst="orthographicFront">
                  <a:rot lat="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ube 28"/>
              <p:cNvSpPr/>
              <p:nvPr/>
            </p:nvSpPr>
            <p:spPr>
              <a:xfrm>
                <a:off x="5252447" y="659805"/>
                <a:ext cx="1172228" cy="2139969"/>
              </a:xfrm>
              <a:prstGeom prst="cube">
                <a:avLst>
                  <a:gd name="adj" fmla="val 76329"/>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ube 32"/>
              <p:cNvSpPr/>
              <p:nvPr/>
            </p:nvSpPr>
            <p:spPr>
              <a:xfrm>
                <a:off x="2650053" y="1019792"/>
                <a:ext cx="462375" cy="1475450"/>
              </a:xfrm>
              <a:prstGeom prst="cube">
                <a:avLst>
                  <a:gd name="adj" fmla="val 86911"/>
                </a:avLst>
              </a:prstGeom>
              <a:noFill/>
              <a:scene3d>
                <a:camera prst="orthographicFront">
                  <a:rot lat="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Cube 33"/>
              <p:cNvSpPr/>
              <p:nvPr/>
            </p:nvSpPr>
            <p:spPr>
              <a:xfrm>
                <a:off x="3048317" y="1657492"/>
                <a:ext cx="281592" cy="825626"/>
              </a:xfrm>
              <a:prstGeom prst="cube">
                <a:avLst>
                  <a:gd name="adj" fmla="val 86911"/>
                </a:avLst>
              </a:prstGeom>
              <a:noFill/>
              <a:scene3d>
                <a:camera prst="orthographicFront">
                  <a:rot lat="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ube 34"/>
              <p:cNvSpPr/>
              <p:nvPr/>
            </p:nvSpPr>
            <p:spPr>
              <a:xfrm>
                <a:off x="2876650" y="1308511"/>
                <a:ext cx="347592" cy="1171801"/>
              </a:xfrm>
              <a:prstGeom prst="cube">
                <a:avLst>
                  <a:gd name="adj" fmla="val 86911"/>
                </a:avLst>
              </a:prstGeom>
              <a:noFill/>
              <a:scene3d>
                <a:camera prst="orthographicFront">
                  <a:rot lat="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ube 35"/>
              <p:cNvSpPr/>
              <p:nvPr/>
            </p:nvSpPr>
            <p:spPr>
              <a:xfrm>
                <a:off x="3375987" y="1647320"/>
                <a:ext cx="1399056" cy="845891"/>
              </a:xfrm>
              <a:prstGeom prst="cube">
                <a:avLst>
                  <a:gd name="adj" fmla="val 29295"/>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Arrow Connector 36"/>
              <p:cNvCxnSpPr/>
              <p:nvPr/>
            </p:nvCxnSpPr>
            <p:spPr>
              <a:xfrm>
                <a:off x="4488793" y="2095555"/>
                <a:ext cx="870027" cy="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04109" y="1968251"/>
                <a:ext cx="11623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err="1">
                    <a:ln>
                      <a:noFill/>
                    </a:ln>
                    <a:solidFill>
                      <a:prstClr val="black"/>
                    </a:solidFill>
                    <a:effectLst/>
                    <a:uLnTx/>
                    <a:uFillTx/>
                    <a:latin typeface="Calibri" panose="020F0502020204030204"/>
                    <a:cs typeface="+mn-cs"/>
                  </a:rPr>
                  <a:t>ConvNe</a:t>
                </a:r>
                <a:r>
                  <a:rPr kumimoji="0" lang="en-US" altLang="zh-CN" sz="1800" b="1" i="0" u="none" strike="noStrike" kern="1200" cap="none" spc="0" normalizeH="0" baseline="0" noProof="0" dirty="0" err="1">
                    <a:ln>
                      <a:noFill/>
                    </a:ln>
                    <a:solidFill>
                      <a:prstClr val="black"/>
                    </a:solidFill>
                    <a:effectLst/>
                    <a:uLnTx/>
                    <a:uFillTx/>
                    <a:latin typeface="Calibri" panose="020F0502020204030204"/>
                    <a:cs typeface="+mn-cs"/>
                  </a:rPr>
                  <a:t>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p:cNvSpPr txBox="1"/>
              <p:nvPr/>
            </p:nvSpPr>
            <p:spPr>
              <a:xfrm>
                <a:off x="4580954" y="1391402"/>
                <a:ext cx="126592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Region Proposal Network</a:t>
                </a:r>
              </a:p>
            </p:txBody>
          </p:sp>
          <p:cxnSp>
            <p:nvCxnSpPr>
              <p:cNvPr id="40" name="Straight Arrow Connector 39"/>
              <p:cNvCxnSpPr/>
              <p:nvPr/>
            </p:nvCxnSpPr>
            <p:spPr>
              <a:xfrm flipV="1">
                <a:off x="3144083" y="2069883"/>
                <a:ext cx="418539" cy="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be 40"/>
              <p:cNvSpPr/>
              <p:nvPr/>
            </p:nvSpPr>
            <p:spPr>
              <a:xfrm>
                <a:off x="7970737" y="1112753"/>
                <a:ext cx="1275413" cy="531643"/>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p:cNvSpPr/>
              <p:nvPr/>
            </p:nvSpPr>
            <p:spPr>
              <a:xfrm>
                <a:off x="5553104" y="1658339"/>
                <a:ext cx="501080" cy="514623"/>
              </a:xfrm>
              <a:prstGeom prst="rect">
                <a:avLst/>
              </a:prstGeom>
              <a:noFill/>
              <a:ln w="60325">
                <a:solidFill>
                  <a:srgbClr val="FF0000"/>
                </a:solidFill>
              </a:ln>
              <a:scene3d>
                <a:camera prst="isometricRightUp">
                  <a:rot lat="2008462" lon="17626555" rev="15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p:cNvSpPr/>
              <p:nvPr/>
            </p:nvSpPr>
            <p:spPr>
              <a:xfrm>
                <a:off x="5927295" y="1225735"/>
                <a:ext cx="285458" cy="123986"/>
              </a:xfrm>
              <a:prstGeom prst="rect">
                <a:avLst/>
              </a:prstGeom>
              <a:noFill/>
              <a:ln w="60325">
                <a:solidFill>
                  <a:srgbClr val="FF0000"/>
                </a:solidFill>
              </a:ln>
              <a:scene3d>
                <a:camera prst="isometricRightUp">
                  <a:rot lat="2008462" lon="17626555" rev="15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p:cNvSpPr/>
              <p:nvPr/>
            </p:nvSpPr>
            <p:spPr>
              <a:xfrm>
                <a:off x="5979583" y="1500853"/>
                <a:ext cx="260253" cy="514623"/>
              </a:xfrm>
              <a:prstGeom prst="rect">
                <a:avLst/>
              </a:prstGeom>
              <a:noFill/>
              <a:ln w="60325">
                <a:solidFill>
                  <a:srgbClr val="FF0000"/>
                </a:solidFill>
              </a:ln>
              <a:scene3d>
                <a:camera prst="isometricRightUp">
                  <a:rot lat="2008462" lon="17626555" rev="15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p:cNvSpPr txBox="1"/>
              <p:nvPr/>
            </p:nvSpPr>
            <p:spPr>
              <a:xfrm>
                <a:off x="5553104" y="2296914"/>
                <a:ext cx="116237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alibri" panose="020F0502020204030204"/>
                    <a:cs typeface="+mn-cs"/>
                  </a:rPr>
                  <a:t>RoIs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6" name="Straight Arrow Connector 45"/>
              <p:cNvCxnSpPr/>
              <p:nvPr/>
            </p:nvCxnSpPr>
            <p:spPr>
              <a:xfrm>
                <a:off x="5930661" y="2086606"/>
                <a:ext cx="752290" cy="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61612" y="1747210"/>
                <a:ext cx="116237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RoIAlign</a:t>
                </a:r>
              </a:p>
            </p:txBody>
          </p:sp>
          <p:sp>
            <p:nvSpPr>
              <p:cNvPr id="48" name="TextBox 47"/>
              <p:cNvSpPr txBox="1"/>
              <p:nvPr/>
            </p:nvSpPr>
            <p:spPr>
              <a:xfrm>
                <a:off x="8073433" y="1275521"/>
                <a:ext cx="116237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1×1×</a:t>
                </a:r>
                <a:r>
                  <a:rPr kumimoji="0" lang="en-US" altLang="zh-CN" sz="1400" b="1" i="0" u="none" strike="noStrike" kern="1200" cap="none" spc="0" normalizeH="0" baseline="0" noProof="0" dirty="0">
                    <a:ln>
                      <a:noFill/>
                    </a:ln>
                    <a:solidFill>
                      <a:prstClr val="black"/>
                    </a:solidFill>
                    <a:effectLst/>
                    <a:uLnTx/>
                    <a:uFillTx/>
                    <a:latin typeface="Calibri" panose="020F0502020204030204"/>
                    <a:cs typeface="+mn-cs"/>
                  </a:rPr>
                  <a:t>1024</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Cube 48"/>
              <p:cNvSpPr/>
              <p:nvPr/>
            </p:nvSpPr>
            <p:spPr>
              <a:xfrm>
                <a:off x="9133110" y="1301402"/>
                <a:ext cx="723243" cy="237005"/>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Cube 49"/>
              <p:cNvSpPr/>
              <p:nvPr/>
            </p:nvSpPr>
            <p:spPr>
              <a:xfrm>
                <a:off x="6849668" y="1112754"/>
                <a:ext cx="1275413" cy="531643"/>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p:cNvSpPr txBox="1"/>
              <p:nvPr/>
            </p:nvSpPr>
            <p:spPr>
              <a:xfrm>
                <a:off x="7007124" y="1301402"/>
                <a:ext cx="116237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Calibri" panose="020F0502020204030204"/>
                    <a:cs typeface="+mn-cs"/>
                  </a:rPr>
                  <a:t>7</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zh-CN" sz="1400" b="1" i="0" u="none" strike="noStrike" kern="1200" cap="none" spc="0" normalizeH="0" baseline="0" noProof="0" dirty="0">
                    <a:ln>
                      <a:noFill/>
                    </a:ln>
                    <a:solidFill>
                      <a:prstClr val="black"/>
                    </a:solidFill>
                    <a:effectLst/>
                    <a:uLnTx/>
                    <a:uFillTx/>
                    <a:latin typeface="Calibri" panose="020F0502020204030204"/>
                    <a:cs typeface="+mn-cs"/>
                  </a:rPr>
                  <a:t>7</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zh-CN" sz="1400" b="1" i="0" u="none" strike="noStrike" kern="1200" cap="none" spc="0" normalizeH="0" baseline="0" noProof="0" dirty="0">
                    <a:ln>
                      <a:noFill/>
                    </a:ln>
                    <a:solidFill>
                      <a:prstClr val="black"/>
                    </a:solidFill>
                    <a:effectLst/>
                    <a:uLnTx/>
                    <a:uFillTx/>
                    <a:latin typeface="Calibri" panose="020F0502020204030204"/>
                    <a:cs typeface="+mn-cs"/>
                  </a:rPr>
                  <a:t>1024</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Box 51"/>
              <p:cNvSpPr txBox="1"/>
              <p:nvPr/>
            </p:nvSpPr>
            <p:spPr>
              <a:xfrm>
                <a:off x="9310574" y="1538407"/>
                <a:ext cx="5620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Calibri" panose="020F0502020204030204"/>
                    <a:cs typeface="+mn-cs"/>
                  </a:rPr>
                  <a:t>FC</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Cube 52"/>
              <p:cNvSpPr/>
              <p:nvPr/>
            </p:nvSpPr>
            <p:spPr>
              <a:xfrm>
                <a:off x="9985153" y="1389018"/>
                <a:ext cx="225284" cy="155628"/>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9761802" y="1518722"/>
                <a:ext cx="8752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err="1">
                    <a:ln>
                      <a:noFill/>
                    </a:ln>
                    <a:solidFill>
                      <a:prstClr val="black"/>
                    </a:solidFill>
                    <a:effectLst/>
                    <a:uLnTx/>
                    <a:uFillTx/>
                    <a:latin typeface="Calibri" panose="020F0502020204030204"/>
                    <a:cs typeface="+mn-cs"/>
                  </a:rPr>
                  <a:t>Softmax</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Cube 54"/>
              <p:cNvSpPr/>
              <p:nvPr/>
            </p:nvSpPr>
            <p:spPr>
              <a:xfrm>
                <a:off x="6830642" y="2266324"/>
                <a:ext cx="1275413" cy="531643"/>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p:cNvSpPr txBox="1"/>
              <p:nvPr/>
            </p:nvSpPr>
            <p:spPr>
              <a:xfrm>
                <a:off x="6943845" y="2446884"/>
                <a:ext cx="116237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3×3×256</a:t>
                </a:r>
              </a:p>
            </p:txBody>
          </p:sp>
          <p:sp>
            <p:nvSpPr>
              <p:cNvPr id="57" name="Cube 56"/>
              <p:cNvSpPr/>
              <p:nvPr/>
            </p:nvSpPr>
            <p:spPr>
              <a:xfrm>
                <a:off x="7991473" y="2235032"/>
                <a:ext cx="1275413" cy="531643"/>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p:cNvSpPr txBox="1"/>
              <p:nvPr/>
            </p:nvSpPr>
            <p:spPr>
              <a:xfrm>
                <a:off x="8104676" y="2415592"/>
                <a:ext cx="116237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2×2×256</a:t>
                </a:r>
              </a:p>
            </p:txBody>
          </p:sp>
          <p:sp>
            <p:nvSpPr>
              <p:cNvPr id="59" name="Cube 58"/>
              <p:cNvSpPr/>
              <p:nvPr/>
            </p:nvSpPr>
            <p:spPr>
              <a:xfrm>
                <a:off x="9124883" y="2247896"/>
                <a:ext cx="1455013" cy="531643"/>
              </a:xfrm>
              <a:prstGeom prst="cube">
                <a:avLst>
                  <a:gd name="adj" fmla="val 28908"/>
                </a:avLst>
              </a:prstGeom>
              <a:noFill/>
              <a:scene3d>
                <a:camera prst="orthographicFront">
                  <a:rot lat="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9238087" y="2428456"/>
                <a:ext cx="116237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1×1×classes</a:t>
                </a:r>
              </a:p>
            </p:txBody>
          </p:sp>
          <p:cxnSp>
            <p:nvCxnSpPr>
              <p:cNvPr id="61" name="Elbow Connector 60"/>
              <p:cNvCxnSpPr>
                <a:endCxn id="51" idx="1"/>
              </p:cNvCxnSpPr>
              <p:nvPr/>
            </p:nvCxnSpPr>
            <p:spPr>
              <a:xfrm rot="5400000" flipH="1" flipV="1">
                <a:off x="6519370" y="1598865"/>
                <a:ext cx="631327" cy="344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56" idx="1"/>
              </p:cNvCxnSpPr>
              <p:nvPr/>
            </p:nvCxnSpPr>
            <p:spPr>
              <a:xfrm rot="16200000" flipH="1">
                <a:off x="6549907" y="2206834"/>
                <a:ext cx="506975" cy="280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833152" y="2365131"/>
                <a:ext cx="39145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cxnSp>
            <p:nvCxnSpPr>
              <p:cNvPr id="64" name="Straight Arrow Connector 63"/>
              <p:cNvCxnSpPr/>
              <p:nvPr/>
            </p:nvCxnSpPr>
            <p:spPr>
              <a:xfrm>
                <a:off x="7882927" y="2638630"/>
                <a:ext cx="279648"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864849" y="1473670"/>
                <a:ext cx="279648"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978340" y="1455290"/>
                <a:ext cx="279648"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030845" y="2629714"/>
                <a:ext cx="279648"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9699058" y="1459721"/>
                <a:ext cx="258912" cy="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619796" y="2061591"/>
                <a:ext cx="870027" cy="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0148528" y="2015476"/>
                <a:ext cx="444960" cy="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566007" y="1176148"/>
                <a:ext cx="62757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Calibri" panose="020F0502020204030204"/>
                    <a:cs typeface="+mn-cs"/>
                  </a:rPr>
                  <a:t>7</a:t>
                </a:r>
                <a:r>
                  <a:rPr kumimoji="0" lang="en-US" sz="1600" b="1"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altLang="zh-CN" sz="1600" b="1" i="0" u="none" strike="noStrike" kern="1200" cap="none" spc="0" normalizeH="0" baseline="0" noProof="0">
                    <a:ln>
                      <a:noFill/>
                    </a:ln>
                    <a:solidFill>
                      <a:prstClr val="black"/>
                    </a:solidFill>
                    <a:effectLst/>
                    <a:uLnTx/>
                    <a:uFillTx/>
                    <a:latin typeface="Calibri" panose="020F0502020204030204"/>
                    <a:cs typeface="+mn-cs"/>
                  </a:rPr>
                  <a:t>7</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Box 71"/>
              <p:cNvSpPr txBox="1"/>
              <p:nvPr/>
            </p:nvSpPr>
            <p:spPr>
              <a:xfrm>
                <a:off x="6359039" y="2577474"/>
                <a:ext cx="73258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28×28</a:t>
                </a:r>
              </a:p>
            </p:txBody>
          </p:sp>
        </p:grpSp>
        <p:pic>
          <p:nvPicPr>
            <p:cNvPr id="19" name="Picture 18"/>
            <p:cNvPicPr>
              <a:picLocks noChangeAspect="1"/>
            </p:cNvPicPr>
            <p:nvPr/>
          </p:nvPicPr>
          <p:blipFill>
            <a:blip r:embed="rId2"/>
            <a:stretch>
              <a:fillRect/>
            </a:stretch>
          </p:blipFill>
          <p:spPr>
            <a:xfrm>
              <a:off x="596082" y="779904"/>
              <a:ext cx="930479" cy="930479"/>
            </a:xfrm>
            <a:prstGeom prst="rect">
              <a:avLst/>
            </a:prstGeom>
          </p:spPr>
        </p:pic>
        <p:pic>
          <p:nvPicPr>
            <p:cNvPr id="20" name="Picture 19"/>
            <p:cNvPicPr>
              <a:picLocks noChangeAspect="1"/>
            </p:cNvPicPr>
            <p:nvPr/>
          </p:nvPicPr>
          <p:blipFill>
            <a:blip r:embed="rId3"/>
            <a:stretch>
              <a:fillRect/>
            </a:stretch>
          </p:blipFill>
          <p:spPr>
            <a:xfrm>
              <a:off x="584923" y="1703234"/>
              <a:ext cx="952126" cy="952126"/>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4862" y="1185120"/>
              <a:ext cx="788051" cy="788051"/>
            </a:xfrm>
            <a:prstGeom prst="rect">
              <a:avLst/>
            </a:prstGeom>
          </p:spPr>
        </p:pic>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4618" y="2283251"/>
              <a:ext cx="806196" cy="806196"/>
            </a:xfrm>
            <a:prstGeom prst="rect">
              <a:avLst/>
            </a:prstGeom>
          </p:spPr>
        </p:pic>
        <p:sp>
          <p:nvSpPr>
            <p:cNvPr id="76" name="TextBox 75"/>
            <p:cNvSpPr txBox="1"/>
            <p:nvPr/>
          </p:nvSpPr>
          <p:spPr>
            <a:xfrm rot="10800000">
              <a:off x="283477" y="749398"/>
              <a:ext cx="400110" cy="914016"/>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Channel 1</a:t>
              </a:r>
            </a:p>
          </p:txBody>
        </p:sp>
        <p:sp>
          <p:nvSpPr>
            <p:cNvPr id="77" name="TextBox 76"/>
            <p:cNvSpPr txBox="1"/>
            <p:nvPr/>
          </p:nvSpPr>
          <p:spPr>
            <a:xfrm rot="10800000">
              <a:off x="284434" y="1731889"/>
              <a:ext cx="400110" cy="8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Channel 2</a:t>
              </a:r>
            </a:p>
          </p:txBody>
        </p:sp>
        <p:sp>
          <p:nvSpPr>
            <p:cNvPr id="78" name="TextBox 77"/>
            <p:cNvSpPr txBox="1"/>
            <p:nvPr/>
          </p:nvSpPr>
          <p:spPr>
            <a:xfrm>
              <a:off x="10474659" y="906216"/>
              <a:ext cx="116237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alibri" panose="020F0502020204030204"/>
                  <a:cs typeface="+mn-cs"/>
                </a:rPr>
                <a:t>Prediction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Box 78"/>
            <p:cNvSpPr txBox="1"/>
            <p:nvPr/>
          </p:nvSpPr>
          <p:spPr>
            <a:xfrm>
              <a:off x="10647783" y="2010020"/>
              <a:ext cx="116237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alibri" panose="020F0502020204030204"/>
                  <a:cs typeface="+mn-cs"/>
                </a:rPr>
                <a:t>Target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TextBox 79"/>
            <p:cNvSpPr txBox="1"/>
            <p:nvPr/>
          </p:nvSpPr>
          <p:spPr>
            <a:xfrm>
              <a:off x="1522249" y="1258452"/>
              <a:ext cx="14640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Calibri" panose="020F0502020204030204"/>
                  <a:cs typeface="+mn-cs"/>
                </a:rPr>
                <a:t>101 ResNet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Calibri" panose="020F0502020204030204"/>
                  <a:cs typeface="+mn-cs"/>
                </a:rPr>
                <a:t>+ FPN</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1" name="Straight Connector 80">
              <a:extLst>
                <a:ext uri="{FF2B5EF4-FFF2-40B4-BE49-F238E27FC236}">
                  <a16:creationId xmlns:a16="http://schemas.microsoft.com/office/drawing/2014/main" id="{B9C42A74-9D0A-474F-B616-5A68BB345696}"/>
                </a:ext>
              </a:extLst>
            </p:cNvPr>
            <p:cNvCxnSpPr/>
            <p:nvPr/>
          </p:nvCxnSpPr>
          <p:spPr>
            <a:xfrm>
              <a:off x="2930916" y="2084067"/>
              <a:ext cx="0" cy="5085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924368" y="2122848"/>
              <a:ext cx="198686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alibri" panose="020F0502020204030204"/>
                  <a:cs typeface="+mn-cs"/>
                </a:rPr>
                <a:t>Feature Pyramids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Rectangle 82"/>
            <p:cNvSpPr/>
            <p:nvPr/>
          </p:nvSpPr>
          <p:spPr>
            <a:xfrm>
              <a:off x="2351359" y="453408"/>
              <a:ext cx="4074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F1</a:t>
              </a:r>
            </a:p>
          </p:txBody>
        </p:sp>
        <p:sp>
          <p:nvSpPr>
            <p:cNvPr id="84" name="Rectangle 83"/>
            <p:cNvSpPr/>
            <p:nvPr/>
          </p:nvSpPr>
          <p:spPr>
            <a:xfrm>
              <a:off x="2697030" y="1104478"/>
              <a:ext cx="4074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F3</a:t>
              </a:r>
            </a:p>
          </p:txBody>
        </p:sp>
        <p:sp>
          <p:nvSpPr>
            <p:cNvPr id="85" name="Rectangle 84"/>
            <p:cNvSpPr/>
            <p:nvPr/>
          </p:nvSpPr>
          <p:spPr>
            <a:xfrm>
              <a:off x="2533185" y="758617"/>
              <a:ext cx="4074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F2</a:t>
              </a:r>
            </a:p>
          </p:txBody>
        </p:sp>
        <p:sp>
          <p:nvSpPr>
            <p:cNvPr id="86" name="Rectangle 85"/>
            <p:cNvSpPr/>
            <p:nvPr/>
          </p:nvSpPr>
          <p:spPr>
            <a:xfrm>
              <a:off x="2885970" y="1408640"/>
              <a:ext cx="4074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F4</a:t>
              </a:r>
            </a:p>
          </p:txBody>
        </p:sp>
        <p:pic>
          <p:nvPicPr>
            <p:cNvPr id="89" name="Picture 88" descr="A picture containing mollusk, invertebrate, animal, seasnail&#10;&#10;Description automatically generated">
              <a:extLst>
                <a:ext uri="{FF2B5EF4-FFF2-40B4-BE49-F238E27FC236}">
                  <a16:creationId xmlns:a16="http://schemas.microsoft.com/office/drawing/2014/main" id="{A405CD69-50F9-4FC7-BA85-5117062AFA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1391" y="3285304"/>
              <a:ext cx="1215922" cy="1215922"/>
            </a:xfrm>
            <a:prstGeom prst="rect">
              <a:avLst/>
            </a:prstGeom>
          </p:spPr>
        </p:pic>
        <p:pic>
          <p:nvPicPr>
            <p:cNvPr id="90" name="Picture 89" descr="A picture containing blur, writing implement&#10;&#10;Description automatically generated">
              <a:extLst>
                <a:ext uri="{FF2B5EF4-FFF2-40B4-BE49-F238E27FC236}">
                  <a16:creationId xmlns:a16="http://schemas.microsoft.com/office/drawing/2014/main" id="{DA28CEF6-92A1-4C42-AC60-83EF9F272A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604" y="3261576"/>
              <a:ext cx="1239650" cy="1239650"/>
            </a:xfrm>
            <a:prstGeom prst="rect">
              <a:avLst/>
            </a:prstGeom>
          </p:spPr>
        </p:pic>
        <p:pic>
          <p:nvPicPr>
            <p:cNvPr id="91" name="Picture 90"/>
            <p:cNvPicPr>
              <a:picLocks noChangeAspect="1"/>
            </p:cNvPicPr>
            <p:nvPr/>
          </p:nvPicPr>
          <p:blipFill>
            <a:blip r:embed="rId8"/>
            <a:stretch>
              <a:fillRect/>
            </a:stretch>
          </p:blipFill>
          <p:spPr>
            <a:xfrm>
              <a:off x="6245031" y="3245055"/>
              <a:ext cx="1214536" cy="1239665"/>
            </a:xfrm>
            <a:prstGeom prst="rect">
              <a:avLst/>
            </a:prstGeom>
          </p:spPr>
        </p:pic>
        <p:pic>
          <p:nvPicPr>
            <p:cNvPr id="92" name="Picture 91" descr="A close up of a logo&#10;&#10;Description automatically generated">
              <a:extLst>
                <a:ext uri="{FF2B5EF4-FFF2-40B4-BE49-F238E27FC236}">
                  <a16:creationId xmlns:a16="http://schemas.microsoft.com/office/drawing/2014/main" id="{2574B789-EF89-4C50-8751-650EB72B8105}"/>
                </a:ext>
              </a:extLst>
            </p:cNvPr>
            <p:cNvPicPr>
              <a:picLocks noChangeAspect="1"/>
            </p:cNvPicPr>
            <p:nvPr/>
          </p:nvPicPr>
          <p:blipFill rotWithShape="1">
            <a:blip r:embed="rId9">
              <a:extLst>
                <a:ext uri="{28A0092B-C50C-407E-A947-70E740481C1C}">
                  <a14:useLocalDpi xmlns:a14="http://schemas.microsoft.com/office/drawing/2010/main" val="0"/>
                </a:ext>
              </a:extLst>
            </a:blip>
            <a:srcRect l="29615" t="12144" r="29753" b="32785"/>
            <a:stretch/>
          </p:blipFill>
          <p:spPr>
            <a:xfrm>
              <a:off x="4961781" y="3248583"/>
              <a:ext cx="1192480" cy="1240512"/>
            </a:xfrm>
            <a:prstGeom prst="rect">
              <a:avLst/>
            </a:prstGeom>
          </p:spPr>
        </p:pic>
        <p:pic>
          <p:nvPicPr>
            <p:cNvPr id="93" name="Picture 92"/>
            <p:cNvPicPr>
              <a:picLocks noChangeAspect="1"/>
            </p:cNvPicPr>
            <p:nvPr/>
          </p:nvPicPr>
          <p:blipFill>
            <a:blip r:embed="rId10"/>
            <a:stretch>
              <a:fillRect/>
            </a:stretch>
          </p:blipFill>
          <p:spPr>
            <a:xfrm>
              <a:off x="8777647" y="3220493"/>
              <a:ext cx="1236125" cy="1253058"/>
            </a:xfrm>
            <a:prstGeom prst="rect">
              <a:avLst/>
            </a:prstGeom>
          </p:spPr>
        </p:pic>
        <p:sp>
          <p:nvSpPr>
            <p:cNvPr id="98" name="TextBox 97">
              <a:extLst>
                <a:ext uri="{FF2B5EF4-FFF2-40B4-BE49-F238E27FC236}">
                  <a16:creationId xmlns:a16="http://schemas.microsoft.com/office/drawing/2014/main" id="{0561693A-7045-4EFE-BDC8-89693545FF3C}"/>
                </a:ext>
              </a:extLst>
            </p:cNvPr>
            <p:cNvSpPr txBox="1"/>
            <p:nvPr/>
          </p:nvSpPr>
          <p:spPr>
            <a:xfrm>
              <a:off x="2986343" y="2695727"/>
              <a:ext cx="1491969"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Fused Semantic Features</a:t>
              </a:r>
            </a:p>
          </p:txBody>
        </p:sp>
        <p:sp>
          <p:nvSpPr>
            <p:cNvPr id="99" name="TextBox 98">
              <a:extLst>
                <a:ext uri="{FF2B5EF4-FFF2-40B4-BE49-F238E27FC236}">
                  <a16:creationId xmlns:a16="http://schemas.microsoft.com/office/drawing/2014/main" id="{5873F656-EF2C-40BE-9815-709072E7B886}"/>
                </a:ext>
              </a:extLst>
            </p:cNvPr>
            <p:cNvSpPr txBox="1"/>
            <p:nvPr/>
          </p:nvSpPr>
          <p:spPr>
            <a:xfrm>
              <a:off x="6234452" y="4462269"/>
              <a:ext cx="16856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Mask R-CNN Prediction</a:t>
              </a:r>
            </a:p>
          </p:txBody>
        </p:sp>
        <p:sp>
          <p:nvSpPr>
            <p:cNvPr id="101" name="Rectangle 100"/>
            <p:cNvSpPr/>
            <p:nvPr/>
          </p:nvSpPr>
          <p:spPr>
            <a:xfrm>
              <a:off x="3274675" y="3667802"/>
              <a:ext cx="26146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102" name="Straight Arrow Connector 101">
              <a:extLst>
                <a:ext uri="{FF2B5EF4-FFF2-40B4-BE49-F238E27FC236}">
                  <a16:creationId xmlns:a16="http://schemas.microsoft.com/office/drawing/2014/main" id="{908EA8E6-2382-4916-BF3C-F2D5AC2516D6}"/>
                </a:ext>
              </a:extLst>
            </p:cNvPr>
            <p:cNvCxnSpPr>
              <a:cxnSpLocks/>
              <a:stCxn id="90" idx="3"/>
              <a:endCxn id="92" idx="1"/>
            </p:cNvCxnSpPr>
            <p:nvPr/>
          </p:nvCxnSpPr>
          <p:spPr>
            <a:xfrm flipV="1">
              <a:off x="4705254" y="3868839"/>
              <a:ext cx="256527" cy="125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481CFEA-0350-42C1-8B82-0B14B350D9E8}"/>
                </a:ext>
              </a:extLst>
            </p:cNvPr>
            <p:cNvSpPr txBox="1"/>
            <p:nvPr/>
          </p:nvSpPr>
          <p:spPr>
            <a:xfrm>
              <a:off x="7518381" y="3018145"/>
              <a:ext cx="12572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Alignment + Cut-off Threshold</a:t>
              </a:r>
            </a:p>
          </p:txBody>
        </p:sp>
      </p:grpSp>
      <p:sp>
        <p:nvSpPr>
          <p:cNvPr id="111" name="TextBox 110"/>
          <p:cNvSpPr txBox="1"/>
          <p:nvPr/>
        </p:nvSpPr>
        <p:spPr>
          <a:xfrm>
            <a:off x="7603878" y="396079"/>
            <a:ext cx="209913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Branch</a:t>
            </a:r>
          </a:p>
        </p:txBody>
      </p:sp>
      <p:sp>
        <p:nvSpPr>
          <p:cNvPr id="112" name="TextBox 111"/>
          <p:cNvSpPr txBox="1"/>
          <p:nvPr/>
        </p:nvSpPr>
        <p:spPr>
          <a:xfrm>
            <a:off x="7526459" y="2357173"/>
            <a:ext cx="209913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Segmentation Branch</a:t>
            </a:r>
          </a:p>
        </p:txBody>
      </p:sp>
    </p:spTree>
    <p:extLst>
      <p:ext uri="{BB962C8B-B14F-4D97-AF65-F5344CB8AC3E}">
        <p14:creationId xmlns:p14="http://schemas.microsoft.com/office/powerpoint/2010/main" val="101049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65AC-5370-4EF9-886F-BBF89F9F00EC}"/>
              </a:ext>
            </a:extLst>
          </p:cNvPr>
          <p:cNvSpPr>
            <a:spLocks noGrp="1"/>
          </p:cNvSpPr>
          <p:nvPr>
            <p:ph type="title"/>
          </p:nvPr>
        </p:nvSpPr>
        <p:spPr>
          <a:xfrm>
            <a:off x="555396" y="0"/>
            <a:ext cx="10515600" cy="1325563"/>
          </a:xfrm>
        </p:spPr>
        <p:txBody>
          <a:bodyPr/>
          <a:lstStyle/>
          <a:p>
            <a:pPr algn="ctr"/>
            <a:r>
              <a:rPr lang="en-US" dirty="0"/>
              <a:t>Generate semantic feature images</a:t>
            </a:r>
          </a:p>
        </p:txBody>
      </p:sp>
      <p:sp>
        <p:nvSpPr>
          <p:cNvPr id="4" name="TextBox 3">
            <a:extLst>
              <a:ext uri="{FF2B5EF4-FFF2-40B4-BE49-F238E27FC236}">
                <a16:creationId xmlns:a16="http://schemas.microsoft.com/office/drawing/2014/main" id="{67356737-2EA7-4C37-ADB5-306DC1281DA5}"/>
              </a:ext>
            </a:extLst>
          </p:cNvPr>
          <p:cNvSpPr txBox="1"/>
          <p:nvPr/>
        </p:nvSpPr>
        <p:spPr>
          <a:xfrm>
            <a:off x="724961" y="965797"/>
            <a:ext cx="10515600" cy="369331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sng" strike="noStrike" kern="1200" cap="none" spc="0" normalizeH="0" baseline="0" noProof="0" dirty="0">
                <a:ln>
                  <a:noFill/>
                </a:ln>
                <a:solidFill>
                  <a:prstClr val="black"/>
                </a:solidFill>
                <a:effectLst/>
                <a:uLnTx/>
                <a:uFillTx/>
                <a:latin typeface="Calibri" panose="020F0502020204030204"/>
                <a:ea typeface="+mn-ea"/>
                <a:cs typeface="+mn-cs"/>
              </a:rPr>
              <a:t>Pre-requisite 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Images input to Mask-R-CNN (work done by Zhenzhen)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Prostate cropped, with margin of 1, longer side resized to 256, shorter side padded with zero;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Resultant resolution: 256x256.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sng" strike="noStrike" kern="1200" cap="none" spc="0" normalizeH="0" baseline="0" noProof="0" dirty="0">
                <a:ln>
                  <a:noFill/>
                </a:ln>
                <a:solidFill>
                  <a:prstClr val="black"/>
                </a:solidFill>
                <a:effectLst/>
                <a:uLnTx/>
                <a:uFillTx/>
                <a:latin typeface="Calibri" panose="020F0502020204030204"/>
                <a:ea typeface="+mn-ea"/>
                <a:cs typeface="+mn-cs"/>
              </a:rPr>
              <a:t>Pre-requisite 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Feature Pyramid in Mask-R-CNN: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F1: 64 x 64 x 256</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F2: 32 x 32 x 256</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F3: 16 x 16 x 256</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F4: 8 x 8 x 256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sng" strike="noStrike" kern="1200" cap="none" spc="0" normalizeH="0" baseline="0" noProof="0" dirty="0">
                <a:ln>
                  <a:noFill/>
                </a:ln>
                <a:solidFill>
                  <a:prstClr val="black"/>
                </a:solidFill>
                <a:effectLst/>
                <a:uLnTx/>
                <a:uFillTx/>
                <a:latin typeface="Calibri" panose="020F0502020204030204"/>
                <a:ea typeface="+mn-ea"/>
                <a:cs typeface="+mn-cs"/>
              </a:rPr>
              <a:t>Matting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Generate Semantic Feature Images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Input1: T2W + multiple-lesions + 0 (3 imaging channels): 256 x 256 x 3</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Input2: Feature pyramid (single or fused): resized to 256 x 256 x 256 to match with Input1</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 Feature images 256 x 256 x 3 – representation for each pixel down-sampled to 3 after PCA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8F8F7007-55C9-45E4-A4F6-FF94E8BBB522}"/>
              </a:ext>
            </a:extLst>
          </p:cNvPr>
          <p:cNvGrpSpPr/>
          <p:nvPr/>
        </p:nvGrpSpPr>
        <p:grpSpPr>
          <a:xfrm>
            <a:off x="1078187" y="4261034"/>
            <a:ext cx="8014390" cy="2531290"/>
            <a:chOff x="951439" y="4261034"/>
            <a:chExt cx="8014390" cy="2531290"/>
          </a:xfrm>
        </p:grpSpPr>
        <p:pic>
          <p:nvPicPr>
            <p:cNvPr id="16" name="Picture 15">
              <a:extLst>
                <a:ext uri="{FF2B5EF4-FFF2-40B4-BE49-F238E27FC236}">
                  <a16:creationId xmlns:a16="http://schemas.microsoft.com/office/drawing/2014/main" id="{0996EBC1-E19F-4384-B32E-47A188CCE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39" y="4630366"/>
              <a:ext cx="2062264" cy="2062264"/>
            </a:xfrm>
            <a:prstGeom prst="rect">
              <a:avLst/>
            </a:prstGeom>
          </p:spPr>
        </p:pic>
        <p:sp>
          <p:nvSpPr>
            <p:cNvPr id="17" name="Cross 16">
              <a:extLst>
                <a:ext uri="{FF2B5EF4-FFF2-40B4-BE49-F238E27FC236}">
                  <a16:creationId xmlns:a16="http://schemas.microsoft.com/office/drawing/2014/main" id="{478CA49F-9214-4685-8106-88443D95AE40}"/>
                </a:ext>
              </a:extLst>
            </p:cNvPr>
            <p:cNvSpPr/>
            <p:nvPr/>
          </p:nvSpPr>
          <p:spPr>
            <a:xfrm>
              <a:off x="3351128" y="5252936"/>
              <a:ext cx="846307" cy="87549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FCA501E-2CF0-4BF2-930D-C957560D9210}"/>
                </a:ext>
              </a:extLst>
            </p:cNvPr>
            <p:cNvSpPr txBox="1"/>
            <p:nvPr/>
          </p:nvSpPr>
          <p:spPr>
            <a:xfrm>
              <a:off x="4365963" y="4786846"/>
              <a:ext cx="922474"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F3</a:t>
              </a:r>
            </a:p>
          </p:txBody>
        </p:sp>
        <p:sp>
          <p:nvSpPr>
            <p:cNvPr id="19" name="Arrow: Right 18">
              <a:extLst>
                <a:ext uri="{FF2B5EF4-FFF2-40B4-BE49-F238E27FC236}">
                  <a16:creationId xmlns:a16="http://schemas.microsoft.com/office/drawing/2014/main" id="{62279EF4-EC26-4787-A3EC-6F83FB247137}"/>
                </a:ext>
              </a:extLst>
            </p:cNvPr>
            <p:cNvSpPr/>
            <p:nvPr/>
          </p:nvSpPr>
          <p:spPr>
            <a:xfrm>
              <a:off x="5599522" y="5439266"/>
              <a:ext cx="846307" cy="622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A picture containing implement&#10;&#10;Description automatically generated">
              <a:extLst>
                <a:ext uri="{FF2B5EF4-FFF2-40B4-BE49-F238E27FC236}">
                  <a16:creationId xmlns:a16="http://schemas.microsoft.com/office/drawing/2014/main" id="{246B9A6A-F101-439E-BE3A-EDF9F2D1F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565" y="4730060"/>
              <a:ext cx="2062264" cy="2062264"/>
            </a:xfrm>
            <a:prstGeom prst="rect">
              <a:avLst/>
            </a:prstGeom>
          </p:spPr>
        </p:pic>
        <p:sp>
          <p:nvSpPr>
            <p:cNvPr id="22" name="TextBox 21">
              <a:extLst>
                <a:ext uri="{FF2B5EF4-FFF2-40B4-BE49-F238E27FC236}">
                  <a16:creationId xmlns:a16="http://schemas.microsoft.com/office/drawing/2014/main" id="{C59604CD-59EC-4777-BF54-EA30011AA08E}"/>
                </a:ext>
              </a:extLst>
            </p:cNvPr>
            <p:cNvSpPr txBox="1"/>
            <p:nvPr/>
          </p:nvSpPr>
          <p:spPr>
            <a:xfrm>
              <a:off x="1520507" y="4261034"/>
              <a:ext cx="9241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rPr>
                <a:t>Input 1</a:t>
              </a:r>
            </a:p>
          </p:txBody>
        </p:sp>
        <p:sp>
          <p:nvSpPr>
            <p:cNvPr id="23" name="TextBox 22">
              <a:extLst>
                <a:ext uri="{FF2B5EF4-FFF2-40B4-BE49-F238E27FC236}">
                  <a16:creationId xmlns:a16="http://schemas.microsoft.com/office/drawing/2014/main" id="{2E9E75E5-61D5-49D0-85E4-6A74D2298B73}"/>
                </a:ext>
              </a:extLst>
            </p:cNvPr>
            <p:cNvSpPr txBox="1"/>
            <p:nvPr/>
          </p:nvSpPr>
          <p:spPr>
            <a:xfrm>
              <a:off x="4364309" y="4289315"/>
              <a:ext cx="9241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rPr>
                <a:t>Input 2</a:t>
              </a:r>
            </a:p>
          </p:txBody>
        </p:sp>
        <p:sp>
          <p:nvSpPr>
            <p:cNvPr id="24" name="TextBox 23">
              <a:extLst>
                <a:ext uri="{FF2B5EF4-FFF2-40B4-BE49-F238E27FC236}">
                  <a16:creationId xmlns:a16="http://schemas.microsoft.com/office/drawing/2014/main" id="{D74AD513-E98D-4615-9DCD-ED19B9585ABC}"/>
                </a:ext>
              </a:extLst>
            </p:cNvPr>
            <p:cNvSpPr txBox="1"/>
            <p:nvPr/>
          </p:nvSpPr>
          <p:spPr>
            <a:xfrm>
              <a:off x="7472633" y="4300901"/>
              <a:ext cx="9241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rPr>
                <a:t>Output</a:t>
              </a:r>
            </a:p>
          </p:txBody>
        </p:sp>
      </p:grpSp>
      <p:pic>
        <p:nvPicPr>
          <p:cNvPr id="13" name="Picture 12" descr="A picture containing mollusk, invertebrate, animal, seasnail&#10;&#10;Description automatically generated">
            <a:extLst>
              <a:ext uri="{FF2B5EF4-FFF2-40B4-BE49-F238E27FC236}">
                <a16:creationId xmlns:a16="http://schemas.microsoft.com/office/drawing/2014/main" id="{A405CD69-50F9-4FC7-BA85-5117062AF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184" y="2025208"/>
            <a:ext cx="1215922" cy="1215922"/>
          </a:xfrm>
          <a:prstGeom prst="rect">
            <a:avLst/>
          </a:prstGeom>
        </p:spPr>
      </p:pic>
      <p:pic>
        <p:nvPicPr>
          <p:cNvPr id="14" name="Picture 13" descr="A picture containing blur, writing implement&#10;&#10;Description automatically generated">
            <a:extLst>
              <a:ext uri="{FF2B5EF4-FFF2-40B4-BE49-F238E27FC236}">
                <a16:creationId xmlns:a16="http://schemas.microsoft.com/office/drawing/2014/main" id="{DA28CEF6-92A1-4C42-AC60-83EF9F272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438" y="2012612"/>
            <a:ext cx="1257752" cy="1257752"/>
          </a:xfrm>
          <a:prstGeom prst="rect">
            <a:avLst/>
          </a:prstGeom>
        </p:spPr>
      </p:pic>
      <p:pic>
        <p:nvPicPr>
          <p:cNvPr id="15" name="Picture 14"/>
          <p:cNvPicPr>
            <a:picLocks noChangeAspect="1"/>
          </p:cNvPicPr>
          <p:nvPr/>
        </p:nvPicPr>
        <p:blipFill>
          <a:blip r:embed="rId6"/>
          <a:stretch>
            <a:fillRect/>
          </a:stretch>
        </p:blipFill>
        <p:spPr>
          <a:xfrm>
            <a:off x="6824761" y="2020917"/>
            <a:ext cx="1214536" cy="1239665"/>
          </a:xfrm>
          <a:prstGeom prst="rect">
            <a:avLst/>
          </a:prstGeom>
        </p:spPr>
      </p:pic>
    </p:spTree>
    <p:extLst>
      <p:ext uri="{BB962C8B-B14F-4D97-AF65-F5344CB8AC3E}">
        <p14:creationId xmlns:p14="http://schemas.microsoft.com/office/powerpoint/2010/main" val="3560481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1191</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Extract Semantic Features</vt:lpstr>
      <vt:lpstr>Compute Laplacian Matrix</vt:lpstr>
      <vt:lpstr>Eigen-decomposition of L matrix Display of 10 smallest eigenvectors</vt:lpstr>
      <vt:lpstr>Initial segments User defined 40 (some might be too trivial to be shown below)</vt:lpstr>
      <vt:lpstr>PowerPoint Presentation</vt:lpstr>
      <vt:lpstr>PowerPoint Presentation</vt:lpstr>
      <vt:lpstr>Experiments with a Mask-R-CNN</vt:lpstr>
      <vt:lpstr>PowerPoint Presentation</vt:lpstr>
      <vt:lpstr>Generate semantic feature images</vt:lpstr>
      <vt:lpstr>Prostate Anatomy using Matting</vt:lpstr>
      <vt:lpstr>Parameters of matting needed to be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 WeiWei</dc:creator>
  <cp:lastModifiedBy>Zong, WeiWei</cp:lastModifiedBy>
  <cp:revision>32</cp:revision>
  <dcterms:created xsi:type="dcterms:W3CDTF">2019-09-05T13:40:40Z</dcterms:created>
  <dcterms:modified xsi:type="dcterms:W3CDTF">2021-08-30T14:32:08Z</dcterms:modified>
</cp:coreProperties>
</file>