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3840">
          <p15:clr>
            <a:srgbClr val="A4A3A4"/>
          </p15:clr>
        </p15:guide>
      </p15:sldGuideLst>
    </p:ext>
    <p:ext uri="http://customooxmlschemas.google.com/">
      <go:slidesCustomData xmlns:go="http://customooxmlschemas.google.com/" r:id="rId32" roundtripDataSignature="AMtx7miDXEODIFfGAv8/5nfDfnV9GhkD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7"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da0af1531c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gda0af1531c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050">
                <a:highlight>
                  <a:srgbClr val="FFFFFF"/>
                </a:highlight>
                <a:latin typeface="Arial"/>
                <a:ea typeface="Arial"/>
                <a:cs typeface="Arial"/>
                <a:sym typeface="Arial"/>
              </a:rPr>
              <a:t>Bmi doesn't seem to have much correlation with stroke as the median values for both categories look almost the same. Also similar to avg glucose level, there are many outliers in bmi column. We will handle those outliers before we create our model.</a:t>
            </a:r>
            <a:endParaRPr b="1" sz="10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500"/>
              <a:t>Base on these graphs, we can tell that female are more likely to get stroke </a:t>
            </a:r>
            <a:endParaRPr sz="1500"/>
          </a:p>
          <a:p>
            <a:pPr indent="0" lvl="0" marL="0" rtl="0" algn="l">
              <a:lnSpc>
                <a:spcPct val="115000"/>
              </a:lnSpc>
              <a:spcBef>
                <a:spcPts val="0"/>
              </a:spcBef>
              <a:spcAft>
                <a:spcPts val="0"/>
              </a:spcAft>
              <a:buClr>
                <a:schemeClr val="dk1"/>
              </a:buClr>
              <a:buSzPts val="1100"/>
              <a:buFont typeface="Arial"/>
              <a:buNone/>
            </a:pPr>
            <a:r>
              <a:t/>
            </a:r>
            <a:endParaRPr i="1" sz="1050">
              <a:solidFill>
                <a:srgbClr val="408080"/>
              </a:solidFill>
              <a:highlight>
                <a:srgbClr val="F7F7F7"/>
              </a:highlight>
              <a:latin typeface="Arial"/>
              <a:ea typeface="Arial"/>
              <a:cs typeface="Arial"/>
              <a:sym typeface="Arial"/>
            </a:endParaRPr>
          </a:p>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050">
                <a:highlight>
                  <a:srgbClr val="FFFFFF"/>
                </a:highlight>
                <a:latin typeface="Arial"/>
                <a:ea typeface="Arial"/>
                <a:cs typeface="Arial"/>
                <a:sym typeface="Arial"/>
              </a:rPr>
              <a:t>Large number of people who had a stroke don't have hypertension and any heart disease.</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Because private company employees may get more stress.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a0af1531c_1_9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da0af1531c_1_9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a0af1531c_1_10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da0af1531c_1_10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a0af1531c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a0af1531c_4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da0af1531c_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a0af1531c_1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da0af1531c_1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a0af1531c_4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a0af1531c_4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da0af1531c_4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a0af1531c_4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a0af1531c_4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da0af1531c_4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a0af1531c_4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a0af1531c_4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da0af1531c_4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a0af1531c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a0af1531c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da0af1531c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a0af1531c_1_9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da0af1531c_1_9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mean age is around 40 and it seems that </a:t>
            </a:r>
            <a:r>
              <a:rPr lang="en-US"/>
              <a:t>older</a:t>
            </a:r>
            <a:r>
              <a:rPr lang="en-US"/>
              <a:t> people are more likely to have stroke. </a:t>
            </a:r>
            <a:r>
              <a:rPr b="1" lang="en-US" sz="1050">
                <a:highlight>
                  <a:srgbClr val="FFFFFF"/>
                </a:highlight>
                <a:latin typeface="Arial"/>
                <a:ea typeface="Arial"/>
                <a:cs typeface="Arial"/>
                <a:sym typeface="Arial"/>
              </a:rPr>
              <a:t>We can see that median age for people who had stroke is higher than people who didn't.</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050">
                <a:highlight>
                  <a:srgbClr val="FFFFFF"/>
                </a:highlight>
                <a:latin typeface="Arial"/>
                <a:ea typeface="Arial"/>
                <a:cs typeface="Arial"/>
                <a:sym typeface="Arial"/>
              </a:rPr>
              <a:t>Avg glucose level distribution is right_skewed with many outliers, and median value of avg glucose level is higher on people who had a stroke than those who didn't.</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0" name="Shape 10"/>
        <p:cNvGrpSpPr/>
        <p:nvPr/>
      </p:nvGrpSpPr>
      <p:grpSpPr>
        <a:xfrm>
          <a:off x="0" y="0"/>
          <a:ext cx="0" cy="0"/>
          <a:chOff x="0" y="0"/>
          <a:chExt cx="0" cy="0"/>
        </a:xfrm>
      </p:grpSpPr>
      <p:sp>
        <p:nvSpPr>
          <p:cNvPr id="11" name="Google Shape;11;p25"/>
          <p:cNvSpPr txBox="1"/>
          <p:nvPr>
            <p:ph type="title"/>
          </p:nvPr>
        </p:nvSpPr>
        <p:spPr>
          <a:xfrm>
            <a:off x="838200" y="365126"/>
            <a:ext cx="10515600" cy="132556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5"/>
          <p:cNvSpPr txBox="1"/>
          <p:nvPr>
            <p:ph idx="10" type="dt"/>
          </p:nvPr>
        </p:nvSpPr>
        <p:spPr>
          <a:xfrm>
            <a:off x="838200" y="6356352"/>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1" type="ftr"/>
          </p:nvPr>
        </p:nvSpPr>
        <p:spPr>
          <a:xfrm>
            <a:off x="4038600" y="6356352"/>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5"/>
          <p:cNvSpPr txBox="1"/>
          <p:nvPr>
            <p:ph idx="12" type="sldNum"/>
          </p:nvPr>
        </p:nvSpPr>
        <p:spPr>
          <a:xfrm>
            <a:off x="8610600" y="6356352"/>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6" name="Shape 16"/>
        <p:cNvGrpSpPr/>
        <p:nvPr/>
      </p:nvGrpSpPr>
      <p:grpSpPr>
        <a:xfrm>
          <a:off x="0" y="0"/>
          <a:ext cx="0" cy="0"/>
          <a:chOff x="0" y="0"/>
          <a:chExt cx="0" cy="0"/>
        </a:xfrm>
      </p:grpSpPr>
      <p:sp>
        <p:nvSpPr>
          <p:cNvPr id="17" name="Google Shape;17;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26"/>
          <p:cNvSpPr txBox="1"/>
          <p:nvPr>
            <p:ph idx="10" type="dt"/>
          </p:nvPr>
        </p:nvSpPr>
        <p:spPr>
          <a:xfrm>
            <a:off x="838200" y="6356352"/>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6"/>
          <p:cNvSpPr txBox="1"/>
          <p:nvPr>
            <p:ph idx="11" type="ftr"/>
          </p:nvPr>
        </p:nvSpPr>
        <p:spPr>
          <a:xfrm>
            <a:off x="4038600" y="6356352"/>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6"/>
          <p:cNvSpPr txBox="1"/>
          <p:nvPr>
            <p:ph idx="12" type="sldNum"/>
          </p:nvPr>
        </p:nvSpPr>
        <p:spPr>
          <a:xfrm>
            <a:off x="8610600" y="6356352"/>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22" name="Shape 22"/>
        <p:cNvGrpSpPr/>
        <p:nvPr/>
      </p:nvGrpSpPr>
      <p:grpSpPr>
        <a:xfrm>
          <a:off x="0" y="0"/>
          <a:ext cx="0" cy="0"/>
          <a:chOff x="0" y="0"/>
          <a:chExt cx="0" cy="0"/>
        </a:xfrm>
      </p:grpSpPr>
      <p:sp>
        <p:nvSpPr>
          <p:cNvPr id="23" name="Google Shape;23;p27"/>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27"/>
          <p:cNvSpPr txBox="1"/>
          <p:nvPr>
            <p:ph idx="1" type="body"/>
          </p:nvPr>
        </p:nvSpPr>
        <p:spPr>
          <a:xfrm rot="5400000">
            <a:off x="3833019" y="-1623215"/>
            <a:ext cx="4525963" cy="10972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27"/>
          <p:cNvSpPr txBox="1"/>
          <p:nvPr>
            <p:ph idx="10" type="dt"/>
          </p:nvPr>
        </p:nvSpPr>
        <p:spPr>
          <a:xfrm>
            <a:off x="609600" y="6356353"/>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7"/>
          <p:cNvSpPr txBox="1"/>
          <p:nvPr>
            <p:ph idx="11" type="ftr"/>
          </p:nvPr>
        </p:nvSpPr>
        <p:spPr>
          <a:xfrm>
            <a:off x="4165600" y="6356353"/>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27"/>
          <p:cNvSpPr txBox="1"/>
          <p:nvPr>
            <p:ph idx="12" type="sldNum"/>
          </p:nvPr>
        </p:nvSpPr>
        <p:spPr>
          <a:xfrm>
            <a:off x="8737600" y="6356353"/>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type="vertTitleAndTx">
  <p:cSld name="VERTICAL_TITLE_AND_VERTICAL_TEXT">
    <p:spTree>
      <p:nvGrpSpPr>
        <p:cNvPr id="28" name="Shape 28"/>
        <p:cNvGrpSpPr/>
        <p:nvPr/>
      </p:nvGrpSpPr>
      <p:grpSpPr>
        <a:xfrm>
          <a:off x="0" y="0"/>
          <a:ext cx="0" cy="0"/>
          <a:chOff x="0" y="0"/>
          <a:chExt cx="0" cy="0"/>
        </a:xfrm>
      </p:grpSpPr>
      <p:sp>
        <p:nvSpPr>
          <p:cNvPr id="29" name="Google Shape;29;p28"/>
          <p:cNvSpPr txBox="1"/>
          <p:nvPr>
            <p:ph type="title"/>
          </p:nvPr>
        </p:nvSpPr>
        <p:spPr>
          <a:xfrm rot="5400000">
            <a:off x="7285037" y="1828802"/>
            <a:ext cx="5851525" cy="2743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28"/>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Google Shape;31;p28"/>
          <p:cNvSpPr txBox="1"/>
          <p:nvPr>
            <p:ph idx="10" type="dt"/>
          </p:nvPr>
        </p:nvSpPr>
        <p:spPr>
          <a:xfrm>
            <a:off x="609600" y="6356353"/>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28"/>
          <p:cNvSpPr txBox="1"/>
          <p:nvPr>
            <p:ph idx="11" type="ftr"/>
          </p:nvPr>
        </p:nvSpPr>
        <p:spPr>
          <a:xfrm>
            <a:off x="4165600" y="6356353"/>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28"/>
          <p:cNvSpPr txBox="1"/>
          <p:nvPr>
            <p:ph idx="12" type="sldNum"/>
          </p:nvPr>
        </p:nvSpPr>
        <p:spPr>
          <a:xfrm>
            <a:off x="8737600" y="6356353"/>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34" name="Shape 3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gda0af1531c_1_50"/>
          <p:cNvSpPr txBox="1"/>
          <p:nvPr/>
        </p:nvSpPr>
        <p:spPr>
          <a:xfrm>
            <a:off x="399388" y="2078100"/>
            <a:ext cx="4400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600">
              <a:solidFill>
                <a:srgbClr val="222222"/>
              </a:solidFill>
              <a:latin typeface="Calibri"/>
              <a:ea typeface="Calibri"/>
              <a:cs typeface="Calibri"/>
              <a:sym typeface="Calibri"/>
            </a:endParaRPr>
          </a:p>
        </p:txBody>
      </p:sp>
      <p:sp>
        <p:nvSpPr>
          <p:cNvPr id="40" name="Google Shape;40;gda0af1531c_1_50"/>
          <p:cNvSpPr txBox="1"/>
          <p:nvPr/>
        </p:nvSpPr>
        <p:spPr>
          <a:xfrm>
            <a:off x="399388" y="2982900"/>
            <a:ext cx="91416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Stroke (Brain Attack) Analysis and Predictive Modelling</a:t>
            </a:r>
            <a:endParaRPr b="1" sz="3000">
              <a:solidFill>
                <a:schemeClr val="dk1"/>
              </a:solidFill>
              <a:latin typeface="Calibri"/>
              <a:ea typeface="Calibri"/>
              <a:cs typeface="Calibri"/>
              <a:sym typeface="Calibri"/>
            </a:endParaRPr>
          </a:p>
        </p:txBody>
      </p:sp>
      <p:sp>
        <p:nvSpPr>
          <p:cNvPr id="41" name="Google Shape;41;gda0af1531c_1_50"/>
          <p:cNvSpPr txBox="1"/>
          <p:nvPr/>
        </p:nvSpPr>
        <p:spPr>
          <a:xfrm>
            <a:off x="399388" y="4596280"/>
            <a:ext cx="5442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u="sng">
                <a:solidFill>
                  <a:srgbClr val="7F7F7F"/>
                </a:solidFill>
                <a:latin typeface="Calibri"/>
                <a:ea typeface="Calibri"/>
                <a:cs typeface="Calibri"/>
                <a:sym typeface="Calibri"/>
              </a:rPr>
              <a:t>Group 4:</a:t>
            </a:r>
            <a:endParaRPr u="sng"/>
          </a:p>
          <a:p>
            <a:pPr indent="0" lvl="0" marL="0" marR="0" rtl="0" algn="l">
              <a:lnSpc>
                <a:spcPct val="150000"/>
              </a:lnSpc>
              <a:spcBef>
                <a:spcPts val="0"/>
              </a:spcBef>
              <a:spcAft>
                <a:spcPts val="0"/>
              </a:spcAft>
              <a:buNone/>
            </a:pPr>
            <a:r>
              <a:rPr lang="en-US" sz="1800">
                <a:solidFill>
                  <a:srgbClr val="7F7F7F"/>
                </a:solidFill>
                <a:latin typeface="Calibri"/>
                <a:ea typeface="Calibri"/>
                <a:cs typeface="Calibri"/>
                <a:sym typeface="Calibri"/>
              </a:rPr>
              <a:t>Xin Bian, Bingxuan Hu, Atabay Kadiroglu,</a:t>
            </a:r>
            <a:endParaRPr/>
          </a:p>
          <a:p>
            <a:pPr indent="0" lvl="0" marL="0" marR="0" rtl="0" algn="l">
              <a:lnSpc>
                <a:spcPct val="150000"/>
              </a:lnSpc>
              <a:spcBef>
                <a:spcPts val="0"/>
              </a:spcBef>
              <a:spcAft>
                <a:spcPts val="0"/>
              </a:spcAft>
              <a:buNone/>
            </a:pPr>
            <a:r>
              <a:rPr lang="en-US" sz="1800">
                <a:solidFill>
                  <a:srgbClr val="7F7F7F"/>
                </a:solidFill>
                <a:latin typeface="Calibri"/>
                <a:ea typeface="Calibri"/>
                <a:cs typeface="Calibri"/>
                <a:sym typeface="Calibri"/>
              </a:rPr>
              <a:t>Qiaoyi Tan, Wenyi Wang, Zixin Ye</a:t>
            </a:r>
            <a:endParaRPr sz="1800">
              <a:solidFill>
                <a:srgbClr val="7F7F7F"/>
              </a:solidFill>
              <a:latin typeface="Calibri"/>
              <a:ea typeface="Calibri"/>
              <a:cs typeface="Calibri"/>
              <a:sym typeface="Calibri"/>
            </a:endParaRPr>
          </a:p>
        </p:txBody>
      </p:sp>
      <p:sp>
        <p:nvSpPr>
          <p:cNvPr id="42" name="Google Shape;42;gda0af1531c_1_50"/>
          <p:cNvSpPr txBox="1"/>
          <p:nvPr/>
        </p:nvSpPr>
        <p:spPr>
          <a:xfrm>
            <a:off x="399410" y="2078100"/>
            <a:ext cx="6502200" cy="88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3600">
                <a:solidFill>
                  <a:srgbClr val="222222"/>
                </a:solidFill>
                <a:latin typeface="Calibri"/>
                <a:ea typeface="Calibri"/>
                <a:cs typeface="Calibri"/>
                <a:sym typeface="Calibri"/>
              </a:rPr>
              <a:t>CIS 9650 - Spring 2021</a:t>
            </a:r>
            <a:endParaRPr b="1" sz="3600">
              <a:solidFill>
                <a:srgbClr val="222222"/>
              </a:solidFill>
              <a:latin typeface="Calibri"/>
              <a:ea typeface="Calibri"/>
              <a:cs typeface="Calibri"/>
              <a:sym typeface="Calibri"/>
            </a:endParaRPr>
          </a:p>
        </p:txBody>
      </p:sp>
      <p:grpSp>
        <p:nvGrpSpPr>
          <p:cNvPr id="43" name="Google Shape;43;gda0af1531c_1_50"/>
          <p:cNvGrpSpPr/>
          <p:nvPr/>
        </p:nvGrpSpPr>
        <p:grpSpPr>
          <a:xfrm>
            <a:off x="0" y="1077109"/>
            <a:ext cx="12192000" cy="381000"/>
            <a:chOff x="0" y="530275"/>
            <a:chExt cx="12192000" cy="381000"/>
          </a:xfrm>
        </p:grpSpPr>
        <p:cxnSp>
          <p:nvCxnSpPr>
            <p:cNvPr id="44" name="Google Shape;44;gda0af1531c_1_50"/>
            <p:cNvCxnSpPr/>
            <p:nvPr/>
          </p:nvCxnSpPr>
          <p:spPr>
            <a:xfrm>
              <a:off x="0" y="718840"/>
              <a:ext cx="12192000" cy="0"/>
            </a:xfrm>
            <a:prstGeom prst="straightConnector1">
              <a:avLst/>
            </a:prstGeom>
            <a:noFill/>
            <a:ln cap="flat" cmpd="sng" w="9525">
              <a:solidFill>
                <a:srgbClr val="000000"/>
              </a:solidFill>
              <a:prstDash val="solid"/>
              <a:round/>
              <a:headEnd len="sm" w="sm" type="none"/>
              <a:tailEnd len="sm" w="sm" type="none"/>
            </a:ln>
          </p:spPr>
        </p:cxnSp>
        <p:sp>
          <p:nvSpPr>
            <p:cNvPr id="45" name="Google Shape;45;gda0af1531c_1_50"/>
            <p:cNvSpPr/>
            <p:nvPr/>
          </p:nvSpPr>
          <p:spPr>
            <a:xfrm rot="5400000">
              <a:off x="281126" y="556525"/>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 name="Google Shape;46;gda0af1531c_1_50"/>
            <p:cNvSpPr/>
            <p:nvPr/>
          </p:nvSpPr>
          <p:spPr>
            <a:xfrm rot="5400000">
              <a:off x="609574" y="556525"/>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7" name="Google Shape;47;gda0af1531c_1_50"/>
          <p:cNvGrpSpPr/>
          <p:nvPr/>
        </p:nvGrpSpPr>
        <p:grpSpPr>
          <a:xfrm>
            <a:off x="0" y="6229350"/>
            <a:ext cx="12192000" cy="381000"/>
            <a:chOff x="0" y="6229350"/>
            <a:chExt cx="12192000" cy="381000"/>
          </a:xfrm>
        </p:grpSpPr>
        <p:cxnSp>
          <p:nvCxnSpPr>
            <p:cNvPr id="48" name="Google Shape;48;gda0af1531c_1_50"/>
            <p:cNvCxnSpPr/>
            <p:nvPr/>
          </p:nvCxnSpPr>
          <p:spPr>
            <a:xfrm>
              <a:off x="0" y="6400800"/>
              <a:ext cx="12192000" cy="0"/>
            </a:xfrm>
            <a:prstGeom prst="straightConnector1">
              <a:avLst/>
            </a:prstGeom>
            <a:noFill/>
            <a:ln cap="flat" cmpd="sng" w="9525">
              <a:solidFill>
                <a:srgbClr val="000000"/>
              </a:solidFill>
              <a:prstDash val="solid"/>
              <a:round/>
              <a:headEnd len="sm" w="sm" type="none"/>
              <a:tailEnd len="sm" w="sm" type="none"/>
            </a:ln>
          </p:spPr>
        </p:cxnSp>
        <p:grpSp>
          <p:nvGrpSpPr>
            <p:cNvPr id="49" name="Google Shape;49;gda0af1531c_1_50"/>
            <p:cNvGrpSpPr/>
            <p:nvPr/>
          </p:nvGrpSpPr>
          <p:grpSpPr>
            <a:xfrm rot="10800000">
              <a:off x="10865016" y="6229350"/>
              <a:ext cx="656948" cy="381000"/>
              <a:chOff x="10536516" y="6381752"/>
              <a:chExt cx="656948" cy="381000"/>
            </a:xfrm>
          </p:grpSpPr>
          <p:sp>
            <p:nvSpPr>
              <p:cNvPr id="50" name="Google Shape;50;gda0af1531c_1_50"/>
              <p:cNvSpPr/>
              <p:nvPr/>
            </p:nvSpPr>
            <p:spPr>
              <a:xfrm rot="5400000">
                <a:off x="10510266" y="6408002"/>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1" name="Google Shape;51;gda0af1531c_1_50"/>
              <p:cNvSpPr/>
              <p:nvPr/>
            </p:nvSpPr>
            <p:spPr>
              <a:xfrm rot="5400000">
                <a:off x="10838714" y="6408002"/>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cxnSp>
        <p:nvCxnSpPr>
          <p:cNvPr id="52" name="Google Shape;52;gda0af1531c_1_50"/>
          <p:cNvCxnSpPr/>
          <p:nvPr/>
        </p:nvCxnSpPr>
        <p:spPr>
          <a:xfrm>
            <a:off x="1066152" y="4163798"/>
            <a:ext cx="783900" cy="0"/>
          </a:xfrm>
          <a:prstGeom prst="straightConnector1">
            <a:avLst/>
          </a:prstGeom>
          <a:noFill/>
          <a:ln cap="flat" cmpd="sng" w="28575">
            <a:solidFill>
              <a:srgbClr val="000000"/>
            </a:solidFill>
            <a:prstDash val="solid"/>
            <a:round/>
            <a:headEnd len="sm" w="sm" type="none"/>
            <a:tailEnd len="sm" w="sm" type="none"/>
          </a:ln>
        </p:spPr>
      </p:cxnSp>
      <p:grpSp>
        <p:nvGrpSpPr>
          <p:cNvPr id="53" name="Google Shape;53;gda0af1531c_1_50"/>
          <p:cNvGrpSpPr/>
          <p:nvPr/>
        </p:nvGrpSpPr>
        <p:grpSpPr>
          <a:xfrm>
            <a:off x="9753657" y="2195095"/>
            <a:ext cx="1111425" cy="2433978"/>
            <a:chOff x="9448800" y="2089837"/>
            <a:chExt cx="1428750" cy="2731431"/>
          </a:xfrm>
        </p:grpSpPr>
        <p:cxnSp>
          <p:nvCxnSpPr>
            <p:cNvPr id="54" name="Google Shape;54;gda0af1531c_1_50"/>
            <p:cNvCxnSpPr/>
            <p:nvPr/>
          </p:nvCxnSpPr>
          <p:spPr>
            <a:xfrm>
              <a:off x="9448800" y="2089837"/>
              <a:ext cx="1428600" cy="1249500"/>
            </a:xfrm>
            <a:prstGeom prst="straightConnector1">
              <a:avLst/>
            </a:prstGeom>
            <a:noFill/>
            <a:ln cap="flat" cmpd="sng" w="130175">
              <a:solidFill>
                <a:srgbClr val="000000"/>
              </a:solidFill>
              <a:prstDash val="solid"/>
              <a:round/>
              <a:headEnd len="sm" w="sm" type="none"/>
              <a:tailEnd len="sm" w="sm" type="none"/>
            </a:ln>
          </p:spPr>
        </p:cxnSp>
        <p:cxnSp>
          <p:nvCxnSpPr>
            <p:cNvPr id="55" name="Google Shape;55;gda0af1531c_1_50"/>
            <p:cNvCxnSpPr/>
            <p:nvPr/>
          </p:nvCxnSpPr>
          <p:spPr>
            <a:xfrm flipH="1">
              <a:off x="9467850" y="3237868"/>
              <a:ext cx="1409700" cy="1583400"/>
            </a:xfrm>
            <a:prstGeom prst="straightConnector1">
              <a:avLst/>
            </a:prstGeom>
            <a:noFill/>
            <a:ln cap="flat" cmpd="sng" w="130175">
              <a:solidFill>
                <a:srgbClr val="000000"/>
              </a:solidFill>
              <a:prstDash val="solid"/>
              <a:round/>
              <a:headEnd len="sm" w="sm" type="none"/>
              <a:tailEnd len="sm" w="sm" type="none"/>
            </a:ln>
          </p:spPr>
        </p:cxnSp>
      </p:grpSp>
      <p:pic>
        <p:nvPicPr>
          <p:cNvPr id="56" name="Google Shape;56;gda0af1531c_1_50"/>
          <p:cNvPicPr preferRelativeResize="0"/>
          <p:nvPr/>
        </p:nvPicPr>
        <p:blipFill rotWithShape="1">
          <a:blip r:embed="rId3">
            <a:alphaModFix/>
          </a:blip>
          <a:srcRect b="34437" l="29450" r="31875" t="32401"/>
          <a:stretch/>
        </p:blipFill>
        <p:spPr>
          <a:xfrm>
            <a:off x="10685678" y="1"/>
            <a:ext cx="1400197" cy="1200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BMI Distribution</a:t>
            </a:r>
            <a:endParaRPr/>
          </a:p>
        </p:txBody>
      </p:sp>
      <p:pic>
        <p:nvPicPr>
          <p:cNvPr id="160" name="Google Shape;160;p10"/>
          <p:cNvPicPr preferRelativeResize="0"/>
          <p:nvPr/>
        </p:nvPicPr>
        <p:blipFill rotWithShape="1">
          <a:blip r:embed="rId3">
            <a:alphaModFix/>
          </a:blip>
          <a:srcRect b="0" l="0" r="0" t="0"/>
          <a:stretch/>
        </p:blipFill>
        <p:spPr>
          <a:xfrm>
            <a:off x="267634" y="2142610"/>
            <a:ext cx="11656719" cy="3811023"/>
          </a:xfrm>
          <a:prstGeom prst="rect">
            <a:avLst/>
          </a:prstGeom>
          <a:noFill/>
          <a:ln>
            <a:noFill/>
          </a:ln>
        </p:spPr>
      </p:pic>
      <p:sp>
        <p:nvSpPr>
          <p:cNvPr id="161" name="Google Shape;161;p10"/>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62" name="Google Shape;162;p10"/>
          <p:cNvGrpSpPr/>
          <p:nvPr/>
        </p:nvGrpSpPr>
        <p:grpSpPr>
          <a:xfrm>
            <a:off x="0" y="1072215"/>
            <a:ext cx="12192000" cy="381000"/>
            <a:chOff x="0" y="391286"/>
            <a:chExt cx="12192000" cy="381000"/>
          </a:xfrm>
        </p:grpSpPr>
        <p:cxnSp>
          <p:nvCxnSpPr>
            <p:cNvPr id="163" name="Google Shape;163;p10"/>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64" name="Google Shape;164;p10"/>
            <p:cNvGrpSpPr/>
            <p:nvPr/>
          </p:nvGrpSpPr>
          <p:grpSpPr>
            <a:xfrm rot="10800000">
              <a:off x="11060824" y="391286"/>
              <a:ext cx="656948" cy="381000"/>
              <a:chOff x="307376" y="393221"/>
              <a:chExt cx="656948" cy="381000"/>
            </a:xfrm>
          </p:grpSpPr>
          <p:sp>
            <p:nvSpPr>
              <p:cNvPr id="165" name="Google Shape;165;p10"/>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6" name="Google Shape;166;p10"/>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Gender vs. Stroke </a:t>
            </a:r>
            <a:endParaRPr/>
          </a:p>
        </p:txBody>
      </p:sp>
      <p:pic>
        <p:nvPicPr>
          <p:cNvPr id="172" name="Google Shape;172;p11"/>
          <p:cNvPicPr preferRelativeResize="0"/>
          <p:nvPr/>
        </p:nvPicPr>
        <p:blipFill rotWithShape="1">
          <a:blip r:embed="rId3">
            <a:alphaModFix/>
          </a:blip>
          <a:srcRect b="0" l="0" r="0" t="0"/>
          <a:stretch/>
        </p:blipFill>
        <p:spPr>
          <a:xfrm>
            <a:off x="520309" y="2219609"/>
            <a:ext cx="5081368" cy="3595786"/>
          </a:xfrm>
          <a:prstGeom prst="rect">
            <a:avLst/>
          </a:prstGeom>
          <a:noFill/>
          <a:ln>
            <a:noFill/>
          </a:ln>
        </p:spPr>
      </p:pic>
      <p:sp>
        <p:nvSpPr>
          <p:cNvPr id="173" name="Google Shape;173;p11"/>
          <p:cNvSpPr txBox="1"/>
          <p:nvPr/>
        </p:nvSpPr>
        <p:spPr>
          <a:xfrm>
            <a:off x="6266125" y="2219600"/>
            <a:ext cx="49959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F</a:t>
            </a:r>
            <a:r>
              <a:rPr lang="en-US" sz="2200">
                <a:latin typeface="Calibri"/>
                <a:ea typeface="Calibri"/>
                <a:cs typeface="Calibri"/>
                <a:sym typeface="Calibri"/>
              </a:rPr>
              <a:t>emale are more likely to get stroke.</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Physiological</a:t>
            </a:r>
            <a:r>
              <a:rPr lang="en-US" sz="2200">
                <a:latin typeface="Calibri"/>
                <a:ea typeface="Calibri"/>
                <a:cs typeface="Calibri"/>
                <a:sym typeface="Calibri"/>
              </a:rPr>
              <a:t> differences</a:t>
            </a:r>
            <a:endParaRPr sz="2200">
              <a:latin typeface="Calibri"/>
              <a:ea typeface="Calibri"/>
              <a:cs typeface="Calibri"/>
              <a:sym typeface="Calibri"/>
            </a:endParaRPr>
          </a:p>
          <a:p>
            <a:pPr indent="0" lvl="0" marL="457200" rtl="0" algn="l">
              <a:spcBef>
                <a:spcPts val="0"/>
              </a:spcBef>
              <a:spcAft>
                <a:spcPts val="0"/>
              </a:spcAft>
              <a:buNone/>
            </a:pPr>
            <a:r>
              <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This condition </a:t>
            </a:r>
            <a:r>
              <a:rPr lang="en-US" sz="2200">
                <a:solidFill>
                  <a:srgbClr val="222222"/>
                </a:solidFill>
                <a:latin typeface="Calibri"/>
                <a:ea typeface="Calibri"/>
                <a:cs typeface="Calibri"/>
                <a:sym typeface="Calibri"/>
              </a:rPr>
              <a:t>can double a woman’s risk of having a stroke for years after the pregnancy.</a:t>
            </a:r>
            <a:endParaRPr sz="2200">
              <a:latin typeface="Calibri"/>
              <a:ea typeface="Calibri"/>
              <a:cs typeface="Calibri"/>
              <a:sym typeface="Calibri"/>
            </a:endParaRPr>
          </a:p>
          <a:p>
            <a:pPr indent="0" lvl="0" marL="0" rtl="0" algn="l">
              <a:spcBef>
                <a:spcPts val="0"/>
              </a:spcBef>
              <a:spcAft>
                <a:spcPts val="0"/>
              </a:spcAft>
              <a:buNone/>
            </a:pPr>
            <a:r>
              <a:t/>
            </a:r>
            <a:endParaRPr sz="2200">
              <a:latin typeface="Calibri"/>
              <a:ea typeface="Calibri"/>
              <a:cs typeface="Calibri"/>
              <a:sym typeface="Calibri"/>
            </a:endParaRPr>
          </a:p>
        </p:txBody>
      </p:sp>
      <p:sp>
        <p:nvSpPr>
          <p:cNvPr id="174" name="Google Shape;174;p11"/>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75" name="Google Shape;175;p11"/>
          <p:cNvGrpSpPr/>
          <p:nvPr/>
        </p:nvGrpSpPr>
        <p:grpSpPr>
          <a:xfrm>
            <a:off x="0" y="1072215"/>
            <a:ext cx="12192000" cy="381000"/>
            <a:chOff x="0" y="391286"/>
            <a:chExt cx="12192000" cy="381000"/>
          </a:xfrm>
        </p:grpSpPr>
        <p:cxnSp>
          <p:nvCxnSpPr>
            <p:cNvPr id="176" name="Google Shape;176;p11"/>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77" name="Google Shape;177;p11"/>
            <p:cNvGrpSpPr/>
            <p:nvPr/>
          </p:nvGrpSpPr>
          <p:grpSpPr>
            <a:xfrm rot="10800000">
              <a:off x="11060824" y="391286"/>
              <a:ext cx="656948" cy="381000"/>
              <a:chOff x="307376" y="393221"/>
              <a:chExt cx="656948" cy="381000"/>
            </a:xfrm>
          </p:grpSpPr>
          <p:sp>
            <p:nvSpPr>
              <p:cNvPr id="178" name="Google Shape;178;p11"/>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9" name="Google Shape;179;p11"/>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Heart Disease vs. Stroke</a:t>
            </a:r>
            <a:endParaRPr/>
          </a:p>
        </p:txBody>
      </p:sp>
      <p:pic>
        <p:nvPicPr>
          <p:cNvPr id="185" name="Google Shape;185;p12"/>
          <p:cNvPicPr preferRelativeResize="0"/>
          <p:nvPr/>
        </p:nvPicPr>
        <p:blipFill rotWithShape="1">
          <a:blip r:embed="rId3">
            <a:alphaModFix/>
          </a:blip>
          <a:srcRect b="0" l="0" r="0" t="0"/>
          <a:stretch/>
        </p:blipFill>
        <p:spPr>
          <a:xfrm>
            <a:off x="285972" y="2388255"/>
            <a:ext cx="4963539" cy="3524954"/>
          </a:xfrm>
          <a:prstGeom prst="rect">
            <a:avLst/>
          </a:prstGeom>
          <a:noFill/>
          <a:ln>
            <a:noFill/>
          </a:ln>
        </p:spPr>
      </p:pic>
      <p:sp>
        <p:nvSpPr>
          <p:cNvPr id="186" name="Google Shape;186;p12"/>
          <p:cNvSpPr txBox="1"/>
          <p:nvPr/>
        </p:nvSpPr>
        <p:spPr>
          <a:xfrm>
            <a:off x="795050" y="5913200"/>
            <a:ext cx="1085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Heart disease and hypertension does not </a:t>
            </a:r>
            <a:r>
              <a:rPr lang="en-US" sz="2400">
                <a:latin typeface="Calibri"/>
                <a:ea typeface="Calibri"/>
                <a:cs typeface="Calibri"/>
                <a:sym typeface="Calibri"/>
              </a:rPr>
              <a:t>highly</a:t>
            </a:r>
            <a:r>
              <a:rPr lang="en-US" sz="2400">
                <a:latin typeface="Calibri"/>
                <a:ea typeface="Calibri"/>
                <a:cs typeface="Calibri"/>
                <a:sym typeface="Calibri"/>
              </a:rPr>
              <a:t> </a:t>
            </a:r>
            <a:r>
              <a:rPr lang="en-US" sz="2400">
                <a:latin typeface="Calibri"/>
                <a:ea typeface="Calibri"/>
                <a:cs typeface="Calibri"/>
                <a:sym typeface="Calibri"/>
              </a:rPr>
              <a:t>related</a:t>
            </a:r>
            <a:r>
              <a:rPr lang="en-US" sz="2400">
                <a:latin typeface="Calibri"/>
                <a:ea typeface="Calibri"/>
                <a:cs typeface="Calibri"/>
                <a:sym typeface="Calibri"/>
              </a:rPr>
              <a:t> with stroke. </a:t>
            </a:r>
            <a:endParaRPr sz="2400">
              <a:latin typeface="Calibri"/>
              <a:ea typeface="Calibri"/>
              <a:cs typeface="Calibri"/>
              <a:sym typeface="Calibri"/>
            </a:endParaRPr>
          </a:p>
        </p:txBody>
      </p:sp>
      <p:pic>
        <p:nvPicPr>
          <p:cNvPr id="187" name="Google Shape;187;p12"/>
          <p:cNvPicPr preferRelativeResize="0"/>
          <p:nvPr/>
        </p:nvPicPr>
        <p:blipFill rotWithShape="1">
          <a:blip r:embed="rId4">
            <a:alphaModFix/>
          </a:blip>
          <a:srcRect b="0" l="0" r="0" t="0"/>
          <a:stretch/>
        </p:blipFill>
        <p:spPr>
          <a:xfrm>
            <a:off x="6095993" y="2374596"/>
            <a:ext cx="4991127" cy="3442723"/>
          </a:xfrm>
          <a:prstGeom prst="rect">
            <a:avLst/>
          </a:prstGeom>
          <a:noFill/>
          <a:ln>
            <a:noFill/>
          </a:ln>
        </p:spPr>
      </p:pic>
      <p:sp>
        <p:nvSpPr>
          <p:cNvPr id="188" name="Google Shape;188;p12"/>
          <p:cNvSpPr txBox="1"/>
          <p:nvPr/>
        </p:nvSpPr>
        <p:spPr>
          <a:xfrm>
            <a:off x="6096000" y="1744653"/>
            <a:ext cx="5550000" cy="3500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Hypertension vs. Stroke</a:t>
            </a:r>
            <a:endParaRPr/>
          </a:p>
        </p:txBody>
      </p:sp>
      <p:sp>
        <p:nvSpPr>
          <p:cNvPr id="189" name="Google Shape;189;p12"/>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90" name="Google Shape;190;p12"/>
          <p:cNvGrpSpPr/>
          <p:nvPr/>
        </p:nvGrpSpPr>
        <p:grpSpPr>
          <a:xfrm>
            <a:off x="0" y="1072215"/>
            <a:ext cx="12192000" cy="381000"/>
            <a:chOff x="0" y="391286"/>
            <a:chExt cx="12192000" cy="381000"/>
          </a:xfrm>
        </p:grpSpPr>
        <p:cxnSp>
          <p:nvCxnSpPr>
            <p:cNvPr id="191" name="Google Shape;191;p12"/>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92" name="Google Shape;192;p12"/>
            <p:cNvGrpSpPr/>
            <p:nvPr/>
          </p:nvGrpSpPr>
          <p:grpSpPr>
            <a:xfrm rot="10800000">
              <a:off x="11060824" y="391286"/>
              <a:ext cx="656948" cy="381000"/>
              <a:chOff x="307376" y="393221"/>
              <a:chExt cx="656948" cy="381000"/>
            </a:xfrm>
          </p:grpSpPr>
          <p:sp>
            <p:nvSpPr>
              <p:cNvPr id="193" name="Google Shape;193;p12"/>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4" name="Google Shape;194;p12"/>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Work Type vs. Stroke</a:t>
            </a:r>
            <a:endParaRPr/>
          </a:p>
        </p:txBody>
      </p:sp>
      <p:pic>
        <p:nvPicPr>
          <p:cNvPr id="200" name="Google Shape;200;p13"/>
          <p:cNvPicPr preferRelativeResize="0"/>
          <p:nvPr/>
        </p:nvPicPr>
        <p:blipFill rotWithShape="1">
          <a:blip r:embed="rId3">
            <a:alphaModFix/>
          </a:blip>
          <a:srcRect b="0" l="0" r="0" t="0"/>
          <a:stretch/>
        </p:blipFill>
        <p:spPr>
          <a:xfrm>
            <a:off x="183318" y="2268173"/>
            <a:ext cx="5458612" cy="3729151"/>
          </a:xfrm>
          <a:prstGeom prst="rect">
            <a:avLst/>
          </a:prstGeom>
          <a:noFill/>
          <a:ln>
            <a:noFill/>
          </a:ln>
        </p:spPr>
      </p:pic>
      <p:sp>
        <p:nvSpPr>
          <p:cNvPr id="201" name="Google Shape;201;p13"/>
          <p:cNvSpPr txBox="1"/>
          <p:nvPr/>
        </p:nvSpPr>
        <p:spPr>
          <a:xfrm>
            <a:off x="695750" y="5903850"/>
            <a:ext cx="1095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People work in private sector are more likely to get a stroke and smoking status does not </a:t>
            </a:r>
            <a:r>
              <a:rPr lang="en-US" sz="2400">
                <a:latin typeface="Calibri"/>
                <a:ea typeface="Calibri"/>
                <a:cs typeface="Calibri"/>
                <a:sym typeface="Calibri"/>
              </a:rPr>
              <a:t>seems have much </a:t>
            </a:r>
            <a:r>
              <a:rPr lang="en-US" sz="2400">
                <a:latin typeface="Calibri"/>
                <a:ea typeface="Calibri"/>
                <a:cs typeface="Calibri"/>
                <a:sym typeface="Calibri"/>
              </a:rPr>
              <a:t>relation</a:t>
            </a:r>
            <a:r>
              <a:rPr lang="en-US" sz="2400">
                <a:latin typeface="Calibri"/>
                <a:ea typeface="Calibri"/>
                <a:cs typeface="Calibri"/>
                <a:sym typeface="Calibri"/>
              </a:rPr>
              <a:t> </a:t>
            </a:r>
            <a:r>
              <a:rPr lang="en-US" sz="2400">
                <a:latin typeface="Calibri"/>
                <a:ea typeface="Calibri"/>
                <a:cs typeface="Calibri"/>
                <a:sym typeface="Calibri"/>
              </a:rPr>
              <a:t> to the stroke.  </a:t>
            </a:r>
            <a:endParaRPr sz="2400">
              <a:latin typeface="Calibri"/>
              <a:ea typeface="Calibri"/>
              <a:cs typeface="Calibri"/>
              <a:sym typeface="Calibri"/>
            </a:endParaRPr>
          </a:p>
        </p:txBody>
      </p:sp>
      <p:pic>
        <p:nvPicPr>
          <p:cNvPr id="202" name="Google Shape;202;p13"/>
          <p:cNvPicPr preferRelativeResize="0"/>
          <p:nvPr/>
        </p:nvPicPr>
        <p:blipFill>
          <a:blip r:embed="rId4">
            <a:alphaModFix/>
          </a:blip>
          <a:stretch>
            <a:fillRect/>
          </a:stretch>
        </p:blipFill>
        <p:spPr>
          <a:xfrm>
            <a:off x="6174425" y="2268175"/>
            <a:ext cx="5260475" cy="3452600"/>
          </a:xfrm>
          <a:prstGeom prst="rect">
            <a:avLst/>
          </a:prstGeom>
          <a:noFill/>
          <a:ln>
            <a:noFill/>
          </a:ln>
        </p:spPr>
      </p:pic>
      <p:sp>
        <p:nvSpPr>
          <p:cNvPr id="203" name="Google Shape;203;p13"/>
          <p:cNvSpPr txBox="1"/>
          <p:nvPr/>
        </p:nvSpPr>
        <p:spPr>
          <a:xfrm>
            <a:off x="6174425" y="1670203"/>
            <a:ext cx="5550000" cy="381000"/>
          </a:xfrm>
          <a:prstGeom prst="rect">
            <a:avLst/>
          </a:prstGeom>
          <a:noFill/>
          <a:ln>
            <a:noFill/>
          </a:ln>
        </p:spPr>
        <p:txBody>
          <a:bodyPr anchorCtr="0" anchor="t" bIns="45700" lIns="91425" spcFirstLastPara="1" rIns="91425" wrap="square" tIns="45700">
            <a:normAutofit lnSpcReduction="20000"/>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Ever Married vs. Stroke</a:t>
            </a:r>
            <a:endParaRPr/>
          </a:p>
        </p:txBody>
      </p:sp>
      <p:sp>
        <p:nvSpPr>
          <p:cNvPr id="204" name="Google Shape;204;p13"/>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205" name="Google Shape;205;p13"/>
          <p:cNvGrpSpPr/>
          <p:nvPr/>
        </p:nvGrpSpPr>
        <p:grpSpPr>
          <a:xfrm>
            <a:off x="0" y="1072215"/>
            <a:ext cx="12192000" cy="381000"/>
            <a:chOff x="0" y="391286"/>
            <a:chExt cx="12192000" cy="381000"/>
          </a:xfrm>
        </p:grpSpPr>
        <p:cxnSp>
          <p:nvCxnSpPr>
            <p:cNvPr id="206" name="Google Shape;206;p13"/>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07" name="Google Shape;207;p13"/>
            <p:cNvGrpSpPr/>
            <p:nvPr/>
          </p:nvGrpSpPr>
          <p:grpSpPr>
            <a:xfrm rot="10800000">
              <a:off x="11060824" y="391286"/>
              <a:ext cx="656948" cy="381000"/>
              <a:chOff x="307376" y="393221"/>
              <a:chExt cx="656948" cy="381000"/>
            </a:xfrm>
          </p:grpSpPr>
          <p:sp>
            <p:nvSpPr>
              <p:cNvPr id="208" name="Google Shape;208;p13"/>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9" name="Google Shape;209;p13"/>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Residence Type vs. Stroke</a:t>
            </a:r>
            <a:endParaRPr/>
          </a:p>
        </p:txBody>
      </p:sp>
      <p:pic>
        <p:nvPicPr>
          <p:cNvPr id="215" name="Google Shape;215;p14"/>
          <p:cNvPicPr preferRelativeResize="0"/>
          <p:nvPr/>
        </p:nvPicPr>
        <p:blipFill rotWithShape="1">
          <a:blip r:embed="rId3">
            <a:alphaModFix/>
          </a:blip>
          <a:srcRect b="0" l="0" r="0" t="0"/>
          <a:stretch/>
        </p:blipFill>
        <p:spPr>
          <a:xfrm>
            <a:off x="285972" y="2386405"/>
            <a:ext cx="5738896" cy="3981122"/>
          </a:xfrm>
          <a:prstGeom prst="rect">
            <a:avLst/>
          </a:prstGeom>
          <a:noFill/>
          <a:ln>
            <a:noFill/>
          </a:ln>
        </p:spPr>
      </p:pic>
      <p:pic>
        <p:nvPicPr>
          <p:cNvPr id="216" name="Google Shape;216;p14"/>
          <p:cNvPicPr preferRelativeResize="0"/>
          <p:nvPr/>
        </p:nvPicPr>
        <p:blipFill rotWithShape="1">
          <a:blip r:embed="rId4">
            <a:alphaModFix/>
          </a:blip>
          <a:srcRect b="0" l="0" r="0" t="0"/>
          <a:stretch/>
        </p:blipFill>
        <p:spPr>
          <a:xfrm>
            <a:off x="6252875" y="2602061"/>
            <a:ext cx="5218500" cy="3765473"/>
          </a:xfrm>
          <a:prstGeom prst="rect">
            <a:avLst/>
          </a:prstGeom>
          <a:noFill/>
          <a:ln>
            <a:noFill/>
          </a:ln>
        </p:spPr>
      </p:pic>
      <p:sp>
        <p:nvSpPr>
          <p:cNvPr id="217" name="Google Shape;217;p14"/>
          <p:cNvSpPr txBox="1"/>
          <p:nvPr/>
        </p:nvSpPr>
        <p:spPr>
          <a:xfrm>
            <a:off x="6364950" y="1678803"/>
            <a:ext cx="5550000" cy="3500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Smoking Status vs. Stroke</a:t>
            </a:r>
            <a:endParaRPr/>
          </a:p>
        </p:txBody>
      </p:sp>
      <p:sp>
        <p:nvSpPr>
          <p:cNvPr id="218" name="Google Shape;218;p14"/>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219" name="Google Shape;219;p14"/>
          <p:cNvGrpSpPr/>
          <p:nvPr/>
        </p:nvGrpSpPr>
        <p:grpSpPr>
          <a:xfrm>
            <a:off x="0" y="1072215"/>
            <a:ext cx="12192000" cy="381000"/>
            <a:chOff x="0" y="391286"/>
            <a:chExt cx="12192000" cy="381000"/>
          </a:xfrm>
        </p:grpSpPr>
        <p:cxnSp>
          <p:nvCxnSpPr>
            <p:cNvPr id="220" name="Google Shape;220;p14"/>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21" name="Google Shape;221;p14"/>
            <p:cNvGrpSpPr/>
            <p:nvPr/>
          </p:nvGrpSpPr>
          <p:grpSpPr>
            <a:xfrm rot="10800000">
              <a:off x="11060824" y="391286"/>
              <a:ext cx="656948" cy="381000"/>
              <a:chOff x="307376" y="393221"/>
              <a:chExt cx="656948" cy="381000"/>
            </a:xfrm>
          </p:grpSpPr>
          <p:sp>
            <p:nvSpPr>
              <p:cNvPr id="222" name="Google Shape;222;p14"/>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23" name="Google Shape;223;p14"/>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da0af1531c_1_998"/>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Data Preparation for Model Building</a:t>
            </a:r>
            <a:endParaRPr sz="4000">
              <a:latin typeface="Calibri"/>
              <a:ea typeface="Calibri"/>
              <a:cs typeface="Calibri"/>
              <a:sym typeface="Calibri"/>
            </a:endParaRPr>
          </a:p>
        </p:txBody>
      </p:sp>
      <p:sp>
        <p:nvSpPr>
          <p:cNvPr id="229" name="Google Shape;229;gda0af1531c_1_998"/>
          <p:cNvSpPr txBox="1"/>
          <p:nvPr/>
        </p:nvSpPr>
        <p:spPr>
          <a:xfrm>
            <a:off x="470500" y="2399300"/>
            <a:ext cx="8412900" cy="1514700"/>
          </a:xfrm>
          <a:prstGeom prst="rect">
            <a:avLst/>
          </a:prstGeom>
          <a:noFill/>
          <a:ln>
            <a:noFill/>
          </a:ln>
        </p:spPr>
        <p:txBody>
          <a:bodyPr anchorCtr="0" anchor="t" bIns="91425" lIns="91425" spcFirstLastPara="1" rIns="91425" wrap="square" tIns="91425">
            <a:spAutoFit/>
          </a:bodyPr>
          <a:lstStyle/>
          <a:p>
            <a:pPr indent="-381000" lvl="0" marL="457200" rtl="0" algn="l">
              <a:lnSpc>
                <a:spcPct val="130000"/>
              </a:lnSpc>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Remove Outliers</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One Hot Encoding &amp; Train-Test Splits</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Synthetic Minority Oversampling Technique (SMOTE)</a:t>
            </a:r>
            <a:endParaRPr sz="2400">
              <a:solidFill>
                <a:schemeClr val="dk1"/>
              </a:solidFill>
              <a:latin typeface="Calibri"/>
              <a:ea typeface="Calibri"/>
              <a:cs typeface="Calibri"/>
              <a:sym typeface="Calibri"/>
            </a:endParaRPr>
          </a:p>
        </p:txBody>
      </p:sp>
      <p:grpSp>
        <p:nvGrpSpPr>
          <p:cNvPr id="230" name="Google Shape;230;gda0af1531c_1_998"/>
          <p:cNvGrpSpPr/>
          <p:nvPr/>
        </p:nvGrpSpPr>
        <p:grpSpPr>
          <a:xfrm>
            <a:off x="0" y="1072215"/>
            <a:ext cx="12192000" cy="381000"/>
            <a:chOff x="0" y="391286"/>
            <a:chExt cx="12192000" cy="381000"/>
          </a:xfrm>
        </p:grpSpPr>
        <p:cxnSp>
          <p:nvCxnSpPr>
            <p:cNvPr id="231" name="Google Shape;231;gda0af1531c_1_998"/>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32" name="Google Shape;232;gda0af1531c_1_998"/>
            <p:cNvGrpSpPr/>
            <p:nvPr/>
          </p:nvGrpSpPr>
          <p:grpSpPr>
            <a:xfrm rot="10800000">
              <a:off x="11060824" y="391286"/>
              <a:ext cx="656948" cy="381000"/>
              <a:chOff x="307376" y="393221"/>
              <a:chExt cx="656948" cy="381000"/>
            </a:xfrm>
          </p:grpSpPr>
          <p:sp>
            <p:nvSpPr>
              <p:cNvPr id="233" name="Google Shape;233;gda0af1531c_1_998"/>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4" name="Google Shape;234;gda0af1531c_1_998"/>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Removing Outliers</a:t>
            </a:r>
            <a:endParaRPr sz="4000">
              <a:latin typeface="Calibri"/>
              <a:ea typeface="Calibri"/>
              <a:cs typeface="Calibri"/>
              <a:sym typeface="Calibri"/>
            </a:endParaRPr>
          </a:p>
        </p:txBody>
      </p:sp>
      <p:sp>
        <p:nvSpPr>
          <p:cNvPr id="240" name="Google Shape;240;p15"/>
          <p:cNvSpPr txBox="1"/>
          <p:nvPr/>
        </p:nvSpPr>
        <p:spPr>
          <a:xfrm>
            <a:off x="892875" y="5120450"/>
            <a:ext cx="4717500" cy="13161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US" sz="1500">
                <a:solidFill>
                  <a:schemeClr val="dk1"/>
                </a:solidFill>
                <a:latin typeface="Calibri"/>
                <a:ea typeface="Calibri"/>
                <a:cs typeface="Calibri"/>
                <a:sym typeface="Calibri"/>
              </a:rPr>
              <a:t>age</a:t>
            </a:r>
            <a:r>
              <a:rPr lang="en-US" sz="1500">
                <a:solidFill>
                  <a:schemeClr val="dk1"/>
                </a:solidFill>
                <a:latin typeface="Calibri"/>
                <a:ea typeface="Calibri"/>
                <a:cs typeface="Calibri"/>
                <a:sym typeface="Calibri"/>
              </a:rPr>
              <a:t> : 0</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lang="en-US" sz="1500">
                <a:solidFill>
                  <a:schemeClr val="dk1"/>
                </a:solidFill>
                <a:latin typeface="Calibri"/>
                <a:ea typeface="Calibri"/>
                <a:cs typeface="Calibri"/>
                <a:sym typeface="Calibri"/>
              </a:rPr>
              <a:t>avg_glucose_level : 627</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lang="en-US" sz="1500">
                <a:solidFill>
                  <a:schemeClr val="dk1"/>
                </a:solidFill>
                <a:latin typeface="Calibri"/>
                <a:ea typeface="Calibri"/>
                <a:cs typeface="Calibri"/>
                <a:sym typeface="Calibri"/>
              </a:rPr>
              <a:t>bmi : 126</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b="1" lang="en-US" sz="1500">
                <a:solidFill>
                  <a:schemeClr val="dk1"/>
                </a:solidFill>
                <a:latin typeface="Calibri"/>
                <a:ea typeface="Calibri"/>
                <a:cs typeface="Calibri"/>
                <a:sym typeface="Calibri"/>
              </a:rPr>
              <a:t>Total outlier</a:t>
            </a:r>
            <a:r>
              <a:rPr b="1" lang="en-US" sz="1500">
                <a:solidFill>
                  <a:schemeClr val="dk1"/>
                </a:solidFill>
                <a:latin typeface="Calibri"/>
                <a:ea typeface="Calibri"/>
                <a:cs typeface="Calibri"/>
                <a:sym typeface="Calibri"/>
              </a:rPr>
              <a:t> count: 753</a:t>
            </a:r>
            <a:endParaRPr b="1" sz="2400">
              <a:solidFill>
                <a:schemeClr val="dk1"/>
              </a:solidFill>
              <a:latin typeface="Calibri"/>
              <a:ea typeface="Calibri"/>
              <a:cs typeface="Calibri"/>
              <a:sym typeface="Calibri"/>
            </a:endParaRPr>
          </a:p>
        </p:txBody>
      </p:sp>
      <p:pic>
        <p:nvPicPr>
          <p:cNvPr id="241" name="Google Shape;241;p15"/>
          <p:cNvPicPr preferRelativeResize="0"/>
          <p:nvPr/>
        </p:nvPicPr>
        <p:blipFill>
          <a:blip r:embed="rId3">
            <a:alphaModFix/>
          </a:blip>
          <a:stretch>
            <a:fillRect/>
          </a:stretch>
        </p:blipFill>
        <p:spPr>
          <a:xfrm>
            <a:off x="1141625" y="1805400"/>
            <a:ext cx="9908743" cy="3247200"/>
          </a:xfrm>
          <a:prstGeom prst="rect">
            <a:avLst/>
          </a:prstGeom>
          <a:noFill/>
          <a:ln>
            <a:noFill/>
          </a:ln>
        </p:spPr>
      </p:pic>
      <p:grpSp>
        <p:nvGrpSpPr>
          <p:cNvPr id="242" name="Google Shape;242;p15"/>
          <p:cNvGrpSpPr/>
          <p:nvPr/>
        </p:nvGrpSpPr>
        <p:grpSpPr>
          <a:xfrm>
            <a:off x="0" y="1072215"/>
            <a:ext cx="12192000" cy="381000"/>
            <a:chOff x="0" y="391286"/>
            <a:chExt cx="12192000" cy="381000"/>
          </a:xfrm>
        </p:grpSpPr>
        <p:cxnSp>
          <p:nvCxnSpPr>
            <p:cNvPr id="243" name="Google Shape;243;p15"/>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44" name="Google Shape;244;p15"/>
            <p:cNvGrpSpPr/>
            <p:nvPr/>
          </p:nvGrpSpPr>
          <p:grpSpPr>
            <a:xfrm rot="10800000">
              <a:off x="11060824" y="391286"/>
              <a:ext cx="656948" cy="381000"/>
              <a:chOff x="307376" y="393221"/>
              <a:chExt cx="656948" cy="381000"/>
            </a:xfrm>
          </p:grpSpPr>
          <p:sp>
            <p:nvSpPr>
              <p:cNvPr id="245" name="Google Shape;245;p15"/>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46" name="Google Shape;246;p15"/>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One-Hot Encoding</a:t>
            </a:r>
            <a:endParaRPr sz="4000">
              <a:latin typeface="Calibri"/>
              <a:ea typeface="Calibri"/>
              <a:cs typeface="Calibri"/>
              <a:sym typeface="Calibri"/>
            </a:endParaRPr>
          </a:p>
        </p:txBody>
      </p:sp>
      <p:pic>
        <p:nvPicPr>
          <p:cNvPr id="252" name="Google Shape;252;p16"/>
          <p:cNvPicPr preferRelativeResize="0"/>
          <p:nvPr/>
        </p:nvPicPr>
        <p:blipFill>
          <a:blip r:embed="rId3">
            <a:alphaModFix/>
          </a:blip>
          <a:stretch>
            <a:fillRect/>
          </a:stretch>
        </p:blipFill>
        <p:spPr>
          <a:xfrm>
            <a:off x="1021787" y="1599025"/>
            <a:ext cx="10148424" cy="4451525"/>
          </a:xfrm>
          <a:prstGeom prst="rect">
            <a:avLst/>
          </a:prstGeom>
          <a:noFill/>
          <a:ln>
            <a:noFill/>
          </a:ln>
        </p:spPr>
      </p:pic>
      <p:grpSp>
        <p:nvGrpSpPr>
          <p:cNvPr id="253" name="Google Shape;253;p16"/>
          <p:cNvGrpSpPr/>
          <p:nvPr/>
        </p:nvGrpSpPr>
        <p:grpSpPr>
          <a:xfrm>
            <a:off x="0" y="1072215"/>
            <a:ext cx="12192000" cy="381000"/>
            <a:chOff x="0" y="391286"/>
            <a:chExt cx="12192000" cy="381000"/>
          </a:xfrm>
        </p:grpSpPr>
        <p:cxnSp>
          <p:nvCxnSpPr>
            <p:cNvPr id="254" name="Google Shape;254;p1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55" name="Google Shape;255;p16"/>
            <p:cNvGrpSpPr/>
            <p:nvPr/>
          </p:nvGrpSpPr>
          <p:grpSpPr>
            <a:xfrm rot="10800000">
              <a:off x="11060824" y="391286"/>
              <a:ext cx="656948" cy="381000"/>
              <a:chOff x="307376" y="393221"/>
              <a:chExt cx="656948" cy="381000"/>
            </a:xfrm>
          </p:grpSpPr>
          <p:sp>
            <p:nvSpPr>
              <p:cNvPr id="256" name="Google Shape;256;p1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7" name="Google Shape;257;p1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da0af1531c_1_1005"/>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OverSampling (SMOTE)</a:t>
            </a:r>
            <a:endParaRPr sz="4000">
              <a:latin typeface="Calibri"/>
              <a:ea typeface="Calibri"/>
              <a:cs typeface="Calibri"/>
              <a:sym typeface="Calibri"/>
            </a:endParaRPr>
          </a:p>
        </p:txBody>
      </p:sp>
      <p:pic>
        <p:nvPicPr>
          <p:cNvPr id="263" name="Google Shape;263;gda0af1531c_1_1005"/>
          <p:cNvPicPr preferRelativeResize="0"/>
          <p:nvPr/>
        </p:nvPicPr>
        <p:blipFill>
          <a:blip r:embed="rId3">
            <a:alphaModFix/>
          </a:blip>
          <a:stretch>
            <a:fillRect/>
          </a:stretch>
        </p:blipFill>
        <p:spPr>
          <a:xfrm>
            <a:off x="840199" y="2832900"/>
            <a:ext cx="10511600" cy="3545174"/>
          </a:xfrm>
          <a:prstGeom prst="rect">
            <a:avLst/>
          </a:prstGeom>
          <a:noFill/>
          <a:ln>
            <a:noFill/>
          </a:ln>
        </p:spPr>
      </p:pic>
      <p:pic>
        <p:nvPicPr>
          <p:cNvPr id="264" name="Google Shape;264;gda0af1531c_1_1005"/>
          <p:cNvPicPr preferRelativeResize="0"/>
          <p:nvPr/>
        </p:nvPicPr>
        <p:blipFill>
          <a:blip r:embed="rId4">
            <a:alphaModFix/>
          </a:blip>
          <a:stretch>
            <a:fillRect/>
          </a:stretch>
        </p:blipFill>
        <p:spPr>
          <a:xfrm>
            <a:off x="840200" y="1488872"/>
            <a:ext cx="6906151" cy="1046825"/>
          </a:xfrm>
          <a:prstGeom prst="rect">
            <a:avLst/>
          </a:prstGeom>
          <a:noFill/>
          <a:ln>
            <a:noFill/>
          </a:ln>
        </p:spPr>
      </p:pic>
      <p:grpSp>
        <p:nvGrpSpPr>
          <p:cNvPr id="265" name="Google Shape;265;gda0af1531c_1_1005"/>
          <p:cNvGrpSpPr/>
          <p:nvPr/>
        </p:nvGrpSpPr>
        <p:grpSpPr>
          <a:xfrm>
            <a:off x="0" y="1072215"/>
            <a:ext cx="12192000" cy="381000"/>
            <a:chOff x="0" y="391286"/>
            <a:chExt cx="12192000" cy="381000"/>
          </a:xfrm>
        </p:grpSpPr>
        <p:cxnSp>
          <p:nvCxnSpPr>
            <p:cNvPr id="266" name="Google Shape;266;gda0af1531c_1_1005"/>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67" name="Google Shape;267;gda0af1531c_1_1005"/>
            <p:cNvGrpSpPr/>
            <p:nvPr/>
          </p:nvGrpSpPr>
          <p:grpSpPr>
            <a:xfrm rot="10800000">
              <a:off x="11060824" y="391286"/>
              <a:ext cx="656948" cy="381000"/>
              <a:chOff x="307376" y="393221"/>
              <a:chExt cx="656948" cy="381000"/>
            </a:xfrm>
          </p:grpSpPr>
          <p:sp>
            <p:nvSpPr>
              <p:cNvPr id="268" name="Google Shape;268;gda0af1531c_1_1005"/>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9" name="Google Shape;269;gda0af1531c_1_1005"/>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a0af1531c_4_6"/>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Comparison of Baseline Models</a:t>
            </a:r>
            <a:endParaRPr sz="4000">
              <a:latin typeface="Calibri"/>
              <a:ea typeface="Calibri"/>
              <a:cs typeface="Calibri"/>
              <a:sym typeface="Calibri"/>
            </a:endParaRPr>
          </a:p>
        </p:txBody>
      </p:sp>
      <p:pic>
        <p:nvPicPr>
          <p:cNvPr id="276" name="Google Shape;276;gda0af1531c_4_6"/>
          <p:cNvPicPr preferRelativeResize="0"/>
          <p:nvPr/>
        </p:nvPicPr>
        <p:blipFill>
          <a:blip r:embed="rId3">
            <a:alphaModFix/>
          </a:blip>
          <a:stretch>
            <a:fillRect/>
          </a:stretch>
        </p:blipFill>
        <p:spPr>
          <a:xfrm>
            <a:off x="650800" y="1855915"/>
            <a:ext cx="8782050" cy="2971800"/>
          </a:xfrm>
          <a:prstGeom prst="rect">
            <a:avLst/>
          </a:prstGeom>
          <a:noFill/>
          <a:ln>
            <a:noFill/>
          </a:ln>
        </p:spPr>
      </p:pic>
      <p:sp>
        <p:nvSpPr>
          <p:cNvPr id="277" name="Google Shape;277;gda0af1531c_4_6"/>
          <p:cNvSpPr txBox="1"/>
          <p:nvPr/>
        </p:nvSpPr>
        <p:spPr>
          <a:xfrm>
            <a:off x="650800" y="4927350"/>
            <a:ext cx="89901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Use different classification models to calculate precision scores, recall scores, F-measure and accuracy after the oversampling data.</a:t>
            </a:r>
            <a:endParaRPr>
              <a:solidFill>
                <a:schemeClr val="dk1"/>
              </a:solidFill>
            </a:endParaRPr>
          </a:p>
        </p:txBody>
      </p:sp>
      <p:grpSp>
        <p:nvGrpSpPr>
          <p:cNvPr id="278" name="Google Shape;278;gda0af1531c_4_6"/>
          <p:cNvGrpSpPr/>
          <p:nvPr/>
        </p:nvGrpSpPr>
        <p:grpSpPr>
          <a:xfrm>
            <a:off x="0" y="1072215"/>
            <a:ext cx="12192000" cy="381000"/>
            <a:chOff x="0" y="391286"/>
            <a:chExt cx="12192000" cy="381000"/>
          </a:xfrm>
        </p:grpSpPr>
        <p:cxnSp>
          <p:nvCxnSpPr>
            <p:cNvPr id="279" name="Google Shape;279;gda0af1531c_4_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80" name="Google Shape;280;gda0af1531c_4_6"/>
            <p:cNvGrpSpPr/>
            <p:nvPr/>
          </p:nvGrpSpPr>
          <p:grpSpPr>
            <a:xfrm rot="10800000">
              <a:off x="11060824" y="391286"/>
              <a:ext cx="656948" cy="381000"/>
              <a:chOff x="307376" y="393221"/>
              <a:chExt cx="656948" cy="381000"/>
            </a:xfrm>
          </p:grpSpPr>
          <p:sp>
            <p:nvSpPr>
              <p:cNvPr id="281" name="Google Shape;281;gda0af1531c_4_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82" name="Google Shape;282;gda0af1531c_4_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da0af1531c_15_0"/>
          <p:cNvSpPr txBox="1"/>
          <p:nvPr/>
        </p:nvSpPr>
        <p:spPr>
          <a:xfrm>
            <a:off x="470492" y="368704"/>
            <a:ext cx="28806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solidFill>
                  <a:schemeClr val="dk1"/>
                </a:solidFill>
                <a:latin typeface="Calibri"/>
                <a:ea typeface="Calibri"/>
                <a:cs typeface="Calibri"/>
                <a:sym typeface="Calibri"/>
              </a:rPr>
              <a:t>Agenda</a:t>
            </a:r>
            <a:endParaRPr sz="4000">
              <a:latin typeface="Calibri"/>
              <a:ea typeface="Calibri"/>
              <a:cs typeface="Calibri"/>
              <a:sym typeface="Calibri"/>
            </a:endParaRPr>
          </a:p>
        </p:txBody>
      </p:sp>
      <p:sp>
        <p:nvSpPr>
          <p:cNvPr id="62" name="Google Shape;62;gda0af1531c_15_0"/>
          <p:cNvSpPr txBox="1"/>
          <p:nvPr/>
        </p:nvSpPr>
        <p:spPr>
          <a:xfrm>
            <a:off x="1156275" y="1801000"/>
            <a:ext cx="5181600" cy="4098000"/>
          </a:xfrm>
          <a:prstGeom prst="rect">
            <a:avLst/>
          </a:prstGeom>
          <a:noFill/>
          <a:ln>
            <a:noFill/>
          </a:ln>
        </p:spPr>
        <p:txBody>
          <a:bodyPr anchorCtr="0" anchor="t" bIns="45700" lIns="91425" spcFirstLastPara="1" rIns="91425" wrap="square" tIns="45700">
            <a:noAutofit/>
          </a:bodyPr>
          <a:lstStyle/>
          <a:p>
            <a:pPr indent="-387350" lvl="0" marL="457200" marR="0" rtl="0" algn="l">
              <a:lnSpc>
                <a:spcPct val="130000"/>
              </a:lnSpc>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Problem &amp; Goal </a:t>
            </a:r>
            <a:endParaRPr sz="2500">
              <a:solidFill>
                <a:schemeClr val="dk1"/>
              </a:solidFill>
              <a:latin typeface="Calibri"/>
              <a:ea typeface="Calibri"/>
              <a:cs typeface="Calibri"/>
              <a:sym typeface="Calibri"/>
            </a:endParaRPr>
          </a:p>
          <a:p>
            <a:pPr indent="-387350" lvl="0" marL="457200" marR="0" rtl="0" algn="l">
              <a:lnSpc>
                <a:spcPct val="130000"/>
              </a:lnSpc>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Statistical Analysis</a:t>
            </a:r>
            <a:endParaRPr sz="2500">
              <a:solidFill>
                <a:schemeClr val="dk1"/>
              </a:solidFill>
              <a:latin typeface="Calibri"/>
              <a:ea typeface="Calibri"/>
              <a:cs typeface="Calibri"/>
              <a:sym typeface="Calibri"/>
            </a:endParaRPr>
          </a:p>
          <a:p>
            <a:pPr indent="-355600" lvl="1" marL="914400" marR="0" rtl="0" algn="l">
              <a:lnSpc>
                <a:spcPct val="13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Data Pre-Processing</a:t>
            </a:r>
            <a:endParaRPr sz="2000">
              <a:latin typeface="Calibri"/>
              <a:ea typeface="Calibri"/>
              <a:cs typeface="Calibri"/>
              <a:sym typeface="Calibri"/>
            </a:endParaRPr>
          </a:p>
          <a:p>
            <a:pPr indent="-355600" lvl="1" marL="914400" marR="0" rtl="0" algn="l">
              <a:lnSpc>
                <a:spcPct val="13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Exploratory Data Analysis</a:t>
            </a:r>
            <a:endParaRPr sz="2000">
              <a:latin typeface="Calibri"/>
              <a:ea typeface="Calibri"/>
              <a:cs typeface="Calibri"/>
              <a:sym typeface="Calibri"/>
            </a:endParaRPr>
          </a:p>
          <a:p>
            <a:pPr indent="-355600" lvl="1" marL="914400" marR="0" rtl="0" algn="l">
              <a:lnSpc>
                <a:spcPct val="13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Preparation for Model Building</a:t>
            </a:r>
            <a:endParaRPr sz="2000">
              <a:solidFill>
                <a:schemeClr val="dk1"/>
              </a:solidFill>
              <a:latin typeface="Calibri"/>
              <a:ea typeface="Calibri"/>
              <a:cs typeface="Calibri"/>
              <a:sym typeface="Calibri"/>
            </a:endParaRPr>
          </a:p>
          <a:p>
            <a:pPr indent="-355600" lvl="1" marL="914400" marR="0" rtl="0" algn="l">
              <a:lnSpc>
                <a:spcPct val="13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Feature Selection</a:t>
            </a:r>
            <a:endParaRPr sz="2000">
              <a:solidFill>
                <a:schemeClr val="dk1"/>
              </a:solidFill>
              <a:latin typeface="Calibri"/>
              <a:ea typeface="Calibri"/>
              <a:cs typeface="Calibri"/>
              <a:sym typeface="Calibri"/>
            </a:endParaRPr>
          </a:p>
          <a:p>
            <a:pPr indent="-355600" lvl="1" marL="914400" marR="0" rtl="0" algn="l">
              <a:lnSpc>
                <a:spcPct val="13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Comparison of Models</a:t>
            </a:r>
            <a:endParaRPr sz="2000">
              <a:solidFill>
                <a:schemeClr val="dk1"/>
              </a:solidFill>
              <a:latin typeface="Calibri"/>
              <a:ea typeface="Calibri"/>
              <a:cs typeface="Calibri"/>
              <a:sym typeface="Calibri"/>
            </a:endParaRPr>
          </a:p>
          <a:p>
            <a:pPr indent="-387350" lvl="0" marL="457200" marR="0" rtl="0" algn="l">
              <a:lnSpc>
                <a:spcPct val="130000"/>
              </a:lnSpc>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Our Application Program</a:t>
            </a:r>
            <a:endParaRPr sz="2500">
              <a:solidFill>
                <a:schemeClr val="dk1"/>
              </a:solidFill>
              <a:latin typeface="Calibri"/>
              <a:ea typeface="Calibri"/>
              <a:cs typeface="Calibri"/>
              <a:sym typeface="Calibri"/>
            </a:endParaRPr>
          </a:p>
          <a:p>
            <a:pPr indent="-387350" lvl="0" marL="457200" marR="0" rtl="0" algn="l">
              <a:lnSpc>
                <a:spcPct val="130000"/>
              </a:lnSpc>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Highlights</a:t>
            </a:r>
            <a:endParaRPr sz="2500">
              <a:solidFill>
                <a:schemeClr val="dk1"/>
              </a:solidFill>
              <a:latin typeface="Calibri"/>
              <a:ea typeface="Calibri"/>
              <a:cs typeface="Calibri"/>
              <a:sym typeface="Calibri"/>
            </a:endParaRPr>
          </a:p>
        </p:txBody>
      </p:sp>
      <p:grpSp>
        <p:nvGrpSpPr>
          <p:cNvPr id="63" name="Google Shape;63;gda0af1531c_15_0"/>
          <p:cNvGrpSpPr/>
          <p:nvPr/>
        </p:nvGrpSpPr>
        <p:grpSpPr>
          <a:xfrm>
            <a:off x="0" y="1072215"/>
            <a:ext cx="12192000" cy="381000"/>
            <a:chOff x="0" y="391286"/>
            <a:chExt cx="12192000" cy="381000"/>
          </a:xfrm>
        </p:grpSpPr>
        <p:cxnSp>
          <p:nvCxnSpPr>
            <p:cNvPr id="64" name="Google Shape;64;gda0af1531c_15_0"/>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65" name="Google Shape;65;gda0af1531c_15_0"/>
            <p:cNvGrpSpPr/>
            <p:nvPr/>
          </p:nvGrpSpPr>
          <p:grpSpPr>
            <a:xfrm rot="10800000">
              <a:off x="11060824" y="391286"/>
              <a:ext cx="656948" cy="381000"/>
              <a:chOff x="307376" y="393221"/>
              <a:chExt cx="656948" cy="381000"/>
            </a:xfrm>
          </p:grpSpPr>
          <p:sp>
            <p:nvSpPr>
              <p:cNvPr id="66" name="Google Shape;66;gda0af1531c_15_0"/>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gda0af1531c_15_0"/>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da0af1531c_4_28"/>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Feature Selection</a:t>
            </a:r>
            <a:endParaRPr sz="4000">
              <a:latin typeface="Calibri"/>
              <a:ea typeface="Calibri"/>
              <a:cs typeface="Calibri"/>
              <a:sym typeface="Calibri"/>
            </a:endParaRPr>
          </a:p>
        </p:txBody>
      </p:sp>
      <p:sp>
        <p:nvSpPr>
          <p:cNvPr id="289" name="Google Shape;289;gda0af1531c_4_28"/>
          <p:cNvSpPr txBox="1"/>
          <p:nvPr/>
        </p:nvSpPr>
        <p:spPr>
          <a:xfrm>
            <a:off x="470500" y="1622675"/>
            <a:ext cx="8220900" cy="21795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 </a:t>
            </a:r>
            <a:r>
              <a:rPr lang="en-US" sz="2400">
                <a:solidFill>
                  <a:schemeClr val="dk1"/>
                </a:solidFill>
                <a:highlight>
                  <a:srgbClr val="FFFFFF"/>
                </a:highlight>
                <a:latin typeface="Calibri"/>
                <a:ea typeface="Calibri"/>
                <a:cs typeface="Calibri"/>
                <a:sym typeface="Calibri"/>
              </a:rPr>
              <a:t>process of selecting the most significant and relevant features from a dataset. </a:t>
            </a:r>
            <a:endParaRPr sz="2400">
              <a:solidFill>
                <a:schemeClr val="dk1"/>
              </a:solidFill>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highlight>
                  <a:srgbClr val="FFFFFF"/>
                </a:highlight>
                <a:latin typeface="Calibri"/>
                <a:ea typeface="Calibri"/>
                <a:cs typeface="Calibri"/>
                <a:sym typeface="Calibri"/>
              </a:rPr>
              <a:t>This process is needed to eliminate less important and irrelevant features which lead to inaccurate predictions for our model.</a:t>
            </a:r>
            <a:endParaRPr sz="2400">
              <a:solidFill>
                <a:schemeClr val="dk1"/>
              </a:solidFill>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highlight>
                  <a:srgbClr val="FFFFFF"/>
                </a:highlight>
                <a:latin typeface="Calibri"/>
                <a:ea typeface="Calibri"/>
                <a:cs typeface="Calibri"/>
                <a:sym typeface="Calibri"/>
              </a:rPr>
              <a:t>Applying Forward Selection</a:t>
            </a:r>
            <a:endParaRPr sz="2400">
              <a:solidFill>
                <a:schemeClr val="dk1"/>
              </a:solidFill>
              <a:highlight>
                <a:srgbClr val="FFFFFF"/>
              </a:highlight>
              <a:latin typeface="Calibri"/>
              <a:ea typeface="Calibri"/>
              <a:cs typeface="Calibri"/>
              <a:sym typeface="Calibri"/>
            </a:endParaRPr>
          </a:p>
        </p:txBody>
      </p:sp>
      <p:pic>
        <p:nvPicPr>
          <p:cNvPr id="290" name="Google Shape;290;gda0af1531c_4_28"/>
          <p:cNvPicPr preferRelativeResize="0"/>
          <p:nvPr/>
        </p:nvPicPr>
        <p:blipFill>
          <a:blip r:embed="rId3">
            <a:alphaModFix/>
          </a:blip>
          <a:stretch>
            <a:fillRect/>
          </a:stretch>
        </p:blipFill>
        <p:spPr>
          <a:xfrm>
            <a:off x="642900" y="3990125"/>
            <a:ext cx="9844681" cy="2324600"/>
          </a:xfrm>
          <a:prstGeom prst="rect">
            <a:avLst/>
          </a:prstGeom>
          <a:noFill/>
          <a:ln>
            <a:noFill/>
          </a:ln>
        </p:spPr>
      </p:pic>
      <p:grpSp>
        <p:nvGrpSpPr>
          <p:cNvPr id="291" name="Google Shape;291;gda0af1531c_4_28"/>
          <p:cNvGrpSpPr/>
          <p:nvPr/>
        </p:nvGrpSpPr>
        <p:grpSpPr>
          <a:xfrm>
            <a:off x="0" y="1072215"/>
            <a:ext cx="12192000" cy="381000"/>
            <a:chOff x="0" y="391286"/>
            <a:chExt cx="12192000" cy="381000"/>
          </a:xfrm>
        </p:grpSpPr>
        <p:cxnSp>
          <p:nvCxnSpPr>
            <p:cNvPr id="292" name="Google Shape;292;gda0af1531c_4_28"/>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293" name="Google Shape;293;gda0af1531c_4_28"/>
            <p:cNvGrpSpPr/>
            <p:nvPr/>
          </p:nvGrpSpPr>
          <p:grpSpPr>
            <a:xfrm rot="10800000">
              <a:off x="11060824" y="391286"/>
              <a:ext cx="656948" cy="381000"/>
              <a:chOff x="307376" y="393221"/>
              <a:chExt cx="656948" cy="381000"/>
            </a:xfrm>
          </p:grpSpPr>
          <p:sp>
            <p:nvSpPr>
              <p:cNvPr id="294" name="Google Shape;294;gda0af1531c_4_28"/>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5" name="Google Shape;295;gda0af1531c_4_28"/>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da0af1531c_4_52"/>
          <p:cNvSpPr txBox="1"/>
          <p:nvPr/>
        </p:nvSpPr>
        <p:spPr>
          <a:xfrm>
            <a:off x="470500" y="368700"/>
            <a:ext cx="111609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Comparison of Models After Feature Selection</a:t>
            </a:r>
            <a:endParaRPr sz="4000">
              <a:latin typeface="Calibri"/>
              <a:ea typeface="Calibri"/>
              <a:cs typeface="Calibri"/>
              <a:sym typeface="Calibri"/>
            </a:endParaRPr>
          </a:p>
        </p:txBody>
      </p:sp>
      <p:pic>
        <p:nvPicPr>
          <p:cNvPr id="302" name="Google Shape;302;gda0af1531c_4_52"/>
          <p:cNvPicPr preferRelativeResize="0"/>
          <p:nvPr/>
        </p:nvPicPr>
        <p:blipFill>
          <a:blip r:embed="rId3">
            <a:alphaModFix/>
          </a:blip>
          <a:stretch>
            <a:fillRect/>
          </a:stretch>
        </p:blipFill>
        <p:spPr>
          <a:xfrm>
            <a:off x="152400" y="3471401"/>
            <a:ext cx="11887202" cy="2865500"/>
          </a:xfrm>
          <a:prstGeom prst="rect">
            <a:avLst/>
          </a:prstGeom>
          <a:noFill/>
          <a:ln>
            <a:noFill/>
          </a:ln>
        </p:spPr>
      </p:pic>
      <p:sp>
        <p:nvSpPr>
          <p:cNvPr id="303" name="Google Shape;303;gda0af1531c_4_52"/>
          <p:cNvSpPr/>
          <p:nvPr/>
        </p:nvSpPr>
        <p:spPr>
          <a:xfrm>
            <a:off x="259000" y="5353750"/>
            <a:ext cx="11583900" cy="414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da0af1531c_4_52"/>
          <p:cNvSpPr txBox="1"/>
          <p:nvPr/>
        </p:nvSpPr>
        <p:spPr>
          <a:xfrm>
            <a:off x="470500" y="1622675"/>
            <a:ext cx="10983300" cy="15147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model with highest Accuracy, Recall and F1-score is Naive Bayes after feature selection</a:t>
            </a:r>
            <a:endParaRPr sz="24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%32 increase in Accuracy Score and %80 increase in F1-score</a:t>
            </a:r>
            <a:endParaRPr sz="2400">
              <a:solidFill>
                <a:schemeClr val="dk1"/>
              </a:solidFill>
              <a:latin typeface="Calibri"/>
              <a:ea typeface="Calibri"/>
              <a:cs typeface="Calibri"/>
              <a:sym typeface="Calibri"/>
            </a:endParaRPr>
          </a:p>
        </p:txBody>
      </p:sp>
      <p:grpSp>
        <p:nvGrpSpPr>
          <p:cNvPr id="305" name="Google Shape;305;gda0af1531c_4_52"/>
          <p:cNvGrpSpPr/>
          <p:nvPr/>
        </p:nvGrpSpPr>
        <p:grpSpPr>
          <a:xfrm>
            <a:off x="0" y="1072215"/>
            <a:ext cx="12192000" cy="381000"/>
            <a:chOff x="0" y="391286"/>
            <a:chExt cx="12192000" cy="381000"/>
          </a:xfrm>
        </p:grpSpPr>
        <p:cxnSp>
          <p:nvCxnSpPr>
            <p:cNvPr id="306" name="Google Shape;306;gda0af1531c_4_52"/>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07" name="Google Shape;307;gda0af1531c_4_52"/>
            <p:cNvGrpSpPr/>
            <p:nvPr/>
          </p:nvGrpSpPr>
          <p:grpSpPr>
            <a:xfrm rot="10800000">
              <a:off x="11060824" y="391286"/>
              <a:ext cx="656948" cy="381000"/>
              <a:chOff x="307376" y="393221"/>
              <a:chExt cx="656948" cy="381000"/>
            </a:xfrm>
          </p:grpSpPr>
          <p:sp>
            <p:nvSpPr>
              <p:cNvPr id="308" name="Google Shape;308;gda0af1531c_4_52"/>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9" name="Google Shape;309;gda0af1531c_4_52"/>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da0af1531c_4_76"/>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Writing our Stroke Prediction Program</a:t>
            </a:r>
            <a:endParaRPr sz="4000">
              <a:latin typeface="Calibri"/>
              <a:ea typeface="Calibri"/>
              <a:cs typeface="Calibri"/>
              <a:sym typeface="Calibri"/>
            </a:endParaRPr>
          </a:p>
        </p:txBody>
      </p:sp>
      <p:sp>
        <p:nvSpPr>
          <p:cNvPr id="316" name="Google Shape;316;gda0af1531c_4_76"/>
          <p:cNvSpPr txBox="1"/>
          <p:nvPr/>
        </p:nvSpPr>
        <p:spPr>
          <a:xfrm>
            <a:off x="470500" y="1622675"/>
            <a:ext cx="10639800" cy="3509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Training our model with best selected features based on Naive Bayes Model:</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age</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work_type_never_worked</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heart_disease_1</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avg_glucose_level</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ever_married_yes</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hypertension_1</a:t>
            </a:r>
            <a:endParaRPr sz="24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2400">
                <a:solidFill>
                  <a:schemeClr val="dk1"/>
                </a:solidFill>
                <a:latin typeface="Calibri"/>
                <a:ea typeface="Calibri"/>
                <a:cs typeface="Calibri"/>
                <a:sym typeface="Calibri"/>
              </a:rPr>
              <a:t>work_type_1</a:t>
            </a:r>
            <a:endParaRPr sz="2400">
              <a:solidFill>
                <a:schemeClr val="dk1"/>
              </a:solidFill>
              <a:latin typeface="Calibri"/>
              <a:ea typeface="Calibri"/>
              <a:cs typeface="Calibri"/>
              <a:sym typeface="Calibri"/>
            </a:endParaRPr>
          </a:p>
        </p:txBody>
      </p:sp>
      <p:pic>
        <p:nvPicPr>
          <p:cNvPr id="317" name="Google Shape;317;gda0af1531c_4_76"/>
          <p:cNvPicPr preferRelativeResize="0"/>
          <p:nvPr/>
        </p:nvPicPr>
        <p:blipFill>
          <a:blip r:embed="rId3">
            <a:alphaModFix/>
          </a:blip>
          <a:stretch>
            <a:fillRect/>
          </a:stretch>
        </p:blipFill>
        <p:spPr>
          <a:xfrm>
            <a:off x="4629650" y="2275225"/>
            <a:ext cx="6835298" cy="3860274"/>
          </a:xfrm>
          <a:prstGeom prst="rect">
            <a:avLst/>
          </a:prstGeom>
          <a:noFill/>
          <a:ln>
            <a:noFill/>
          </a:ln>
        </p:spPr>
      </p:pic>
      <p:grpSp>
        <p:nvGrpSpPr>
          <p:cNvPr id="318" name="Google Shape;318;gda0af1531c_4_76"/>
          <p:cNvGrpSpPr/>
          <p:nvPr/>
        </p:nvGrpSpPr>
        <p:grpSpPr>
          <a:xfrm>
            <a:off x="0" y="1072215"/>
            <a:ext cx="12192000" cy="381000"/>
            <a:chOff x="0" y="391286"/>
            <a:chExt cx="12192000" cy="381000"/>
          </a:xfrm>
        </p:grpSpPr>
        <p:cxnSp>
          <p:nvCxnSpPr>
            <p:cNvPr id="319" name="Google Shape;319;gda0af1531c_4_7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20" name="Google Shape;320;gda0af1531c_4_76"/>
            <p:cNvGrpSpPr/>
            <p:nvPr/>
          </p:nvGrpSpPr>
          <p:grpSpPr>
            <a:xfrm rot="10800000">
              <a:off x="11060824" y="391286"/>
              <a:ext cx="656948" cy="381000"/>
              <a:chOff x="307376" y="393221"/>
              <a:chExt cx="656948" cy="381000"/>
            </a:xfrm>
          </p:grpSpPr>
          <p:sp>
            <p:nvSpPr>
              <p:cNvPr id="321" name="Google Shape;321;gda0af1531c_4_7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2" name="Google Shape;322;gda0af1531c_4_7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idx="1" type="body"/>
          </p:nvPr>
        </p:nvSpPr>
        <p:spPr>
          <a:xfrm>
            <a:off x="838200" y="1825625"/>
            <a:ext cx="10515600" cy="2284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The user interface allows user to input their personal data and the program would analyze the inputs to determine how likely for that person to get a stroke. </a:t>
            </a:r>
            <a:endParaRPr sz="2400"/>
          </a:p>
          <a:p>
            <a:pPr indent="-381000" lvl="0" marL="457200" rtl="0" algn="l">
              <a:lnSpc>
                <a:spcPct val="115000"/>
              </a:lnSpc>
              <a:spcBef>
                <a:spcPts val="0"/>
              </a:spcBef>
              <a:spcAft>
                <a:spcPts val="0"/>
              </a:spcAft>
              <a:buSzPts val="2400"/>
              <a:buChar char="●"/>
            </a:pPr>
            <a:r>
              <a:rPr lang="en-US" sz="2400">
                <a:highlight>
                  <a:schemeClr val="lt1"/>
                </a:highlight>
              </a:rPr>
              <a:t>It helps people to be alerted, and take preemptive measures to lower the risk of having a stroke</a:t>
            </a:r>
            <a:endParaRPr/>
          </a:p>
        </p:txBody>
      </p:sp>
      <p:grpSp>
        <p:nvGrpSpPr>
          <p:cNvPr id="328" name="Google Shape;328;p21"/>
          <p:cNvGrpSpPr/>
          <p:nvPr/>
        </p:nvGrpSpPr>
        <p:grpSpPr>
          <a:xfrm>
            <a:off x="0" y="1072215"/>
            <a:ext cx="12192000" cy="381000"/>
            <a:chOff x="0" y="391286"/>
            <a:chExt cx="12192000" cy="381000"/>
          </a:xfrm>
        </p:grpSpPr>
        <p:cxnSp>
          <p:nvCxnSpPr>
            <p:cNvPr id="329" name="Google Shape;329;p21"/>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30" name="Google Shape;330;p21"/>
            <p:cNvGrpSpPr/>
            <p:nvPr/>
          </p:nvGrpSpPr>
          <p:grpSpPr>
            <a:xfrm rot="10800000">
              <a:off x="11060824" y="391286"/>
              <a:ext cx="656948" cy="381000"/>
              <a:chOff x="307376" y="393221"/>
              <a:chExt cx="656948" cy="381000"/>
            </a:xfrm>
          </p:grpSpPr>
          <p:sp>
            <p:nvSpPr>
              <p:cNvPr id="331" name="Google Shape;331;p21"/>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32" name="Google Shape;332;p21"/>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
        <p:nvSpPr>
          <p:cNvPr id="333" name="Google Shape;333;p21"/>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Interface</a:t>
            </a:r>
            <a:endParaRPr sz="4000">
              <a:latin typeface="Calibri"/>
              <a:ea typeface="Calibri"/>
              <a:cs typeface="Calibri"/>
              <a:sym typeface="Calibri"/>
            </a:endParaRPr>
          </a:p>
        </p:txBody>
      </p:sp>
    </p:spTree>
  </p:cSld>
  <p:clrMapOvr>
    <a:masterClrMapping/>
  </p:clrMapOvr>
  <p:transition advTm="8390" spd="slow">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da0af1531c_7_0"/>
          <p:cNvSpPr txBox="1"/>
          <p:nvPr/>
        </p:nvSpPr>
        <p:spPr>
          <a:xfrm>
            <a:off x="470775" y="1726450"/>
            <a:ext cx="4229400" cy="2678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US" sz="2400">
                <a:solidFill>
                  <a:schemeClr val="dk1"/>
                </a:solidFill>
                <a:latin typeface="Calibri"/>
                <a:ea typeface="Calibri"/>
                <a:cs typeface="Calibri"/>
                <a:sym typeface="Calibri"/>
              </a:rPr>
              <a:t>Apply our prediction model to wearable device and link to all medical history</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SzPts val="2400"/>
              <a:buChar char="●"/>
            </a:pPr>
            <a:r>
              <a:rPr lang="en-US" sz="2400">
                <a:solidFill>
                  <a:schemeClr val="dk1"/>
                </a:solidFill>
                <a:latin typeface="Calibri"/>
                <a:ea typeface="Calibri"/>
                <a:cs typeface="Calibri"/>
                <a:sym typeface="Calibri"/>
              </a:rPr>
              <a:t>Remote Health Management</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SzPts val="2400"/>
              <a:buChar char="●"/>
            </a:pPr>
            <a:r>
              <a:rPr lang="en-US" sz="2400">
                <a:solidFill>
                  <a:schemeClr val="dk1"/>
                </a:solidFill>
                <a:latin typeface="Calibri"/>
                <a:ea typeface="Calibri"/>
                <a:cs typeface="Calibri"/>
                <a:sym typeface="Calibri"/>
              </a:rPr>
              <a:t>Online-to-Offline Exercise Guidance</a:t>
            </a:r>
            <a:endParaRPr sz="2400"/>
          </a:p>
        </p:txBody>
      </p:sp>
      <p:grpSp>
        <p:nvGrpSpPr>
          <p:cNvPr id="340" name="Google Shape;340;gda0af1531c_7_0"/>
          <p:cNvGrpSpPr/>
          <p:nvPr/>
        </p:nvGrpSpPr>
        <p:grpSpPr>
          <a:xfrm>
            <a:off x="7470425" y="1453225"/>
            <a:ext cx="3189575" cy="4847648"/>
            <a:chOff x="8823100" y="1517275"/>
            <a:chExt cx="3189575" cy="4847648"/>
          </a:xfrm>
        </p:grpSpPr>
        <p:pic>
          <p:nvPicPr>
            <p:cNvPr id="341" name="Google Shape;341;gda0af1531c_7_0"/>
            <p:cNvPicPr preferRelativeResize="0"/>
            <p:nvPr/>
          </p:nvPicPr>
          <p:blipFill>
            <a:blip r:embed="rId3">
              <a:alphaModFix/>
            </a:blip>
            <a:stretch>
              <a:fillRect/>
            </a:stretch>
          </p:blipFill>
          <p:spPr>
            <a:xfrm>
              <a:off x="8823100" y="1517275"/>
              <a:ext cx="2459626" cy="4847648"/>
            </a:xfrm>
            <a:prstGeom prst="rect">
              <a:avLst/>
            </a:prstGeom>
            <a:noFill/>
            <a:ln>
              <a:noFill/>
            </a:ln>
          </p:spPr>
        </p:pic>
        <p:sp>
          <p:nvSpPr>
            <p:cNvPr id="342" name="Google Shape;342;gda0af1531c_7_0"/>
            <p:cNvSpPr txBox="1"/>
            <p:nvPr/>
          </p:nvSpPr>
          <p:spPr>
            <a:xfrm>
              <a:off x="9131175" y="224117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Stroke Risk</a:t>
              </a:r>
              <a:endParaRPr/>
            </a:p>
          </p:txBody>
        </p:sp>
        <p:sp>
          <p:nvSpPr>
            <p:cNvPr id="343" name="Google Shape;343;gda0af1531c_7_0"/>
            <p:cNvSpPr txBox="1"/>
            <p:nvPr/>
          </p:nvSpPr>
          <p:spPr>
            <a:xfrm>
              <a:off x="9636650" y="2644550"/>
              <a:ext cx="83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6AA84F"/>
                  </a:solidFill>
                </a:rPr>
                <a:t>40%</a:t>
              </a:r>
              <a:endParaRPr b="1" sz="2200">
                <a:solidFill>
                  <a:srgbClr val="6AA84F"/>
                </a:solidFill>
              </a:endParaRPr>
            </a:p>
          </p:txBody>
        </p:sp>
        <p:sp>
          <p:nvSpPr>
            <p:cNvPr id="344" name="Google Shape;344;gda0af1531c_7_0"/>
            <p:cNvSpPr txBox="1"/>
            <p:nvPr/>
          </p:nvSpPr>
          <p:spPr>
            <a:xfrm>
              <a:off x="9131175" y="3136550"/>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History Record</a:t>
              </a:r>
              <a:endParaRPr/>
            </a:p>
          </p:txBody>
        </p:sp>
        <p:sp>
          <p:nvSpPr>
            <p:cNvPr id="345" name="Google Shape;345;gda0af1531c_7_0"/>
            <p:cNvSpPr/>
            <p:nvPr/>
          </p:nvSpPr>
          <p:spPr>
            <a:xfrm>
              <a:off x="9348900" y="3714900"/>
              <a:ext cx="1498400" cy="194775"/>
            </a:xfrm>
            <a:custGeom>
              <a:rect b="b" l="l" r="r" t="t"/>
              <a:pathLst>
                <a:path extrusionOk="0" h="7791" w="59936">
                  <a:moveTo>
                    <a:pt x="0" y="3650"/>
                  </a:moveTo>
                  <a:cubicBezTo>
                    <a:pt x="2049" y="4077"/>
                    <a:pt x="8709" y="6639"/>
                    <a:pt x="12295" y="6212"/>
                  </a:cubicBezTo>
                  <a:cubicBezTo>
                    <a:pt x="15881" y="5785"/>
                    <a:pt x="18101" y="833"/>
                    <a:pt x="21516" y="1089"/>
                  </a:cubicBezTo>
                  <a:cubicBezTo>
                    <a:pt x="24931" y="1345"/>
                    <a:pt x="29627" y="7919"/>
                    <a:pt x="32786" y="7748"/>
                  </a:cubicBezTo>
                  <a:cubicBezTo>
                    <a:pt x="35945" y="7577"/>
                    <a:pt x="37994" y="320"/>
                    <a:pt x="40470" y="64"/>
                  </a:cubicBezTo>
                  <a:cubicBezTo>
                    <a:pt x="42946" y="-192"/>
                    <a:pt x="44397" y="5187"/>
                    <a:pt x="47641" y="6212"/>
                  </a:cubicBezTo>
                  <a:cubicBezTo>
                    <a:pt x="50885" y="7237"/>
                    <a:pt x="57887" y="6212"/>
                    <a:pt x="59936" y="6212"/>
                  </a:cubicBezTo>
                </a:path>
              </a:pathLst>
            </a:custGeom>
            <a:noFill/>
            <a:ln cap="flat" cmpd="sng" w="38100">
              <a:solidFill>
                <a:schemeClr val="accent1"/>
              </a:solidFill>
              <a:prstDash val="solid"/>
              <a:round/>
              <a:headEnd len="med" w="med" type="none"/>
              <a:tailEnd len="med" w="med" type="none"/>
            </a:ln>
          </p:spPr>
        </p:sp>
        <p:cxnSp>
          <p:nvCxnSpPr>
            <p:cNvPr id="346" name="Google Shape;346;gda0af1531c_7_0"/>
            <p:cNvCxnSpPr/>
            <p:nvPr/>
          </p:nvCxnSpPr>
          <p:spPr>
            <a:xfrm flipH="1" rot="10800000">
              <a:off x="9220850" y="4113625"/>
              <a:ext cx="1677600" cy="255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gda0af1531c_7_0"/>
            <p:cNvCxnSpPr/>
            <p:nvPr/>
          </p:nvCxnSpPr>
          <p:spPr>
            <a:xfrm rot="10800000">
              <a:off x="9323400" y="3505550"/>
              <a:ext cx="25500" cy="781200"/>
            </a:xfrm>
            <a:prstGeom prst="straightConnector1">
              <a:avLst/>
            </a:prstGeom>
            <a:noFill/>
            <a:ln cap="flat" cmpd="sng" w="9525">
              <a:solidFill>
                <a:schemeClr val="dk2"/>
              </a:solidFill>
              <a:prstDash val="solid"/>
              <a:round/>
              <a:headEnd len="med" w="med" type="none"/>
              <a:tailEnd len="med" w="med" type="triangle"/>
            </a:ln>
          </p:spPr>
        </p:cxnSp>
        <p:sp>
          <p:nvSpPr>
            <p:cNvPr id="348" name="Google Shape;348;gda0af1531c_7_0"/>
            <p:cNvSpPr txBox="1"/>
            <p:nvPr/>
          </p:nvSpPr>
          <p:spPr>
            <a:xfrm>
              <a:off x="9131175" y="4480425"/>
              <a:ext cx="17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Health Guide</a:t>
              </a:r>
              <a:endParaRPr/>
            </a:p>
          </p:txBody>
        </p:sp>
        <p:sp>
          <p:nvSpPr>
            <p:cNvPr id="349" name="Google Shape;349;gda0af1531c_7_0"/>
            <p:cNvSpPr txBox="1"/>
            <p:nvPr/>
          </p:nvSpPr>
          <p:spPr>
            <a:xfrm>
              <a:off x="9131175" y="4716000"/>
              <a:ext cx="2881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u="sng">
                  <a:solidFill>
                    <a:schemeClr val="accent1"/>
                  </a:solidFill>
                </a:rPr>
                <a:t>How to Improve Gluclose Level?</a:t>
              </a:r>
              <a:endParaRPr sz="900" u="sng">
                <a:solidFill>
                  <a:schemeClr val="accent1"/>
                </a:solidFill>
              </a:endParaRPr>
            </a:p>
            <a:p>
              <a:pPr indent="0" lvl="0" marL="0" rtl="0" algn="l">
                <a:spcBef>
                  <a:spcPts val="0"/>
                </a:spcBef>
                <a:spcAft>
                  <a:spcPts val="0"/>
                </a:spcAft>
                <a:buNone/>
              </a:pPr>
              <a:r>
                <a:rPr lang="en-US" sz="900" u="sng">
                  <a:solidFill>
                    <a:schemeClr val="accent1"/>
                  </a:solidFill>
                </a:rPr>
                <a:t>Ask Doctor</a:t>
              </a:r>
              <a:endParaRPr sz="900" u="sng">
                <a:solidFill>
                  <a:schemeClr val="accent1"/>
                </a:solidFill>
              </a:endParaRPr>
            </a:p>
            <a:p>
              <a:pPr indent="0" lvl="0" marL="0" rtl="0" algn="l">
                <a:spcBef>
                  <a:spcPts val="0"/>
                </a:spcBef>
                <a:spcAft>
                  <a:spcPts val="0"/>
                </a:spcAft>
                <a:buNone/>
              </a:pPr>
              <a:r>
                <a:rPr lang="en-US" sz="900" u="sng">
                  <a:solidFill>
                    <a:schemeClr val="accent1"/>
                  </a:solidFill>
                </a:rPr>
                <a:t>Get Private Trainer</a:t>
              </a:r>
              <a:endParaRPr sz="900" u="sng">
                <a:solidFill>
                  <a:schemeClr val="accent1"/>
                </a:solidFill>
              </a:endParaRPr>
            </a:p>
          </p:txBody>
        </p:sp>
      </p:grpSp>
      <p:sp>
        <p:nvSpPr>
          <p:cNvPr id="350" name="Google Shape;350;gda0af1531c_7_0"/>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Practical Application</a:t>
            </a:r>
            <a:endParaRPr sz="4000">
              <a:latin typeface="Calibri"/>
              <a:ea typeface="Calibri"/>
              <a:cs typeface="Calibri"/>
              <a:sym typeface="Calibri"/>
            </a:endParaRPr>
          </a:p>
        </p:txBody>
      </p:sp>
      <p:grpSp>
        <p:nvGrpSpPr>
          <p:cNvPr id="351" name="Google Shape;351;gda0af1531c_7_0"/>
          <p:cNvGrpSpPr/>
          <p:nvPr/>
        </p:nvGrpSpPr>
        <p:grpSpPr>
          <a:xfrm>
            <a:off x="0" y="1072215"/>
            <a:ext cx="12192000" cy="381000"/>
            <a:chOff x="0" y="391286"/>
            <a:chExt cx="12192000" cy="381000"/>
          </a:xfrm>
        </p:grpSpPr>
        <p:cxnSp>
          <p:nvCxnSpPr>
            <p:cNvPr id="352" name="Google Shape;352;gda0af1531c_7_0"/>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53" name="Google Shape;353;gda0af1531c_7_0"/>
            <p:cNvGrpSpPr/>
            <p:nvPr/>
          </p:nvGrpSpPr>
          <p:grpSpPr>
            <a:xfrm rot="10800000">
              <a:off x="11060824" y="391286"/>
              <a:ext cx="656948" cy="381000"/>
              <a:chOff x="307376" y="393221"/>
              <a:chExt cx="656948" cy="381000"/>
            </a:xfrm>
          </p:grpSpPr>
          <p:sp>
            <p:nvSpPr>
              <p:cNvPr id="354" name="Google Shape;354;gda0af1531c_7_0"/>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5" name="Google Shape;355;gda0af1531c_7_0"/>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pic>
        <p:nvPicPr>
          <p:cNvPr id="356" name="Google Shape;356;gda0af1531c_7_0"/>
          <p:cNvPicPr preferRelativeResize="0"/>
          <p:nvPr/>
        </p:nvPicPr>
        <p:blipFill>
          <a:blip r:embed="rId4">
            <a:alphaModFix/>
          </a:blip>
          <a:stretch>
            <a:fillRect/>
          </a:stretch>
        </p:blipFill>
        <p:spPr>
          <a:xfrm>
            <a:off x="5526100" y="1585575"/>
            <a:ext cx="1803026" cy="1014200"/>
          </a:xfrm>
          <a:prstGeom prst="rect">
            <a:avLst/>
          </a:prstGeom>
          <a:noFill/>
          <a:ln>
            <a:noFill/>
          </a:ln>
        </p:spPr>
      </p:pic>
      <p:pic>
        <p:nvPicPr>
          <p:cNvPr id="357" name="Google Shape;357;gda0af1531c_7_0"/>
          <p:cNvPicPr preferRelativeResize="0"/>
          <p:nvPr/>
        </p:nvPicPr>
        <p:blipFill>
          <a:blip r:embed="rId5">
            <a:alphaModFix/>
          </a:blip>
          <a:stretch>
            <a:fillRect/>
          </a:stretch>
        </p:blipFill>
        <p:spPr>
          <a:xfrm>
            <a:off x="10376400" y="2151500"/>
            <a:ext cx="1014450" cy="1165450"/>
          </a:xfrm>
          <a:prstGeom prst="rect">
            <a:avLst/>
          </a:prstGeom>
          <a:noFill/>
          <a:ln>
            <a:noFill/>
          </a:ln>
        </p:spPr>
      </p:pic>
      <p:pic>
        <p:nvPicPr>
          <p:cNvPr id="358" name="Google Shape;358;gda0af1531c_7_0"/>
          <p:cNvPicPr preferRelativeResize="0"/>
          <p:nvPr/>
        </p:nvPicPr>
        <p:blipFill>
          <a:blip r:embed="rId6">
            <a:alphaModFix/>
          </a:blip>
          <a:stretch>
            <a:fillRect/>
          </a:stretch>
        </p:blipFill>
        <p:spPr>
          <a:xfrm>
            <a:off x="6051049" y="3659275"/>
            <a:ext cx="883800" cy="883800"/>
          </a:xfrm>
          <a:prstGeom prst="rect">
            <a:avLst/>
          </a:prstGeom>
          <a:noFill/>
          <a:ln>
            <a:noFill/>
          </a:ln>
        </p:spPr>
      </p:pic>
      <p:pic>
        <p:nvPicPr>
          <p:cNvPr id="359" name="Google Shape;359;gda0af1531c_7_0"/>
          <p:cNvPicPr preferRelativeResize="0"/>
          <p:nvPr/>
        </p:nvPicPr>
        <p:blipFill>
          <a:blip r:embed="rId7">
            <a:alphaModFix/>
          </a:blip>
          <a:stretch>
            <a:fillRect/>
          </a:stretch>
        </p:blipFill>
        <p:spPr>
          <a:xfrm>
            <a:off x="10376401" y="4462625"/>
            <a:ext cx="1210624" cy="883800"/>
          </a:xfrm>
          <a:prstGeom prst="rect">
            <a:avLst/>
          </a:prstGeom>
          <a:noFill/>
          <a:ln>
            <a:noFill/>
          </a:ln>
        </p:spPr>
      </p:pic>
      <p:pic>
        <p:nvPicPr>
          <p:cNvPr id="360" name="Google Shape;360;gda0af1531c_7_0"/>
          <p:cNvPicPr preferRelativeResize="0"/>
          <p:nvPr/>
        </p:nvPicPr>
        <p:blipFill>
          <a:blip r:embed="rId8">
            <a:alphaModFix/>
          </a:blip>
          <a:stretch>
            <a:fillRect/>
          </a:stretch>
        </p:blipFill>
        <p:spPr>
          <a:xfrm>
            <a:off x="5870462" y="5749325"/>
            <a:ext cx="1114300" cy="218850"/>
          </a:xfrm>
          <a:prstGeom prst="rect">
            <a:avLst/>
          </a:prstGeom>
          <a:noFill/>
          <a:ln>
            <a:noFill/>
          </a:ln>
        </p:spPr>
      </p:pic>
      <p:cxnSp>
        <p:nvCxnSpPr>
          <p:cNvPr id="361" name="Google Shape;361;gda0af1531c_7_0"/>
          <p:cNvCxnSpPr>
            <a:stCxn id="356" idx="2"/>
          </p:cNvCxnSpPr>
          <p:nvPr/>
        </p:nvCxnSpPr>
        <p:spPr>
          <a:xfrm flipH="1" rot="-5400000">
            <a:off x="6754913" y="2272475"/>
            <a:ext cx="435300" cy="1089900"/>
          </a:xfrm>
          <a:prstGeom prst="bentConnector2">
            <a:avLst/>
          </a:prstGeom>
          <a:noFill/>
          <a:ln cap="flat" cmpd="sng" w="9525">
            <a:solidFill>
              <a:schemeClr val="dk2"/>
            </a:solidFill>
            <a:prstDash val="solid"/>
            <a:round/>
            <a:headEnd len="med" w="med" type="none"/>
            <a:tailEnd len="med" w="med" type="none"/>
          </a:ln>
        </p:spPr>
      </p:cxnSp>
      <p:cxnSp>
        <p:nvCxnSpPr>
          <p:cNvPr id="362" name="Google Shape;362;gda0af1531c_7_0"/>
          <p:cNvCxnSpPr>
            <a:stCxn id="357" idx="1"/>
          </p:cNvCxnSpPr>
          <p:nvPr/>
        </p:nvCxnSpPr>
        <p:spPr>
          <a:xfrm flipH="1">
            <a:off x="9912300" y="2734225"/>
            <a:ext cx="464100" cy="300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363" name="Google Shape;363;gda0af1531c_7_0"/>
          <p:cNvCxnSpPr>
            <a:stCxn id="358" idx="3"/>
            <a:endCxn id="341" idx="1"/>
          </p:cNvCxnSpPr>
          <p:nvPr/>
        </p:nvCxnSpPr>
        <p:spPr>
          <a:xfrm flipH="1" rot="10800000">
            <a:off x="6934849" y="3877075"/>
            <a:ext cx="535500" cy="2241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364" name="Google Shape;364;gda0af1531c_7_0"/>
          <p:cNvCxnSpPr>
            <a:stCxn id="360" idx="0"/>
          </p:cNvCxnSpPr>
          <p:nvPr/>
        </p:nvCxnSpPr>
        <p:spPr>
          <a:xfrm rot="-5400000">
            <a:off x="6601612" y="4910225"/>
            <a:ext cx="665100" cy="1013100"/>
          </a:xfrm>
          <a:prstGeom prst="bentConnector2">
            <a:avLst/>
          </a:prstGeom>
          <a:noFill/>
          <a:ln cap="flat" cmpd="sng" w="9525">
            <a:solidFill>
              <a:schemeClr val="dk2"/>
            </a:solidFill>
            <a:prstDash val="solid"/>
            <a:round/>
            <a:headEnd len="med" w="med" type="none"/>
            <a:tailEnd len="med" w="med" type="none"/>
          </a:ln>
        </p:spPr>
      </p:cxnSp>
      <p:cxnSp>
        <p:nvCxnSpPr>
          <p:cNvPr id="365" name="Google Shape;365;gda0af1531c_7_0"/>
          <p:cNvCxnSpPr>
            <a:stCxn id="359" idx="1"/>
          </p:cNvCxnSpPr>
          <p:nvPr/>
        </p:nvCxnSpPr>
        <p:spPr>
          <a:xfrm rot="10800000">
            <a:off x="9963601" y="4712825"/>
            <a:ext cx="412800" cy="191700"/>
          </a:xfrm>
          <a:prstGeom prst="bentConnector3">
            <a:avLst>
              <a:gd fmla="val 50000" name="adj1"/>
            </a:avLst>
          </a:prstGeom>
          <a:noFill/>
          <a:ln cap="flat" cmpd="sng" w="9525">
            <a:solidFill>
              <a:schemeClr val="dk2"/>
            </a:solidFill>
            <a:prstDash val="solid"/>
            <a:round/>
            <a:headEnd len="med" w="med" type="none"/>
            <a:tailEnd len="med" w="med" type="none"/>
          </a:ln>
        </p:spPr>
      </p:cxnSp>
      <p:pic>
        <p:nvPicPr>
          <p:cNvPr id="366" name="Google Shape;366;gda0af1531c_7_0"/>
          <p:cNvPicPr preferRelativeResize="0"/>
          <p:nvPr/>
        </p:nvPicPr>
        <p:blipFill rotWithShape="1">
          <a:blip r:embed="rId9">
            <a:alphaModFix/>
          </a:blip>
          <a:srcRect b="34437" l="29450" r="31875" t="32401"/>
          <a:stretch/>
        </p:blipFill>
        <p:spPr>
          <a:xfrm>
            <a:off x="1408863" y="4270275"/>
            <a:ext cx="2353224" cy="2017777"/>
          </a:xfrm>
          <a:prstGeom prst="rect">
            <a:avLst/>
          </a:prstGeom>
          <a:noFill/>
          <a:ln>
            <a:noFill/>
          </a:ln>
        </p:spPr>
      </p:pic>
      <p:sp>
        <p:nvSpPr>
          <p:cNvPr id="367" name="Google Shape;367;gda0af1531c_7_0"/>
          <p:cNvSpPr txBox="1"/>
          <p:nvPr/>
        </p:nvSpPr>
        <p:spPr>
          <a:xfrm>
            <a:off x="1739625" y="5955350"/>
            <a:ext cx="169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6AA84F"/>
                </a:solidFill>
                <a:latin typeface="Calibri"/>
                <a:ea typeface="Calibri"/>
                <a:cs typeface="Calibri"/>
                <a:sym typeface="Calibri"/>
              </a:rPr>
              <a:t>BrainShield</a:t>
            </a:r>
            <a:endParaRPr b="1" sz="2000">
              <a:solidFill>
                <a:srgbClr val="6AA84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2"/>
          <p:cNvSpPr txBox="1"/>
          <p:nvPr>
            <p:ph idx="1" type="body"/>
          </p:nvPr>
        </p:nvSpPr>
        <p:spPr>
          <a:xfrm>
            <a:off x="838200" y="1565375"/>
            <a:ext cx="10870200" cy="435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400">
              <a:highlight>
                <a:srgbClr val="FFFFFF"/>
              </a:highlight>
            </a:endParaRPr>
          </a:p>
          <a:p>
            <a:pPr indent="-381000" lvl="0" marL="457200" rtl="0" algn="l">
              <a:lnSpc>
                <a:spcPct val="115000"/>
              </a:lnSpc>
              <a:spcBef>
                <a:spcPts val="800"/>
              </a:spcBef>
              <a:spcAft>
                <a:spcPts val="0"/>
              </a:spcAft>
              <a:buSzPts val="2400"/>
              <a:buChar char="●"/>
            </a:pPr>
            <a:r>
              <a:rPr lang="en-US" sz="2400">
                <a:highlight>
                  <a:srgbClr val="FFFFFF"/>
                </a:highlight>
              </a:rPr>
              <a:t>A </a:t>
            </a:r>
            <a:r>
              <a:rPr lang="en-US" sz="2400">
                <a:highlight>
                  <a:srgbClr val="FFFFFF"/>
                </a:highlight>
              </a:rPr>
              <a:t>proprietary</a:t>
            </a:r>
            <a:r>
              <a:rPr lang="en-US" sz="2400">
                <a:highlight>
                  <a:srgbClr val="FFFFFF"/>
                </a:highlight>
              </a:rPr>
              <a:t> prediction model</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Experiment 4 classification models</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Advanced feature engineering </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For future work: </a:t>
            </a:r>
            <a:endParaRPr sz="2400">
              <a:highlight>
                <a:srgbClr val="FFFFFF"/>
              </a:highlight>
            </a:endParaRPr>
          </a:p>
          <a:p>
            <a:pPr indent="-381000" lvl="1" marL="914400" rtl="0" algn="l">
              <a:lnSpc>
                <a:spcPct val="115000"/>
              </a:lnSpc>
              <a:spcBef>
                <a:spcPts val="0"/>
              </a:spcBef>
              <a:spcAft>
                <a:spcPts val="0"/>
              </a:spcAft>
              <a:buSzPts val="2400"/>
              <a:buChar char="○"/>
            </a:pPr>
            <a:r>
              <a:rPr lang="en-US" sz="2400">
                <a:highlight>
                  <a:srgbClr val="FFFFFF"/>
                </a:highlight>
              </a:rPr>
              <a:t>feature selections, statistical methods, more comprehensive datasets</a:t>
            </a:r>
            <a:endParaRPr sz="2400">
              <a:highlight>
                <a:srgbClr val="FFFFFF"/>
              </a:highlight>
            </a:endParaRPr>
          </a:p>
          <a:p>
            <a:pPr indent="-381000" lvl="0" marL="457200" rtl="0" algn="l">
              <a:lnSpc>
                <a:spcPct val="115000"/>
              </a:lnSpc>
              <a:spcBef>
                <a:spcPts val="0"/>
              </a:spcBef>
              <a:spcAft>
                <a:spcPts val="0"/>
              </a:spcAft>
              <a:buSzPts val="2400"/>
              <a:buChar char="●"/>
            </a:pPr>
            <a:r>
              <a:rPr lang="en-US" sz="2400">
                <a:highlight>
                  <a:srgbClr val="FFFFFF"/>
                </a:highlight>
              </a:rPr>
              <a:t>The output and program can be put into practice in reality with commercial value</a:t>
            </a:r>
            <a:endParaRPr sz="2400">
              <a:highlight>
                <a:srgbClr val="FFFFFF"/>
              </a:highlight>
            </a:endParaRPr>
          </a:p>
          <a:p>
            <a:pPr indent="0" lvl="0" marL="457200" rtl="0" algn="l">
              <a:lnSpc>
                <a:spcPct val="115000"/>
              </a:lnSpc>
              <a:spcBef>
                <a:spcPts val="800"/>
              </a:spcBef>
              <a:spcAft>
                <a:spcPts val="0"/>
              </a:spcAft>
              <a:buNone/>
            </a:pPr>
            <a:r>
              <a:t/>
            </a:r>
            <a:endParaRPr sz="2400">
              <a:highlight>
                <a:srgbClr val="FFFFFF"/>
              </a:highlight>
            </a:endParaRPr>
          </a:p>
          <a:p>
            <a:pPr indent="-139700" lvl="0" marL="342900" rtl="0" algn="l">
              <a:spcBef>
                <a:spcPts val="800"/>
              </a:spcBef>
              <a:spcAft>
                <a:spcPts val="0"/>
              </a:spcAft>
              <a:buClr>
                <a:schemeClr val="dk1"/>
              </a:buClr>
              <a:buSzPts val="3200"/>
              <a:buNone/>
            </a:pPr>
            <a:r>
              <a:t/>
            </a:r>
            <a:endParaRPr/>
          </a:p>
        </p:txBody>
      </p:sp>
      <p:sp>
        <p:nvSpPr>
          <p:cNvPr id="373" name="Google Shape;373;p22"/>
          <p:cNvSpPr txBox="1"/>
          <p:nvPr/>
        </p:nvSpPr>
        <p:spPr>
          <a:xfrm>
            <a:off x="470500" y="368700"/>
            <a:ext cx="101895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Highlights</a:t>
            </a:r>
            <a:endParaRPr sz="4000">
              <a:latin typeface="Calibri"/>
              <a:ea typeface="Calibri"/>
              <a:cs typeface="Calibri"/>
              <a:sym typeface="Calibri"/>
            </a:endParaRPr>
          </a:p>
        </p:txBody>
      </p:sp>
      <p:grpSp>
        <p:nvGrpSpPr>
          <p:cNvPr id="374" name="Google Shape;374;p22"/>
          <p:cNvGrpSpPr/>
          <p:nvPr/>
        </p:nvGrpSpPr>
        <p:grpSpPr>
          <a:xfrm>
            <a:off x="0" y="1072215"/>
            <a:ext cx="12192000" cy="381000"/>
            <a:chOff x="0" y="391286"/>
            <a:chExt cx="12192000" cy="381000"/>
          </a:xfrm>
        </p:grpSpPr>
        <p:cxnSp>
          <p:nvCxnSpPr>
            <p:cNvPr id="375" name="Google Shape;375;p22"/>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376" name="Google Shape;376;p22"/>
            <p:cNvGrpSpPr/>
            <p:nvPr/>
          </p:nvGrpSpPr>
          <p:grpSpPr>
            <a:xfrm rot="10800000">
              <a:off x="11060824" y="391286"/>
              <a:ext cx="656948" cy="381000"/>
              <a:chOff x="307376" y="393221"/>
              <a:chExt cx="656948" cy="381000"/>
            </a:xfrm>
          </p:grpSpPr>
          <p:sp>
            <p:nvSpPr>
              <p:cNvPr id="377" name="Google Shape;377;p22"/>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8" name="Google Shape;378;p22"/>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3"/>
          <p:cNvSpPr txBox="1"/>
          <p:nvPr/>
        </p:nvSpPr>
        <p:spPr>
          <a:xfrm>
            <a:off x="399399" y="2487315"/>
            <a:ext cx="8400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200">
                <a:solidFill>
                  <a:schemeClr val="dk1"/>
                </a:solidFill>
                <a:latin typeface="Calibri"/>
                <a:ea typeface="Calibri"/>
                <a:cs typeface="Calibri"/>
                <a:sym typeface="Calibri"/>
              </a:rPr>
              <a:t>Thanks for Watching!</a:t>
            </a:r>
            <a:endParaRPr b="1" sz="7200">
              <a:solidFill>
                <a:schemeClr val="dk1"/>
              </a:solidFill>
              <a:latin typeface="Calibri"/>
              <a:ea typeface="Calibri"/>
              <a:cs typeface="Calibri"/>
              <a:sym typeface="Calibri"/>
            </a:endParaRPr>
          </a:p>
        </p:txBody>
      </p:sp>
      <p:sp>
        <p:nvSpPr>
          <p:cNvPr id="384" name="Google Shape;384;p23"/>
          <p:cNvSpPr txBox="1"/>
          <p:nvPr/>
        </p:nvSpPr>
        <p:spPr>
          <a:xfrm>
            <a:off x="399388" y="4596280"/>
            <a:ext cx="5442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u="sng">
                <a:solidFill>
                  <a:srgbClr val="7F7F7F"/>
                </a:solidFill>
                <a:latin typeface="Calibri"/>
                <a:ea typeface="Calibri"/>
                <a:cs typeface="Calibri"/>
                <a:sym typeface="Calibri"/>
              </a:rPr>
              <a:t>Group 4:</a:t>
            </a:r>
            <a:endParaRPr u="sng"/>
          </a:p>
          <a:p>
            <a:pPr indent="0" lvl="0" marL="0" marR="0" rtl="0" algn="l">
              <a:lnSpc>
                <a:spcPct val="150000"/>
              </a:lnSpc>
              <a:spcBef>
                <a:spcPts val="0"/>
              </a:spcBef>
              <a:spcAft>
                <a:spcPts val="0"/>
              </a:spcAft>
              <a:buNone/>
            </a:pPr>
            <a:r>
              <a:rPr lang="en-US" sz="1800">
                <a:solidFill>
                  <a:srgbClr val="7F7F7F"/>
                </a:solidFill>
                <a:latin typeface="Calibri"/>
                <a:ea typeface="Calibri"/>
                <a:cs typeface="Calibri"/>
                <a:sym typeface="Calibri"/>
              </a:rPr>
              <a:t>Xin Bian, Bingxuan Hu, Atabay Kadiroglu,</a:t>
            </a:r>
            <a:endParaRPr/>
          </a:p>
          <a:p>
            <a:pPr indent="0" lvl="0" marL="0" marR="0" rtl="0" algn="l">
              <a:lnSpc>
                <a:spcPct val="150000"/>
              </a:lnSpc>
              <a:spcBef>
                <a:spcPts val="0"/>
              </a:spcBef>
              <a:spcAft>
                <a:spcPts val="0"/>
              </a:spcAft>
              <a:buNone/>
            </a:pPr>
            <a:r>
              <a:rPr lang="en-US" sz="1800">
                <a:solidFill>
                  <a:srgbClr val="7F7F7F"/>
                </a:solidFill>
                <a:latin typeface="Calibri"/>
                <a:ea typeface="Calibri"/>
                <a:cs typeface="Calibri"/>
                <a:sym typeface="Calibri"/>
              </a:rPr>
              <a:t>Qiaoyi Tan, Wenyi Wang, Zixin Ye</a:t>
            </a:r>
            <a:endParaRPr sz="1800">
              <a:solidFill>
                <a:srgbClr val="7F7F7F"/>
              </a:solidFill>
              <a:latin typeface="Calibri"/>
              <a:ea typeface="Calibri"/>
              <a:cs typeface="Calibri"/>
              <a:sym typeface="Calibri"/>
            </a:endParaRPr>
          </a:p>
        </p:txBody>
      </p:sp>
      <p:grpSp>
        <p:nvGrpSpPr>
          <p:cNvPr id="385" name="Google Shape;385;p23"/>
          <p:cNvGrpSpPr/>
          <p:nvPr/>
        </p:nvGrpSpPr>
        <p:grpSpPr>
          <a:xfrm>
            <a:off x="0" y="1077109"/>
            <a:ext cx="12192000" cy="381000"/>
            <a:chOff x="0" y="530275"/>
            <a:chExt cx="12192000" cy="381000"/>
          </a:xfrm>
        </p:grpSpPr>
        <p:cxnSp>
          <p:nvCxnSpPr>
            <p:cNvPr id="386" name="Google Shape;386;p23"/>
            <p:cNvCxnSpPr/>
            <p:nvPr/>
          </p:nvCxnSpPr>
          <p:spPr>
            <a:xfrm>
              <a:off x="0" y="718840"/>
              <a:ext cx="12192000" cy="0"/>
            </a:xfrm>
            <a:prstGeom prst="straightConnector1">
              <a:avLst/>
            </a:prstGeom>
            <a:noFill/>
            <a:ln cap="flat" cmpd="sng" w="9525">
              <a:solidFill>
                <a:srgbClr val="000000"/>
              </a:solidFill>
              <a:prstDash val="solid"/>
              <a:round/>
              <a:headEnd len="sm" w="sm" type="none"/>
              <a:tailEnd len="sm" w="sm" type="none"/>
            </a:ln>
          </p:spPr>
        </p:cxnSp>
        <p:sp>
          <p:nvSpPr>
            <p:cNvPr id="387" name="Google Shape;387;p23"/>
            <p:cNvSpPr/>
            <p:nvPr/>
          </p:nvSpPr>
          <p:spPr>
            <a:xfrm rot="5400000">
              <a:off x="281126" y="556525"/>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8" name="Google Shape;388;p23"/>
            <p:cNvSpPr/>
            <p:nvPr/>
          </p:nvSpPr>
          <p:spPr>
            <a:xfrm rot="5400000">
              <a:off x="609574" y="556525"/>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389" name="Google Shape;389;p23"/>
          <p:cNvGrpSpPr/>
          <p:nvPr/>
        </p:nvGrpSpPr>
        <p:grpSpPr>
          <a:xfrm>
            <a:off x="0" y="6229350"/>
            <a:ext cx="12192000" cy="381000"/>
            <a:chOff x="0" y="6229350"/>
            <a:chExt cx="12192000" cy="381000"/>
          </a:xfrm>
        </p:grpSpPr>
        <p:cxnSp>
          <p:nvCxnSpPr>
            <p:cNvPr id="390" name="Google Shape;390;p23"/>
            <p:cNvCxnSpPr/>
            <p:nvPr/>
          </p:nvCxnSpPr>
          <p:spPr>
            <a:xfrm>
              <a:off x="0" y="6400800"/>
              <a:ext cx="12192000" cy="0"/>
            </a:xfrm>
            <a:prstGeom prst="straightConnector1">
              <a:avLst/>
            </a:prstGeom>
            <a:noFill/>
            <a:ln cap="flat" cmpd="sng" w="9525">
              <a:solidFill>
                <a:srgbClr val="000000"/>
              </a:solidFill>
              <a:prstDash val="solid"/>
              <a:round/>
              <a:headEnd len="sm" w="sm" type="none"/>
              <a:tailEnd len="sm" w="sm" type="none"/>
            </a:ln>
          </p:spPr>
        </p:cxnSp>
        <p:grpSp>
          <p:nvGrpSpPr>
            <p:cNvPr id="391" name="Google Shape;391;p23"/>
            <p:cNvGrpSpPr/>
            <p:nvPr/>
          </p:nvGrpSpPr>
          <p:grpSpPr>
            <a:xfrm rot="10800000">
              <a:off x="10865016" y="6229350"/>
              <a:ext cx="656948" cy="381000"/>
              <a:chOff x="10536516" y="6381752"/>
              <a:chExt cx="656948" cy="381000"/>
            </a:xfrm>
          </p:grpSpPr>
          <p:sp>
            <p:nvSpPr>
              <p:cNvPr id="392" name="Google Shape;392;p23"/>
              <p:cNvSpPr/>
              <p:nvPr/>
            </p:nvSpPr>
            <p:spPr>
              <a:xfrm rot="5400000">
                <a:off x="10510266" y="6408002"/>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3" name="Google Shape;393;p23"/>
              <p:cNvSpPr/>
              <p:nvPr/>
            </p:nvSpPr>
            <p:spPr>
              <a:xfrm rot="5400000">
                <a:off x="10838714" y="6408002"/>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cxnSp>
        <p:nvCxnSpPr>
          <p:cNvPr id="394" name="Google Shape;394;p23"/>
          <p:cNvCxnSpPr/>
          <p:nvPr/>
        </p:nvCxnSpPr>
        <p:spPr>
          <a:xfrm>
            <a:off x="1066152" y="4163798"/>
            <a:ext cx="783900" cy="0"/>
          </a:xfrm>
          <a:prstGeom prst="straightConnector1">
            <a:avLst/>
          </a:prstGeom>
          <a:noFill/>
          <a:ln cap="flat" cmpd="sng" w="28575">
            <a:solidFill>
              <a:srgbClr val="000000"/>
            </a:solidFill>
            <a:prstDash val="solid"/>
            <a:round/>
            <a:headEnd len="sm" w="sm" type="none"/>
            <a:tailEnd len="sm" w="sm" type="none"/>
          </a:ln>
        </p:spPr>
      </p:cxnSp>
      <p:grpSp>
        <p:nvGrpSpPr>
          <p:cNvPr id="395" name="Google Shape;395;p23"/>
          <p:cNvGrpSpPr/>
          <p:nvPr/>
        </p:nvGrpSpPr>
        <p:grpSpPr>
          <a:xfrm>
            <a:off x="9753657" y="2195095"/>
            <a:ext cx="1111425" cy="2433978"/>
            <a:chOff x="9448800" y="2089837"/>
            <a:chExt cx="1428750" cy="2731431"/>
          </a:xfrm>
        </p:grpSpPr>
        <p:cxnSp>
          <p:nvCxnSpPr>
            <p:cNvPr id="396" name="Google Shape;396;p23"/>
            <p:cNvCxnSpPr/>
            <p:nvPr/>
          </p:nvCxnSpPr>
          <p:spPr>
            <a:xfrm>
              <a:off x="9448800" y="2089837"/>
              <a:ext cx="1428600" cy="1249500"/>
            </a:xfrm>
            <a:prstGeom prst="straightConnector1">
              <a:avLst/>
            </a:prstGeom>
            <a:noFill/>
            <a:ln cap="flat" cmpd="sng" w="130175">
              <a:solidFill>
                <a:srgbClr val="000000"/>
              </a:solidFill>
              <a:prstDash val="solid"/>
              <a:round/>
              <a:headEnd len="sm" w="sm" type="none"/>
              <a:tailEnd len="sm" w="sm" type="none"/>
            </a:ln>
          </p:spPr>
        </p:cxnSp>
        <p:cxnSp>
          <p:nvCxnSpPr>
            <p:cNvPr id="397" name="Google Shape;397;p23"/>
            <p:cNvCxnSpPr/>
            <p:nvPr/>
          </p:nvCxnSpPr>
          <p:spPr>
            <a:xfrm flipH="1">
              <a:off x="9467850" y="3237868"/>
              <a:ext cx="1409700" cy="1583400"/>
            </a:xfrm>
            <a:prstGeom prst="straightConnector1">
              <a:avLst/>
            </a:prstGeom>
            <a:noFill/>
            <a:ln cap="flat" cmpd="sng" w="130175">
              <a:solidFill>
                <a:srgbClr val="000000"/>
              </a:solidFill>
              <a:prstDash val="solid"/>
              <a:round/>
              <a:headEnd len="sm" w="sm" type="none"/>
              <a:tailEnd len="sm" w="sm"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3"/>
          <p:cNvPicPr preferRelativeResize="0"/>
          <p:nvPr/>
        </p:nvPicPr>
        <p:blipFill rotWithShape="1">
          <a:blip r:embed="rId3">
            <a:alphaModFix/>
          </a:blip>
          <a:srcRect b="0" l="0" r="0" t="0"/>
          <a:stretch/>
        </p:blipFill>
        <p:spPr>
          <a:xfrm>
            <a:off x="8388675" y="1628900"/>
            <a:ext cx="3530900" cy="2558425"/>
          </a:xfrm>
          <a:prstGeom prst="rect">
            <a:avLst/>
          </a:prstGeom>
          <a:noFill/>
          <a:ln>
            <a:noFill/>
          </a:ln>
        </p:spPr>
      </p:pic>
      <p:sp>
        <p:nvSpPr>
          <p:cNvPr id="73" name="Google Shape;73;p3"/>
          <p:cNvSpPr txBox="1"/>
          <p:nvPr/>
        </p:nvSpPr>
        <p:spPr>
          <a:xfrm>
            <a:off x="297825" y="1628900"/>
            <a:ext cx="7803900" cy="20547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“Stroke(Brain attack) occurs when the blood supply to part of your brain is interrupted or reduced, preventing brain tissue from getting oxygen and nutrients. Brain cells begin to die in minutes.” (MayoClinic.org)</a:t>
            </a:r>
            <a:endParaRPr sz="2400">
              <a:solidFill>
                <a:schemeClr val="dk1"/>
              </a:solidFill>
              <a:latin typeface="Calibri"/>
              <a:ea typeface="Calibri"/>
              <a:cs typeface="Calibri"/>
              <a:sym typeface="Calibri"/>
            </a:endParaRPr>
          </a:p>
        </p:txBody>
      </p:sp>
      <p:sp>
        <p:nvSpPr>
          <p:cNvPr id="74" name="Google Shape;74;p3"/>
          <p:cNvSpPr txBox="1"/>
          <p:nvPr/>
        </p:nvSpPr>
        <p:spPr>
          <a:xfrm>
            <a:off x="470508" y="368700"/>
            <a:ext cx="56256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solidFill>
                  <a:schemeClr val="dk1"/>
                </a:solidFill>
                <a:latin typeface="Calibri"/>
                <a:ea typeface="Calibri"/>
                <a:cs typeface="Calibri"/>
                <a:sym typeface="Calibri"/>
              </a:rPr>
              <a:t>Problem and Goal</a:t>
            </a:r>
            <a:endParaRPr sz="4000">
              <a:latin typeface="Calibri"/>
              <a:ea typeface="Calibri"/>
              <a:cs typeface="Calibri"/>
              <a:sym typeface="Calibri"/>
            </a:endParaRPr>
          </a:p>
        </p:txBody>
      </p:sp>
      <p:sp>
        <p:nvSpPr>
          <p:cNvPr id="75" name="Google Shape;75;p3"/>
          <p:cNvSpPr txBox="1"/>
          <p:nvPr/>
        </p:nvSpPr>
        <p:spPr>
          <a:xfrm>
            <a:off x="390875" y="3991600"/>
            <a:ext cx="7130400" cy="1514700"/>
          </a:xfrm>
          <a:prstGeom prst="rect">
            <a:avLst/>
          </a:prstGeom>
          <a:noFill/>
          <a:ln>
            <a:noFill/>
          </a:ln>
        </p:spPr>
        <p:txBody>
          <a:bodyPr anchorCtr="0" anchor="t" bIns="91425" lIns="91425" spcFirstLastPara="1" rIns="91425" wrap="square" tIns="91425">
            <a:spAutoFit/>
          </a:bodyPr>
          <a:lstStyle/>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Our goal is to create a program that will allow patients to enter their information and get a predicted probability of having a stroke.</a:t>
            </a:r>
            <a:endParaRPr sz="2400">
              <a:solidFill>
                <a:schemeClr val="dk1"/>
              </a:solidFill>
              <a:latin typeface="Calibri"/>
              <a:ea typeface="Calibri"/>
              <a:cs typeface="Calibri"/>
              <a:sym typeface="Calibri"/>
            </a:endParaRPr>
          </a:p>
        </p:txBody>
      </p:sp>
      <p:grpSp>
        <p:nvGrpSpPr>
          <p:cNvPr id="76" name="Google Shape;76;p3"/>
          <p:cNvGrpSpPr/>
          <p:nvPr/>
        </p:nvGrpSpPr>
        <p:grpSpPr>
          <a:xfrm>
            <a:off x="0" y="1072215"/>
            <a:ext cx="12192000" cy="381000"/>
            <a:chOff x="0" y="391286"/>
            <a:chExt cx="12192000" cy="381000"/>
          </a:xfrm>
        </p:grpSpPr>
        <p:cxnSp>
          <p:nvCxnSpPr>
            <p:cNvPr id="77" name="Google Shape;77;p3"/>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78" name="Google Shape;78;p3"/>
            <p:cNvGrpSpPr/>
            <p:nvPr/>
          </p:nvGrpSpPr>
          <p:grpSpPr>
            <a:xfrm rot="10800000">
              <a:off x="11060824" y="391286"/>
              <a:ext cx="656948" cy="381000"/>
              <a:chOff x="307376" y="393221"/>
              <a:chExt cx="656948" cy="381000"/>
            </a:xfrm>
          </p:grpSpPr>
          <p:sp>
            <p:nvSpPr>
              <p:cNvPr id="79" name="Google Shape;79;p3"/>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0" name="Google Shape;80;p3"/>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solidFill>
                  <a:schemeClr val="dk1"/>
                </a:solidFill>
                <a:latin typeface="Calibri"/>
                <a:ea typeface="Calibri"/>
                <a:cs typeface="Calibri"/>
                <a:sym typeface="Calibri"/>
              </a:rPr>
              <a:t>Stroke Data-Set</a:t>
            </a:r>
            <a:endParaRPr sz="4000">
              <a:latin typeface="Calibri"/>
              <a:ea typeface="Calibri"/>
              <a:cs typeface="Calibri"/>
              <a:sym typeface="Calibri"/>
            </a:endParaRPr>
          </a:p>
        </p:txBody>
      </p:sp>
      <p:sp>
        <p:nvSpPr>
          <p:cNvPr id="86" name="Google Shape;86;p5"/>
          <p:cNvSpPr txBox="1"/>
          <p:nvPr/>
        </p:nvSpPr>
        <p:spPr>
          <a:xfrm>
            <a:off x="470500" y="3891700"/>
            <a:ext cx="10606800" cy="2475000"/>
          </a:xfrm>
          <a:prstGeom prst="rect">
            <a:avLst/>
          </a:prstGeom>
          <a:noFill/>
          <a:ln>
            <a:noFill/>
          </a:ln>
        </p:spPr>
        <p:txBody>
          <a:bodyPr anchorCtr="0" anchor="t" bIns="91425" lIns="91425" spcFirstLastPara="1" rIns="91425" wrap="square" tIns="91425">
            <a:spAutoFit/>
          </a:bodyPr>
          <a:lstStyle/>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dataset contains 5,110 observations with 12 attributes. </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Unknown or N/A values imply that the information is either unavailable or not applicable. </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Each observation provides the relevant health information of an anonymous individual. </a:t>
            </a:r>
            <a:endParaRPr sz="2400">
              <a:solidFill>
                <a:schemeClr val="dk1"/>
              </a:solidFill>
              <a:latin typeface="Calibri"/>
              <a:ea typeface="Calibri"/>
              <a:cs typeface="Calibri"/>
              <a:sym typeface="Calibri"/>
            </a:endParaRPr>
          </a:p>
        </p:txBody>
      </p:sp>
      <p:pic>
        <p:nvPicPr>
          <p:cNvPr id="87" name="Google Shape;87;p5"/>
          <p:cNvPicPr preferRelativeResize="0"/>
          <p:nvPr/>
        </p:nvPicPr>
        <p:blipFill>
          <a:blip r:embed="rId3">
            <a:alphaModFix/>
          </a:blip>
          <a:stretch>
            <a:fillRect/>
          </a:stretch>
        </p:blipFill>
        <p:spPr>
          <a:xfrm>
            <a:off x="470500" y="1710165"/>
            <a:ext cx="10671829" cy="1895585"/>
          </a:xfrm>
          <a:prstGeom prst="rect">
            <a:avLst/>
          </a:prstGeom>
          <a:noFill/>
          <a:ln>
            <a:noFill/>
          </a:ln>
        </p:spPr>
      </p:pic>
      <p:grpSp>
        <p:nvGrpSpPr>
          <p:cNvPr id="88" name="Google Shape;88;p5"/>
          <p:cNvGrpSpPr/>
          <p:nvPr/>
        </p:nvGrpSpPr>
        <p:grpSpPr>
          <a:xfrm>
            <a:off x="0" y="1072215"/>
            <a:ext cx="12192000" cy="381000"/>
            <a:chOff x="0" y="391286"/>
            <a:chExt cx="12192000" cy="381000"/>
          </a:xfrm>
        </p:grpSpPr>
        <p:cxnSp>
          <p:nvCxnSpPr>
            <p:cNvPr id="89" name="Google Shape;89;p5"/>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90" name="Google Shape;90;p5"/>
            <p:cNvGrpSpPr/>
            <p:nvPr/>
          </p:nvGrpSpPr>
          <p:grpSpPr>
            <a:xfrm rot="10800000">
              <a:off x="11060824" y="391286"/>
              <a:ext cx="656948" cy="381000"/>
              <a:chOff x="307376" y="393221"/>
              <a:chExt cx="656948" cy="381000"/>
            </a:xfrm>
          </p:grpSpPr>
          <p:sp>
            <p:nvSpPr>
              <p:cNvPr id="91" name="Google Shape;91;p5"/>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2" name="Google Shape;92;p5"/>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da0af1531c_1_956"/>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solidFill>
                  <a:schemeClr val="dk1"/>
                </a:solidFill>
                <a:latin typeface="Calibri"/>
                <a:ea typeface="Calibri"/>
                <a:cs typeface="Calibri"/>
                <a:sym typeface="Calibri"/>
              </a:rPr>
              <a:t>Pre-Processing</a:t>
            </a:r>
            <a:endParaRPr sz="4000">
              <a:latin typeface="Calibri"/>
              <a:ea typeface="Calibri"/>
              <a:cs typeface="Calibri"/>
              <a:sym typeface="Calibri"/>
            </a:endParaRPr>
          </a:p>
        </p:txBody>
      </p:sp>
      <p:pic>
        <p:nvPicPr>
          <p:cNvPr id="98" name="Google Shape;98;gda0af1531c_1_956"/>
          <p:cNvPicPr preferRelativeResize="0"/>
          <p:nvPr/>
        </p:nvPicPr>
        <p:blipFill>
          <a:blip r:embed="rId3">
            <a:alphaModFix/>
          </a:blip>
          <a:stretch>
            <a:fillRect/>
          </a:stretch>
        </p:blipFill>
        <p:spPr>
          <a:xfrm>
            <a:off x="6170550" y="1692275"/>
            <a:ext cx="5432500" cy="4395850"/>
          </a:xfrm>
          <a:prstGeom prst="rect">
            <a:avLst/>
          </a:prstGeom>
          <a:noFill/>
          <a:ln>
            <a:noFill/>
          </a:ln>
        </p:spPr>
      </p:pic>
      <p:sp>
        <p:nvSpPr>
          <p:cNvPr id="99" name="Google Shape;99;gda0af1531c_1_956"/>
          <p:cNvSpPr txBox="1"/>
          <p:nvPr/>
        </p:nvSpPr>
        <p:spPr>
          <a:xfrm>
            <a:off x="328350" y="1605700"/>
            <a:ext cx="4492500" cy="2475000"/>
          </a:xfrm>
          <a:prstGeom prst="rect">
            <a:avLst/>
          </a:prstGeom>
          <a:noFill/>
          <a:ln>
            <a:noFill/>
          </a:ln>
        </p:spPr>
        <p:txBody>
          <a:bodyPr anchorCtr="0" anchor="t" bIns="91425" lIns="91425" spcFirstLastPara="1" rIns="91425" wrap="square" tIns="91425">
            <a:spAutoFit/>
          </a:bodyPr>
          <a:lstStyle/>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Removed Duplicate Rows</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Imputed Null Values</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Updated unique values by each feature</a:t>
            </a:r>
            <a:endParaRPr sz="2400">
              <a:solidFill>
                <a:schemeClr val="dk1"/>
              </a:solidFill>
              <a:latin typeface="Calibri"/>
              <a:ea typeface="Calibri"/>
              <a:cs typeface="Calibri"/>
              <a:sym typeface="Calibri"/>
            </a:endParaRPr>
          </a:p>
          <a:p>
            <a:pPr indent="-381000" lvl="0" marL="45720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Changed data types</a:t>
            </a:r>
            <a:endParaRPr sz="2400">
              <a:solidFill>
                <a:schemeClr val="dk1"/>
              </a:solidFill>
              <a:latin typeface="Calibri"/>
              <a:ea typeface="Calibri"/>
              <a:cs typeface="Calibri"/>
              <a:sym typeface="Calibri"/>
            </a:endParaRPr>
          </a:p>
        </p:txBody>
      </p:sp>
      <p:grpSp>
        <p:nvGrpSpPr>
          <p:cNvPr id="100" name="Google Shape;100;gda0af1531c_1_956"/>
          <p:cNvGrpSpPr/>
          <p:nvPr/>
        </p:nvGrpSpPr>
        <p:grpSpPr>
          <a:xfrm>
            <a:off x="0" y="1072215"/>
            <a:ext cx="12192000" cy="381000"/>
            <a:chOff x="0" y="391286"/>
            <a:chExt cx="12192000" cy="381000"/>
          </a:xfrm>
        </p:grpSpPr>
        <p:cxnSp>
          <p:nvCxnSpPr>
            <p:cNvPr id="101" name="Google Shape;101;gda0af1531c_1_95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02" name="Google Shape;102;gda0af1531c_1_956"/>
            <p:cNvGrpSpPr/>
            <p:nvPr/>
          </p:nvGrpSpPr>
          <p:grpSpPr>
            <a:xfrm rot="10800000">
              <a:off x="11060824" y="391286"/>
              <a:ext cx="656948" cy="381000"/>
              <a:chOff x="307376" y="393221"/>
              <a:chExt cx="656948" cy="381000"/>
            </a:xfrm>
          </p:grpSpPr>
          <p:sp>
            <p:nvSpPr>
              <p:cNvPr id="103" name="Google Shape;103;gda0af1531c_1_95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4" name="Google Shape;104;gda0af1531c_1_95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nvSpPr>
        <p:spPr>
          <a:xfrm>
            <a:off x="470500" y="1947602"/>
            <a:ext cx="5550000" cy="12387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Frequency of target variable </a:t>
            </a:r>
            <a:endParaRPr sz="2400">
              <a:solidFill>
                <a:schemeClr val="dk1"/>
              </a:solidFill>
              <a:latin typeface="Calibri"/>
              <a:ea typeface="Calibri"/>
              <a:cs typeface="Calibri"/>
              <a:sym typeface="Calibri"/>
            </a:endParaRPr>
          </a:p>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Imbalanced sample size</a:t>
            </a:r>
            <a:endParaRPr sz="2400">
              <a:solidFill>
                <a:schemeClr val="dk1"/>
              </a:solidFill>
              <a:latin typeface="Calibri"/>
              <a:ea typeface="Calibri"/>
              <a:cs typeface="Calibri"/>
              <a:sym typeface="Calibri"/>
            </a:endParaRPr>
          </a:p>
        </p:txBody>
      </p:sp>
      <p:pic>
        <p:nvPicPr>
          <p:cNvPr id="110" name="Google Shape;110;p6"/>
          <p:cNvPicPr preferRelativeResize="0"/>
          <p:nvPr/>
        </p:nvPicPr>
        <p:blipFill rotWithShape="1">
          <a:blip r:embed="rId3">
            <a:alphaModFix/>
          </a:blip>
          <a:srcRect b="0" l="0" r="0" t="0"/>
          <a:stretch/>
        </p:blipFill>
        <p:spPr>
          <a:xfrm>
            <a:off x="5983063" y="1432804"/>
            <a:ext cx="5077761" cy="3311925"/>
          </a:xfrm>
          <a:prstGeom prst="rect">
            <a:avLst/>
          </a:prstGeom>
          <a:noFill/>
          <a:ln>
            <a:noFill/>
          </a:ln>
        </p:spPr>
      </p:pic>
      <p:pic>
        <p:nvPicPr>
          <p:cNvPr id="111" name="Google Shape;111;p6"/>
          <p:cNvPicPr preferRelativeResize="0"/>
          <p:nvPr/>
        </p:nvPicPr>
        <p:blipFill rotWithShape="1">
          <a:blip r:embed="rId4">
            <a:alphaModFix/>
          </a:blip>
          <a:srcRect b="0" l="0" r="0" t="0"/>
          <a:stretch/>
        </p:blipFill>
        <p:spPr>
          <a:xfrm>
            <a:off x="6443853" y="4920162"/>
            <a:ext cx="4616971" cy="1350245"/>
          </a:xfrm>
          <a:prstGeom prst="rect">
            <a:avLst/>
          </a:prstGeom>
          <a:noFill/>
          <a:ln>
            <a:noFill/>
          </a:ln>
        </p:spPr>
      </p:pic>
      <p:sp>
        <p:nvSpPr>
          <p:cNvPr id="112" name="Google Shape;112;p6"/>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13" name="Google Shape;113;p6"/>
          <p:cNvGrpSpPr/>
          <p:nvPr/>
        </p:nvGrpSpPr>
        <p:grpSpPr>
          <a:xfrm>
            <a:off x="0" y="1072215"/>
            <a:ext cx="12192000" cy="381000"/>
            <a:chOff x="0" y="391286"/>
            <a:chExt cx="12192000" cy="381000"/>
          </a:xfrm>
        </p:grpSpPr>
        <p:cxnSp>
          <p:nvCxnSpPr>
            <p:cNvPr id="114" name="Google Shape;114;p6"/>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15" name="Google Shape;115;p6"/>
            <p:cNvGrpSpPr/>
            <p:nvPr/>
          </p:nvGrpSpPr>
          <p:grpSpPr>
            <a:xfrm rot="10800000">
              <a:off x="11060824" y="391286"/>
              <a:ext cx="656948" cy="381000"/>
              <a:chOff x="307376" y="393221"/>
              <a:chExt cx="656948" cy="381000"/>
            </a:xfrm>
          </p:grpSpPr>
          <p:sp>
            <p:nvSpPr>
              <p:cNvPr id="116" name="Google Shape;116;p6"/>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 name="Google Shape;117;p6"/>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nvSpPr>
        <p:spPr>
          <a:xfrm>
            <a:off x="487325" y="1977100"/>
            <a:ext cx="4219800" cy="1415400"/>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heat map</a:t>
            </a:r>
            <a:endParaRPr sz="2400">
              <a:solidFill>
                <a:schemeClr val="dk1"/>
              </a:solidFill>
              <a:latin typeface="Calibri"/>
              <a:ea typeface="Calibri"/>
              <a:cs typeface="Calibri"/>
              <a:sym typeface="Calibri"/>
            </a:endParaRPr>
          </a:p>
          <a:p>
            <a:pPr indent="-381000" lvl="0" marL="457200" marR="0" rtl="0" algn="l">
              <a:lnSpc>
                <a:spcPct val="13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No numerical features are highly related</a:t>
            </a:r>
            <a:endParaRPr sz="2400">
              <a:solidFill>
                <a:schemeClr val="dk1"/>
              </a:solidFill>
              <a:latin typeface="Calibri"/>
              <a:ea typeface="Calibri"/>
              <a:cs typeface="Calibri"/>
              <a:sym typeface="Calibri"/>
            </a:endParaRPr>
          </a:p>
        </p:txBody>
      </p:sp>
      <p:pic>
        <p:nvPicPr>
          <p:cNvPr id="123" name="Google Shape;123;p7"/>
          <p:cNvPicPr preferRelativeResize="0"/>
          <p:nvPr/>
        </p:nvPicPr>
        <p:blipFill>
          <a:blip r:embed="rId3">
            <a:alphaModFix/>
          </a:blip>
          <a:stretch>
            <a:fillRect/>
          </a:stretch>
        </p:blipFill>
        <p:spPr>
          <a:xfrm>
            <a:off x="4822450" y="1621775"/>
            <a:ext cx="6778750" cy="4797075"/>
          </a:xfrm>
          <a:prstGeom prst="rect">
            <a:avLst/>
          </a:prstGeom>
          <a:noFill/>
          <a:ln>
            <a:noFill/>
          </a:ln>
        </p:spPr>
      </p:pic>
      <p:sp>
        <p:nvSpPr>
          <p:cNvPr id="124" name="Google Shape;124;p7"/>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25" name="Google Shape;125;p7"/>
          <p:cNvGrpSpPr/>
          <p:nvPr/>
        </p:nvGrpSpPr>
        <p:grpSpPr>
          <a:xfrm>
            <a:off x="0" y="1072215"/>
            <a:ext cx="12192000" cy="381000"/>
            <a:chOff x="0" y="391286"/>
            <a:chExt cx="12192000" cy="381000"/>
          </a:xfrm>
        </p:grpSpPr>
        <p:cxnSp>
          <p:nvCxnSpPr>
            <p:cNvPr id="126" name="Google Shape;126;p7"/>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27" name="Google Shape;127;p7"/>
            <p:cNvGrpSpPr/>
            <p:nvPr/>
          </p:nvGrpSpPr>
          <p:grpSpPr>
            <a:xfrm rot="10800000">
              <a:off x="11060824" y="391286"/>
              <a:ext cx="656948" cy="381000"/>
              <a:chOff x="307376" y="393221"/>
              <a:chExt cx="656948" cy="381000"/>
            </a:xfrm>
          </p:grpSpPr>
          <p:sp>
            <p:nvSpPr>
              <p:cNvPr id="128" name="Google Shape;128;p7"/>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9" name="Google Shape;129;p7"/>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0" lvl="0" marL="457200" marR="0" rtl="0" algn="l">
              <a:lnSpc>
                <a:spcPct val="130000"/>
              </a:lnSpc>
              <a:spcBef>
                <a:spcPts val="0"/>
              </a:spcBef>
              <a:spcAft>
                <a:spcPts val="0"/>
              </a:spcAft>
              <a:buNone/>
            </a:pPr>
            <a:r>
              <a:t/>
            </a:r>
            <a:endParaRPr/>
          </a:p>
        </p:txBody>
      </p:sp>
      <p:pic>
        <p:nvPicPr>
          <p:cNvPr id="135" name="Google Shape;135;p8"/>
          <p:cNvPicPr preferRelativeResize="0"/>
          <p:nvPr/>
        </p:nvPicPr>
        <p:blipFill rotWithShape="1">
          <a:blip r:embed="rId3">
            <a:alphaModFix/>
          </a:blip>
          <a:srcRect b="0" l="0" r="0" t="0"/>
          <a:stretch/>
        </p:blipFill>
        <p:spPr>
          <a:xfrm>
            <a:off x="285972" y="2538142"/>
            <a:ext cx="10993626" cy="3580493"/>
          </a:xfrm>
          <a:prstGeom prst="rect">
            <a:avLst/>
          </a:prstGeom>
          <a:noFill/>
          <a:ln>
            <a:noFill/>
          </a:ln>
        </p:spPr>
      </p:pic>
      <p:sp>
        <p:nvSpPr>
          <p:cNvPr id="136" name="Google Shape;136;p8"/>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sp>
        <p:nvSpPr>
          <p:cNvPr id="137" name="Google Shape;137;p8"/>
          <p:cNvSpPr txBox="1"/>
          <p:nvPr/>
        </p:nvSpPr>
        <p:spPr>
          <a:xfrm>
            <a:off x="285972" y="1663353"/>
            <a:ext cx="5550000" cy="35004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Average Age Distribution</a:t>
            </a:r>
            <a:endParaRPr/>
          </a:p>
        </p:txBody>
      </p:sp>
      <p:grpSp>
        <p:nvGrpSpPr>
          <p:cNvPr id="138" name="Google Shape;138;p8"/>
          <p:cNvGrpSpPr/>
          <p:nvPr/>
        </p:nvGrpSpPr>
        <p:grpSpPr>
          <a:xfrm>
            <a:off x="0" y="1072215"/>
            <a:ext cx="12192000" cy="381000"/>
            <a:chOff x="0" y="391286"/>
            <a:chExt cx="12192000" cy="381000"/>
          </a:xfrm>
        </p:grpSpPr>
        <p:cxnSp>
          <p:nvCxnSpPr>
            <p:cNvPr id="139" name="Google Shape;139;p8"/>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40" name="Google Shape;140;p8"/>
            <p:cNvGrpSpPr/>
            <p:nvPr/>
          </p:nvGrpSpPr>
          <p:grpSpPr>
            <a:xfrm rot="10800000">
              <a:off x="11060824" y="391286"/>
              <a:ext cx="656948" cy="381000"/>
              <a:chOff x="307376" y="393221"/>
              <a:chExt cx="656948" cy="381000"/>
            </a:xfrm>
          </p:grpSpPr>
          <p:sp>
            <p:nvSpPr>
              <p:cNvPr id="141" name="Google Shape;141;p8"/>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2" name="Google Shape;142;p8"/>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9"/>
          <p:cNvPicPr preferRelativeResize="0"/>
          <p:nvPr/>
        </p:nvPicPr>
        <p:blipFill rotWithShape="1">
          <a:blip r:embed="rId3">
            <a:alphaModFix/>
          </a:blip>
          <a:srcRect b="0" l="0" r="0" t="0"/>
          <a:stretch/>
        </p:blipFill>
        <p:spPr>
          <a:xfrm>
            <a:off x="285972" y="2276174"/>
            <a:ext cx="11033611" cy="3689446"/>
          </a:xfrm>
          <a:prstGeom prst="rect">
            <a:avLst/>
          </a:prstGeom>
          <a:noFill/>
          <a:ln>
            <a:noFill/>
          </a:ln>
        </p:spPr>
      </p:pic>
      <p:sp>
        <p:nvSpPr>
          <p:cNvPr id="148" name="Google Shape;148;p9"/>
          <p:cNvSpPr txBox="1"/>
          <p:nvPr/>
        </p:nvSpPr>
        <p:spPr>
          <a:xfrm>
            <a:off x="285972" y="1663353"/>
            <a:ext cx="5550051" cy="35003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Average Glucose Level Distribution</a:t>
            </a:r>
            <a:endParaRPr/>
          </a:p>
        </p:txBody>
      </p:sp>
      <p:sp>
        <p:nvSpPr>
          <p:cNvPr id="149" name="Google Shape;149;p9"/>
          <p:cNvSpPr txBox="1"/>
          <p:nvPr/>
        </p:nvSpPr>
        <p:spPr>
          <a:xfrm>
            <a:off x="470497" y="368700"/>
            <a:ext cx="7702200" cy="88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Calibri"/>
              <a:buNone/>
            </a:pPr>
            <a:r>
              <a:rPr lang="en-US" sz="4000">
                <a:latin typeface="Calibri"/>
                <a:ea typeface="Calibri"/>
                <a:cs typeface="Calibri"/>
                <a:sym typeface="Calibri"/>
              </a:rPr>
              <a:t>Exploratory Data Analysis (EDA)</a:t>
            </a:r>
            <a:endParaRPr sz="4000">
              <a:latin typeface="Calibri"/>
              <a:ea typeface="Calibri"/>
              <a:cs typeface="Calibri"/>
              <a:sym typeface="Calibri"/>
            </a:endParaRPr>
          </a:p>
        </p:txBody>
      </p:sp>
      <p:grpSp>
        <p:nvGrpSpPr>
          <p:cNvPr id="150" name="Google Shape;150;p9"/>
          <p:cNvGrpSpPr/>
          <p:nvPr/>
        </p:nvGrpSpPr>
        <p:grpSpPr>
          <a:xfrm>
            <a:off x="0" y="1072215"/>
            <a:ext cx="12192000" cy="381000"/>
            <a:chOff x="0" y="391286"/>
            <a:chExt cx="12192000" cy="381000"/>
          </a:xfrm>
        </p:grpSpPr>
        <p:cxnSp>
          <p:nvCxnSpPr>
            <p:cNvPr id="151" name="Google Shape;151;p9"/>
            <p:cNvCxnSpPr/>
            <p:nvPr/>
          </p:nvCxnSpPr>
          <p:spPr>
            <a:xfrm>
              <a:off x="0" y="581786"/>
              <a:ext cx="12192000" cy="0"/>
            </a:xfrm>
            <a:prstGeom prst="straightConnector1">
              <a:avLst/>
            </a:prstGeom>
            <a:noFill/>
            <a:ln cap="flat" cmpd="sng" w="9525">
              <a:solidFill>
                <a:srgbClr val="000000"/>
              </a:solidFill>
              <a:prstDash val="solid"/>
              <a:round/>
              <a:headEnd len="sm" w="sm" type="none"/>
              <a:tailEnd len="sm" w="sm" type="none"/>
            </a:ln>
          </p:spPr>
        </p:cxnSp>
        <p:grpSp>
          <p:nvGrpSpPr>
            <p:cNvPr id="152" name="Google Shape;152;p9"/>
            <p:cNvGrpSpPr/>
            <p:nvPr/>
          </p:nvGrpSpPr>
          <p:grpSpPr>
            <a:xfrm rot="10800000">
              <a:off x="11060824" y="391286"/>
              <a:ext cx="656948" cy="381000"/>
              <a:chOff x="307376" y="393221"/>
              <a:chExt cx="656948" cy="381000"/>
            </a:xfrm>
          </p:grpSpPr>
          <p:sp>
            <p:nvSpPr>
              <p:cNvPr id="153" name="Google Shape;153;p9"/>
              <p:cNvSpPr/>
              <p:nvPr/>
            </p:nvSpPr>
            <p:spPr>
              <a:xfrm rot="5400000">
                <a:off x="281126"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4" name="Google Shape;154;p9"/>
              <p:cNvSpPr/>
              <p:nvPr/>
            </p:nvSpPr>
            <p:spPr>
              <a:xfrm rot="5400000">
                <a:off x="609574" y="419471"/>
                <a:ext cx="381000" cy="328500"/>
              </a:xfrm>
              <a:prstGeom prst="triangle">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spTree>
  </p:cSld>
  <p:clrMapOvr>
    <a:masterClrMapping/>
  </p:clrMapOvr>
  <p:transition advTm="8390" spd="slow">
    <p:wipe dir="r"/>
  </p:transition>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自定义设计方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2020-12-15T09:58:26Z</dcterms:created>
</cp:coreProperties>
</file>