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000ba4f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000ba4f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8b5954f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8b5954f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8b5954f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8b5954f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1750"/>
            <a:ext cx="8520600" cy="13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Rockwell"/>
                <a:ea typeface="Rockwell"/>
                <a:cs typeface="Rockwell"/>
                <a:sym typeface="Rockwell"/>
              </a:rPr>
              <a:t>Dancing to Music in 3D</a:t>
            </a:r>
            <a:endParaRPr sz="3600">
              <a:latin typeface="Rockwell"/>
              <a:ea typeface="Rockwell"/>
              <a:cs typeface="Rockwell"/>
              <a:sym typeface="Rockwell"/>
            </a:endParaRPr>
          </a:p>
        </p:txBody>
      </p:sp>
      <p:sp>
        <p:nvSpPr>
          <p:cNvPr id="55" name="Google Shape;55;p13"/>
          <p:cNvSpPr txBox="1"/>
          <p:nvPr/>
        </p:nvSpPr>
        <p:spPr>
          <a:xfrm>
            <a:off x="1430850" y="4041050"/>
            <a:ext cx="62823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ckwell"/>
                <a:ea typeface="Rockwell"/>
                <a:cs typeface="Rockwell"/>
                <a:sym typeface="Rockwell"/>
              </a:rPr>
              <a:t>Han Yan, Weiyu Du</a:t>
            </a:r>
            <a:endParaRPr sz="1800">
              <a:latin typeface="Rockwell"/>
              <a:ea typeface="Rockwell"/>
              <a:cs typeface="Rockwell"/>
              <a:sym typeface="Rockwell"/>
            </a:endParaRPr>
          </a:p>
          <a:p>
            <a:pPr indent="0" lvl="0" marL="0" rtl="0" algn="ctr">
              <a:spcBef>
                <a:spcPts val="0"/>
              </a:spcBef>
              <a:spcAft>
                <a:spcPts val="0"/>
              </a:spcAft>
              <a:buNone/>
            </a:pPr>
            <a:r>
              <a:rPr lang="en" sz="1800">
                <a:latin typeface="Rockwell"/>
                <a:ea typeface="Rockwell"/>
                <a:cs typeface="Rockwell"/>
                <a:sym typeface="Rockwell"/>
              </a:rPr>
              <a:t>CIS 565 Final Project Pitch</a:t>
            </a:r>
            <a:endParaRPr sz="1800">
              <a:latin typeface="Rockwell"/>
              <a:ea typeface="Rockwell"/>
              <a:cs typeface="Rockwell"/>
              <a:sym typeface="Rockwell"/>
            </a:endParaRPr>
          </a:p>
        </p:txBody>
      </p:sp>
      <p:pic>
        <p:nvPicPr>
          <p:cNvPr id="56" name="Google Shape;56;p13"/>
          <p:cNvPicPr preferRelativeResize="0"/>
          <p:nvPr/>
        </p:nvPicPr>
        <p:blipFill>
          <a:blip r:embed="rId3">
            <a:alphaModFix/>
          </a:blip>
          <a:stretch>
            <a:fillRect/>
          </a:stretch>
        </p:blipFill>
        <p:spPr>
          <a:xfrm>
            <a:off x="2544300" y="1900350"/>
            <a:ext cx="4055389" cy="1988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Overview</a:t>
            </a:r>
            <a:endParaRPr>
              <a:latin typeface="Rockwell"/>
              <a:ea typeface="Rockwell"/>
              <a:cs typeface="Rockwell"/>
              <a:sym typeface="Rockwell"/>
            </a:endParaRPr>
          </a:p>
        </p:txBody>
      </p:sp>
      <p:sp>
        <p:nvSpPr>
          <p:cNvPr id="62" name="Google Shape;62;p14"/>
          <p:cNvSpPr txBox="1"/>
          <p:nvPr>
            <p:ph idx="1" type="body"/>
          </p:nvPr>
        </p:nvSpPr>
        <p:spPr>
          <a:xfrm>
            <a:off x="311700" y="1000075"/>
            <a:ext cx="8015400" cy="343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Rockwell"/>
              <a:buChar char="●"/>
            </a:pPr>
            <a:r>
              <a:rPr lang="en">
                <a:solidFill>
                  <a:schemeClr val="accent1"/>
                </a:solidFill>
                <a:latin typeface="Rockwell"/>
                <a:ea typeface="Rockwell"/>
                <a:cs typeface="Rockwell"/>
                <a:sym typeface="Rockwell"/>
              </a:rPr>
              <a:t>Background</a:t>
            </a:r>
            <a:endParaRPr>
              <a:solidFill>
                <a:schemeClr val="accent1"/>
              </a:solidFill>
              <a:latin typeface="Rockwell"/>
              <a:ea typeface="Rockwell"/>
              <a:cs typeface="Rockwell"/>
              <a:sym typeface="Rockwell"/>
            </a:endParaRPr>
          </a:p>
          <a:p>
            <a:pPr indent="-317500" lvl="1" marL="914400" rtl="0" algn="l">
              <a:spcBef>
                <a:spcPts val="0"/>
              </a:spcBef>
              <a:spcAft>
                <a:spcPts val="0"/>
              </a:spcAft>
              <a:buSzPts val="1400"/>
              <a:buFont typeface="Rockwell"/>
              <a:buChar char="○"/>
            </a:pPr>
            <a:r>
              <a:rPr lang="en">
                <a:latin typeface="Rockwell"/>
                <a:ea typeface="Rockwell"/>
                <a:cs typeface="Rockwell"/>
                <a:sym typeface="Rockwell"/>
              </a:rPr>
              <a:t>Dancing to music is an instinctive move by humans. However, learning to model the music-to-dance generation process is a challenging problem. </a:t>
            </a:r>
            <a:endParaRPr>
              <a:latin typeface="Rockwell"/>
              <a:ea typeface="Rockwell"/>
              <a:cs typeface="Rockwell"/>
              <a:sym typeface="Rockwell"/>
            </a:endParaRPr>
          </a:p>
          <a:p>
            <a:pPr indent="-342900" lvl="0" marL="457200" rtl="0" algn="l">
              <a:spcBef>
                <a:spcPts val="0"/>
              </a:spcBef>
              <a:spcAft>
                <a:spcPts val="0"/>
              </a:spcAft>
              <a:buClr>
                <a:schemeClr val="accent1"/>
              </a:buClr>
              <a:buSzPts val="1800"/>
              <a:buFont typeface="Rockwell"/>
              <a:buChar char="●"/>
            </a:pPr>
            <a:r>
              <a:rPr lang="en">
                <a:solidFill>
                  <a:schemeClr val="accent1"/>
                </a:solidFill>
                <a:latin typeface="Rockwell"/>
                <a:ea typeface="Rockwell"/>
                <a:cs typeface="Rockwell"/>
                <a:sym typeface="Rockwell"/>
              </a:rPr>
              <a:t>Impact</a:t>
            </a:r>
            <a:endParaRPr>
              <a:solidFill>
                <a:schemeClr val="accent1"/>
              </a:solidFill>
              <a:latin typeface="Rockwell"/>
              <a:ea typeface="Rockwell"/>
              <a:cs typeface="Rockwell"/>
              <a:sym typeface="Rockwell"/>
            </a:endParaRPr>
          </a:p>
          <a:p>
            <a:pPr indent="-317500" lvl="1" marL="914400" rtl="0" algn="l">
              <a:spcBef>
                <a:spcPts val="0"/>
              </a:spcBef>
              <a:spcAft>
                <a:spcPts val="0"/>
              </a:spcAft>
              <a:buSzPts val="1400"/>
              <a:buFont typeface="Rockwell"/>
              <a:buChar char="○"/>
            </a:pPr>
            <a:r>
              <a:rPr lang="en">
                <a:latin typeface="Rockwell"/>
                <a:ea typeface="Rockwell"/>
                <a:cs typeface="Rockwell"/>
                <a:sym typeface="Rockwell"/>
              </a:rPr>
              <a:t>Potential to assist and expand content creation in arts and sports</a:t>
            </a:r>
            <a:endParaRPr>
              <a:latin typeface="Rockwell"/>
              <a:ea typeface="Rockwell"/>
              <a:cs typeface="Rockwell"/>
              <a:sym typeface="Rockwell"/>
            </a:endParaRPr>
          </a:p>
          <a:p>
            <a:pPr indent="-317500" lvl="1" marL="914400" rtl="0" algn="l">
              <a:spcBef>
                <a:spcPts val="0"/>
              </a:spcBef>
              <a:spcAft>
                <a:spcPts val="0"/>
              </a:spcAft>
              <a:buSzPts val="1400"/>
              <a:buFont typeface="Rockwell"/>
              <a:buChar char="○"/>
            </a:pPr>
            <a:r>
              <a:rPr lang="en">
                <a:latin typeface="Rockwell"/>
                <a:ea typeface="Rockwell"/>
                <a:cs typeface="Rockwell"/>
                <a:sym typeface="Rockwell"/>
              </a:rPr>
              <a:t>Better understanding of cross-model synthesis</a:t>
            </a:r>
            <a:endParaRPr>
              <a:latin typeface="Rockwell"/>
              <a:ea typeface="Rockwell"/>
              <a:cs typeface="Rockwell"/>
              <a:sym typeface="Rockwell"/>
            </a:endParaRPr>
          </a:p>
          <a:p>
            <a:pPr indent="-342900" lvl="0" marL="457200" rtl="0" algn="l">
              <a:spcBef>
                <a:spcPts val="0"/>
              </a:spcBef>
              <a:spcAft>
                <a:spcPts val="0"/>
              </a:spcAft>
              <a:buClr>
                <a:schemeClr val="accent1"/>
              </a:buClr>
              <a:buSzPts val="1800"/>
              <a:buFont typeface="Rockwell"/>
              <a:buChar char="●"/>
            </a:pPr>
            <a:r>
              <a:rPr lang="en">
                <a:solidFill>
                  <a:schemeClr val="accent1"/>
                </a:solidFill>
                <a:latin typeface="Rockwell"/>
                <a:ea typeface="Rockwell"/>
                <a:cs typeface="Rockwell"/>
                <a:sym typeface="Rockwell"/>
              </a:rPr>
              <a:t>Motivation</a:t>
            </a:r>
            <a:endParaRPr>
              <a:solidFill>
                <a:schemeClr val="accent1"/>
              </a:solidFill>
              <a:latin typeface="Rockwell"/>
              <a:ea typeface="Rockwell"/>
              <a:cs typeface="Rockwell"/>
              <a:sym typeface="Rockwell"/>
            </a:endParaRPr>
          </a:p>
          <a:p>
            <a:pPr indent="-317500" lvl="1" marL="914400" rtl="0" algn="l">
              <a:spcBef>
                <a:spcPts val="0"/>
              </a:spcBef>
              <a:spcAft>
                <a:spcPts val="0"/>
              </a:spcAft>
              <a:buSzPts val="1400"/>
              <a:buFont typeface="Rockwell"/>
              <a:buChar char="○"/>
            </a:pPr>
            <a:r>
              <a:rPr lang="en">
                <a:latin typeface="Rockwell"/>
                <a:ea typeface="Rockwell"/>
                <a:cs typeface="Rockwell"/>
                <a:sym typeface="Rockwell"/>
              </a:rPr>
              <a:t>Existing work tackles the problem in 2D joint space, due to constraint on training data collection. However, human body moves in the 3D space. Learning only 2D movements not only yields partial understanding of human dynamics, but also hurts the generation in terms of realism and aesthetics. </a:t>
            </a:r>
            <a:endParaRPr>
              <a:latin typeface="Rockwell"/>
              <a:ea typeface="Rockwell"/>
              <a:cs typeface="Rockwell"/>
              <a:sym typeface="Rockwell"/>
            </a:endParaRPr>
          </a:p>
          <a:p>
            <a:pPr indent="0" lvl="0" marL="0" rtl="0" algn="l">
              <a:spcBef>
                <a:spcPts val="1600"/>
              </a:spcBef>
              <a:spcAft>
                <a:spcPts val="0"/>
              </a:spcAft>
              <a:buNone/>
            </a:pPr>
            <a:r>
              <a:t/>
            </a:r>
            <a:endParaRPr>
              <a:latin typeface="Rockwell"/>
              <a:ea typeface="Rockwell"/>
              <a:cs typeface="Rockwell"/>
              <a:sym typeface="Rockwell"/>
            </a:endParaRPr>
          </a:p>
          <a:p>
            <a:pPr indent="0" lvl="0" marL="0" rtl="0" algn="l">
              <a:lnSpc>
                <a:spcPct val="100000"/>
              </a:lnSpc>
              <a:spcBef>
                <a:spcPts val="1600"/>
              </a:spcBef>
              <a:spcAft>
                <a:spcPts val="0"/>
              </a:spcAft>
              <a:buNone/>
            </a:pPr>
            <a:r>
              <a:t/>
            </a:r>
            <a:endParaRPr sz="700">
              <a:solidFill>
                <a:schemeClr val="dk1"/>
              </a:solidFill>
              <a:highlight>
                <a:srgbClr val="E4E8EE"/>
              </a:highlight>
            </a:endParaRPr>
          </a:p>
          <a:p>
            <a:pPr indent="0" lvl="0" marL="0" rtl="0" algn="l">
              <a:lnSpc>
                <a:spcPct val="100000"/>
              </a:lnSpc>
              <a:spcBef>
                <a:spcPts val="0"/>
              </a:spcBef>
              <a:spcAft>
                <a:spcPts val="0"/>
              </a:spcAft>
              <a:buClr>
                <a:schemeClr val="dk1"/>
              </a:buClr>
              <a:buSzPts val="1100"/>
              <a:buFont typeface="Arial"/>
              <a:buNone/>
            </a:pPr>
            <a:r>
              <a:t/>
            </a:r>
            <a:endParaRPr sz="800">
              <a:latin typeface="Rockwell"/>
              <a:ea typeface="Rockwell"/>
              <a:cs typeface="Rockwell"/>
              <a:sym typeface="Rockwell"/>
            </a:endParaRPr>
          </a:p>
          <a:p>
            <a:pPr indent="0" lvl="0" marL="0" rtl="0" algn="l">
              <a:spcBef>
                <a:spcPts val="0"/>
              </a:spcBef>
              <a:spcAft>
                <a:spcPts val="1600"/>
              </a:spcAft>
              <a:buNone/>
            </a:pPr>
            <a:r>
              <a:t/>
            </a:r>
            <a:endParaRPr>
              <a:latin typeface="Rockwell"/>
              <a:ea typeface="Rockwell"/>
              <a:cs typeface="Rockwell"/>
              <a:sym typeface="Rockwell"/>
            </a:endParaRPr>
          </a:p>
        </p:txBody>
      </p:sp>
      <p:sp>
        <p:nvSpPr>
          <p:cNvPr id="63" name="Google Shape;63;p14"/>
          <p:cNvSpPr txBox="1"/>
          <p:nvPr/>
        </p:nvSpPr>
        <p:spPr>
          <a:xfrm>
            <a:off x="564300" y="4187825"/>
            <a:ext cx="80154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ckwell"/>
                <a:ea typeface="Rockwell"/>
                <a:cs typeface="Rockwell"/>
                <a:sym typeface="Rockwell"/>
              </a:rPr>
              <a:t>[1] Lee,  H.Y.,  Yang,  X.,  Liu,  M.Y.,  Wang,  T.C.,  Lu,  Y.D.,  Yang,  M.H.,  Kautz,  J.: Dancing to music. In: NeurIPS (2019)</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[2] Tang, T., Mao, H., Jia, J.: Anidance: Real-time dance motion synthesize to the song. In: 2018 ACM Multimedia Conference on Multimedia Conference. pp. 1237–1239. ACM (2018)</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[3] Tang, T., Jia, J., Mao, H.: Dance with melody: An lstm-autoencoder approach to music-oriented dance synthesis. In: 2018 ACM Multimedia Conference on Multi-media Conference. pp. 1598–1606. ACM (2018)</a:t>
            </a:r>
            <a:endParaRPr sz="800">
              <a:solidFill>
                <a:schemeClr val="dk2"/>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Schedule</a:t>
            </a:r>
            <a:endParaRPr>
              <a:latin typeface="Rockwell"/>
              <a:ea typeface="Rockwell"/>
              <a:cs typeface="Rockwell"/>
              <a:sym typeface="Rockwell"/>
            </a:endParaRPr>
          </a:p>
        </p:txBody>
      </p:sp>
      <p:sp>
        <p:nvSpPr>
          <p:cNvPr id="69" name="Google Shape;69;p15"/>
          <p:cNvSpPr txBox="1"/>
          <p:nvPr>
            <p:ph idx="1" type="body"/>
          </p:nvPr>
        </p:nvSpPr>
        <p:spPr>
          <a:xfrm>
            <a:off x="311700" y="1152475"/>
            <a:ext cx="8015400" cy="34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Rockwell"/>
                <a:ea typeface="Rockwell"/>
                <a:cs typeface="Rockwell"/>
                <a:sym typeface="Rockwell"/>
              </a:rPr>
              <a:t>Milestone 1</a:t>
            </a:r>
            <a:r>
              <a:rPr lang="en">
                <a:latin typeface="Rockwell"/>
                <a:ea typeface="Rockwell"/>
                <a:cs typeface="Rockwell"/>
                <a:sym typeface="Rockwell"/>
              </a:rPr>
              <a:t> Obtaining 3D training data using off-the-shelf models to reconstruct 3D joints from dance videos.</a:t>
            </a:r>
            <a:endParaRPr>
              <a:latin typeface="Rockwell"/>
              <a:ea typeface="Rockwell"/>
              <a:cs typeface="Rockwell"/>
              <a:sym typeface="Rockwell"/>
            </a:endParaRPr>
          </a:p>
          <a:p>
            <a:pPr indent="0" lvl="0" marL="0" rtl="0" algn="l">
              <a:spcBef>
                <a:spcPts val="1600"/>
              </a:spcBef>
              <a:spcAft>
                <a:spcPts val="0"/>
              </a:spcAft>
              <a:buNone/>
            </a:pPr>
            <a:r>
              <a:rPr lang="en">
                <a:solidFill>
                  <a:schemeClr val="accent1"/>
                </a:solidFill>
                <a:latin typeface="Rockwell"/>
                <a:ea typeface="Rockwell"/>
                <a:cs typeface="Rockwell"/>
                <a:sym typeface="Rockwell"/>
              </a:rPr>
              <a:t>Milestone 2 </a:t>
            </a:r>
            <a:r>
              <a:rPr lang="en">
                <a:latin typeface="Rockwell"/>
                <a:ea typeface="Rockwell"/>
                <a:cs typeface="Rockwell"/>
                <a:sym typeface="Rockwell"/>
              </a:rPr>
              <a:t>Implement music-to-generation model in 3D joint space with PyTorch based on Lee et al. (Neurips 2019). </a:t>
            </a:r>
            <a:r>
              <a:rPr lang="en" sz="800">
                <a:latin typeface="Rockwell"/>
                <a:ea typeface="Rockwell"/>
                <a:cs typeface="Rockwell"/>
                <a:sym typeface="Rockwell"/>
              </a:rPr>
              <a:t>[1]</a:t>
            </a:r>
            <a:endParaRPr sz="800">
              <a:latin typeface="Rockwell"/>
              <a:ea typeface="Rockwell"/>
              <a:cs typeface="Rockwell"/>
              <a:sym typeface="Rockwell"/>
            </a:endParaRPr>
          </a:p>
          <a:p>
            <a:pPr indent="0" lvl="0" marL="0" rtl="0" algn="l">
              <a:spcBef>
                <a:spcPts val="1600"/>
              </a:spcBef>
              <a:spcAft>
                <a:spcPts val="0"/>
              </a:spcAft>
              <a:buNone/>
            </a:pPr>
            <a:r>
              <a:rPr lang="en">
                <a:solidFill>
                  <a:schemeClr val="accent1"/>
                </a:solidFill>
                <a:latin typeface="Rockwell"/>
                <a:ea typeface="Rockwell"/>
                <a:cs typeface="Rockwell"/>
                <a:sym typeface="Rockwell"/>
              </a:rPr>
              <a:t>Milestone 3 </a:t>
            </a:r>
            <a:r>
              <a:rPr lang="en">
                <a:latin typeface="Rockwell"/>
                <a:ea typeface="Rockwell"/>
                <a:cs typeface="Rockwell"/>
                <a:sym typeface="Rockwell"/>
              </a:rPr>
              <a:t>Model training and performance analysis.</a:t>
            </a:r>
            <a:endParaRPr>
              <a:latin typeface="Rockwell"/>
              <a:ea typeface="Rockwell"/>
              <a:cs typeface="Rockwell"/>
              <a:sym typeface="Rockwell"/>
            </a:endParaRPr>
          </a:p>
          <a:p>
            <a:pPr indent="0" lvl="0" marL="0" rtl="0" algn="l">
              <a:spcBef>
                <a:spcPts val="1600"/>
              </a:spcBef>
              <a:spcAft>
                <a:spcPts val="0"/>
              </a:spcAft>
              <a:buNone/>
            </a:pPr>
            <a:r>
              <a:rPr lang="en">
                <a:solidFill>
                  <a:schemeClr val="accent1"/>
                </a:solidFill>
                <a:latin typeface="Rockwell"/>
                <a:ea typeface="Rockwell"/>
                <a:cs typeface="Rockwell"/>
                <a:sym typeface="Rockwell"/>
              </a:rPr>
              <a:t>Final </a:t>
            </a:r>
            <a:r>
              <a:rPr lang="en">
                <a:latin typeface="Rockwell"/>
                <a:ea typeface="Rockwell"/>
                <a:cs typeface="Rockwell"/>
                <a:sym typeface="Rockwell"/>
              </a:rPr>
              <a:t>Prepare for final presentation and demo.</a:t>
            </a:r>
            <a:endParaRPr>
              <a:latin typeface="Rockwell"/>
              <a:ea typeface="Rockwell"/>
              <a:cs typeface="Rockwell"/>
              <a:sym typeface="Rockwell"/>
            </a:endParaRPr>
          </a:p>
          <a:p>
            <a:pPr indent="0" lvl="0" marL="0" rtl="0" algn="l">
              <a:spcBef>
                <a:spcPts val="1600"/>
              </a:spcBef>
              <a:spcAft>
                <a:spcPts val="1600"/>
              </a:spcAft>
              <a:buNone/>
            </a:pPr>
            <a:r>
              <a:t/>
            </a:r>
            <a:endParaRPr>
              <a:latin typeface="Rockwell"/>
              <a:ea typeface="Rockwell"/>
              <a:cs typeface="Rockwell"/>
              <a:sym typeface="Rockwell"/>
            </a:endParaRPr>
          </a:p>
        </p:txBody>
      </p:sp>
      <p:sp>
        <p:nvSpPr>
          <p:cNvPr id="70" name="Google Shape;70;p15"/>
          <p:cNvSpPr txBox="1"/>
          <p:nvPr/>
        </p:nvSpPr>
        <p:spPr>
          <a:xfrm>
            <a:off x="311700" y="4500575"/>
            <a:ext cx="85206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ckwell"/>
                <a:ea typeface="Rockwell"/>
                <a:cs typeface="Rockwell"/>
                <a:sym typeface="Rockwell"/>
              </a:rPr>
              <a:t>[1] Lee,  H.Y.,  Yang,  X.,  Liu,  M.Y.,  Wang,  T.C.,  Lu,  Y.D.,  Yang,  M.H.,  Kautz,  J.: Dancing to music. In: NeurIPS (2019)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APIs, Platforms</a:t>
            </a:r>
            <a:endParaRPr>
              <a:latin typeface="Rockwell"/>
              <a:ea typeface="Rockwell"/>
              <a:cs typeface="Rockwell"/>
              <a:sym typeface="Rockwell"/>
            </a:endParaRPr>
          </a:p>
        </p:txBody>
      </p:sp>
      <p:sp>
        <p:nvSpPr>
          <p:cNvPr id="76" name="Google Shape;76;p16"/>
          <p:cNvSpPr txBox="1"/>
          <p:nvPr>
            <p:ph idx="1" type="body"/>
          </p:nvPr>
        </p:nvSpPr>
        <p:spPr>
          <a:xfrm>
            <a:off x="311700" y="1152475"/>
            <a:ext cx="8015400" cy="34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Rockwell"/>
                <a:ea typeface="Rockwell"/>
                <a:cs typeface="Rockwell"/>
                <a:sym typeface="Rockwell"/>
              </a:rPr>
              <a:t>PyTorch</a:t>
            </a:r>
            <a:r>
              <a:rPr lang="en" sz="800">
                <a:latin typeface="Rockwell"/>
                <a:ea typeface="Rockwell"/>
                <a:cs typeface="Rockwell"/>
                <a:sym typeface="Rockwell"/>
              </a:rPr>
              <a:t> [1]</a:t>
            </a:r>
            <a:r>
              <a:rPr lang="en">
                <a:latin typeface="Rockwell"/>
                <a:ea typeface="Rockwell"/>
                <a:cs typeface="Rockwell"/>
                <a:sym typeface="Rockwell"/>
              </a:rPr>
              <a:t>: </a:t>
            </a:r>
            <a:r>
              <a:rPr lang="en" sz="1400">
                <a:latin typeface="Rockwell"/>
                <a:ea typeface="Rockwell"/>
                <a:cs typeface="Rockwell"/>
                <a:sym typeface="Rockwell"/>
              </a:rPr>
              <a:t>Machine learning library that supports GPU tensor operations</a:t>
            </a:r>
            <a:endParaRPr sz="1400">
              <a:latin typeface="Rockwell"/>
              <a:ea typeface="Rockwell"/>
              <a:cs typeface="Rockwell"/>
              <a:sym typeface="Rockwell"/>
            </a:endParaRPr>
          </a:p>
          <a:p>
            <a:pPr indent="0" lvl="0" marL="0" rtl="0" algn="l">
              <a:spcBef>
                <a:spcPts val="1600"/>
              </a:spcBef>
              <a:spcAft>
                <a:spcPts val="0"/>
              </a:spcAft>
              <a:buNone/>
            </a:pPr>
            <a:r>
              <a:rPr lang="en">
                <a:solidFill>
                  <a:schemeClr val="accent1"/>
                </a:solidFill>
                <a:latin typeface="Rockwell"/>
                <a:ea typeface="Rockwell"/>
                <a:cs typeface="Rockwell"/>
                <a:sym typeface="Rockwell"/>
              </a:rPr>
              <a:t>SMPL</a:t>
            </a:r>
            <a:r>
              <a:rPr lang="en">
                <a:latin typeface="Rockwell"/>
                <a:ea typeface="Rockwell"/>
                <a:cs typeface="Rockwell"/>
                <a:sym typeface="Rockwell"/>
              </a:rPr>
              <a:t> </a:t>
            </a:r>
            <a:r>
              <a:rPr lang="en" sz="800">
                <a:latin typeface="Rockwell"/>
                <a:ea typeface="Rockwell"/>
                <a:cs typeface="Rockwell"/>
                <a:sym typeface="Rockwell"/>
              </a:rPr>
              <a:t>[2]</a:t>
            </a:r>
            <a:r>
              <a:rPr lang="en">
                <a:latin typeface="Rockwell"/>
                <a:ea typeface="Rockwell"/>
                <a:cs typeface="Rockwell"/>
                <a:sym typeface="Rockwell"/>
              </a:rPr>
              <a:t>: </a:t>
            </a:r>
            <a:r>
              <a:rPr lang="en" sz="1400">
                <a:latin typeface="Rockwell"/>
                <a:ea typeface="Rockwell"/>
                <a:cs typeface="Rockwell"/>
                <a:sym typeface="Rockwell"/>
              </a:rPr>
              <a:t>Skinned Multi-Person Linear Model</a:t>
            </a:r>
            <a:endParaRPr>
              <a:latin typeface="Rockwell"/>
              <a:ea typeface="Rockwell"/>
              <a:cs typeface="Rockwell"/>
              <a:sym typeface="Rockwell"/>
            </a:endParaRPr>
          </a:p>
          <a:p>
            <a:pPr indent="0" lvl="0" marL="0" rtl="0" algn="l">
              <a:spcBef>
                <a:spcPts val="1600"/>
              </a:spcBef>
              <a:spcAft>
                <a:spcPts val="0"/>
              </a:spcAft>
              <a:buNone/>
            </a:pPr>
            <a:r>
              <a:rPr lang="en">
                <a:solidFill>
                  <a:schemeClr val="accent1"/>
                </a:solidFill>
                <a:latin typeface="Rockwell"/>
                <a:ea typeface="Rockwell"/>
                <a:cs typeface="Rockwell"/>
                <a:sym typeface="Rockwell"/>
              </a:rPr>
              <a:t>Possible third-party codebase for off-the-shelf pose reconstruction from video</a:t>
            </a:r>
            <a:r>
              <a:rPr lang="en">
                <a:latin typeface="Rockwell"/>
                <a:ea typeface="Rockwell"/>
                <a:cs typeface="Rockwell"/>
                <a:sym typeface="Rockwell"/>
              </a:rPr>
              <a:t> </a:t>
            </a:r>
            <a:r>
              <a:rPr lang="en" sz="800">
                <a:latin typeface="Rockwell"/>
                <a:ea typeface="Rockwell"/>
                <a:cs typeface="Rockwell"/>
                <a:sym typeface="Rockwell"/>
              </a:rPr>
              <a:t>[3]</a:t>
            </a:r>
            <a:r>
              <a:rPr lang="en">
                <a:latin typeface="Rockwell"/>
                <a:ea typeface="Rockwell"/>
                <a:cs typeface="Rockwell"/>
                <a:sym typeface="Rockwell"/>
              </a:rPr>
              <a:t>:</a:t>
            </a:r>
            <a:r>
              <a:rPr lang="en" sz="1400">
                <a:latin typeface="Rockwell"/>
                <a:ea typeface="Rockwell"/>
                <a:cs typeface="Rockwell"/>
                <a:sym typeface="Rockwell"/>
              </a:rPr>
              <a:t> https://github.com/akanazawa/human_dynamics</a:t>
            </a:r>
            <a:endParaRPr sz="1400">
              <a:latin typeface="Rockwell"/>
              <a:ea typeface="Rockwell"/>
              <a:cs typeface="Rockwell"/>
              <a:sym typeface="Rockwell"/>
            </a:endParaRPr>
          </a:p>
          <a:p>
            <a:pPr indent="0" lvl="0" marL="0" rtl="0" algn="l">
              <a:spcBef>
                <a:spcPts val="1600"/>
              </a:spcBef>
              <a:spcAft>
                <a:spcPts val="1600"/>
              </a:spcAft>
              <a:buNone/>
            </a:pPr>
            <a:r>
              <a:t/>
            </a:r>
            <a:endParaRPr>
              <a:latin typeface="Rockwell"/>
              <a:ea typeface="Rockwell"/>
              <a:cs typeface="Rockwell"/>
              <a:sym typeface="Rockwell"/>
            </a:endParaRPr>
          </a:p>
        </p:txBody>
      </p:sp>
      <p:pic>
        <p:nvPicPr>
          <p:cNvPr id="77" name="Google Shape;77;p16"/>
          <p:cNvPicPr preferRelativeResize="0"/>
          <p:nvPr/>
        </p:nvPicPr>
        <p:blipFill>
          <a:blip r:embed="rId3">
            <a:alphaModFix/>
          </a:blip>
          <a:stretch>
            <a:fillRect/>
          </a:stretch>
        </p:blipFill>
        <p:spPr>
          <a:xfrm>
            <a:off x="5146225" y="2803650"/>
            <a:ext cx="3817624" cy="2297925"/>
          </a:xfrm>
          <a:prstGeom prst="rect">
            <a:avLst/>
          </a:prstGeom>
          <a:noFill/>
          <a:ln>
            <a:noFill/>
          </a:ln>
        </p:spPr>
      </p:pic>
      <p:sp>
        <p:nvSpPr>
          <p:cNvPr id="78" name="Google Shape;78;p16"/>
          <p:cNvSpPr txBox="1"/>
          <p:nvPr/>
        </p:nvSpPr>
        <p:spPr>
          <a:xfrm>
            <a:off x="332150" y="3128313"/>
            <a:ext cx="4499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ckwell"/>
                <a:ea typeface="Rockwell"/>
                <a:cs typeface="Rockwell"/>
                <a:sym typeface="Rockwell"/>
              </a:rPr>
              <a:t>[1] Paszke, A., Gross, S., Massa, F., Lerer, A., Bradbury, J., Chanan, G., Killeen, T.,Lin, Z., Gimelshein, N., Antiga, L., Desmaison, A., Kopf, A., Yang, E., DeVito, Z.,Raison, M., Tejani, A., Chilamkurthy, S., Steiner, B., Fang, L., Bai, J., Chintala, S.:Pytorch: An imperative style, high-performance deep learning library. In: Wallach,H., Larochelle, H., Beygelzimer, A., d'Alch ́e-Buc, F., Fox, E., Garnett, R. (eds.) Advances  in  Neural  Information  Processing  Systems  32,  pp.  8024–8035.  Curran Associates, Inc. (2019)</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[2] </a:t>
            </a:r>
            <a:r>
              <a:rPr lang="en" sz="800">
                <a:solidFill>
                  <a:schemeClr val="dk2"/>
                </a:solidFill>
                <a:latin typeface="Rockwell"/>
                <a:ea typeface="Rockwell"/>
                <a:cs typeface="Rockwell"/>
                <a:sym typeface="Rockwell"/>
              </a:rPr>
              <a:t>Loper, M., Mahmood, N., Romero, J., Pons-Moll, G., Black, M.J.: SMPL: A skinned multi-person linear model. ACM Trans. Graphics (Proc. SIGGRAPH Asia) 34(6), 248:1–248:16 (Oct 2015) </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[3] </a:t>
            </a:r>
            <a:r>
              <a:rPr lang="en" sz="800">
                <a:solidFill>
                  <a:schemeClr val="dk2"/>
                </a:solidFill>
                <a:latin typeface="Rockwell"/>
                <a:ea typeface="Rockwell"/>
                <a:cs typeface="Rockwell"/>
                <a:sym typeface="Rockwell"/>
              </a:rPr>
              <a:t>Kanazawa,  A.,  Zhang,  J.Y.,  Felsen,  P.,  Malik,  J.:  Learning  3d  human  dynamics</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from video. In: Computer Vision and Pattern Regognition (CVPR) (2019)</a:t>
            </a:r>
            <a:endParaRPr sz="800">
              <a:solidFill>
                <a:schemeClr val="dk2"/>
              </a:solidFill>
              <a:latin typeface="Rockwell"/>
              <a:ea typeface="Rockwell"/>
              <a:cs typeface="Rockwell"/>
              <a:sym typeface="Rockwell"/>
            </a:endParaRPr>
          </a:p>
          <a:p>
            <a:pPr indent="0" lvl="0" marL="0" rtl="0" algn="l">
              <a:spcBef>
                <a:spcPts val="0"/>
              </a:spcBef>
              <a:spcAft>
                <a:spcPts val="0"/>
              </a:spcAft>
              <a:buNone/>
            </a:pPr>
            <a:br>
              <a:rPr lang="en" sz="800">
                <a:solidFill>
                  <a:schemeClr val="dk2"/>
                </a:solidFill>
                <a:latin typeface="Rockwell"/>
                <a:ea typeface="Rockwell"/>
                <a:cs typeface="Rockwell"/>
                <a:sym typeface="Rockwell"/>
              </a:rPr>
            </a:br>
            <a:r>
              <a:rPr lang="en" sz="800">
                <a:solidFill>
                  <a:schemeClr val="dk2"/>
                </a:solidFill>
                <a:latin typeface="Rockwell"/>
                <a:ea typeface="Rockwell"/>
                <a:cs typeface="Rockwell"/>
                <a:sym typeface="Rockwell"/>
              </a:rPr>
              <a:t> 						</a:t>
            </a:r>
            <a:endParaRPr sz="800">
              <a:solidFill>
                <a:schemeClr val="dk2"/>
              </a:solidFill>
              <a:latin typeface="Rockwell"/>
              <a:ea typeface="Rockwell"/>
              <a:cs typeface="Rockwell"/>
              <a:sym typeface="Rockwell"/>
            </a:endParaRPr>
          </a:p>
          <a:p>
            <a:pPr indent="0" lvl="0" marL="0" rtl="0" algn="l">
              <a:lnSpc>
                <a:spcPct val="115000"/>
              </a:lnSpc>
              <a:spcBef>
                <a:spcPts val="0"/>
              </a:spcBef>
              <a:spcAft>
                <a:spcPts val="0"/>
              </a:spcAft>
              <a:buNone/>
            </a:pPr>
            <a:r>
              <a:rPr lang="en" sz="800">
                <a:solidFill>
                  <a:schemeClr val="dk2"/>
                </a:solidFill>
                <a:latin typeface="Rockwell"/>
                <a:ea typeface="Rockwell"/>
                <a:cs typeface="Rockwell"/>
                <a:sym typeface="Rockwell"/>
              </a:rPr>
              <a:t>					 				</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			</a:t>
            </a:r>
            <a:endParaRPr sz="800">
              <a:solidFill>
                <a:schemeClr val="dk2"/>
              </a:solidFill>
              <a:latin typeface="Rockwell"/>
              <a:ea typeface="Rockwell"/>
              <a:cs typeface="Rockwell"/>
              <a:sym typeface="Rockwell"/>
            </a:endParaRPr>
          </a:p>
          <a:p>
            <a:pPr indent="0" lvl="0" marL="0" rtl="0" algn="l">
              <a:spcBef>
                <a:spcPts val="0"/>
              </a:spcBef>
              <a:spcAft>
                <a:spcPts val="0"/>
              </a:spcAft>
              <a:buNone/>
            </a:pPr>
            <a:r>
              <a:rPr lang="en" sz="800">
                <a:solidFill>
                  <a:schemeClr val="dk2"/>
                </a:solidFill>
                <a:latin typeface="Rockwell"/>
                <a:ea typeface="Rockwell"/>
                <a:cs typeface="Rockwell"/>
                <a:sym typeface="Rockwell"/>
              </a:rPr>
              <a:t>		</a:t>
            </a:r>
            <a:endParaRPr sz="800">
              <a:solidFill>
                <a:schemeClr val="dk2"/>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