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78242839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78242839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today we’re going to present milestone 2 for our project Dancing to Music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78242839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78242839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list of tasks we completed for milestone 2. Firstly, we fixed the bug mentioned last time. Before, we need to manually edit the video for it to have the same time span as the music. Now we have the correct results just from raw output of the network. Second part is a series of optimization we did to our code base in order to expedite training and inference. Firstly, we merged the loss functions and did only one backward pass through the network instead of three. Secondly, we cleaned up unused computational graph to free up more memory space on GPU card. Lastly, we experimented different model architecture for the recurrent units, which is a component that is frequently used in our framework. Eventually, we did some performance analysis on the time efficiency of using a GPU versus a CPU.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7824283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7824283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starters, we used nvidia-smi to monitor the GPU card usage in our training. We can see the memory usage and also volitile GPU utilization. To get training done as fast as possible, we want to max our batch size to have 100% usage.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e8c30a5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e8c30a5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me show you our performance analysis of the model. Here is the run time comparison for cpu versus gpu and with varying batch size. On the left is CPU and on the right is GPU. The x axis is batch size and y axis is in milliseconds per iteration. Here iteration refers to one network pass. For a more intuitive comparison, based on batch size 256, we computed the total time it would take to complete training on CPU and GPU. On GPU, it would take about 39 hours for both composition and decomposition stages. A pretty significant amount of time. But on CPU, it would take as much as 25 days.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 good thing about cpu is that we will not be constrained on our batch size. For example, the GPU card I’m using has about 12 GB, which cannot fit batch size of 512. Usually, larger batch size is preferable in ML tasks, because the model is less likely to overfit.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8c30a5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8c30a5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e8c30a5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e8c30a5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8c30a5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e8c30a5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78242839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78242839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j1PbA_AC9unS9fXEYsgUxenrdjiHTex6/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1750"/>
            <a:ext cx="8520600" cy="13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Dancing to Music</a:t>
            </a:r>
            <a:endParaRPr sz="3600"/>
          </a:p>
        </p:txBody>
      </p:sp>
      <p:sp>
        <p:nvSpPr>
          <p:cNvPr id="55" name="Google Shape;55;p13"/>
          <p:cNvSpPr txBox="1"/>
          <p:nvPr/>
        </p:nvSpPr>
        <p:spPr>
          <a:xfrm>
            <a:off x="1430850" y="4041050"/>
            <a:ext cx="62823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Han Yan, Weiyu Du</a:t>
            </a:r>
            <a:endParaRPr sz="1800"/>
          </a:p>
          <a:p>
            <a:pPr indent="0" lvl="0" marL="0" rtl="0" algn="ctr">
              <a:spcBef>
                <a:spcPts val="0"/>
              </a:spcBef>
              <a:spcAft>
                <a:spcPts val="0"/>
              </a:spcAft>
              <a:buNone/>
            </a:pPr>
            <a:r>
              <a:rPr lang="en" sz="1800"/>
              <a:t>CIS 565 Final Project Milestone 2</a:t>
            </a:r>
            <a:endParaRPr sz="1800"/>
          </a:p>
        </p:txBody>
      </p:sp>
      <p:pic>
        <p:nvPicPr>
          <p:cNvPr id="56" name="Google Shape;56;p13"/>
          <p:cNvPicPr preferRelativeResize="0"/>
          <p:nvPr/>
        </p:nvPicPr>
        <p:blipFill>
          <a:blip r:embed="rId3">
            <a:alphaModFix/>
          </a:blip>
          <a:stretch>
            <a:fillRect/>
          </a:stretch>
        </p:blipFill>
        <p:spPr>
          <a:xfrm>
            <a:off x="2544300" y="1900350"/>
            <a:ext cx="4055389" cy="1988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Completed for MS2</a:t>
            </a:r>
            <a:endParaRPr/>
          </a:p>
        </p:txBody>
      </p:sp>
      <p:sp>
        <p:nvSpPr>
          <p:cNvPr id="62" name="Google Shape;62;p14"/>
          <p:cNvSpPr txBox="1"/>
          <p:nvPr>
            <p:ph idx="1" type="body"/>
          </p:nvPr>
        </p:nvSpPr>
        <p:spPr>
          <a:xfrm>
            <a:off x="311700" y="1152475"/>
            <a:ext cx="456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Fix the bug on audio/dance generation length</a:t>
            </a:r>
            <a:endParaRPr/>
          </a:p>
          <a:p>
            <a:pPr indent="-342900" lvl="0" marL="457200" rtl="0" algn="l">
              <a:spcBef>
                <a:spcPts val="0"/>
              </a:spcBef>
              <a:spcAft>
                <a:spcPts val="0"/>
              </a:spcAft>
              <a:buSzPts val="1800"/>
              <a:buAutoNum type="arabicPeriod"/>
            </a:pPr>
            <a:r>
              <a:rPr lang="en"/>
              <a:t>Optimize codebase for training/inference efficiency</a:t>
            </a:r>
            <a:endParaRPr/>
          </a:p>
          <a:p>
            <a:pPr indent="-317500" lvl="1" marL="914400" rtl="0" algn="l">
              <a:spcBef>
                <a:spcPts val="0"/>
              </a:spcBef>
              <a:spcAft>
                <a:spcPts val="0"/>
              </a:spcAft>
              <a:buSzPts val="1400"/>
              <a:buAutoNum type="alphaLcPeriod"/>
            </a:pPr>
            <a:r>
              <a:rPr lang="en"/>
              <a:t>Merge loss functions and only do one backward pass in each iteration</a:t>
            </a:r>
            <a:endParaRPr/>
          </a:p>
          <a:p>
            <a:pPr indent="-317500" lvl="1" marL="914400" rtl="0" algn="l">
              <a:spcBef>
                <a:spcPts val="0"/>
              </a:spcBef>
              <a:spcAft>
                <a:spcPts val="0"/>
              </a:spcAft>
              <a:buSzPts val="1400"/>
              <a:buAutoNum type="alphaLcPeriod"/>
            </a:pPr>
            <a:r>
              <a:rPr lang="en"/>
              <a:t>Clean up unused computational graph to save memory</a:t>
            </a:r>
            <a:endParaRPr/>
          </a:p>
          <a:p>
            <a:pPr indent="-317500" lvl="1" marL="914400" rtl="0" algn="l">
              <a:spcBef>
                <a:spcPts val="0"/>
              </a:spcBef>
              <a:spcAft>
                <a:spcPts val="0"/>
              </a:spcAft>
              <a:buSzPts val="1400"/>
              <a:buAutoNum type="alphaLcPeriod"/>
            </a:pPr>
            <a:r>
              <a:rPr lang="en"/>
              <a:t>Compare different model architecture for recurrent units</a:t>
            </a:r>
            <a:endParaRPr/>
          </a:p>
          <a:p>
            <a:pPr indent="-342900" lvl="0" marL="457200" rtl="0" algn="l">
              <a:spcBef>
                <a:spcPts val="0"/>
              </a:spcBef>
              <a:spcAft>
                <a:spcPts val="0"/>
              </a:spcAft>
              <a:buSzPts val="1800"/>
              <a:buAutoNum type="arabicPeriod"/>
            </a:pPr>
            <a:r>
              <a:rPr lang="en"/>
              <a:t>Performance analysis on CPU vs GPU and varying batch size</a:t>
            </a:r>
            <a:endParaRPr/>
          </a:p>
        </p:txBody>
      </p:sp>
      <p:pic>
        <p:nvPicPr>
          <p:cNvPr id="63" name="Google Shape;63;p14" title="test_out.mp4">
            <a:hlinkClick r:id="rId3"/>
          </p:cNvPr>
          <p:cNvPicPr preferRelativeResize="0"/>
          <p:nvPr/>
        </p:nvPicPr>
        <p:blipFill>
          <a:blip r:embed="rId4">
            <a:alphaModFix/>
          </a:blip>
          <a:stretch>
            <a:fillRect/>
          </a:stretch>
        </p:blipFill>
        <p:spPr>
          <a:xfrm>
            <a:off x="5143425" y="1816993"/>
            <a:ext cx="3843300" cy="28824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Peak into GPU performance!</a:t>
            </a:r>
            <a:endParaRPr/>
          </a:p>
        </p:txBody>
      </p:sp>
      <p:pic>
        <p:nvPicPr>
          <p:cNvPr id="69" name="Google Shape;69;p15"/>
          <p:cNvPicPr preferRelativeResize="0"/>
          <p:nvPr/>
        </p:nvPicPr>
        <p:blipFill>
          <a:blip r:embed="rId3">
            <a:alphaModFix/>
          </a:blip>
          <a:stretch>
            <a:fillRect/>
          </a:stretch>
        </p:blipFill>
        <p:spPr>
          <a:xfrm>
            <a:off x="411300" y="1623400"/>
            <a:ext cx="3760851" cy="3340049"/>
          </a:xfrm>
          <a:prstGeom prst="rect">
            <a:avLst/>
          </a:prstGeom>
          <a:noFill/>
          <a:ln>
            <a:noFill/>
          </a:ln>
        </p:spPr>
      </p:pic>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Nvidia-smi provides monitoring and management capabilities for NVIDIA cards</a:t>
            </a:r>
            <a:endParaRPr/>
          </a:p>
        </p:txBody>
      </p:sp>
      <p:sp>
        <p:nvSpPr>
          <p:cNvPr id="71" name="Google Shape;71;p15"/>
          <p:cNvSpPr/>
          <p:nvPr/>
        </p:nvSpPr>
        <p:spPr>
          <a:xfrm>
            <a:off x="1970425" y="3302550"/>
            <a:ext cx="1100844" cy="453276"/>
          </a:xfrm>
          <a:prstGeom prst="cloud">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5"/>
          <p:cNvCxnSpPr>
            <a:stCxn id="71" idx="0"/>
          </p:cNvCxnSpPr>
          <p:nvPr/>
        </p:nvCxnSpPr>
        <p:spPr>
          <a:xfrm>
            <a:off x="3070352" y="3529188"/>
            <a:ext cx="1166400" cy="106500"/>
          </a:xfrm>
          <a:prstGeom prst="straightConnector1">
            <a:avLst/>
          </a:prstGeom>
          <a:noFill/>
          <a:ln cap="flat" cmpd="sng" w="9525">
            <a:solidFill>
              <a:srgbClr val="FF9900"/>
            </a:solidFill>
            <a:prstDash val="solid"/>
            <a:round/>
            <a:headEnd len="med" w="med" type="none"/>
            <a:tailEnd len="med" w="med" type="none"/>
          </a:ln>
        </p:spPr>
      </p:cxnSp>
      <p:sp>
        <p:nvSpPr>
          <p:cNvPr id="73" name="Google Shape;73;p15"/>
          <p:cNvSpPr txBox="1"/>
          <p:nvPr>
            <p:ph idx="1" type="body"/>
          </p:nvPr>
        </p:nvSpPr>
        <p:spPr>
          <a:xfrm>
            <a:off x="4288375" y="3529200"/>
            <a:ext cx="3213000" cy="7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Memory usage on the individual GPU card</a:t>
            </a:r>
            <a:endParaRPr sz="1200"/>
          </a:p>
        </p:txBody>
      </p:sp>
      <p:sp>
        <p:nvSpPr>
          <p:cNvPr id="74" name="Google Shape;74;p15"/>
          <p:cNvSpPr/>
          <p:nvPr/>
        </p:nvSpPr>
        <p:spPr>
          <a:xfrm>
            <a:off x="2918400" y="2571750"/>
            <a:ext cx="800496" cy="397764"/>
          </a:xfrm>
          <a:prstGeom prst="cloud">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5"/>
          <p:cNvCxnSpPr/>
          <p:nvPr/>
        </p:nvCxnSpPr>
        <p:spPr>
          <a:xfrm>
            <a:off x="3718902" y="2807413"/>
            <a:ext cx="767700" cy="4800"/>
          </a:xfrm>
          <a:prstGeom prst="straightConnector1">
            <a:avLst/>
          </a:prstGeom>
          <a:noFill/>
          <a:ln cap="flat" cmpd="sng" w="9525">
            <a:solidFill>
              <a:srgbClr val="FF9900"/>
            </a:solidFill>
            <a:prstDash val="solid"/>
            <a:round/>
            <a:headEnd len="med" w="med" type="none"/>
            <a:tailEnd len="med" w="med" type="none"/>
          </a:ln>
        </p:spPr>
      </p:cxnSp>
      <p:sp>
        <p:nvSpPr>
          <p:cNvPr id="76" name="Google Shape;76;p15"/>
          <p:cNvSpPr txBox="1"/>
          <p:nvPr>
            <p:ph idx="1" type="body"/>
          </p:nvPr>
        </p:nvSpPr>
        <p:spPr>
          <a:xfrm>
            <a:off x="4572000" y="2571750"/>
            <a:ext cx="3213000" cy="7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GPU utilization: increase batch size to just achieve ~100%</a:t>
            </a:r>
            <a:endParaRPr sz="1200"/>
          </a:p>
        </p:txBody>
      </p:sp>
      <p:sp>
        <p:nvSpPr>
          <p:cNvPr id="77" name="Google Shape;77;p15"/>
          <p:cNvSpPr/>
          <p:nvPr/>
        </p:nvSpPr>
        <p:spPr>
          <a:xfrm>
            <a:off x="2848775" y="1595850"/>
            <a:ext cx="1166400" cy="397764"/>
          </a:xfrm>
          <a:prstGeom prst="cloud">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540425" y="2173975"/>
            <a:ext cx="1166400" cy="397764"/>
          </a:xfrm>
          <a:prstGeom prst="cloud">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Comparison between CPU vs GPU with varying batch size, </a:t>
            </a:r>
            <a:r>
              <a:rPr lang="en" sz="2000"/>
              <a:t>Training time</a:t>
            </a:r>
            <a:endParaRPr sz="2000"/>
          </a:p>
          <a:p>
            <a:pPr indent="0" lvl="0" marL="0" rtl="0" algn="l">
              <a:spcBef>
                <a:spcPts val="0"/>
              </a:spcBef>
              <a:spcAft>
                <a:spcPts val="0"/>
              </a:spcAft>
              <a:buNone/>
            </a:pPr>
            <a:r>
              <a:rPr lang="en" sz="2000"/>
              <a:t>→ Part 1, forward &amp; backward network pass</a:t>
            </a:r>
            <a:endParaRPr sz="2000"/>
          </a:p>
        </p:txBody>
      </p:sp>
      <p:pic>
        <p:nvPicPr>
          <p:cNvPr id="84" name="Google Shape;84;p16"/>
          <p:cNvPicPr preferRelativeResize="0"/>
          <p:nvPr/>
        </p:nvPicPr>
        <p:blipFill>
          <a:blip r:embed="rId3">
            <a:alphaModFix/>
          </a:blip>
          <a:stretch>
            <a:fillRect/>
          </a:stretch>
        </p:blipFill>
        <p:spPr>
          <a:xfrm>
            <a:off x="0" y="1107525"/>
            <a:ext cx="4572000" cy="2827020"/>
          </a:xfrm>
          <a:prstGeom prst="rect">
            <a:avLst/>
          </a:prstGeom>
          <a:noFill/>
          <a:ln>
            <a:noFill/>
          </a:ln>
        </p:spPr>
      </p:pic>
      <p:pic>
        <p:nvPicPr>
          <p:cNvPr id="85" name="Google Shape;85;p16"/>
          <p:cNvPicPr preferRelativeResize="0"/>
          <p:nvPr/>
        </p:nvPicPr>
        <p:blipFill>
          <a:blip r:embed="rId4">
            <a:alphaModFix/>
          </a:blip>
          <a:stretch>
            <a:fillRect/>
          </a:stretch>
        </p:blipFill>
        <p:spPr>
          <a:xfrm>
            <a:off x="4572000" y="1107528"/>
            <a:ext cx="4572000" cy="2827020"/>
          </a:xfrm>
          <a:prstGeom prst="rect">
            <a:avLst/>
          </a:prstGeom>
          <a:noFill/>
          <a:ln>
            <a:noFill/>
          </a:ln>
        </p:spPr>
      </p:pic>
      <p:cxnSp>
        <p:nvCxnSpPr>
          <p:cNvPr id="86" name="Google Shape;86;p16"/>
          <p:cNvCxnSpPr>
            <a:stCxn id="87" idx="1"/>
          </p:cNvCxnSpPr>
          <p:nvPr/>
        </p:nvCxnSpPr>
        <p:spPr>
          <a:xfrm>
            <a:off x="2872422" y="2997930"/>
            <a:ext cx="652200" cy="941700"/>
          </a:xfrm>
          <a:prstGeom prst="straightConnector1">
            <a:avLst/>
          </a:prstGeom>
          <a:noFill/>
          <a:ln cap="flat" cmpd="sng" w="28575">
            <a:solidFill>
              <a:srgbClr val="000000"/>
            </a:solidFill>
            <a:prstDash val="dash"/>
            <a:round/>
            <a:headEnd len="med" w="med" type="none"/>
            <a:tailEnd len="med" w="med" type="none"/>
          </a:ln>
        </p:spPr>
      </p:cxnSp>
      <p:cxnSp>
        <p:nvCxnSpPr>
          <p:cNvPr id="88" name="Google Shape;88;p16"/>
          <p:cNvCxnSpPr>
            <a:stCxn id="89" idx="1"/>
          </p:cNvCxnSpPr>
          <p:nvPr/>
        </p:nvCxnSpPr>
        <p:spPr>
          <a:xfrm flipH="1">
            <a:off x="5106447" y="1862155"/>
            <a:ext cx="2284800" cy="2012700"/>
          </a:xfrm>
          <a:prstGeom prst="straightConnector1">
            <a:avLst/>
          </a:prstGeom>
          <a:noFill/>
          <a:ln cap="flat" cmpd="sng" w="28575">
            <a:solidFill>
              <a:srgbClr val="000000"/>
            </a:solidFill>
            <a:prstDash val="dash"/>
            <a:round/>
            <a:headEnd len="med" w="med" type="none"/>
            <a:tailEnd len="med" w="med" type="none"/>
          </a:ln>
        </p:spPr>
      </p:cxnSp>
      <p:sp>
        <p:nvSpPr>
          <p:cNvPr id="90" name="Google Shape;90;p16"/>
          <p:cNvSpPr txBox="1"/>
          <p:nvPr>
            <p:ph idx="1" type="body"/>
          </p:nvPr>
        </p:nvSpPr>
        <p:spPr>
          <a:xfrm>
            <a:off x="2586200" y="4024350"/>
            <a:ext cx="3213000" cy="7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While GPU would take </a:t>
            </a:r>
            <a:r>
              <a:rPr b="1" lang="en" sz="1200"/>
              <a:t>~39 hours</a:t>
            </a:r>
            <a:r>
              <a:rPr lang="en" sz="1200"/>
              <a:t> to complete 400 epochs for the training stage, CPU would need ~600 hours = </a:t>
            </a:r>
            <a:r>
              <a:rPr b="1" lang="en" sz="1200"/>
              <a:t>25 days</a:t>
            </a:r>
            <a:r>
              <a:rPr lang="en" sz="1200"/>
              <a:t>! </a:t>
            </a:r>
            <a:endParaRPr sz="1200"/>
          </a:p>
        </p:txBody>
      </p:sp>
      <p:sp>
        <p:nvSpPr>
          <p:cNvPr id="87" name="Google Shape;87;p16"/>
          <p:cNvSpPr/>
          <p:nvPr/>
        </p:nvSpPr>
        <p:spPr>
          <a:xfrm>
            <a:off x="2571750" y="2665213"/>
            <a:ext cx="601344" cy="333072"/>
          </a:xfrm>
          <a:prstGeom prst="cloud">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7090575" y="1529438"/>
            <a:ext cx="601344" cy="333072"/>
          </a:xfrm>
          <a:prstGeom prst="cloud">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7793650" y="3104425"/>
            <a:ext cx="1151928" cy="632988"/>
          </a:xfrm>
          <a:prstGeom prst="cloud">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idx="1" type="body"/>
          </p:nvPr>
        </p:nvSpPr>
        <p:spPr>
          <a:xfrm>
            <a:off x="5862800" y="3948150"/>
            <a:ext cx="3213000" cy="7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However, GPU training is constricted by its memory. The one I’m using has 11.55 GB, which cannot fit with batch size&gt;=512. Large batch size is often </a:t>
            </a:r>
            <a:r>
              <a:rPr lang="en" sz="1200"/>
              <a:t>preferable</a:t>
            </a:r>
            <a:r>
              <a:rPr lang="en" sz="1200"/>
              <a:t> in ML tasks. </a:t>
            </a:r>
            <a:endParaRPr sz="1200"/>
          </a:p>
        </p:txBody>
      </p:sp>
      <p:cxnSp>
        <p:nvCxnSpPr>
          <p:cNvPr id="93" name="Google Shape;93;p16"/>
          <p:cNvCxnSpPr>
            <a:stCxn id="91" idx="1"/>
          </p:cNvCxnSpPr>
          <p:nvPr/>
        </p:nvCxnSpPr>
        <p:spPr>
          <a:xfrm flipH="1">
            <a:off x="7964914" y="3736739"/>
            <a:ext cx="404700" cy="204000"/>
          </a:xfrm>
          <a:prstGeom prst="straightConnector1">
            <a:avLst/>
          </a:prstGeom>
          <a:noFill/>
          <a:ln cap="flat" cmpd="sng" w="28575">
            <a:solidFill>
              <a:srgbClr val="000000"/>
            </a:solidFill>
            <a:prstDash val="dash"/>
            <a:round/>
            <a:headEnd len="med" w="med" type="none"/>
            <a:tailEnd len="med" w="med" type="none"/>
          </a:ln>
        </p:spPr>
      </p:cxnSp>
      <p:cxnSp>
        <p:nvCxnSpPr>
          <p:cNvPr id="94" name="Google Shape;94;p16"/>
          <p:cNvCxnSpPr/>
          <p:nvPr/>
        </p:nvCxnSpPr>
        <p:spPr>
          <a:xfrm flipH="1" rot="10800000">
            <a:off x="1166700" y="2025950"/>
            <a:ext cx="2330100" cy="955500"/>
          </a:xfrm>
          <a:prstGeom prst="straightConnector1">
            <a:avLst/>
          </a:prstGeom>
          <a:noFill/>
          <a:ln cap="flat" cmpd="sng" w="19050">
            <a:solidFill>
              <a:srgbClr val="FF9900"/>
            </a:solidFill>
            <a:prstDash val="solid"/>
            <a:round/>
            <a:headEnd len="med" w="med" type="none"/>
            <a:tailEnd len="med" w="med" type="triangle"/>
          </a:ln>
        </p:spPr>
      </p:cxnSp>
      <p:sp>
        <p:nvSpPr>
          <p:cNvPr id="95" name="Google Shape;95;p16"/>
          <p:cNvSpPr txBox="1"/>
          <p:nvPr>
            <p:ph idx="1" type="body"/>
          </p:nvPr>
        </p:nvSpPr>
        <p:spPr>
          <a:xfrm>
            <a:off x="1233900" y="1862150"/>
            <a:ext cx="1939200" cy="7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FF9900"/>
                </a:solidFill>
              </a:rPr>
              <a:t>Increase with batch size</a:t>
            </a:r>
            <a:endParaRPr sz="1200">
              <a:solidFill>
                <a:srgbClr val="FF99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11700" y="1152463"/>
            <a:ext cx="5715000" cy="3533775"/>
          </a:xfrm>
          <a:prstGeom prst="rect">
            <a:avLst/>
          </a:prstGeom>
          <a:noFill/>
          <a:ln>
            <a:noFill/>
          </a:ln>
        </p:spPr>
      </p:pic>
      <p:sp>
        <p:nvSpPr>
          <p:cNvPr id="101" name="Google Shape;101;p17"/>
          <p:cNvSpPr txBox="1"/>
          <p:nvPr/>
        </p:nvSpPr>
        <p:spPr>
          <a:xfrm>
            <a:off x="6240300" y="1577075"/>
            <a:ext cx="2592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Timed the data-loading operation, a typical bottleneck in deep learning, especially when it requires expensive CPU operations and high dimensional data.</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 our case, poses and audio proves to be very lightweight, so we did not optimize it further. </a:t>
            </a:r>
            <a:endParaRPr>
              <a:solidFill>
                <a:schemeClr val="dk2"/>
              </a:solidFill>
            </a:endParaRPr>
          </a:p>
        </p:txBody>
      </p:sp>
      <p:sp>
        <p:nvSpPr>
          <p:cNvPr id="102" name="Google Shape;10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Comparison between CPU vs GPU with varying batch size, Training time</a:t>
            </a:r>
            <a:endParaRPr sz="2000"/>
          </a:p>
          <a:p>
            <a:pPr indent="0" lvl="0" marL="0" rtl="0" algn="l">
              <a:spcBef>
                <a:spcPts val="0"/>
              </a:spcBef>
              <a:spcAft>
                <a:spcPts val="0"/>
              </a:spcAft>
              <a:buNone/>
            </a:pPr>
            <a:r>
              <a:rPr lang="en" sz="2000"/>
              <a:t>→ Part 2, data loading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Comparison between CPU vs GPU, </a:t>
            </a:r>
            <a:r>
              <a:rPr lang="en" sz="2700"/>
              <a:t>Inference Time</a:t>
            </a:r>
            <a:endParaRPr sz="2700"/>
          </a:p>
        </p:txBody>
      </p:sp>
      <p:pic>
        <p:nvPicPr>
          <p:cNvPr id="108" name="Google Shape;108;p18"/>
          <p:cNvPicPr preferRelativeResize="0"/>
          <p:nvPr/>
        </p:nvPicPr>
        <p:blipFill>
          <a:blip r:embed="rId3">
            <a:alphaModFix/>
          </a:blip>
          <a:stretch>
            <a:fillRect/>
          </a:stretch>
        </p:blipFill>
        <p:spPr>
          <a:xfrm>
            <a:off x="311700" y="1152475"/>
            <a:ext cx="5715000" cy="3533775"/>
          </a:xfrm>
          <a:prstGeom prst="rect">
            <a:avLst/>
          </a:prstGeom>
          <a:noFill/>
          <a:ln>
            <a:noFill/>
          </a:ln>
        </p:spPr>
      </p:pic>
      <p:sp>
        <p:nvSpPr>
          <p:cNvPr id="109" name="Google Shape;109;p18"/>
          <p:cNvSpPr/>
          <p:nvPr/>
        </p:nvSpPr>
        <p:spPr>
          <a:xfrm>
            <a:off x="4166550" y="2478538"/>
            <a:ext cx="601344" cy="333072"/>
          </a:xfrm>
          <a:prstGeom prst="cloud">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 name="Google Shape;110;p18"/>
          <p:cNvSpPr txBox="1"/>
          <p:nvPr/>
        </p:nvSpPr>
        <p:spPr>
          <a:xfrm>
            <a:off x="6026700" y="1466425"/>
            <a:ext cx="2813700" cy="30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 </a:t>
            </a:r>
            <a:r>
              <a:rPr lang="en">
                <a:solidFill>
                  <a:schemeClr val="dk2"/>
                </a:solidFill>
              </a:rPr>
              <a:t>a single network pass, GPU performs better than CPU. However, it has longer total inference time due to the time it needs to send all the models and data to GPU and back.</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 full process also includes time to read from files and write to files, which proves to be the significant factor here.</a:t>
            </a:r>
            <a:endParaRPr>
              <a:solidFill>
                <a:schemeClr val="dk2"/>
              </a:solidFill>
            </a:endParaRPr>
          </a:p>
        </p:txBody>
      </p:sp>
      <p:sp>
        <p:nvSpPr>
          <p:cNvPr id="111" name="Google Shape;111;p18"/>
          <p:cNvSpPr/>
          <p:nvPr/>
        </p:nvSpPr>
        <p:spPr>
          <a:xfrm>
            <a:off x="2172725" y="2145488"/>
            <a:ext cx="601344" cy="333072"/>
          </a:xfrm>
          <a:prstGeom prst="cloud">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 name="Google Shape;112;p18"/>
          <p:cNvSpPr/>
          <p:nvPr/>
        </p:nvSpPr>
        <p:spPr>
          <a:xfrm>
            <a:off x="2172725" y="3606313"/>
            <a:ext cx="601344" cy="333072"/>
          </a:xfrm>
          <a:prstGeom prst="cloud">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 name="Google Shape;113;p18"/>
          <p:cNvSpPr/>
          <p:nvPr/>
        </p:nvSpPr>
        <p:spPr>
          <a:xfrm>
            <a:off x="4225975" y="3509288"/>
            <a:ext cx="601344" cy="333072"/>
          </a:xfrm>
          <a:prstGeom prst="cloud">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Comparison between Model Architecture, LSTM vs GRU</a:t>
            </a:r>
            <a:endParaRPr sz="2400"/>
          </a:p>
        </p:txBody>
      </p:sp>
      <p:pic>
        <p:nvPicPr>
          <p:cNvPr id="119" name="Google Shape;119;p19"/>
          <p:cNvPicPr preferRelativeResize="0"/>
          <p:nvPr/>
        </p:nvPicPr>
        <p:blipFill>
          <a:blip r:embed="rId3">
            <a:alphaModFix/>
          </a:blip>
          <a:stretch>
            <a:fillRect/>
          </a:stretch>
        </p:blipFill>
        <p:spPr>
          <a:xfrm>
            <a:off x="311700" y="1152463"/>
            <a:ext cx="5715000" cy="3533775"/>
          </a:xfrm>
          <a:prstGeom prst="rect">
            <a:avLst/>
          </a:prstGeom>
          <a:noFill/>
          <a:ln>
            <a:noFill/>
          </a:ln>
        </p:spPr>
      </p:pic>
      <p:sp>
        <p:nvSpPr>
          <p:cNvPr id="120" name="Google Shape;120;p19"/>
          <p:cNvSpPr txBox="1"/>
          <p:nvPr/>
        </p:nvSpPr>
        <p:spPr>
          <a:xfrm>
            <a:off x="6026700" y="1152475"/>
            <a:ext cx="2813700" cy="30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GRU has fewer gates compared to LSTM, and less model capacity. As expected, a simpler model architecture would yield faster training/inference time.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 our experiments, we chose GRU for all other configurations.</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for </a:t>
            </a:r>
            <a:r>
              <a:rPr lang="en"/>
              <a:t>MS3</a:t>
            </a:r>
            <a:endParaRPr/>
          </a:p>
        </p:txBody>
      </p:sp>
      <p:sp>
        <p:nvSpPr>
          <p:cNvPr id="126" name="Google Shape;126;p20"/>
          <p:cNvSpPr txBox="1"/>
          <p:nvPr>
            <p:ph idx="1" type="body"/>
          </p:nvPr>
        </p:nvSpPr>
        <p:spPr>
          <a:xfrm>
            <a:off x="311700" y="1152475"/>
            <a:ext cx="8328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Improve articulation in dance movements</a:t>
            </a:r>
            <a:endParaRPr/>
          </a:p>
          <a:p>
            <a:pPr indent="-317500" lvl="1" marL="914400" rtl="0" algn="l">
              <a:spcBef>
                <a:spcPts val="0"/>
              </a:spcBef>
              <a:spcAft>
                <a:spcPts val="0"/>
              </a:spcAft>
              <a:buSzPts val="1400"/>
              <a:buAutoNum type="alphaLcPeriod"/>
            </a:pPr>
            <a:r>
              <a:rPr lang="en"/>
              <a:t>Literature review on other state of the art modes</a:t>
            </a:r>
            <a:endParaRPr/>
          </a:p>
          <a:p>
            <a:pPr indent="-317500" lvl="1" marL="914400" rtl="0" algn="l">
              <a:spcBef>
                <a:spcPts val="0"/>
              </a:spcBef>
              <a:spcAft>
                <a:spcPts val="0"/>
              </a:spcAft>
              <a:buSzPts val="1400"/>
              <a:buAutoNum type="alphaLcPeriod"/>
            </a:pPr>
            <a:r>
              <a:rPr lang="en"/>
              <a:t>Combine novelty in different methods and see if they work better together</a:t>
            </a:r>
            <a:endParaRPr/>
          </a:p>
          <a:p>
            <a:pPr indent="-342900" lvl="0" marL="457200" rtl="0" algn="l">
              <a:spcBef>
                <a:spcPts val="0"/>
              </a:spcBef>
              <a:spcAft>
                <a:spcPts val="0"/>
              </a:spcAft>
              <a:buSzPts val="1800"/>
              <a:buAutoNum type="arabicPeriod"/>
            </a:pPr>
            <a:r>
              <a:rPr lang="en"/>
              <a:t>Pose-to-Image translation</a:t>
            </a:r>
            <a:endParaRPr/>
          </a:p>
          <a:p>
            <a:pPr indent="-317500" lvl="1" marL="914400" rtl="0" algn="l">
              <a:spcBef>
                <a:spcPts val="0"/>
              </a:spcBef>
              <a:spcAft>
                <a:spcPts val="0"/>
              </a:spcAft>
              <a:buSzPts val="1400"/>
              <a:buAutoNum type="alphaLcPeriod"/>
            </a:pPr>
            <a:r>
              <a:rPr lang="en"/>
              <a:t>Given the predicted poses, train another network that maps the 2D poses to images of a person with simple background. So instead of having an </a:t>
            </a:r>
            <a:r>
              <a:rPr lang="en"/>
              <a:t>unappealing </a:t>
            </a:r>
            <a:r>
              <a:rPr lang="en"/>
              <a:t>stick figure dance, we would have an actual person dance!</a:t>
            </a:r>
            <a:endParaRPr/>
          </a:p>
          <a:p>
            <a:pPr indent="-317500" lvl="1" marL="914400" rtl="0" algn="l">
              <a:spcBef>
                <a:spcPts val="0"/>
              </a:spcBef>
              <a:spcAft>
                <a:spcPts val="0"/>
              </a:spcAft>
              <a:buSzPts val="1400"/>
              <a:buAutoNum type="alphaLcPeriod"/>
            </a:pPr>
            <a:r>
              <a:rPr lang="en"/>
              <a:t>Needs additional data to learn the mapping. Generation quality may not be that realistic to human eyes.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