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Comfortaa" panose="020B0604020202020204" charset="0"/>
      <p:regular r:id="rId8"/>
      <p:bold r:id="rId9"/>
    </p:embeddedFont>
    <p:embeddedFont>
      <p:font typeface="Georgia" panose="02040502050405020303" pitchFamily="18" charset="0"/>
      <p:regular r:id="rId10"/>
      <p:bold r:id="rId11"/>
      <p:italic r:id="rId12"/>
      <p:boldItalic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00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 y="-3204"/>
      </p:cViewPr>
      <p:guideLst>
        <p:guide orient="horz" pos="14003"/>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no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6"/>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6"/>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61" name="Google Shape;61;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2" name="Google Shape;62;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9" name="Google Shape;69;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p:nvPr/>
        </p:nvSpPr>
        <p:spPr>
          <a:xfrm>
            <a:off x="41762750" y="9318163"/>
            <a:ext cx="1673400" cy="1653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txBox="1"/>
          <p:nvPr/>
        </p:nvSpPr>
        <p:spPr>
          <a:xfrm>
            <a:off x="5985750" y="319325"/>
            <a:ext cx="31645200" cy="42318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800" b="1">
                <a:latin typeface="Georgia"/>
                <a:ea typeface="Georgia"/>
                <a:cs typeface="Georgia"/>
                <a:sym typeface="Georgia"/>
              </a:rPr>
              <a:t> Covid-19’s effects on the Nasdaq &amp; Bitcoin Markets</a:t>
            </a:r>
            <a:br>
              <a:rPr lang="en-US" sz="8500" b="1" i="0" u="none" strike="noStrike" cap="none">
                <a:solidFill>
                  <a:srgbClr val="000000"/>
                </a:solidFill>
                <a:latin typeface="Calibri"/>
                <a:ea typeface="Calibri"/>
                <a:cs typeface="Calibri"/>
                <a:sym typeface="Calibri"/>
              </a:rPr>
            </a:br>
            <a:r>
              <a:rPr lang="en-US" sz="5600">
                <a:solidFill>
                  <a:schemeClr val="dk1"/>
                </a:solidFill>
                <a:latin typeface="Calibri"/>
                <a:ea typeface="Calibri"/>
                <a:cs typeface="Calibri"/>
                <a:sym typeface="Calibri"/>
              </a:rPr>
              <a:t>Giovanny Ruiz</a:t>
            </a:r>
            <a:r>
              <a:rPr lang="en-US" sz="5600" baseline="30000">
                <a:solidFill>
                  <a:schemeClr val="dk1"/>
                </a:solidFill>
                <a:latin typeface="Calibri"/>
                <a:ea typeface="Calibri"/>
                <a:cs typeface="Calibri"/>
                <a:sym typeface="Calibri"/>
              </a:rPr>
              <a:t>  1</a:t>
            </a:r>
            <a:r>
              <a:rPr lang="en-US" sz="5600">
                <a:solidFill>
                  <a:schemeClr val="dk1"/>
                </a:solidFill>
                <a:latin typeface="Calibri"/>
                <a:ea typeface="Calibri"/>
                <a:cs typeface="Calibri"/>
                <a:sym typeface="Calibri"/>
              </a:rPr>
              <a:t>, Karina Quiroga</a:t>
            </a:r>
            <a:r>
              <a:rPr lang="en-US" sz="5600" baseline="30000">
                <a:solidFill>
                  <a:schemeClr val="dk1"/>
                </a:solidFill>
                <a:latin typeface="Calibri"/>
                <a:ea typeface="Calibri"/>
                <a:cs typeface="Calibri"/>
                <a:sym typeface="Calibri"/>
              </a:rPr>
              <a:t>  1</a:t>
            </a:r>
            <a:r>
              <a:rPr lang="en-US" sz="5600" b="0" i="0" u="none" strike="noStrike" cap="none" baseline="30000">
                <a:solidFill>
                  <a:schemeClr val="dk1"/>
                </a:solidFill>
                <a:latin typeface="Calibri"/>
                <a:ea typeface="Calibri"/>
                <a:cs typeface="Calibri"/>
                <a:sym typeface="Calibri"/>
              </a:rPr>
              <a:t> </a:t>
            </a:r>
            <a:r>
              <a:rPr lang="en-US" sz="5600">
                <a:solidFill>
                  <a:schemeClr val="dk1"/>
                </a:solidFill>
                <a:latin typeface="Calibri"/>
                <a:ea typeface="Calibri"/>
                <a:cs typeface="Calibri"/>
                <a:sym typeface="Calibri"/>
              </a:rPr>
              <a:t>,Maria del mar Del Valle</a:t>
            </a:r>
            <a:r>
              <a:rPr lang="en-US" sz="5600" baseline="30000">
                <a:solidFill>
                  <a:schemeClr val="dk1"/>
                </a:solidFill>
                <a:latin typeface="Calibri"/>
                <a:ea typeface="Calibri"/>
                <a:cs typeface="Calibri"/>
                <a:sym typeface="Calibri"/>
              </a:rPr>
              <a:t>  1</a:t>
            </a:r>
            <a:r>
              <a:rPr lang="en-US" sz="5600">
                <a:solidFill>
                  <a:schemeClr val="dk1"/>
                </a:solidFill>
                <a:latin typeface="Calibri"/>
                <a:ea typeface="Calibri"/>
                <a:cs typeface="Calibri"/>
                <a:sym typeface="Calibri"/>
              </a:rPr>
              <a:t>, Weiyuan Wu</a:t>
            </a:r>
            <a:r>
              <a:rPr lang="en-US" sz="5600" baseline="30000">
                <a:solidFill>
                  <a:schemeClr val="dk1"/>
                </a:solidFill>
                <a:latin typeface="Calibri"/>
                <a:ea typeface="Calibri"/>
                <a:cs typeface="Calibri"/>
                <a:sym typeface="Calibri"/>
              </a:rPr>
              <a:t>1 </a:t>
            </a:r>
            <a:r>
              <a:rPr lang="en-US" sz="5600">
                <a:solidFill>
                  <a:schemeClr val="dk1"/>
                </a:solidFill>
                <a:latin typeface="Calibri"/>
                <a:ea typeface="Calibri"/>
                <a:cs typeface="Calibri"/>
                <a:sym typeface="Calibri"/>
              </a:rPr>
              <a:t>and Sean Mondesire, Ph.D</a:t>
            </a:r>
            <a:r>
              <a:rPr lang="en-US" sz="5600" baseline="30000">
                <a:solidFill>
                  <a:schemeClr val="dk1"/>
                </a:solidFill>
                <a:latin typeface="Calibri"/>
                <a:ea typeface="Calibri"/>
                <a:cs typeface="Calibri"/>
                <a:sym typeface="Calibri"/>
              </a:rPr>
              <a:t>2  </a:t>
            </a:r>
            <a:r>
              <a:rPr lang="en-US" sz="9300" baseline="30000">
                <a:solidFill>
                  <a:schemeClr val="dk1"/>
                </a:solidFill>
                <a:latin typeface="Calibri"/>
                <a:ea typeface="Calibri"/>
                <a:cs typeface="Calibri"/>
                <a:sym typeface="Calibri"/>
              </a:rPr>
              <a:t> </a:t>
            </a:r>
            <a:endParaRPr sz="9300" baseline="30000">
              <a:solidFill>
                <a:schemeClr val="dk1"/>
              </a:solidFill>
              <a:latin typeface="Calibri"/>
              <a:ea typeface="Calibri"/>
              <a:cs typeface="Calibri"/>
              <a:sym typeface="Calibri"/>
            </a:endParaRPr>
          </a:p>
          <a:p>
            <a:pPr marL="0" marR="0" lvl="0" indent="0" algn="ctr" rtl="0">
              <a:spcBef>
                <a:spcPts val="0"/>
              </a:spcBef>
              <a:spcAft>
                <a:spcPts val="0"/>
              </a:spcAft>
              <a:buSzPts val="1100"/>
              <a:buNone/>
            </a:pPr>
            <a:r>
              <a:rPr lang="en-US" sz="3600">
                <a:solidFill>
                  <a:schemeClr val="dk1"/>
                </a:solidFill>
                <a:latin typeface="Calibri"/>
                <a:ea typeface="Calibri"/>
                <a:cs typeface="Calibri"/>
                <a:sym typeface="Calibri"/>
              </a:rPr>
              <a:t>Miami Dade College, Miami, FL</a:t>
            </a:r>
            <a:r>
              <a:rPr lang="en-US" sz="6000" baseline="30000">
                <a:solidFill>
                  <a:schemeClr val="dk1"/>
                </a:solidFill>
                <a:latin typeface="Calibri"/>
                <a:ea typeface="Calibri"/>
                <a:cs typeface="Calibri"/>
                <a:sym typeface="Calibri"/>
              </a:rPr>
              <a:t> 1</a:t>
            </a:r>
            <a:endParaRPr sz="6000" baseline="30000">
              <a:solidFill>
                <a:schemeClr val="dk1"/>
              </a:solidFill>
              <a:latin typeface="Calibri"/>
              <a:ea typeface="Calibri"/>
              <a:cs typeface="Calibri"/>
              <a:sym typeface="Calibri"/>
            </a:endParaRPr>
          </a:p>
          <a:p>
            <a:pPr marL="0" marR="0" lvl="0" indent="0" algn="ctr" rtl="0">
              <a:spcBef>
                <a:spcPts val="0"/>
              </a:spcBef>
              <a:spcAft>
                <a:spcPts val="0"/>
              </a:spcAft>
              <a:buNone/>
            </a:pPr>
            <a:r>
              <a:rPr lang="en-US" sz="3600">
                <a:solidFill>
                  <a:schemeClr val="dk1"/>
                </a:solidFill>
                <a:latin typeface="Calibri"/>
                <a:ea typeface="Calibri"/>
                <a:cs typeface="Calibri"/>
                <a:sym typeface="Calibri"/>
              </a:rPr>
              <a:t>St. Thomas University, School of Science, Miami Gardens, FL</a:t>
            </a:r>
            <a:r>
              <a:rPr lang="en-US" sz="6000" baseline="30000">
                <a:solidFill>
                  <a:schemeClr val="dk1"/>
                </a:solidFill>
                <a:latin typeface="Calibri"/>
                <a:ea typeface="Calibri"/>
                <a:cs typeface="Calibri"/>
                <a:sym typeface="Calibri"/>
              </a:rPr>
              <a:t>2</a:t>
            </a:r>
            <a:endParaRPr sz="3600">
              <a:solidFill>
                <a:schemeClr val="dk1"/>
              </a:solidFill>
              <a:latin typeface="Calibri"/>
              <a:ea typeface="Calibri"/>
              <a:cs typeface="Calibri"/>
              <a:sym typeface="Calibri"/>
            </a:endParaRPr>
          </a:p>
        </p:txBody>
      </p:sp>
      <p:sp>
        <p:nvSpPr>
          <p:cNvPr id="91" name="Google Shape;91;p13"/>
          <p:cNvSpPr txBox="1"/>
          <p:nvPr/>
        </p:nvSpPr>
        <p:spPr>
          <a:xfrm>
            <a:off x="881413" y="7570157"/>
            <a:ext cx="10238100" cy="1015800"/>
          </a:xfrm>
          <a:prstGeom prst="rect">
            <a:avLst/>
          </a:prstGeom>
          <a:solidFill>
            <a:srgbClr val="93C47D"/>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i="0" u="none" strike="noStrike" cap="none">
                <a:solidFill>
                  <a:schemeClr val="dk1"/>
                </a:solidFill>
                <a:latin typeface="Comfortaa"/>
                <a:ea typeface="Comfortaa"/>
                <a:cs typeface="Comfortaa"/>
                <a:sym typeface="Comfortaa"/>
              </a:rPr>
              <a:t>Motivation</a:t>
            </a:r>
            <a:endParaRPr>
              <a:latin typeface="Comfortaa"/>
              <a:ea typeface="Comfortaa"/>
              <a:cs typeface="Comfortaa"/>
              <a:sym typeface="Comfortaa"/>
            </a:endParaRPr>
          </a:p>
        </p:txBody>
      </p:sp>
      <p:sp>
        <p:nvSpPr>
          <p:cNvPr id="92" name="Google Shape;92;p13"/>
          <p:cNvSpPr txBox="1"/>
          <p:nvPr/>
        </p:nvSpPr>
        <p:spPr>
          <a:xfrm>
            <a:off x="913175" y="8726700"/>
            <a:ext cx="10221000" cy="4788900"/>
          </a:xfrm>
          <a:prstGeom prst="rect">
            <a:avLst/>
          </a:prstGeom>
          <a:solidFill>
            <a:schemeClr val="lt1"/>
          </a:solidFill>
          <a:ln w="381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The motivation of this study is to identify what has happened to the market due to this pandemic and help others see when and why the market changed.</a:t>
            </a:r>
            <a:endParaRPr sz="2500">
              <a:solidFill>
                <a:schemeClr val="dk1"/>
              </a:solidFill>
              <a:latin typeface="Times New Roman"/>
              <a:ea typeface="Times New Roman"/>
              <a:cs typeface="Times New Roman"/>
              <a:sym typeface="Times New Roman"/>
            </a:endParaRPr>
          </a:p>
          <a:p>
            <a:pPr marL="457200" lvl="0" indent="-387350" algn="l" rtl="0">
              <a:lnSpc>
                <a:spcPct val="115000"/>
              </a:lnSpc>
              <a:spcBef>
                <a:spcPts val="120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This will help identify why the stock market has fluctuated these last few months and what event caused it.</a:t>
            </a:r>
            <a:endParaRPr sz="2500">
              <a:solidFill>
                <a:schemeClr val="dk1"/>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This research may help predict what will happen to stocks/bitcoins when COVID-19 [3] cases increase or decrease in the future.</a:t>
            </a:r>
            <a:endParaRPr sz="2500">
              <a:solidFill>
                <a:schemeClr val="dk1"/>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In case of a future pandemic, it will be better known as to what may occur to the stock market as new information arises and as the country responds.</a:t>
            </a:r>
            <a:endParaRPr sz="2500">
              <a:solidFill>
                <a:schemeClr val="dk1"/>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chemeClr val="dk1"/>
              </a:buClr>
              <a:buSzPts val="2500"/>
              <a:buFont typeface="Times New Roman"/>
              <a:buChar char="●"/>
            </a:pPr>
            <a:r>
              <a:rPr lang="en-US" sz="2500">
                <a:latin typeface="Times New Roman"/>
                <a:ea typeface="Times New Roman"/>
                <a:cs typeface="Times New Roman"/>
                <a:sym typeface="Times New Roman"/>
              </a:rPr>
              <a:t>Can help shareholders make decisions about their shares based on past events and fluctuations seen from the research.</a:t>
            </a:r>
            <a:endParaRPr sz="2500">
              <a:latin typeface="Times New Roman"/>
              <a:ea typeface="Times New Roman"/>
              <a:cs typeface="Times New Roman"/>
              <a:sym typeface="Times New Roman"/>
            </a:endParaRPr>
          </a:p>
        </p:txBody>
      </p:sp>
      <p:sp>
        <p:nvSpPr>
          <p:cNvPr id="93" name="Google Shape;93;p13"/>
          <p:cNvSpPr txBox="1"/>
          <p:nvPr/>
        </p:nvSpPr>
        <p:spPr>
          <a:xfrm>
            <a:off x="863669" y="13695237"/>
            <a:ext cx="10270500" cy="1015800"/>
          </a:xfrm>
          <a:prstGeom prst="rect">
            <a:avLst/>
          </a:prstGeom>
          <a:solidFill>
            <a:srgbClr val="12B35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Background</a:t>
            </a:r>
            <a:endParaRPr>
              <a:latin typeface="Comfortaa"/>
              <a:ea typeface="Comfortaa"/>
              <a:cs typeface="Comfortaa"/>
              <a:sym typeface="Comfortaa"/>
            </a:endParaRPr>
          </a:p>
        </p:txBody>
      </p:sp>
      <p:sp>
        <p:nvSpPr>
          <p:cNvPr id="94" name="Google Shape;94;p13"/>
          <p:cNvSpPr txBox="1"/>
          <p:nvPr/>
        </p:nvSpPr>
        <p:spPr>
          <a:xfrm>
            <a:off x="901950" y="14890650"/>
            <a:ext cx="10246500" cy="1043490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457200" algn="l" rtl="0">
              <a:lnSpc>
                <a:spcPct val="115000"/>
              </a:lnSpc>
              <a:spcBef>
                <a:spcPts val="0"/>
              </a:spcBef>
              <a:spcAft>
                <a:spcPts val="0"/>
              </a:spcAft>
              <a:buNone/>
            </a:pPr>
            <a:r>
              <a:rPr lang="en-US" sz="2500" dirty="0">
                <a:solidFill>
                  <a:schemeClr val="dk1"/>
                </a:solidFill>
                <a:latin typeface="Times New Roman"/>
                <a:ea typeface="Times New Roman"/>
                <a:cs typeface="Times New Roman"/>
                <a:sym typeface="Times New Roman"/>
              </a:rPr>
              <a:t>This pandemic hit the world and changed our lives as usual. One thing that has fluctuated since the beginning of the pandemic is the stock market and cryptocurrency.</a:t>
            </a:r>
            <a:endParaRPr sz="2500" dirty="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r>
              <a:rPr lang="en-US" sz="3000" dirty="0">
                <a:solidFill>
                  <a:schemeClr val="dk1"/>
                </a:solidFill>
                <a:latin typeface="Times New Roman"/>
                <a:ea typeface="Times New Roman"/>
                <a:cs typeface="Times New Roman"/>
                <a:sym typeface="Times New Roman"/>
              </a:rPr>
              <a:t>	</a:t>
            </a:r>
            <a:r>
              <a:rPr lang="en-US" sz="2500" dirty="0">
                <a:solidFill>
                  <a:schemeClr val="dk1"/>
                </a:solidFill>
                <a:latin typeface="Times New Roman"/>
                <a:ea typeface="Times New Roman"/>
                <a:cs typeface="Times New Roman"/>
                <a:sym typeface="Times New Roman"/>
              </a:rPr>
              <a:t>The stock market serves as an insight of what is going on financially in the companies involved around the globe [4]. </a:t>
            </a:r>
            <a:r>
              <a:rPr lang="en-US" sz="2500" dirty="0">
                <a:solidFill>
                  <a:srgbClr val="28A283"/>
                </a:solidFill>
                <a:latin typeface="Times New Roman"/>
                <a:ea typeface="Times New Roman"/>
                <a:cs typeface="Times New Roman"/>
                <a:sym typeface="Times New Roman"/>
              </a:rPr>
              <a:t>Nasdaq [2] </a:t>
            </a:r>
            <a:r>
              <a:rPr lang="en-US" sz="2500" dirty="0">
                <a:latin typeface="Times New Roman"/>
                <a:ea typeface="Times New Roman"/>
                <a:cs typeface="Times New Roman"/>
                <a:sym typeface="Times New Roman"/>
              </a:rPr>
              <a:t>index is an aggregated price from all the companies listed in the exchange, and can be used as an indicator as to how the U.S corporations doing in general. </a:t>
            </a:r>
            <a:r>
              <a:rPr lang="en-US" sz="2500" dirty="0">
                <a:solidFill>
                  <a:srgbClr val="6AA84F"/>
                </a:solidFill>
                <a:latin typeface="Times New Roman"/>
                <a:ea typeface="Times New Roman"/>
                <a:cs typeface="Times New Roman"/>
                <a:sym typeface="Times New Roman"/>
              </a:rPr>
              <a:t>Bitcoin [1]</a:t>
            </a:r>
            <a:r>
              <a:rPr lang="en-US" sz="2500" dirty="0">
                <a:solidFill>
                  <a:schemeClr val="dk1"/>
                </a:solidFill>
                <a:latin typeface="Times New Roman"/>
                <a:ea typeface="Times New Roman"/>
                <a:cs typeface="Times New Roman"/>
                <a:sym typeface="Times New Roman"/>
              </a:rPr>
              <a:t>is one of the most successful cryptocurrencies in the market, so much that China has started a pilot for their own cryptocurrency.</a:t>
            </a:r>
            <a:endParaRPr sz="2500" dirty="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1371600" lvl="0" indent="45720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Fig 1-2: Logos for NASDAQ and Bitcoin [5,6].</a:t>
            </a:r>
            <a:endParaRPr sz="2500" dirty="0">
              <a:solidFill>
                <a:schemeClr val="dk1"/>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US" sz="2500" dirty="0">
                <a:solidFill>
                  <a:schemeClr val="dk1"/>
                </a:solidFill>
                <a:latin typeface="Times New Roman"/>
                <a:ea typeface="Times New Roman"/>
                <a:cs typeface="Times New Roman"/>
                <a:sym typeface="Times New Roman"/>
              </a:rPr>
              <a:t>Most of the population in the world does not own shares, but are still affected. For example, a non-shareholder individual can have a private pension that invests in the stock market or in cryptocurrency and therefore his/her pension is directly affected</a:t>
            </a:r>
          </a:p>
          <a:p>
            <a:pPr marL="0" lvl="0" indent="457200" algn="l" rtl="0">
              <a:lnSpc>
                <a:spcPct val="115000"/>
              </a:lnSpc>
              <a:spcBef>
                <a:spcPts val="120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lnSpc>
                <a:spcPct val="50000"/>
              </a:lnSpc>
              <a:spcBef>
                <a:spcPts val="1200"/>
              </a:spcBef>
              <a:spcAft>
                <a:spcPts val="0"/>
              </a:spcAft>
              <a:buClr>
                <a:schemeClr val="dk1"/>
              </a:buClr>
              <a:buSzPts val="1100"/>
              <a:buFont typeface="Arial"/>
              <a:buNone/>
            </a:pPr>
            <a:r>
              <a:rPr lang="en-US" sz="2000" dirty="0">
                <a:highlight>
                  <a:srgbClr val="FCFCFC"/>
                </a:highlight>
                <a:latin typeface="Times New Roman"/>
                <a:ea typeface="Times New Roman"/>
                <a:cs typeface="Times New Roman"/>
                <a:sym typeface="Times New Roman"/>
              </a:rPr>
              <a:t>Figure 3: </a:t>
            </a:r>
          </a:p>
          <a:p>
            <a:pPr marL="0" lvl="0" indent="0" algn="l" rtl="0">
              <a:lnSpc>
                <a:spcPct val="50000"/>
              </a:lnSpc>
              <a:spcBef>
                <a:spcPts val="1200"/>
              </a:spcBef>
              <a:spcAft>
                <a:spcPts val="0"/>
              </a:spcAft>
              <a:buClr>
                <a:schemeClr val="dk1"/>
              </a:buClr>
              <a:buSzPts val="1100"/>
              <a:buFont typeface="Arial"/>
              <a:buNone/>
            </a:pPr>
            <a:r>
              <a:rPr lang="en-US" sz="2000" dirty="0">
                <a:highlight>
                  <a:srgbClr val="FCFCFC"/>
                </a:highlight>
                <a:latin typeface="Times New Roman"/>
                <a:ea typeface="Times New Roman"/>
                <a:cs typeface="Times New Roman"/>
                <a:sym typeface="Times New Roman"/>
              </a:rPr>
              <a:t>red color signifies stock price decreases and </a:t>
            </a:r>
          </a:p>
          <a:p>
            <a:pPr marL="0" lvl="0" indent="0" algn="l" rtl="0">
              <a:lnSpc>
                <a:spcPct val="50000"/>
              </a:lnSpc>
              <a:spcBef>
                <a:spcPts val="1200"/>
              </a:spcBef>
              <a:spcAft>
                <a:spcPts val="0"/>
              </a:spcAft>
              <a:buClr>
                <a:schemeClr val="dk1"/>
              </a:buClr>
              <a:buSzPts val="1100"/>
              <a:buFont typeface="Arial"/>
              <a:buNone/>
            </a:pPr>
            <a:r>
              <a:rPr lang="en-US" sz="2000" dirty="0">
                <a:highlight>
                  <a:srgbClr val="FCFCFC"/>
                </a:highlight>
                <a:latin typeface="Times New Roman"/>
                <a:ea typeface="Times New Roman"/>
                <a:cs typeface="Times New Roman"/>
                <a:sym typeface="Times New Roman"/>
              </a:rPr>
              <a:t>green color signifies stock price increases [7]. </a:t>
            </a:r>
            <a:endParaRPr sz="2000" dirty="0">
              <a:solidFill>
                <a:srgbClr val="FF0000"/>
              </a:solidFill>
              <a:highlight>
                <a:srgbClr val="FCFCFC"/>
              </a:highlight>
              <a:latin typeface="Times New Roman"/>
              <a:ea typeface="Times New Roman"/>
              <a:cs typeface="Times New Roman"/>
              <a:sym typeface="Times New Roman"/>
            </a:endParaRPr>
          </a:p>
        </p:txBody>
      </p:sp>
      <p:sp>
        <p:nvSpPr>
          <p:cNvPr id="95" name="Google Shape;95;p13"/>
          <p:cNvSpPr txBox="1"/>
          <p:nvPr/>
        </p:nvSpPr>
        <p:spPr>
          <a:xfrm>
            <a:off x="877941" y="25487294"/>
            <a:ext cx="10270500" cy="10347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Methodology</a:t>
            </a:r>
            <a:endParaRPr>
              <a:latin typeface="Comfortaa"/>
              <a:ea typeface="Comfortaa"/>
              <a:cs typeface="Comfortaa"/>
              <a:sym typeface="Comfortaa"/>
            </a:endParaRPr>
          </a:p>
        </p:txBody>
      </p:sp>
      <p:sp>
        <p:nvSpPr>
          <p:cNvPr id="96" name="Google Shape;96;p13"/>
          <p:cNvSpPr txBox="1"/>
          <p:nvPr/>
        </p:nvSpPr>
        <p:spPr>
          <a:xfrm>
            <a:off x="11741112" y="4979475"/>
            <a:ext cx="20915100" cy="1015800"/>
          </a:xfrm>
          <a:prstGeom prst="rect">
            <a:avLst/>
          </a:prstGeom>
          <a:solidFill>
            <a:srgbClr val="D4DC6E"/>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COVID-19 vs financial market volatility analysis</a:t>
            </a:r>
            <a:endParaRPr>
              <a:latin typeface="Comfortaa"/>
              <a:ea typeface="Comfortaa"/>
              <a:cs typeface="Comfortaa"/>
              <a:sym typeface="Comfortaa"/>
            </a:endParaRPr>
          </a:p>
        </p:txBody>
      </p:sp>
      <p:sp>
        <p:nvSpPr>
          <p:cNvPr id="97" name="Google Shape;97;p13"/>
          <p:cNvSpPr txBox="1"/>
          <p:nvPr/>
        </p:nvSpPr>
        <p:spPr>
          <a:xfrm>
            <a:off x="33092695" y="5117575"/>
            <a:ext cx="9963600" cy="1015800"/>
          </a:xfrm>
          <a:prstGeom prst="rect">
            <a:avLst/>
          </a:prstGeom>
          <a:solidFill>
            <a:srgbClr val="45818E"/>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Discussion</a:t>
            </a:r>
            <a:endParaRPr>
              <a:latin typeface="Comfortaa"/>
              <a:ea typeface="Comfortaa"/>
              <a:cs typeface="Comfortaa"/>
              <a:sym typeface="Comfortaa"/>
            </a:endParaRPr>
          </a:p>
        </p:txBody>
      </p:sp>
      <p:sp>
        <p:nvSpPr>
          <p:cNvPr id="98" name="Google Shape;98;p13"/>
          <p:cNvSpPr txBox="1"/>
          <p:nvPr/>
        </p:nvSpPr>
        <p:spPr>
          <a:xfrm>
            <a:off x="33134475" y="6444825"/>
            <a:ext cx="10084500" cy="8342400"/>
          </a:xfrm>
          <a:prstGeom prst="rect">
            <a:avLst/>
          </a:prstGeom>
          <a:solidFill>
            <a:schemeClr val="lt1"/>
          </a:solidFill>
          <a:ln w="38100"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457200" lvl="0" indent="-387350" algn="l" rtl="0">
              <a:lnSpc>
                <a:spcPct val="115000"/>
              </a:lnSpc>
              <a:spcBef>
                <a:spcPts val="1200"/>
              </a:spcBef>
              <a:spcAft>
                <a:spcPts val="0"/>
              </a:spcAft>
              <a:buClr>
                <a:srgbClr val="1D1C1D"/>
              </a:buClr>
              <a:buSzPts val="2500"/>
              <a:buFont typeface="Times New Roman"/>
              <a:buChar char="●"/>
            </a:pPr>
            <a:r>
              <a:rPr lang="en-US" sz="2500">
                <a:solidFill>
                  <a:srgbClr val="1D1C1D"/>
                </a:solidFill>
                <a:latin typeface="Times New Roman"/>
                <a:ea typeface="Times New Roman"/>
                <a:cs typeface="Times New Roman"/>
                <a:sym typeface="Times New Roman"/>
              </a:rPr>
              <a:t>Based on the correlation table, Nasdaq daily close prices have a moderate positive relationship with total cases and total deaths (globally and in the USA). Their correlation values are approximately 0.7 and p-values are near zero, which means probabilistically dependent.</a:t>
            </a:r>
            <a:endParaRPr sz="2500">
              <a:solidFill>
                <a:srgbClr val="1D1C1D"/>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chemeClr val="dk1"/>
              </a:buClr>
              <a:buSzPts val="2500"/>
              <a:buChar char="●"/>
            </a:pPr>
            <a:r>
              <a:rPr lang="en-US" sz="2500">
                <a:solidFill>
                  <a:srgbClr val="1D1C1D"/>
                </a:solidFill>
                <a:latin typeface="Times New Roman"/>
                <a:ea typeface="Times New Roman"/>
                <a:cs typeface="Times New Roman"/>
                <a:sym typeface="Times New Roman"/>
              </a:rPr>
              <a:t>Based on the correlation table, Bitcoin daily Volume has a moderate negative relationship with total cases and total deaths (globally and in the USA). Their correlation values range from -0.6 to -0.7 and p-values are near zero which means probabilistically dependent.</a:t>
            </a:r>
            <a:endParaRPr sz="2500">
              <a:solidFill>
                <a:srgbClr val="1D1C1D"/>
              </a:solidFill>
              <a:latin typeface="Times New Roman"/>
              <a:ea typeface="Times New Roman"/>
              <a:cs typeface="Times New Roman"/>
              <a:sym typeface="Times New Roman"/>
            </a:endParaRPr>
          </a:p>
          <a:p>
            <a:pPr marL="457200" lvl="0" indent="-387350" algn="l" rtl="0">
              <a:lnSpc>
                <a:spcPct val="135714"/>
              </a:lnSpc>
              <a:spcBef>
                <a:spcPts val="0"/>
              </a:spcBef>
              <a:spcAft>
                <a:spcPts val="0"/>
              </a:spcAft>
              <a:buClr>
                <a:srgbClr val="1D1C1D"/>
              </a:buClr>
              <a:buSzPts val="2500"/>
              <a:buFont typeface="Times New Roman"/>
              <a:buChar char="●"/>
            </a:pPr>
            <a:r>
              <a:rPr lang="en-US" sz="2500">
                <a:solidFill>
                  <a:srgbClr val="1D1C1D"/>
                </a:solidFill>
                <a:latin typeface="Times New Roman"/>
                <a:ea typeface="Times New Roman"/>
                <a:cs typeface="Times New Roman"/>
                <a:sym typeface="Times New Roman"/>
              </a:rPr>
              <a:t>There is enough evidence that Bitcoin price change is significantly different between days with COVID events and without COVID events. We can say this because the p-value(</a:t>
            </a:r>
            <a:r>
              <a:rPr lang="en-US" sz="2500">
                <a:solidFill>
                  <a:srgbClr val="212121"/>
                </a:solidFill>
                <a:highlight>
                  <a:srgbClr val="FFFFFF"/>
                </a:highlight>
                <a:latin typeface="Times New Roman"/>
                <a:ea typeface="Times New Roman"/>
                <a:cs typeface="Times New Roman"/>
                <a:sym typeface="Times New Roman"/>
              </a:rPr>
              <a:t>0.04027</a:t>
            </a:r>
            <a:r>
              <a:rPr lang="en-US" sz="2500">
                <a:solidFill>
                  <a:srgbClr val="1D1C1D"/>
                </a:solidFill>
                <a:latin typeface="Times New Roman"/>
                <a:ea typeface="Times New Roman"/>
                <a:cs typeface="Times New Roman"/>
                <a:sym typeface="Times New Roman"/>
              </a:rPr>
              <a:t>) is below our 0.05 alpha, meaning they are significantly different.</a:t>
            </a:r>
            <a:endParaRPr sz="2500">
              <a:solidFill>
                <a:srgbClr val="1D1C1D"/>
              </a:solidFill>
              <a:latin typeface="Times New Roman"/>
              <a:ea typeface="Times New Roman"/>
              <a:cs typeface="Times New Roman"/>
              <a:sym typeface="Times New Roman"/>
            </a:endParaRPr>
          </a:p>
          <a:p>
            <a:pPr marL="457200" lvl="0" indent="-387350" algn="l" rtl="0">
              <a:lnSpc>
                <a:spcPct val="135714"/>
              </a:lnSpc>
              <a:spcBef>
                <a:spcPts val="0"/>
              </a:spcBef>
              <a:spcAft>
                <a:spcPts val="0"/>
              </a:spcAft>
              <a:buClr>
                <a:srgbClr val="1D1C1D"/>
              </a:buClr>
              <a:buSzPts val="2500"/>
              <a:buFont typeface="Times New Roman"/>
              <a:buChar char="●"/>
            </a:pPr>
            <a:r>
              <a:rPr lang="en-US" sz="2500">
                <a:solidFill>
                  <a:srgbClr val="1D1C1D"/>
                </a:solidFill>
                <a:latin typeface="Times New Roman"/>
                <a:ea typeface="Times New Roman"/>
                <a:cs typeface="Times New Roman"/>
                <a:sym typeface="Times New Roman"/>
              </a:rPr>
              <a:t>There is not enough evidence to show that market volatility (Nasdaq &amp; Bitcoin) is significantly different between one day before and one day after COVID events. We can say this because the p-values are about our 0.05 alpha, meaning they are not significantly different.</a:t>
            </a:r>
            <a:endParaRPr sz="2500"/>
          </a:p>
        </p:txBody>
      </p:sp>
      <p:sp>
        <p:nvSpPr>
          <p:cNvPr id="99" name="Google Shape;99;p13"/>
          <p:cNvSpPr txBox="1"/>
          <p:nvPr/>
        </p:nvSpPr>
        <p:spPr>
          <a:xfrm>
            <a:off x="33074116" y="15044825"/>
            <a:ext cx="9963600" cy="1015800"/>
          </a:xfrm>
          <a:prstGeom prst="rect">
            <a:avLst/>
          </a:prstGeom>
          <a:solidFill>
            <a:srgbClr val="3AC1BE"/>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Conclusions</a:t>
            </a:r>
            <a:endParaRPr>
              <a:latin typeface="Comfortaa"/>
              <a:ea typeface="Comfortaa"/>
              <a:cs typeface="Comfortaa"/>
              <a:sym typeface="Comfortaa"/>
            </a:endParaRPr>
          </a:p>
        </p:txBody>
      </p:sp>
      <p:sp>
        <p:nvSpPr>
          <p:cNvPr id="100" name="Google Shape;100;p13"/>
          <p:cNvSpPr txBox="1"/>
          <p:nvPr/>
        </p:nvSpPr>
        <p:spPr>
          <a:xfrm>
            <a:off x="33042250" y="16176050"/>
            <a:ext cx="10221000" cy="575640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Our research tested whether COVID-19 events had, in general, an impact on the market volatility. Our research has indicated that there is a significant difference between event days and no event days in Bitcoin price change.  Also, we have proven that, </a:t>
            </a:r>
            <a:r>
              <a:rPr lang="en-US" sz="2500">
                <a:solidFill>
                  <a:srgbClr val="1D1C1D"/>
                </a:solidFill>
                <a:latin typeface="Times New Roman"/>
                <a:ea typeface="Times New Roman"/>
                <a:cs typeface="Times New Roman"/>
                <a:sym typeface="Times New Roman"/>
              </a:rPr>
              <a:t>based on the correlation table, Nasdaq daily close prices have a moderate positive re</a:t>
            </a:r>
            <a:r>
              <a:rPr lang="en-US" sz="2500">
                <a:latin typeface="Times New Roman"/>
                <a:ea typeface="Times New Roman"/>
                <a:cs typeface="Times New Roman"/>
                <a:sym typeface="Times New Roman"/>
              </a:rPr>
              <a:t>lationship with total cases and total deaths (globally and in the USA). Lastly, Bitcoin daily Volume has a moderate negative relationship with total cases and total deaths.</a:t>
            </a:r>
            <a:endParaRPr sz="2400">
              <a:latin typeface="Times New Roman"/>
              <a:ea typeface="Times New Roman"/>
              <a:cs typeface="Times New Roman"/>
              <a:sym typeface="Times New Roman"/>
            </a:endParaRPr>
          </a:p>
          <a:p>
            <a:pPr marL="0" lvl="0" indent="0" algn="just" rtl="0">
              <a:lnSpc>
                <a:spcPct val="115000"/>
              </a:lnSpc>
              <a:spcBef>
                <a:spcPts val="1200"/>
              </a:spcBef>
              <a:spcAft>
                <a:spcPts val="1200"/>
              </a:spcAft>
              <a:buClr>
                <a:schemeClr val="dk1"/>
              </a:buClr>
              <a:buSzPts val="1100"/>
              <a:buFont typeface="Arial"/>
              <a:buNone/>
            </a:pPr>
            <a:r>
              <a:rPr lang="en-US" sz="2400" b="1">
                <a:latin typeface="Times New Roman"/>
                <a:ea typeface="Times New Roman"/>
                <a:cs typeface="Times New Roman"/>
                <a:sym typeface="Times New Roman"/>
              </a:rPr>
              <a:t>Future work</a:t>
            </a:r>
            <a:r>
              <a:rPr lang="en-US" sz="2400">
                <a:latin typeface="Times New Roman"/>
                <a:ea typeface="Times New Roman"/>
                <a:cs typeface="Times New Roman"/>
                <a:sym typeface="Times New Roman"/>
              </a:rPr>
              <a:t>: In the next study, we will include more data to exam our hypothesis. We are still in the pandemic, therefore new data and events are becoming available as the overall landscape is ever changing. This future work will analyze pre-, during-, and post- COVID-19 pandemic to built a model of how epidemic disease impact these financial markets.</a:t>
            </a:r>
            <a:endParaRPr sz="2500">
              <a:highlight>
                <a:srgbClr val="FFFFFF"/>
              </a:highlight>
              <a:latin typeface="Times New Roman"/>
              <a:ea typeface="Times New Roman"/>
              <a:cs typeface="Times New Roman"/>
              <a:sym typeface="Times New Roman"/>
            </a:endParaRPr>
          </a:p>
        </p:txBody>
      </p:sp>
      <p:sp>
        <p:nvSpPr>
          <p:cNvPr id="101" name="Google Shape;101;p13"/>
          <p:cNvSpPr txBox="1"/>
          <p:nvPr/>
        </p:nvSpPr>
        <p:spPr>
          <a:xfrm>
            <a:off x="32927716" y="22230516"/>
            <a:ext cx="10256400" cy="1015800"/>
          </a:xfrm>
          <a:prstGeom prst="rect">
            <a:avLst/>
          </a:prstGeom>
          <a:solidFill>
            <a:srgbClr val="5BC0C9"/>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References</a:t>
            </a:r>
            <a:endParaRPr>
              <a:latin typeface="Comfortaa"/>
              <a:ea typeface="Comfortaa"/>
              <a:cs typeface="Comfortaa"/>
              <a:sym typeface="Comfortaa"/>
            </a:endParaRPr>
          </a:p>
        </p:txBody>
      </p:sp>
      <p:sp>
        <p:nvSpPr>
          <p:cNvPr id="102" name="Google Shape;102;p13"/>
          <p:cNvSpPr txBox="1"/>
          <p:nvPr/>
        </p:nvSpPr>
        <p:spPr>
          <a:xfrm>
            <a:off x="32971138" y="29385438"/>
            <a:ext cx="10337400" cy="1015800"/>
          </a:xfrm>
          <a:prstGeom prst="rect">
            <a:avLst/>
          </a:prstGeom>
          <a:solidFill>
            <a:srgbClr val="76A5A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Acknowledgements</a:t>
            </a:r>
            <a:endParaRPr>
              <a:latin typeface="Comfortaa"/>
              <a:ea typeface="Comfortaa"/>
              <a:cs typeface="Comfortaa"/>
              <a:sym typeface="Comfortaa"/>
            </a:endParaRPr>
          </a:p>
        </p:txBody>
      </p:sp>
      <p:pic>
        <p:nvPicPr>
          <p:cNvPr id="103" name="Google Shape;103;p13"/>
          <p:cNvPicPr preferRelativeResize="0"/>
          <p:nvPr/>
        </p:nvPicPr>
        <p:blipFill rotWithShape="1">
          <a:blip r:embed="rId3">
            <a:alphaModFix/>
          </a:blip>
          <a:srcRect/>
          <a:stretch/>
        </p:blipFill>
        <p:spPr>
          <a:xfrm>
            <a:off x="36137828" y="1342988"/>
            <a:ext cx="7170733" cy="2184462"/>
          </a:xfrm>
          <a:prstGeom prst="rect">
            <a:avLst/>
          </a:prstGeom>
          <a:noFill/>
          <a:ln>
            <a:noFill/>
          </a:ln>
        </p:spPr>
      </p:pic>
      <p:sp>
        <p:nvSpPr>
          <p:cNvPr id="104" name="Google Shape;104;p13"/>
          <p:cNvSpPr txBox="1"/>
          <p:nvPr/>
        </p:nvSpPr>
        <p:spPr>
          <a:xfrm>
            <a:off x="33032338" y="30571850"/>
            <a:ext cx="10288800" cy="2082300"/>
          </a:xfrm>
          <a:prstGeom prst="rect">
            <a:avLst/>
          </a:prstGeom>
          <a:solidFill>
            <a:schemeClr val="lt1"/>
          </a:solidFill>
          <a:ln w="38100"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500">
                <a:solidFill>
                  <a:srgbClr val="222222"/>
                </a:solidFill>
                <a:highlight>
                  <a:srgbClr val="FFFFFF"/>
                </a:highlight>
                <a:latin typeface="Times New Roman"/>
                <a:ea typeface="Times New Roman"/>
                <a:cs typeface="Times New Roman"/>
                <a:sym typeface="Times New Roman"/>
              </a:rPr>
              <a:t>The original research summarized in the following was supported, in part, by U.S. Department of Education grant award P031C160161 (STEM SPACE).  Any opinions, findings, and conclusions or recommendations expressed in this material are those of the authors and do not necessarily reflect the views of the funding agency.</a:t>
            </a:r>
            <a:endParaRPr sz="2500">
              <a:solidFill>
                <a:srgbClr val="222222"/>
              </a:solidFill>
              <a:highlight>
                <a:srgbClr val="FFFFFF"/>
              </a:highlight>
              <a:latin typeface="Times New Roman"/>
              <a:ea typeface="Times New Roman"/>
              <a:cs typeface="Times New Roman"/>
              <a:sym typeface="Times New Roman"/>
            </a:endParaRPr>
          </a:p>
        </p:txBody>
      </p:sp>
      <p:sp>
        <p:nvSpPr>
          <p:cNvPr id="105" name="Google Shape;105;p13"/>
          <p:cNvSpPr txBox="1"/>
          <p:nvPr/>
        </p:nvSpPr>
        <p:spPr>
          <a:xfrm>
            <a:off x="33136938" y="23458450"/>
            <a:ext cx="10288800" cy="5756400"/>
          </a:xfrm>
          <a:prstGeom prst="rect">
            <a:avLst/>
          </a:prstGeom>
          <a:solidFill>
            <a:schemeClr val="lt1"/>
          </a:solidFill>
          <a:ln w="38100"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400050" lvl="0" indent="-40005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[1] “Bitcoin USD (BTC-USD) Stock Historical Prices &amp; Data”. Accessed on August 24, 2020. https://finance.yahoo.com/quote/BTC-USD/history?p=BTC-USD</a:t>
            </a:r>
            <a:endParaRPr sz="1800">
              <a:solidFill>
                <a:schemeClr val="dk1"/>
              </a:solidFill>
              <a:latin typeface="Times New Roman"/>
              <a:ea typeface="Times New Roman"/>
              <a:cs typeface="Times New Roman"/>
              <a:sym typeface="Times New Roman"/>
            </a:endParaRPr>
          </a:p>
          <a:p>
            <a:pPr marL="400050" lvl="0" indent="-40005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[2] “NASDAQ Composite (^IXIC) Historical Data”. Accessed on August 24, 2020.  https://finance.yahoo.com/quote/%5EIXIC/history?p=%5EIXIC</a:t>
            </a:r>
            <a:endParaRPr sz="1800">
              <a:solidFill>
                <a:schemeClr val="dk1"/>
              </a:solidFill>
              <a:latin typeface="Times New Roman"/>
              <a:ea typeface="Times New Roman"/>
              <a:cs typeface="Times New Roman"/>
              <a:sym typeface="Times New Roman"/>
            </a:endParaRPr>
          </a:p>
          <a:p>
            <a:pPr marL="400050" lvl="0" indent="-40005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[3] Parker, Edward. “COVID-19 tracker”. https://shiny.rstudio.com/gallery/covid19-tracker.html. Accessed on August 24, 2020. </a:t>
            </a:r>
            <a:endParaRPr sz="1800">
              <a:solidFill>
                <a:schemeClr val="dk1"/>
              </a:solidFill>
              <a:latin typeface="Times New Roman"/>
              <a:ea typeface="Times New Roman"/>
              <a:cs typeface="Times New Roman"/>
              <a:sym typeface="Times New Roman"/>
            </a:endParaRPr>
          </a:p>
          <a:p>
            <a:pPr marL="400050" lvl="0" indent="-40005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[4] Amadeo, Kimberly. “How the Stock Market Works”. https://www.thebalance.com/how-does-the-stock-market-work-3306244. Accessed on August 24, 2020.</a:t>
            </a:r>
            <a:endParaRPr sz="1800">
              <a:solidFill>
                <a:schemeClr val="dk1"/>
              </a:solidFill>
              <a:latin typeface="Times New Roman"/>
              <a:ea typeface="Times New Roman"/>
              <a:cs typeface="Times New Roman"/>
              <a:sym typeface="Times New Roman"/>
            </a:endParaRPr>
          </a:p>
          <a:p>
            <a:pPr marL="400050" lvl="0" indent="-40005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[5] Nasdaq logo. Accessed on august 24, 2020. https://commons.wikimedia.org/wiki/File:NASDAQ_Logo.svg</a:t>
            </a:r>
            <a:endParaRPr sz="1800">
              <a:solidFill>
                <a:schemeClr val="dk1"/>
              </a:solidFill>
              <a:latin typeface="Times New Roman"/>
              <a:ea typeface="Times New Roman"/>
              <a:cs typeface="Times New Roman"/>
              <a:sym typeface="Times New Roman"/>
            </a:endParaRPr>
          </a:p>
          <a:p>
            <a:pPr marL="400050" lvl="0" indent="-40005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[6] Bitcoin cryptocurrency icon. Accessed on August 24, 2020. https://www.pikrepo.com/fyhre/illustration-of-bitcoin-cryptocurrency-icon</a:t>
            </a:r>
            <a:endParaRPr sz="1800">
              <a:solidFill>
                <a:schemeClr val="dk1"/>
              </a:solidFill>
              <a:latin typeface="Times New Roman"/>
              <a:ea typeface="Times New Roman"/>
              <a:cs typeface="Times New Roman"/>
              <a:sym typeface="Times New Roman"/>
            </a:endParaRPr>
          </a:p>
          <a:p>
            <a:pPr marL="400050" lvl="0" indent="-40005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[7] Trading app screen. Accessed on August 24, 2020. https://www.pxfuel.com/en/free-photo-oyvxp</a:t>
            </a:r>
            <a:endParaRPr sz="18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Clr>
                <a:schemeClr val="dk1"/>
              </a:buClr>
              <a:buSzPts val="1100"/>
              <a:buFont typeface="Arial"/>
              <a:buNone/>
            </a:pPr>
            <a:endParaRPr sz="1100">
              <a:solidFill>
                <a:schemeClr val="dk1"/>
              </a:solidFill>
            </a:endParaRPr>
          </a:p>
        </p:txBody>
      </p:sp>
      <p:sp>
        <p:nvSpPr>
          <p:cNvPr id="106" name="Google Shape;106;p13"/>
          <p:cNvSpPr txBox="1"/>
          <p:nvPr/>
        </p:nvSpPr>
        <p:spPr>
          <a:xfrm>
            <a:off x="906125" y="26683750"/>
            <a:ext cx="10235100" cy="6018900"/>
          </a:xfrm>
          <a:prstGeom prst="rect">
            <a:avLst/>
          </a:prstGeom>
          <a:solidFill>
            <a:schemeClr val="lt1"/>
          </a:solidFill>
          <a:ln w="38100" cap="flat" cmpd="sng">
            <a:solidFill>
              <a:srgbClr val="45818E"/>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500">
                <a:solidFill>
                  <a:schemeClr val="dk1"/>
                </a:solidFill>
              </a:rPr>
              <a:t>To determine if COVID data and events affect financial markets, the following steps are followed:</a:t>
            </a: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500">
                <a:solidFill>
                  <a:schemeClr val="dk1"/>
                </a:solidFill>
              </a:rPr>
              <a:t>1.Financial data, COVID data and COVID related news list are downloaded.</a:t>
            </a: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500">
                <a:solidFill>
                  <a:schemeClr val="dk1"/>
                </a:solidFill>
              </a:rPr>
              <a:t>2.Merge price and volume data with COVID-19 data to form a combined date-based table.</a:t>
            </a: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500">
                <a:solidFill>
                  <a:schemeClr val="dk1"/>
                </a:solidFill>
              </a:rPr>
              <a:t>3.Day plots were created base on price, volume and case data.</a:t>
            </a: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500">
                <a:solidFill>
                  <a:schemeClr val="dk1"/>
                </a:solidFill>
              </a:rPr>
              <a:t>4.Created indexes base on COVID event list and add it to Day plots as vertical lines.</a:t>
            </a: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500">
                <a:solidFill>
                  <a:schemeClr val="dk1"/>
                </a:solidFill>
              </a:rPr>
              <a:t>5.Calculate correlation values, do hypothesis tests and make it as  tables.</a:t>
            </a: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500">
                <a:solidFill>
                  <a:schemeClr val="dk1"/>
                </a:solidFill>
              </a:rPr>
              <a:t>6.Do statistical analysis and get conclusions based on the value tables and graphs. </a:t>
            </a:r>
            <a:endParaRPr sz="2500">
              <a:solidFill>
                <a:schemeClr val="dk1"/>
              </a:solidFill>
            </a:endParaRPr>
          </a:p>
          <a:p>
            <a:pPr marL="0" lvl="0" indent="457200" algn="l" rtl="0">
              <a:spcBef>
                <a:spcPts val="0"/>
              </a:spcBef>
              <a:spcAft>
                <a:spcPts val="0"/>
              </a:spcAft>
              <a:buNone/>
            </a:pPr>
            <a:endParaRPr sz="2500">
              <a:solidFill>
                <a:srgbClr val="FF0000"/>
              </a:solidFill>
              <a:highlight>
                <a:srgbClr val="FFFFFF"/>
              </a:highlight>
              <a:latin typeface="Times New Roman"/>
              <a:ea typeface="Times New Roman"/>
              <a:cs typeface="Times New Roman"/>
              <a:sym typeface="Times New Roman"/>
            </a:endParaRPr>
          </a:p>
        </p:txBody>
      </p:sp>
      <p:sp>
        <p:nvSpPr>
          <p:cNvPr id="107" name="Google Shape;107;p13"/>
          <p:cNvSpPr txBox="1"/>
          <p:nvPr/>
        </p:nvSpPr>
        <p:spPr>
          <a:xfrm>
            <a:off x="948989" y="5025919"/>
            <a:ext cx="10238116" cy="1015663"/>
          </a:xfrm>
          <a:prstGeom prst="rect">
            <a:avLst/>
          </a:prstGeom>
          <a:solidFill>
            <a:srgbClr val="28A28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chemeClr val="dk1"/>
                </a:solidFill>
                <a:latin typeface="Comfortaa"/>
                <a:ea typeface="Comfortaa"/>
                <a:cs typeface="Comfortaa"/>
                <a:sym typeface="Comfortaa"/>
              </a:rPr>
              <a:t>Problem Statement</a:t>
            </a:r>
            <a:endParaRPr>
              <a:latin typeface="Comfortaa"/>
              <a:ea typeface="Comfortaa"/>
              <a:cs typeface="Comfortaa"/>
              <a:sym typeface="Comfortaa"/>
            </a:endParaRPr>
          </a:p>
        </p:txBody>
      </p:sp>
      <p:sp>
        <p:nvSpPr>
          <p:cNvPr id="108" name="Google Shape;108;p13"/>
          <p:cNvSpPr txBox="1"/>
          <p:nvPr/>
        </p:nvSpPr>
        <p:spPr>
          <a:xfrm>
            <a:off x="957625" y="6337400"/>
            <a:ext cx="10238100" cy="1015800"/>
          </a:xfrm>
          <a:prstGeom prst="rect">
            <a:avLst/>
          </a:prstGeom>
          <a:solidFill>
            <a:schemeClr val="lt1"/>
          </a:solidFill>
          <a:ln w="38100" cap="flat" cmpd="sng">
            <a:solidFill>
              <a:srgbClr val="31EDCA"/>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500">
                <a:solidFill>
                  <a:srgbClr val="1D1C1D"/>
                </a:solidFill>
                <a:latin typeface="Times New Roman"/>
                <a:ea typeface="Times New Roman"/>
                <a:cs typeface="Times New Roman"/>
                <a:sym typeface="Times New Roman"/>
              </a:rPr>
              <a:t>Has COVID-19 cases and deaths affected the stock and cryptocurrency markets?</a:t>
            </a:r>
            <a:endParaRPr sz="2500">
              <a:latin typeface="Times New Roman"/>
              <a:ea typeface="Times New Roman"/>
              <a:cs typeface="Times New Roman"/>
              <a:sym typeface="Times New Roman"/>
            </a:endParaRPr>
          </a:p>
        </p:txBody>
      </p:sp>
      <p:pic>
        <p:nvPicPr>
          <p:cNvPr id="109" name="Google Shape;109;p13"/>
          <p:cNvPicPr preferRelativeResize="0"/>
          <p:nvPr/>
        </p:nvPicPr>
        <p:blipFill rotWithShape="1">
          <a:blip r:embed="rId4">
            <a:alphaModFix/>
          </a:blip>
          <a:srcRect l="19904" t="2753" r="19417"/>
          <a:stretch/>
        </p:blipFill>
        <p:spPr>
          <a:xfrm>
            <a:off x="957625" y="727048"/>
            <a:ext cx="3837000" cy="3700206"/>
          </a:xfrm>
          <a:prstGeom prst="rect">
            <a:avLst/>
          </a:prstGeom>
          <a:noFill/>
          <a:ln>
            <a:noFill/>
          </a:ln>
        </p:spPr>
      </p:pic>
      <p:sp>
        <p:nvSpPr>
          <p:cNvPr id="110" name="Google Shape;110;p13"/>
          <p:cNvSpPr txBox="1"/>
          <p:nvPr/>
        </p:nvSpPr>
        <p:spPr>
          <a:xfrm flipH="1">
            <a:off x="40355575" y="5117563"/>
            <a:ext cx="2378400" cy="10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p:txBody>
      </p:sp>
      <p:sp>
        <p:nvSpPr>
          <p:cNvPr id="111" name="Google Shape;111;p13"/>
          <p:cNvSpPr txBox="1"/>
          <p:nvPr/>
        </p:nvSpPr>
        <p:spPr>
          <a:xfrm>
            <a:off x="13937380" y="9854379"/>
            <a:ext cx="4063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2" name="Google Shape;112;p13"/>
          <p:cNvPicPr preferRelativeResize="0"/>
          <p:nvPr/>
        </p:nvPicPr>
        <p:blipFill>
          <a:blip r:embed="rId5">
            <a:alphaModFix/>
          </a:blip>
          <a:stretch>
            <a:fillRect/>
          </a:stretch>
        </p:blipFill>
        <p:spPr>
          <a:xfrm>
            <a:off x="12240575" y="15509925"/>
            <a:ext cx="19135540" cy="3533775"/>
          </a:xfrm>
          <a:prstGeom prst="rect">
            <a:avLst/>
          </a:prstGeom>
          <a:noFill/>
          <a:ln>
            <a:noFill/>
          </a:ln>
        </p:spPr>
      </p:pic>
      <p:pic>
        <p:nvPicPr>
          <p:cNvPr id="113" name="Google Shape;113;p13"/>
          <p:cNvPicPr preferRelativeResize="0"/>
          <p:nvPr/>
        </p:nvPicPr>
        <p:blipFill>
          <a:blip r:embed="rId6">
            <a:alphaModFix/>
          </a:blip>
          <a:stretch>
            <a:fillRect/>
          </a:stretch>
        </p:blipFill>
        <p:spPr>
          <a:xfrm>
            <a:off x="11609575" y="21692700"/>
            <a:ext cx="9589982" cy="3416325"/>
          </a:xfrm>
          <a:prstGeom prst="rect">
            <a:avLst/>
          </a:prstGeom>
          <a:noFill/>
          <a:ln>
            <a:noFill/>
          </a:ln>
        </p:spPr>
      </p:pic>
      <p:pic>
        <p:nvPicPr>
          <p:cNvPr id="114" name="Google Shape;114;p13"/>
          <p:cNvPicPr preferRelativeResize="0"/>
          <p:nvPr/>
        </p:nvPicPr>
        <p:blipFill>
          <a:blip r:embed="rId7">
            <a:alphaModFix/>
          </a:blip>
          <a:stretch>
            <a:fillRect/>
          </a:stretch>
        </p:blipFill>
        <p:spPr>
          <a:xfrm>
            <a:off x="21660675" y="21693413"/>
            <a:ext cx="10420350" cy="3533775"/>
          </a:xfrm>
          <a:prstGeom prst="rect">
            <a:avLst/>
          </a:prstGeom>
          <a:noFill/>
          <a:ln>
            <a:noFill/>
          </a:ln>
        </p:spPr>
      </p:pic>
      <p:sp>
        <p:nvSpPr>
          <p:cNvPr id="115" name="Google Shape;115;p13"/>
          <p:cNvSpPr txBox="1"/>
          <p:nvPr/>
        </p:nvSpPr>
        <p:spPr>
          <a:xfrm>
            <a:off x="11647525" y="28241850"/>
            <a:ext cx="20632200" cy="3533700"/>
          </a:xfrm>
          <a:prstGeom prst="rect">
            <a:avLst/>
          </a:prstGeom>
          <a:solidFill>
            <a:schemeClr val="lt1"/>
          </a:solidFill>
          <a:ln w="38100"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lvl="0" indent="457200" algn="just" rtl="0">
              <a:spcBef>
                <a:spcPts val="0"/>
              </a:spcBef>
              <a:spcAft>
                <a:spcPts val="0"/>
              </a:spcAft>
              <a:buNone/>
            </a:pPr>
            <a:r>
              <a:rPr lang="en-US" sz="2500">
                <a:solidFill>
                  <a:srgbClr val="1D1C1D"/>
                </a:solidFill>
                <a:highlight>
                  <a:schemeClr val="lt1"/>
                </a:highlight>
                <a:latin typeface="Times New Roman"/>
                <a:ea typeface="Times New Roman"/>
                <a:cs typeface="Times New Roman"/>
                <a:sym typeface="Times New Roman"/>
              </a:rPr>
              <a:t>When more information becomes available through the news, the agents make rational decisions about whether buying or selling assets. Therefore, news can change volumes and prices of the assets by giving relevant information to the agents, so they make decisions according to this data. In order to check if a specific event is relevant enough for the market, we used the Mann-Whitney-Wilcoxon Test for different dates when important information becomes available for the public.</a:t>
            </a:r>
            <a:endParaRPr sz="2500">
              <a:solidFill>
                <a:srgbClr val="1D1C1D"/>
              </a:solidFill>
              <a:highlight>
                <a:schemeClr val="lt1"/>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500">
                <a:solidFill>
                  <a:srgbClr val="1D1C1D"/>
                </a:solidFill>
                <a:highlight>
                  <a:schemeClr val="lt1"/>
                </a:highlight>
                <a:latin typeface="Times New Roman"/>
                <a:ea typeface="Times New Roman"/>
                <a:cs typeface="Times New Roman"/>
                <a:sym typeface="Times New Roman"/>
              </a:rPr>
              <a:t>There are statistically significant events, when Covid-related news are released causing changes on Nasdaq traded volumes, such as: first Covid related death in the USA, two million confirmed cases of Covid in USA,</a:t>
            </a:r>
            <a:r>
              <a:rPr lang="en-US" sz="2500">
                <a:solidFill>
                  <a:schemeClr val="dk1"/>
                </a:solidFill>
                <a:latin typeface="Times New Roman"/>
                <a:ea typeface="Times New Roman"/>
                <a:cs typeface="Times New Roman"/>
                <a:sym typeface="Times New Roman"/>
              </a:rPr>
              <a:t> President </a:t>
            </a:r>
            <a:r>
              <a:rPr lang="en-US" sz="2500">
                <a:solidFill>
                  <a:srgbClr val="1D1C1D"/>
                </a:solidFill>
                <a:highlight>
                  <a:schemeClr val="lt1"/>
                </a:highlight>
                <a:latin typeface="Times New Roman"/>
                <a:ea typeface="Times New Roman"/>
                <a:cs typeface="Times New Roman"/>
                <a:sym typeface="Times New Roman"/>
              </a:rPr>
              <a:t>Trump holding a campaign rally against experts' opinions, and California’s governor reverses opening measures. For Bitcoin volumes, the statistically significant events were: Contaminated testing kits for Covid, first Covid-related death in USA, and the stimulus package at the same time of the first one thousand Covid-related deaths.</a:t>
            </a:r>
            <a:endParaRPr sz="2400">
              <a:solidFill>
                <a:schemeClr val="dk1"/>
              </a:solidFill>
              <a:latin typeface="Calibri"/>
              <a:ea typeface="Calibri"/>
              <a:cs typeface="Calibri"/>
              <a:sym typeface="Calibri"/>
            </a:endParaRPr>
          </a:p>
          <a:p>
            <a:pPr marL="0" marR="0" lvl="0" indent="0" algn="l" rtl="0">
              <a:spcBef>
                <a:spcPts val="120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116" name="Google Shape;116;p13"/>
          <p:cNvPicPr preferRelativeResize="0"/>
          <p:nvPr/>
        </p:nvPicPr>
        <p:blipFill>
          <a:blip r:embed="rId8">
            <a:alphaModFix/>
          </a:blip>
          <a:stretch>
            <a:fillRect/>
          </a:stretch>
        </p:blipFill>
        <p:spPr>
          <a:xfrm>
            <a:off x="8100450" y="18364948"/>
            <a:ext cx="1885374" cy="1885350"/>
          </a:xfrm>
          <a:prstGeom prst="rect">
            <a:avLst/>
          </a:prstGeom>
          <a:noFill/>
          <a:ln>
            <a:noFill/>
          </a:ln>
        </p:spPr>
      </p:pic>
      <p:pic>
        <p:nvPicPr>
          <p:cNvPr id="117" name="Google Shape;117;p13"/>
          <p:cNvPicPr preferRelativeResize="0"/>
          <p:nvPr/>
        </p:nvPicPr>
        <p:blipFill>
          <a:blip r:embed="rId9">
            <a:alphaModFix/>
          </a:blip>
          <a:stretch>
            <a:fillRect/>
          </a:stretch>
        </p:blipFill>
        <p:spPr>
          <a:xfrm>
            <a:off x="2900388" y="18762425"/>
            <a:ext cx="3837010" cy="1090400"/>
          </a:xfrm>
          <a:prstGeom prst="rect">
            <a:avLst/>
          </a:prstGeom>
          <a:noFill/>
          <a:ln>
            <a:noFill/>
          </a:ln>
        </p:spPr>
      </p:pic>
      <p:pic>
        <p:nvPicPr>
          <p:cNvPr id="118" name="Google Shape;118;p13"/>
          <p:cNvPicPr preferRelativeResize="0"/>
          <p:nvPr/>
        </p:nvPicPr>
        <p:blipFill>
          <a:blip r:embed="rId10">
            <a:alphaModFix/>
          </a:blip>
          <a:stretch>
            <a:fillRect/>
          </a:stretch>
        </p:blipFill>
        <p:spPr>
          <a:xfrm>
            <a:off x="6061950" y="22504900"/>
            <a:ext cx="4522300" cy="2539450"/>
          </a:xfrm>
          <a:prstGeom prst="rect">
            <a:avLst/>
          </a:prstGeom>
          <a:noFill/>
          <a:ln>
            <a:noFill/>
          </a:ln>
        </p:spPr>
      </p:pic>
      <p:pic>
        <p:nvPicPr>
          <p:cNvPr id="119" name="Google Shape;119;p13"/>
          <p:cNvPicPr preferRelativeResize="0"/>
          <p:nvPr/>
        </p:nvPicPr>
        <p:blipFill>
          <a:blip r:embed="rId11">
            <a:alphaModFix/>
          </a:blip>
          <a:stretch>
            <a:fillRect/>
          </a:stretch>
        </p:blipFill>
        <p:spPr>
          <a:xfrm>
            <a:off x="12137225" y="13361775"/>
            <a:ext cx="19135551" cy="723900"/>
          </a:xfrm>
          <a:prstGeom prst="rect">
            <a:avLst/>
          </a:prstGeom>
          <a:noFill/>
          <a:ln>
            <a:noFill/>
          </a:ln>
        </p:spPr>
      </p:pic>
      <p:pic>
        <p:nvPicPr>
          <p:cNvPr id="120" name="Google Shape;120;p13"/>
          <p:cNvPicPr preferRelativeResize="0"/>
          <p:nvPr/>
        </p:nvPicPr>
        <p:blipFill>
          <a:blip r:embed="rId12">
            <a:alphaModFix/>
          </a:blip>
          <a:stretch>
            <a:fillRect/>
          </a:stretch>
        </p:blipFill>
        <p:spPr>
          <a:xfrm>
            <a:off x="11863388" y="19864388"/>
            <a:ext cx="20164425" cy="1114425"/>
          </a:xfrm>
          <a:prstGeom prst="rect">
            <a:avLst/>
          </a:prstGeom>
          <a:noFill/>
          <a:ln>
            <a:noFill/>
          </a:ln>
        </p:spPr>
      </p:pic>
      <p:pic>
        <p:nvPicPr>
          <p:cNvPr id="121" name="Google Shape;121;p13"/>
          <p:cNvPicPr preferRelativeResize="0"/>
          <p:nvPr/>
        </p:nvPicPr>
        <p:blipFill>
          <a:blip r:embed="rId13">
            <a:alphaModFix/>
          </a:blip>
          <a:stretch>
            <a:fillRect/>
          </a:stretch>
        </p:blipFill>
        <p:spPr>
          <a:xfrm>
            <a:off x="11549063" y="25684163"/>
            <a:ext cx="9820275" cy="1057275"/>
          </a:xfrm>
          <a:prstGeom prst="rect">
            <a:avLst/>
          </a:prstGeom>
          <a:noFill/>
          <a:ln>
            <a:noFill/>
          </a:ln>
        </p:spPr>
      </p:pic>
      <p:pic>
        <p:nvPicPr>
          <p:cNvPr id="122" name="Google Shape;122;p13"/>
          <p:cNvPicPr preferRelativeResize="0"/>
          <p:nvPr/>
        </p:nvPicPr>
        <p:blipFill>
          <a:blip r:embed="rId14">
            <a:alphaModFix/>
          </a:blip>
          <a:stretch>
            <a:fillRect/>
          </a:stretch>
        </p:blipFill>
        <p:spPr>
          <a:xfrm>
            <a:off x="21640800" y="25798463"/>
            <a:ext cx="10363200" cy="1438275"/>
          </a:xfrm>
          <a:prstGeom prst="rect">
            <a:avLst/>
          </a:prstGeom>
          <a:noFill/>
          <a:ln>
            <a:noFill/>
          </a:ln>
        </p:spPr>
      </p:pic>
      <p:sp>
        <p:nvSpPr>
          <p:cNvPr id="123" name="Google Shape;123;p13"/>
          <p:cNvSpPr txBox="1"/>
          <p:nvPr/>
        </p:nvSpPr>
        <p:spPr>
          <a:xfrm>
            <a:off x="24495276" y="6177800"/>
            <a:ext cx="47778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solidFill>
                  <a:srgbClr val="000000"/>
                </a:solidFill>
              </a:rPr>
              <a:t>Nasdaq Close vs Global Covid-19 total cases</a:t>
            </a:r>
            <a:endParaRPr/>
          </a:p>
        </p:txBody>
      </p:sp>
      <p:sp>
        <p:nvSpPr>
          <p:cNvPr id="124" name="Google Shape;124;p13"/>
          <p:cNvSpPr txBox="1"/>
          <p:nvPr/>
        </p:nvSpPr>
        <p:spPr>
          <a:xfrm>
            <a:off x="26428560" y="12897485"/>
            <a:ext cx="9114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Month</a:t>
            </a:r>
            <a:endParaRPr sz="1200"/>
          </a:p>
        </p:txBody>
      </p:sp>
      <p:sp>
        <p:nvSpPr>
          <p:cNvPr id="125" name="Google Shape;125;p13"/>
          <p:cNvSpPr txBox="1"/>
          <p:nvPr/>
        </p:nvSpPr>
        <p:spPr>
          <a:xfrm rot="-5400000">
            <a:off x="21495519" y="9284946"/>
            <a:ext cx="2165400" cy="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Nasdaq Price</a:t>
            </a:r>
            <a:endParaRPr sz="1200"/>
          </a:p>
        </p:txBody>
      </p:sp>
      <p:sp>
        <p:nvSpPr>
          <p:cNvPr id="126" name="Google Shape;126;p13"/>
          <p:cNvSpPr txBox="1"/>
          <p:nvPr/>
        </p:nvSpPr>
        <p:spPr>
          <a:xfrm rot="-5400000">
            <a:off x="30588537" y="9785047"/>
            <a:ext cx="994800" cy="4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Case number</a:t>
            </a:r>
            <a:endParaRPr sz="1000"/>
          </a:p>
        </p:txBody>
      </p:sp>
      <p:sp>
        <p:nvSpPr>
          <p:cNvPr id="127" name="Google Shape;127;p13"/>
          <p:cNvSpPr txBox="1"/>
          <p:nvPr/>
        </p:nvSpPr>
        <p:spPr>
          <a:xfrm>
            <a:off x="29915372" y="6177800"/>
            <a:ext cx="5874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solidFill>
                  <a:srgbClr val="000000"/>
                </a:solidFill>
              </a:rPr>
              <a:t>Ie7</a:t>
            </a:r>
            <a:endParaRPr/>
          </a:p>
        </p:txBody>
      </p:sp>
      <p:pic>
        <p:nvPicPr>
          <p:cNvPr id="128" name="Google Shape;128;p13"/>
          <p:cNvPicPr preferRelativeResize="0"/>
          <p:nvPr/>
        </p:nvPicPr>
        <p:blipFill>
          <a:blip r:embed="rId15">
            <a:alphaModFix/>
          </a:blip>
          <a:stretch>
            <a:fillRect/>
          </a:stretch>
        </p:blipFill>
        <p:spPr>
          <a:xfrm>
            <a:off x="22817872" y="6710531"/>
            <a:ext cx="8132528" cy="6316930"/>
          </a:xfrm>
          <a:prstGeom prst="rect">
            <a:avLst/>
          </a:prstGeom>
          <a:noFill/>
          <a:ln>
            <a:noFill/>
          </a:ln>
        </p:spPr>
      </p:pic>
      <p:sp>
        <p:nvSpPr>
          <p:cNvPr id="129" name="Google Shape;129;p13"/>
          <p:cNvSpPr txBox="1"/>
          <p:nvPr/>
        </p:nvSpPr>
        <p:spPr>
          <a:xfrm>
            <a:off x="31531137" y="8660882"/>
            <a:ext cx="1241100" cy="64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800">
                <a:solidFill>
                  <a:srgbClr val="FF9900"/>
                </a:solidFill>
              </a:rPr>
              <a:t>___ Global total cases</a:t>
            </a:r>
            <a:endParaRPr sz="800">
              <a:solidFill>
                <a:srgbClr val="FF9900"/>
              </a:solidFill>
            </a:endParaRPr>
          </a:p>
          <a:p>
            <a:pPr marL="0" lvl="0" indent="0" algn="l" rtl="0">
              <a:spcBef>
                <a:spcPts val="0"/>
              </a:spcBef>
              <a:spcAft>
                <a:spcPts val="0"/>
              </a:spcAft>
              <a:buNone/>
            </a:pPr>
            <a:r>
              <a:rPr lang="en-US" sz="800">
                <a:solidFill>
                  <a:srgbClr val="93C47D"/>
                </a:solidFill>
              </a:rPr>
              <a:t>----- Covid-19 events</a:t>
            </a:r>
            <a:endParaRPr sz="800">
              <a:solidFill>
                <a:srgbClr val="93C47D"/>
              </a:solidFill>
            </a:endParaRPr>
          </a:p>
          <a:p>
            <a:pPr marL="0" lvl="0" indent="0" algn="l" rtl="0">
              <a:spcBef>
                <a:spcPts val="0"/>
              </a:spcBef>
              <a:spcAft>
                <a:spcPts val="0"/>
              </a:spcAft>
              <a:buNone/>
            </a:pPr>
            <a:r>
              <a:rPr lang="en-US" sz="800">
                <a:solidFill>
                  <a:srgbClr val="1155CC"/>
                </a:solidFill>
              </a:rPr>
              <a:t>___ Nasdaq Price</a:t>
            </a:r>
            <a:endParaRPr sz="800">
              <a:solidFill>
                <a:srgbClr val="1155CC"/>
              </a:solidFill>
            </a:endParaRPr>
          </a:p>
        </p:txBody>
      </p:sp>
      <p:pic>
        <p:nvPicPr>
          <p:cNvPr id="130" name="Google Shape;130;p13"/>
          <p:cNvPicPr preferRelativeResize="0"/>
          <p:nvPr/>
        </p:nvPicPr>
        <p:blipFill rotWithShape="1">
          <a:blip r:embed="rId16">
            <a:alphaModFix/>
          </a:blip>
          <a:srcRect l="1377" t="3681" r="14142" b="2868"/>
          <a:stretch/>
        </p:blipFill>
        <p:spPr>
          <a:xfrm>
            <a:off x="12009178" y="6803393"/>
            <a:ext cx="8563452" cy="5875146"/>
          </a:xfrm>
          <a:prstGeom prst="rect">
            <a:avLst/>
          </a:prstGeom>
          <a:noFill/>
          <a:ln>
            <a:noFill/>
          </a:ln>
        </p:spPr>
      </p:pic>
      <p:sp>
        <p:nvSpPr>
          <p:cNvPr id="131" name="Google Shape;131;p13"/>
          <p:cNvSpPr txBox="1"/>
          <p:nvPr/>
        </p:nvSpPr>
        <p:spPr>
          <a:xfrm>
            <a:off x="13761504" y="6133375"/>
            <a:ext cx="5421600" cy="6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Bitcoin Volume vs Global Covid-19 total cases</a:t>
            </a:r>
            <a:endParaRPr sz="1200"/>
          </a:p>
        </p:txBody>
      </p:sp>
      <p:sp>
        <p:nvSpPr>
          <p:cNvPr id="132" name="Google Shape;132;p13"/>
          <p:cNvSpPr txBox="1"/>
          <p:nvPr/>
        </p:nvSpPr>
        <p:spPr>
          <a:xfrm>
            <a:off x="12009178" y="6165654"/>
            <a:ext cx="801600" cy="55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Ie10</a:t>
            </a:r>
            <a:endParaRPr sz="1200"/>
          </a:p>
        </p:txBody>
      </p:sp>
      <p:sp>
        <p:nvSpPr>
          <p:cNvPr id="133" name="Google Shape;133;p13"/>
          <p:cNvSpPr txBox="1"/>
          <p:nvPr/>
        </p:nvSpPr>
        <p:spPr>
          <a:xfrm>
            <a:off x="19726188" y="6165654"/>
            <a:ext cx="623700" cy="55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Ie7</a:t>
            </a:r>
            <a:endParaRPr sz="1200"/>
          </a:p>
        </p:txBody>
      </p:sp>
      <p:sp>
        <p:nvSpPr>
          <p:cNvPr id="134" name="Google Shape;134;p13"/>
          <p:cNvSpPr txBox="1"/>
          <p:nvPr/>
        </p:nvSpPr>
        <p:spPr>
          <a:xfrm>
            <a:off x="15571832" y="12678540"/>
            <a:ext cx="914400" cy="6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Month</a:t>
            </a:r>
            <a:endParaRPr sz="1000"/>
          </a:p>
        </p:txBody>
      </p:sp>
      <p:sp>
        <p:nvSpPr>
          <p:cNvPr id="135" name="Google Shape;135;p13"/>
          <p:cNvSpPr txBox="1"/>
          <p:nvPr/>
        </p:nvSpPr>
        <p:spPr>
          <a:xfrm>
            <a:off x="21071408" y="8584582"/>
            <a:ext cx="1267200" cy="618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800">
                <a:solidFill>
                  <a:srgbClr val="FF9900"/>
                </a:solidFill>
              </a:rPr>
              <a:t>___ Global total cases</a:t>
            </a:r>
            <a:endParaRPr sz="800">
              <a:solidFill>
                <a:srgbClr val="FF9900"/>
              </a:solidFill>
            </a:endParaRPr>
          </a:p>
          <a:p>
            <a:pPr marL="0" lvl="0" indent="0" algn="l" rtl="0">
              <a:spcBef>
                <a:spcPts val="0"/>
              </a:spcBef>
              <a:spcAft>
                <a:spcPts val="0"/>
              </a:spcAft>
              <a:buNone/>
            </a:pPr>
            <a:r>
              <a:rPr lang="en-US" sz="800">
                <a:solidFill>
                  <a:srgbClr val="93C47D"/>
                </a:solidFill>
              </a:rPr>
              <a:t>----- Covid-19 events</a:t>
            </a:r>
            <a:endParaRPr sz="800">
              <a:solidFill>
                <a:srgbClr val="93C47D"/>
              </a:solidFill>
            </a:endParaRPr>
          </a:p>
          <a:p>
            <a:pPr marL="0" lvl="0" indent="0" algn="l" rtl="0">
              <a:spcBef>
                <a:spcPts val="0"/>
              </a:spcBef>
              <a:spcAft>
                <a:spcPts val="0"/>
              </a:spcAft>
              <a:buNone/>
            </a:pPr>
            <a:r>
              <a:rPr lang="en-US" sz="800">
                <a:solidFill>
                  <a:srgbClr val="1155CC"/>
                </a:solidFill>
              </a:rPr>
              <a:t>___ Bitcoin Price</a:t>
            </a:r>
            <a:endParaRPr sz="800">
              <a:solidFill>
                <a:srgbClr val="1155CC"/>
              </a:solidFill>
            </a:endParaRPr>
          </a:p>
        </p:txBody>
      </p:sp>
      <p:sp>
        <p:nvSpPr>
          <p:cNvPr id="136" name="Google Shape;136;p13"/>
          <p:cNvSpPr txBox="1"/>
          <p:nvPr/>
        </p:nvSpPr>
        <p:spPr>
          <a:xfrm rot="-5400000">
            <a:off x="10657500" y="9524503"/>
            <a:ext cx="1902000" cy="4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Bitcoin Volume</a:t>
            </a:r>
            <a:endParaRPr sz="1000"/>
          </a:p>
        </p:txBody>
      </p:sp>
      <p:sp>
        <p:nvSpPr>
          <p:cNvPr id="137" name="Google Shape;137;p13"/>
          <p:cNvSpPr txBox="1"/>
          <p:nvPr/>
        </p:nvSpPr>
        <p:spPr>
          <a:xfrm rot="-5400000">
            <a:off x="20321859" y="9525741"/>
            <a:ext cx="11958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Case number</a:t>
            </a:r>
            <a:endParaRPr sz="10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1357</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Arial</vt:lpstr>
      <vt:lpstr>Georgia</vt:lpstr>
      <vt:lpstr>Comfortaa</vt:lpstr>
      <vt:lpstr>Roboto</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Weiyuan Wu</cp:lastModifiedBy>
  <cp:revision>1</cp:revision>
  <dcterms:modified xsi:type="dcterms:W3CDTF">2020-09-16T18:39:40Z</dcterms:modified>
</cp:coreProperties>
</file>