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0" r:id="rId3"/>
    <p:sldId id="298" r:id="rId5"/>
    <p:sldId id="300" r:id="rId6"/>
    <p:sldId id="383" r:id="rId7"/>
    <p:sldId id="384" r:id="rId8"/>
    <p:sldId id="443" r:id="rId9"/>
    <p:sldId id="345" r:id="rId10"/>
    <p:sldId id="358" r:id="rId11"/>
    <p:sldId id="442" r:id="rId12"/>
    <p:sldId id="385" r:id="rId13"/>
    <p:sldId id="386" r:id="rId14"/>
    <p:sldId id="387" r:id="rId15"/>
    <p:sldId id="388" r:id="rId16"/>
    <p:sldId id="389" r:id="rId17"/>
    <p:sldId id="353" r:id="rId18"/>
    <p:sldId id="360" r:id="rId19"/>
    <p:sldId id="346" r:id="rId20"/>
    <p:sldId id="424" r:id="rId21"/>
    <p:sldId id="419" r:id="rId22"/>
    <p:sldId id="394" r:id="rId23"/>
    <p:sldId id="400" r:id="rId24"/>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092"/>
    <a:srgbClr val="9C9899"/>
    <a:srgbClr val="F2F2F2"/>
    <a:srgbClr val="D92125"/>
    <a:srgbClr val="2B4C73"/>
    <a:srgbClr val="305480"/>
    <a:srgbClr val="DDDDDD"/>
    <a:srgbClr val="FDFDFD"/>
    <a:srgbClr val="005A9E"/>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5" autoAdjust="0"/>
    <p:restoredTop sz="94660"/>
  </p:normalViewPr>
  <p:slideViewPr>
    <p:cSldViewPr>
      <p:cViewPr varScale="1">
        <p:scale>
          <a:sx n="148" d="100"/>
          <a:sy n="148" d="100"/>
        </p:scale>
        <p:origin x="792" y="176"/>
      </p:cViewPr>
      <p:guideLst>
        <p:guide orient="horz" pos="1623"/>
        <p:guide pos="2858"/>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1" i="0" u="none" strike="noStrike" kern="1200" spc="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b="1">
                <a:latin typeface="微软雅黑" panose="020B0503020204020204" charset="-122"/>
                <a:ea typeface="微软雅黑" panose="020B0503020204020204" charset="-122"/>
                <a:cs typeface="微软雅黑" panose="020B0503020204020204" charset="-122"/>
                <a:sym typeface="微软雅黑" panose="020B0503020204020204" charset="-122"/>
              </a:rPr>
              <a:t>近一年收益走势（量化对冲）</a:t>
            </a:r>
            <a:endParaRPr lang="zh-CN" altLang="en-US" b="1">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defTabSz="914400">
              <a:defRPr lang="zh-CN" sz="1400" b="1" i="0" u="none" strike="noStrike" kern="1200" spc="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ltLang="en-US"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layout/>
      <c:overlay val="0"/>
      <c:spPr>
        <a:noFill/>
        <a:ln>
          <a:noFill/>
        </a:ln>
        <a:effectLst/>
      </c:spPr>
    </c:title>
    <c:autoTitleDeleted val="0"/>
    <c:plotArea>
      <c:layout>
        <c:manualLayout>
          <c:layoutTarget val="inner"/>
          <c:xMode val="edge"/>
          <c:yMode val="edge"/>
          <c:x val="0.0747008117834128"/>
          <c:y val="0.133853977479114"/>
          <c:w val="0.899690350656959"/>
          <c:h val="0.586596440247003"/>
        </c:manualLayout>
      </c:layout>
      <c:lineChart>
        <c:grouping val="standard"/>
        <c:varyColors val="0"/>
        <c:ser>
          <c:idx val="4"/>
          <c:order val="0"/>
          <c:tx>
            <c:strRef>
              <c:f>Sheet1!$E$1</c:f>
              <c:strCache>
                <c:ptCount val="1"/>
                <c:pt idx="0">
                  <c:v>量化对冲</c:v>
                </c:pt>
              </c:strCache>
            </c:strRef>
          </c:tx>
          <c:spPr>
            <a:ln w="19050" cap="rnd">
              <a:solidFill>
                <a:srgbClr val="D92125"/>
              </a:solidFill>
              <a:round/>
            </a:ln>
            <a:effectLst/>
          </c:spPr>
          <c:marker>
            <c:symbol val="none"/>
          </c:marker>
          <c:dLbls>
            <c:delete val="1"/>
          </c:dLbls>
          <c:cat>
            <c:numRef>
              <c:f>Sheet1!$A$11:$A$62</c:f>
              <c:numCache>
                <c:formatCode>General</c:formatCode>
                <c:ptCount val="52"/>
                <c:pt idx="0">
                  <c:v>20200103</c:v>
                </c:pt>
                <c:pt idx="1">
                  <c:v>20200110</c:v>
                </c:pt>
                <c:pt idx="2">
                  <c:v>20200117</c:v>
                </c:pt>
                <c:pt idx="3">
                  <c:v>20200123</c:v>
                </c:pt>
                <c:pt idx="4">
                  <c:v>20200207</c:v>
                </c:pt>
                <c:pt idx="5">
                  <c:v>20200214</c:v>
                </c:pt>
                <c:pt idx="6">
                  <c:v>20200221</c:v>
                </c:pt>
                <c:pt idx="7">
                  <c:v>20200228</c:v>
                </c:pt>
                <c:pt idx="8">
                  <c:v>20200306</c:v>
                </c:pt>
                <c:pt idx="9">
                  <c:v>20200313</c:v>
                </c:pt>
                <c:pt idx="10">
                  <c:v>20200320</c:v>
                </c:pt>
                <c:pt idx="11">
                  <c:v>20200327</c:v>
                </c:pt>
                <c:pt idx="12">
                  <c:v>20200403</c:v>
                </c:pt>
                <c:pt idx="13">
                  <c:v>20200410</c:v>
                </c:pt>
                <c:pt idx="14">
                  <c:v>20200417</c:v>
                </c:pt>
                <c:pt idx="15">
                  <c:v>20200424</c:v>
                </c:pt>
                <c:pt idx="16">
                  <c:v>20200430</c:v>
                </c:pt>
                <c:pt idx="17">
                  <c:v>20200508</c:v>
                </c:pt>
                <c:pt idx="18">
                  <c:v>20200515</c:v>
                </c:pt>
                <c:pt idx="19">
                  <c:v>20200522</c:v>
                </c:pt>
                <c:pt idx="20">
                  <c:v>20200529</c:v>
                </c:pt>
                <c:pt idx="21">
                  <c:v>20200605</c:v>
                </c:pt>
                <c:pt idx="22">
                  <c:v>20200612</c:v>
                </c:pt>
                <c:pt idx="23">
                  <c:v>20200619</c:v>
                </c:pt>
                <c:pt idx="24">
                  <c:v>20200624</c:v>
                </c:pt>
                <c:pt idx="25">
                  <c:v>20200703</c:v>
                </c:pt>
                <c:pt idx="26">
                  <c:v>20200710</c:v>
                </c:pt>
                <c:pt idx="27">
                  <c:v>20200717</c:v>
                </c:pt>
                <c:pt idx="28">
                  <c:v>20200724</c:v>
                </c:pt>
                <c:pt idx="29">
                  <c:v>20200731</c:v>
                </c:pt>
                <c:pt idx="30">
                  <c:v>20200807</c:v>
                </c:pt>
                <c:pt idx="31">
                  <c:v>20200814</c:v>
                </c:pt>
                <c:pt idx="32">
                  <c:v>20200821</c:v>
                </c:pt>
                <c:pt idx="33">
                  <c:v>20200828</c:v>
                </c:pt>
                <c:pt idx="34">
                  <c:v>20200904</c:v>
                </c:pt>
                <c:pt idx="35">
                  <c:v>20200911</c:v>
                </c:pt>
                <c:pt idx="36">
                  <c:v>20200918</c:v>
                </c:pt>
                <c:pt idx="37">
                  <c:v>20200925</c:v>
                </c:pt>
                <c:pt idx="38">
                  <c:v>20201009</c:v>
                </c:pt>
                <c:pt idx="39">
                  <c:v>20201016</c:v>
                </c:pt>
                <c:pt idx="40">
                  <c:v>20201023</c:v>
                </c:pt>
                <c:pt idx="41">
                  <c:v>20201030</c:v>
                </c:pt>
                <c:pt idx="42">
                  <c:v>20201106</c:v>
                </c:pt>
                <c:pt idx="43">
                  <c:v>20201113</c:v>
                </c:pt>
                <c:pt idx="44">
                  <c:v>20201120</c:v>
                </c:pt>
                <c:pt idx="45">
                  <c:v>20201127</c:v>
                </c:pt>
                <c:pt idx="46">
                  <c:v>20201204</c:v>
                </c:pt>
                <c:pt idx="47">
                  <c:v>20201211</c:v>
                </c:pt>
                <c:pt idx="48">
                  <c:v>20201218</c:v>
                </c:pt>
                <c:pt idx="49">
                  <c:v>20201225</c:v>
                </c:pt>
                <c:pt idx="50">
                  <c:v>20201231</c:v>
                </c:pt>
                <c:pt idx="51">
                  <c:v>20200108</c:v>
                </c:pt>
              </c:numCache>
            </c:numRef>
          </c:cat>
          <c:val>
            <c:numRef>
              <c:f>Sheet1!$K$11:$K$62</c:f>
              <c:numCache>
                <c:formatCode>0.00%</c:formatCode>
                <c:ptCount val="52"/>
                <c:pt idx="0">
                  <c:v>0</c:v>
                </c:pt>
                <c:pt idx="1">
                  <c:v>0.0162530413625304</c:v>
                </c:pt>
                <c:pt idx="2">
                  <c:v>0.0244282238442821</c:v>
                </c:pt>
                <c:pt idx="3">
                  <c:v>0.0177128953771291</c:v>
                </c:pt>
                <c:pt idx="4">
                  <c:v>0.0151824817518247</c:v>
                </c:pt>
                <c:pt idx="5">
                  <c:v>0.0366909975669099</c:v>
                </c:pt>
                <c:pt idx="6">
                  <c:v>0.0536253041362529</c:v>
                </c:pt>
                <c:pt idx="7">
                  <c:v>0.0622871046228708</c:v>
                </c:pt>
                <c:pt idx="8">
                  <c:v>0.0786374695863747</c:v>
                </c:pt>
                <c:pt idx="9">
                  <c:v>0.0735766423357662</c:v>
                </c:pt>
                <c:pt idx="10">
                  <c:v>0.0722141119221409</c:v>
                </c:pt>
                <c:pt idx="11">
                  <c:v>0.0738686131386861</c:v>
                </c:pt>
                <c:pt idx="12">
                  <c:v>0.0794160583941605</c:v>
                </c:pt>
                <c:pt idx="13">
                  <c:v>0.0847688564476885</c:v>
                </c:pt>
                <c:pt idx="14">
                  <c:v>0.101021897810219</c:v>
                </c:pt>
                <c:pt idx="15">
                  <c:v>0.11007299270073</c:v>
                </c:pt>
                <c:pt idx="16">
                  <c:v>0.112506082725061</c:v>
                </c:pt>
                <c:pt idx="17">
                  <c:v>0.124476885644769</c:v>
                </c:pt>
                <c:pt idx="18">
                  <c:v>0.134598540145985</c:v>
                </c:pt>
                <c:pt idx="19">
                  <c:v>0.12029197080292</c:v>
                </c:pt>
                <c:pt idx="20">
                  <c:v>0.14705596107056</c:v>
                </c:pt>
                <c:pt idx="21">
                  <c:v>0.123990267639903</c:v>
                </c:pt>
                <c:pt idx="22">
                  <c:v>0.132360097323601</c:v>
                </c:pt>
                <c:pt idx="23">
                  <c:v>0.132554744525547</c:v>
                </c:pt>
                <c:pt idx="24">
                  <c:v>0.144428223844282</c:v>
                </c:pt>
                <c:pt idx="25">
                  <c:v>0.139270072992701</c:v>
                </c:pt>
                <c:pt idx="26">
                  <c:v>0.144622871046229</c:v>
                </c:pt>
                <c:pt idx="27">
                  <c:v>0.157372262773723</c:v>
                </c:pt>
                <c:pt idx="28">
                  <c:v>0.165255474452555</c:v>
                </c:pt>
                <c:pt idx="29">
                  <c:v>0.175766423357664</c:v>
                </c:pt>
                <c:pt idx="30">
                  <c:v>0.177128953771289</c:v>
                </c:pt>
                <c:pt idx="31">
                  <c:v>0.165742092457421</c:v>
                </c:pt>
                <c:pt idx="32">
                  <c:v>0.175474452554744</c:v>
                </c:pt>
                <c:pt idx="33">
                  <c:v>0.185012165450122</c:v>
                </c:pt>
                <c:pt idx="34">
                  <c:v>0.183552311435523</c:v>
                </c:pt>
                <c:pt idx="35">
                  <c:v>0.167299270072993</c:v>
                </c:pt>
                <c:pt idx="36">
                  <c:v>0.177420924574209</c:v>
                </c:pt>
                <c:pt idx="37">
                  <c:v>0.171094890510949</c:v>
                </c:pt>
                <c:pt idx="38">
                  <c:v>0.188029197080292</c:v>
                </c:pt>
                <c:pt idx="39">
                  <c:v>0.197664233576642</c:v>
                </c:pt>
                <c:pt idx="40">
                  <c:v>0.179756690997567</c:v>
                </c:pt>
                <c:pt idx="41">
                  <c:v>0.206423357664234</c:v>
                </c:pt>
                <c:pt idx="42">
                  <c:v>0.22287104622871</c:v>
                </c:pt>
                <c:pt idx="43">
                  <c:v>0.227639902676399</c:v>
                </c:pt>
                <c:pt idx="44">
                  <c:v>0.212457420924574</c:v>
                </c:pt>
                <c:pt idx="45">
                  <c:v>0.202238442822384</c:v>
                </c:pt>
                <c:pt idx="46">
                  <c:v>0.210802919708029</c:v>
                </c:pt>
                <c:pt idx="47">
                  <c:v>0.230948905109489</c:v>
                </c:pt>
                <c:pt idx="48">
                  <c:v>0.251192214111922</c:v>
                </c:pt>
                <c:pt idx="49">
                  <c:v>0.274355231143552</c:v>
                </c:pt>
                <c:pt idx="50">
                  <c:v>0.28632603406326</c:v>
                </c:pt>
                <c:pt idx="51">
                  <c:v>0.314841849148418</c:v>
                </c:pt>
              </c:numCache>
            </c:numRef>
          </c:val>
          <c:smooth val="0"/>
        </c:ser>
        <c:dLbls>
          <c:showLegendKey val="0"/>
          <c:showVal val="0"/>
          <c:showCatName val="0"/>
          <c:showSerName val="0"/>
          <c:showPercent val="0"/>
          <c:showBubbleSize val="0"/>
        </c:dLbls>
        <c:marker val="0"/>
        <c:smooth val="0"/>
        <c:axId val="876979088"/>
        <c:axId val="460330818"/>
      </c:lineChart>
      <c:catAx>
        <c:axId val="876979088"/>
        <c:scaling>
          <c:orientation val="minMax"/>
        </c:scaling>
        <c:delete val="0"/>
        <c:axPos val="b"/>
        <c:numFmt formatCode="General" sourceLinked="0"/>
        <c:majorTickMark val="none"/>
        <c:minorTickMark val="none"/>
        <c:tickLblPos val="low"/>
        <c:spPr>
          <a:noFill/>
          <a:ln w="9525" cap="flat" cmpd="sng" algn="ctr">
            <a:solidFill>
              <a:schemeClr val="accent1">
                <a:alpha val="21000"/>
              </a:schemeClr>
            </a:solidFill>
            <a:round/>
          </a:ln>
          <a:effectLst/>
        </c:spPr>
        <c:txPr>
          <a:bodyPr rot="-3600000" spcFirstLastPara="0" vertOverflow="ellipsis" vert="horz" wrap="square" anchor="b" anchorCtr="1"/>
          <a:lstStyle/>
          <a:p>
            <a:pPr>
              <a:defRPr lang="zh-CN" sz="8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460330818"/>
        <c:crosses val="autoZero"/>
        <c:auto val="1"/>
        <c:lblAlgn val="ctr"/>
        <c:lblOffset val="100"/>
        <c:noMultiLvlLbl val="0"/>
      </c:catAx>
      <c:valAx>
        <c:axId val="460330818"/>
        <c:scaling>
          <c:orientation val="minMax"/>
        </c:scaling>
        <c:delete val="0"/>
        <c:axPos val="l"/>
        <c:majorGridlines>
          <c:spPr>
            <a:ln w="9525" cap="flat" cmpd="sng" algn="ctr">
              <a:solidFill>
                <a:schemeClr val="tx1">
                  <a:lumMod val="15000"/>
                  <a:lumOff val="85000"/>
                  <a:alpha val="36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876979088"/>
        <c:crosses val="autoZero"/>
        <c:crossBetween val="midCat"/>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Entry>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1" i="0" u="none" strike="noStrike" kern="1200" spc="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b="1">
                <a:latin typeface="微软雅黑" panose="020B0503020204020204" charset="-122"/>
                <a:ea typeface="微软雅黑" panose="020B0503020204020204" charset="-122"/>
                <a:cs typeface="微软雅黑" panose="020B0503020204020204" charset="-122"/>
                <a:sym typeface="微软雅黑" panose="020B0503020204020204" charset="-122"/>
              </a:rPr>
              <a:t>近一年收益走势（指数增强）</a:t>
            </a:r>
            <a:endParaRPr lang="zh-CN" altLang="en-US"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layout/>
      <c:overlay val="0"/>
      <c:spPr>
        <a:noFill/>
        <a:ln>
          <a:noFill/>
        </a:ln>
        <a:effectLst/>
      </c:spPr>
    </c:title>
    <c:autoTitleDeleted val="0"/>
    <c:plotArea>
      <c:layout/>
      <c:lineChart>
        <c:grouping val="standard"/>
        <c:varyColors val="0"/>
        <c:ser>
          <c:idx val="4"/>
          <c:order val="0"/>
          <c:tx>
            <c:strRef>
              <c:f>Sheet1!$N$1</c:f>
              <c:strCache>
                <c:ptCount val="1"/>
                <c:pt idx="0">
                  <c:v>指数增强</c:v>
                </c:pt>
              </c:strCache>
            </c:strRef>
          </c:tx>
          <c:spPr>
            <a:ln w="19050" cap="rnd">
              <a:solidFill>
                <a:srgbClr val="D92125"/>
              </a:solidFill>
              <a:round/>
            </a:ln>
            <a:effectLst/>
          </c:spPr>
          <c:marker>
            <c:symbol val="none"/>
          </c:marker>
          <c:dLbls>
            <c:delete val="1"/>
          </c:dLbls>
          <c:cat>
            <c:numRef>
              <c:f>Sheet1!$A$9:$A$60</c:f>
              <c:numCache>
                <c:formatCode>General</c:formatCode>
                <c:ptCount val="52"/>
                <c:pt idx="0">
                  <c:v>20200103</c:v>
                </c:pt>
                <c:pt idx="1">
                  <c:v>20200110</c:v>
                </c:pt>
                <c:pt idx="2">
                  <c:v>20200117</c:v>
                </c:pt>
                <c:pt idx="3">
                  <c:v>20200123</c:v>
                </c:pt>
                <c:pt idx="4">
                  <c:v>20200207</c:v>
                </c:pt>
                <c:pt idx="5">
                  <c:v>20200214</c:v>
                </c:pt>
                <c:pt idx="6">
                  <c:v>20200221</c:v>
                </c:pt>
                <c:pt idx="7">
                  <c:v>20200228</c:v>
                </c:pt>
                <c:pt idx="8">
                  <c:v>20200306</c:v>
                </c:pt>
                <c:pt idx="9">
                  <c:v>20200313</c:v>
                </c:pt>
                <c:pt idx="10">
                  <c:v>20200320</c:v>
                </c:pt>
                <c:pt idx="11">
                  <c:v>20200327</c:v>
                </c:pt>
                <c:pt idx="12">
                  <c:v>20200403</c:v>
                </c:pt>
                <c:pt idx="13">
                  <c:v>20200410</c:v>
                </c:pt>
                <c:pt idx="14">
                  <c:v>20200417</c:v>
                </c:pt>
                <c:pt idx="15">
                  <c:v>20200424</c:v>
                </c:pt>
                <c:pt idx="16">
                  <c:v>20200430</c:v>
                </c:pt>
                <c:pt idx="17">
                  <c:v>20200508</c:v>
                </c:pt>
                <c:pt idx="18">
                  <c:v>20200515</c:v>
                </c:pt>
                <c:pt idx="19">
                  <c:v>20200522</c:v>
                </c:pt>
                <c:pt idx="20">
                  <c:v>20200529</c:v>
                </c:pt>
                <c:pt idx="21">
                  <c:v>20200605</c:v>
                </c:pt>
                <c:pt idx="22">
                  <c:v>20200612</c:v>
                </c:pt>
                <c:pt idx="23">
                  <c:v>20200619</c:v>
                </c:pt>
                <c:pt idx="24">
                  <c:v>20200624</c:v>
                </c:pt>
                <c:pt idx="25">
                  <c:v>20200703</c:v>
                </c:pt>
                <c:pt idx="26">
                  <c:v>20200710</c:v>
                </c:pt>
                <c:pt idx="27">
                  <c:v>20200717</c:v>
                </c:pt>
                <c:pt idx="28">
                  <c:v>20200724</c:v>
                </c:pt>
                <c:pt idx="29">
                  <c:v>20200731</c:v>
                </c:pt>
                <c:pt idx="30">
                  <c:v>20200807</c:v>
                </c:pt>
                <c:pt idx="31">
                  <c:v>20200814</c:v>
                </c:pt>
                <c:pt idx="32">
                  <c:v>20200821</c:v>
                </c:pt>
                <c:pt idx="33">
                  <c:v>20200828</c:v>
                </c:pt>
                <c:pt idx="34">
                  <c:v>20200904</c:v>
                </c:pt>
                <c:pt idx="35">
                  <c:v>20200911</c:v>
                </c:pt>
                <c:pt idx="36">
                  <c:v>20200918</c:v>
                </c:pt>
                <c:pt idx="37">
                  <c:v>20200925</c:v>
                </c:pt>
                <c:pt idx="38">
                  <c:v>20201009</c:v>
                </c:pt>
                <c:pt idx="39">
                  <c:v>20201016</c:v>
                </c:pt>
                <c:pt idx="40">
                  <c:v>20201023</c:v>
                </c:pt>
                <c:pt idx="41">
                  <c:v>20201030</c:v>
                </c:pt>
                <c:pt idx="42">
                  <c:v>20201106</c:v>
                </c:pt>
                <c:pt idx="43">
                  <c:v>20201113</c:v>
                </c:pt>
                <c:pt idx="44">
                  <c:v>20201120</c:v>
                </c:pt>
                <c:pt idx="45">
                  <c:v>20201127</c:v>
                </c:pt>
                <c:pt idx="46">
                  <c:v>20201204</c:v>
                </c:pt>
                <c:pt idx="47">
                  <c:v>20201211</c:v>
                </c:pt>
                <c:pt idx="48">
                  <c:v>20201218</c:v>
                </c:pt>
                <c:pt idx="49">
                  <c:v>20201225</c:v>
                </c:pt>
                <c:pt idx="50">
                  <c:v>20201231</c:v>
                </c:pt>
                <c:pt idx="51">
                  <c:v>20200118</c:v>
                </c:pt>
              </c:numCache>
            </c:numRef>
          </c:cat>
          <c:val>
            <c:numRef>
              <c:f>Sheet1!$N$9:$N$60</c:f>
              <c:numCache>
                <c:formatCode>0.00%</c:formatCode>
                <c:ptCount val="52"/>
                <c:pt idx="0">
                  <c:v>0</c:v>
                </c:pt>
                <c:pt idx="1">
                  <c:v>0.0349759177415563</c:v>
                </c:pt>
                <c:pt idx="2">
                  <c:v>0.0553001797351358</c:v>
                </c:pt>
                <c:pt idx="3">
                  <c:v>0.007901981903081</c:v>
                </c:pt>
                <c:pt idx="4">
                  <c:v>-0.0157671350722489</c:v>
                </c:pt>
                <c:pt idx="5">
                  <c:v>0.0340388028847158</c:v>
                </c:pt>
                <c:pt idx="6">
                  <c:v>0.130016814799577</c:v>
                </c:pt>
                <c:pt idx="7">
                  <c:v>0.0705514738027901</c:v>
                </c:pt>
                <c:pt idx="8">
                  <c:v>0.143617227481819</c:v>
                </c:pt>
                <c:pt idx="9">
                  <c:v>0.0782943528019937</c:v>
                </c:pt>
                <c:pt idx="10">
                  <c:v>0.0259662615145779</c:v>
                </c:pt>
                <c:pt idx="11">
                  <c:v>0.0176736608781984</c:v>
                </c:pt>
                <c:pt idx="12">
                  <c:v>0.0183366919059154</c:v>
                </c:pt>
                <c:pt idx="13">
                  <c:v>0.0482048470330332</c:v>
                </c:pt>
                <c:pt idx="14">
                  <c:v>0.0875120652630017</c:v>
                </c:pt>
                <c:pt idx="15">
                  <c:v>0.0795916554127269</c:v>
                </c:pt>
                <c:pt idx="16">
                  <c:v>0.112994801733409</c:v>
                </c:pt>
                <c:pt idx="17">
                  <c:v>0.152439062575432</c:v>
                </c:pt>
                <c:pt idx="18">
                  <c:v>0.158583669215617</c:v>
                </c:pt>
                <c:pt idx="19">
                  <c:v>0.118319091353684</c:v>
                </c:pt>
                <c:pt idx="20">
                  <c:v>0.146365861051069</c:v>
                </c:pt>
                <c:pt idx="21">
                  <c:v>0.171754499750057</c:v>
                </c:pt>
                <c:pt idx="22">
                  <c:v>0.186667113739726</c:v>
                </c:pt>
                <c:pt idx="23">
                  <c:v>0.237158665153908</c:v>
                </c:pt>
                <c:pt idx="24">
                  <c:v>0.257685005311506</c:v>
                </c:pt>
                <c:pt idx="25">
                  <c:v>0.322240884011587</c:v>
                </c:pt>
                <c:pt idx="26">
                  <c:v>0.483882893390368</c:v>
                </c:pt>
                <c:pt idx="27">
                  <c:v>0.42728098073355</c:v>
                </c:pt>
                <c:pt idx="28">
                  <c:v>0.414683822260955</c:v>
                </c:pt>
                <c:pt idx="29">
                  <c:v>0.495953686912309</c:v>
                </c:pt>
                <c:pt idx="30">
                  <c:v>0.5209506369102</c:v>
                </c:pt>
                <c:pt idx="31">
                  <c:v>0.493802820741466</c:v>
                </c:pt>
                <c:pt idx="32">
                  <c:v>0.506794768101604</c:v>
                </c:pt>
                <c:pt idx="33">
                  <c:v>0.552599388211857</c:v>
                </c:pt>
                <c:pt idx="34">
                  <c:v>0.531432537134717</c:v>
                </c:pt>
                <c:pt idx="35">
                  <c:v>0.43788843753854</c:v>
                </c:pt>
                <c:pt idx="36">
                  <c:v>0.497620761669793</c:v>
                </c:pt>
                <c:pt idx="37">
                  <c:v>0.437473698570216</c:v>
                </c:pt>
                <c:pt idx="38">
                  <c:v>0.497855250689918</c:v>
                </c:pt>
                <c:pt idx="39">
                  <c:v>0.540833463624558</c:v>
                </c:pt>
                <c:pt idx="40">
                  <c:v>0.470256900669606</c:v>
                </c:pt>
                <c:pt idx="41">
                  <c:v>0.491033436004749</c:v>
                </c:pt>
                <c:pt idx="42">
                  <c:v>0.559102109785704</c:v>
                </c:pt>
                <c:pt idx="43">
                  <c:v>0.563392914187407</c:v>
                </c:pt>
                <c:pt idx="44">
                  <c:v>0.586450181965109</c:v>
                </c:pt>
                <c:pt idx="45">
                  <c:v>0.561740181929503</c:v>
                </c:pt>
                <c:pt idx="46">
                  <c:v>0.593929104261386</c:v>
                </c:pt>
                <c:pt idx="47">
                  <c:v>0.558270967903684</c:v>
                </c:pt>
                <c:pt idx="48">
                  <c:v>0.609416240182488</c:v>
                </c:pt>
                <c:pt idx="49">
                  <c:v>0.653709952291032</c:v>
                </c:pt>
                <c:pt idx="50">
                  <c:v>0.696362946646262</c:v>
                </c:pt>
                <c:pt idx="51">
                  <c:v>0.789623343600817</c:v>
                </c:pt>
              </c:numCache>
            </c:numRef>
          </c:val>
          <c:smooth val="0"/>
        </c:ser>
        <c:dLbls>
          <c:showLegendKey val="0"/>
          <c:showVal val="0"/>
          <c:showCatName val="0"/>
          <c:showSerName val="0"/>
          <c:showPercent val="0"/>
          <c:showBubbleSize val="0"/>
        </c:dLbls>
        <c:marker val="0"/>
        <c:smooth val="0"/>
        <c:axId val="876979088"/>
        <c:axId val="460330818"/>
      </c:lineChart>
      <c:catAx>
        <c:axId val="876979088"/>
        <c:scaling>
          <c:orientation val="minMax"/>
        </c:scaling>
        <c:delete val="0"/>
        <c:axPos val="b"/>
        <c:numFmt formatCode="General" sourceLinked="0"/>
        <c:majorTickMark val="none"/>
        <c:minorTickMark val="none"/>
        <c:tickLblPos val="low"/>
        <c:spPr>
          <a:noFill/>
          <a:ln w="9525" cap="flat" cmpd="sng" algn="ctr">
            <a:solidFill>
              <a:schemeClr val="accent1">
                <a:alpha val="21000"/>
              </a:schemeClr>
            </a:solidFill>
            <a:round/>
          </a:ln>
          <a:effectLst/>
        </c:spPr>
        <c:txPr>
          <a:bodyPr rot="-3600000" spcFirstLastPara="0" vertOverflow="ellipsis" vert="horz" wrap="square" anchor="b" anchorCtr="1"/>
          <a:lstStyle/>
          <a:p>
            <a:pPr>
              <a:defRPr lang="zh-CN" sz="8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460330818"/>
        <c:crosses val="autoZero"/>
        <c:auto val="1"/>
        <c:lblAlgn val="ctr"/>
        <c:lblOffset val="100"/>
        <c:noMultiLvlLbl val="0"/>
      </c:catAx>
      <c:valAx>
        <c:axId val="460330818"/>
        <c:scaling>
          <c:orientation val="minMax"/>
        </c:scaling>
        <c:delete val="0"/>
        <c:axPos val="l"/>
        <c:majorGridlines>
          <c:spPr>
            <a:ln w="9525" cap="flat" cmpd="sng" algn="ctr">
              <a:solidFill>
                <a:schemeClr val="tx1">
                  <a:lumMod val="15000"/>
                  <a:lumOff val="85000"/>
                  <a:alpha val="36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876979088"/>
        <c:crosses val="autoZero"/>
        <c:crossBetween val="midCat"/>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Entry>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5D477-AE64-46E1-9AB5-695E408BAA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23211-66F3-4E52-BE2E-D8A9E8DA1D0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391276" y="0"/>
            <a:ext cx="2752724" cy="5143500"/>
          </a:xfrm>
          <a:custGeom>
            <a:avLst/>
            <a:gdLst>
              <a:gd name="connsiteX0" fmla="*/ 0 w 3670299"/>
              <a:gd name="connsiteY0" fmla="*/ 0 h 6858000"/>
              <a:gd name="connsiteX1" fmla="*/ 3670299 w 3670299"/>
              <a:gd name="connsiteY1" fmla="*/ 0 h 6858000"/>
              <a:gd name="connsiteX2" fmla="*/ 3670299 w 3670299"/>
              <a:gd name="connsiteY2" fmla="*/ 6858000 h 6858000"/>
              <a:gd name="connsiteX3" fmla="*/ 0 w 3670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70299" h="6858000">
                <a:moveTo>
                  <a:pt x="0" y="0"/>
                </a:moveTo>
                <a:lnTo>
                  <a:pt x="3670299" y="0"/>
                </a:lnTo>
                <a:lnTo>
                  <a:pt x="3670299" y="6858000"/>
                </a:lnTo>
                <a:lnTo>
                  <a:pt x="0" y="6858000"/>
                </a:lnTo>
                <a:close/>
              </a:path>
            </a:pathLst>
          </a:custGeom>
        </p:spPr>
        <p:txBody>
          <a:bodyPr wrap="square">
            <a:noAutofit/>
          </a:bodyPr>
          <a:lstStyle>
            <a:lvl1pPr>
              <a:defRPr>
                <a:ea typeface="方正黑体简体" panose="02010601030101010101" pitchFamily="2" charset="-122"/>
              </a:defRPr>
            </a:lvl1pPr>
          </a:lstStyle>
          <a:p>
            <a:endParaRPr lang="zh-CN" altLang="en-US" dirty="0"/>
          </a:p>
        </p:txBody>
      </p:sp>
    </p:spTree>
  </p:cSld>
  <p:clrMapOvr>
    <a:masterClrMapping/>
  </p:clrMapOvr>
  <p:transition spd="slow"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spd="slow" advClick="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3357563" y="1734852"/>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latin typeface="方正黑体简体" panose="02010601030101010101" pitchFamily="2" charset="-122"/>
                <a:ea typeface="方正黑体简体" panose="02010601030101010101" pitchFamily="2" charset="-122"/>
              </a:defRPr>
            </a:lvl1pPr>
          </a:lstStyle>
          <a:p>
            <a:pPr marL="0" lvl="0" algn="ctr" defTabSz="342900"/>
            <a:endParaRPr lang="zh-CN" altLang="en-US" dirty="0"/>
          </a:p>
        </p:txBody>
      </p:sp>
      <p:sp>
        <p:nvSpPr>
          <p:cNvPr id="14" name="图片占位符 13"/>
          <p:cNvSpPr>
            <a:spLocks noGrp="1"/>
          </p:cNvSpPr>
          <p:nvPr>
            <p:ph type="pic" sz="quarter" idx="11"/>
          </p:nvPr>
        </p:nvSpPr>
        <p:spPr>
          <a:xfrm>
            <a:off x="4680218" y="1734852"/>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latin typeface="方正黑体简体" panose="02010601030101010101" pitchFamily="2" charset="-122"/>
                <a:ea typeface="方正黑体简体" panose="02010601030101010101" pitchFamily="2" charset="-122"/>
              </a:defRPr>
            </a:lvl1pPr>
          </a:lstStyle>
          <a:p>
            <a:pPr marL="0" lvl="0" algn="ctr" defTabSz="342900"/>
            <a:endParaRPr lang="zh-CN" altLang="en-US" dirty="0"/>
          </a:p>
        </p:txBody>
      </p:sp>
      <p:sp>
        <p:nvSpPr>
          <p:cNvPr id="16" name="图片占位符 15"/>
          <p:cNvSpPr>
            <a:spLocks noGrp="1"/>
          </p:cNvSpPr>
          <p:nvPr>
            <p:ph type="pic" sz="quarter" idx="12"/>
          </p:nvPr>
        </p:nvSpPr>
        <p:spPr>
          <a:xfrm>
            <a:off x="4680218" y="3151374"/>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latin typeface="方正黑体简体" panose="02010601030101010101" pitchFamily="2" charset="-122"/>
                <a:ea typeface="方正黑体简体" panose="02010601030101010101" pitchFamily="2" charset="-122"/>
              </a:defRPr>
            </a:lvl1pPr>
          </a:lstStyle>
          <a:p>
            <a:pPr marL="0" lvl="0" algn="ctr" defTabSz="342900"/>
            <a:endParaRPr lang="zh-CN" altLang="en-US" dirty="0"/>
          </a:p>
        </p:txBody>
      </p:sp>
      <p:sp>
        <p:nvSpPr>
          <p:cNvPr id="15" name="图片占位符 14"/>
          <p:cNvSpPr>
            <a:spLocks noGrp="1"/>
          </p:cNvSpPr>
          <p:nvPr>
            <p:ph type="pic" sz="quarter" idx="13"/>
          </p:nvPr>
        </p:nvSpPr>
        <p:spPr>
          <a:xfrm>
            <a:off x="3357563" y="3151374"/>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latin typeface="方正黑体简体" panose="02010601030101010101" pitchFamily="2" charset="-122"/>
                <a:ea typeface="方正黑体简体" panose="02010601030101010101" pitchFamily="2" charset="-122"/>
              </a:defRPr>
            </a:lvl1pPr>
          </a:lstStyle>
          <a:p>
            <a:pPr marL="0" lvl="0" algn="ctr" defTabSz="342900"/>
            <a:endParaRPr lang="zh-CN" altLang="en-US" dirty="0"/>
          </a:p>
        </p:txBody>
      </p:sp>
    </p:spTree>
  </p:cSld>
  <p:clrMapOvr>
    <a:masterClrMapping/>
  </p:clrMapOvr>
  <p:transition spd="slow" advClick="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4236723" y="1555414"/>
            <a:ext cx="3958217" cy="2547235"/>
          </a:xfrm>
          <a:custGeom>
            <a:avLst/>
            <a:gdLst>
              <a:gd name="connsiteX0" fmla="*/ 1607919 w 5277623"/>
              <a:gd name="connsiteY0" fmla="*/ 2118233 h 3396313"/>
              <a:gd name="connsiteX1" fmla="*/ 2449386 w 5277623"/>
              <a:gd name="connsiteY1" fmla="*/ 2118233 h 3396313"/>
              <a:gd name="connsiteX2" fmla="*/ 2768905 w 5277623"/>
              <a:gd name="connsiteY2" fmla="*/ 2757273 h 3396313"/>
              <a:gd name="connsiteX3" fmla="*/ 2449386 w 5277623"/>
              <a:gd name="connsiteY3" fmla="*/ 3396313 h 3396313"/>
              <a:gd name="connsiteX4" fmla="*/ 1607919 w 5277623"/>
              <a:gd name="connsiteY4" fmla="*/ 3396313 h 3396313"/>
              <a:gd name="connsiteX5" fmla="*/ 1288399 w 5277623"/>
              <a:gd name="connsiteY5" fmla="*/ 2757273 h 3396313"/>
              <a:gd name="connsiteX6" fmla="*/ 4116637 w 5277623"/>
              <a:gd name="connsiteY6" fmla="*/ 2102903 h 3396313"/>
              <a:gd name="connsiteX7" fmla="*/ 4958103 w 5277623"/>
              <a:gd name="connsiteY7" fmla="*/ 2102903 h 3396313"/>
              <a:gd name="connsiteX8" fmla="*/ 5277623 w 5277623"/>
              <a:gd name="connsiteY8" fmla="*/ 2741943 h 3396313"/>
              <a:gd name="connsiteX9" fmla="*/ 4958103 w 5277623"/>
              <a:gd name="connsiteY9" fmla="*/ 3380983 h 3396313"/>
              <a:gd name="connsiteX10" fmla="*/ 4116637 w 5277623"/>
              <a:gd name="connsiteY10" fmla="*/ 3380983 h 3396313"/>
              <a:gd name="connsiteX11" fmla="*/ 3797116 w 5277623"/>
              <a:gd name="connsiteY11" fmla="*/ 2741943 h 3396313"/>
              <a:gd name="connsiteX12" fmla="*/ 2864649 w 5277623"/>
              <a:gd name="connsiteY12" fmla="*/ 1414667 h 3396313"/>
              <a:gd name="connsiteX13" fmla="*/ 3706117 w 5277623"/>
              <a:gd name="connsiteY13" fmla="*/ 1414667 h 3396313"/>
              <a:gd name="connsiteX14" fmla="*/ 4025636 w 5277623"/>
              <a:gd name="connsiteY14" fmla="*/ 2053707 h 3396313"/>
              <a:gd name="connsiteX15" fmla="*/ 3706117 w 5277623"/>
              <a:gd name="connsiteY15" fmla="*/ 2692747 h 3396313"/>
              <a:gd name="connsiteX16" fmla="*/ 2864649 w 5277623"/>
              <a:gd name="connsiteY16" fmla="*/ 2692747 h 3396313"/>
              <a:gd name="connsiteX17" fmla="*/ 2545129 w 5277623"/>
              <a:gd name="connsiteY17" fmla="*/ 2053707 h 3396313"/>
              <a:gd name="connsiteX18" fmla="*/ 319521 w 5277623"/>
              <a:gd name="connsiteY18" fmla="*/ 1414667 h 3396313"/>
              <a:gd name="connsiteX19" fmla="*/ 1160987 w 5277623"/>
              <a:gd name="connsiteY19" fmla="*/ 1414667 h 3396313"/>
              <a:gd name="connsiteX20" fmla="*/ 1480507 w 5277623"/>
              <a:gd name="connsiteY20" fmla="*/ 2053707 h 3396313"/>
              <a:gd name="connsiteX21" fmla="*/ 1160987 w 5277623"/>
              <a:gd name="connsiteY21" fmla="*/ 2692747 h 3396313"/>
              <a:gd name="connsiteX22" fmla="*/ 319521 w 5277623"/>
              <a:gd name="connsiteY22" fmla="*/ 2692747 h 3396313"/>
              <a:gd name="connsiteX23" fmla="*/ 0 w 5277623"/>
              <a:gd name="connsiteY23" fmla="*/ 2053707 h 3396313"/>
              <a:gd name="connsiteX24" fmla="*/ 1600096 w 5277623"/>
              <a:gd name="connsiteY24" fmla="*/ 711118 h 3396313"/>
              <a:gd name="connsiteX25" fmla="*/ 2441563 w 5277623"/>
              <a:gd name="connsiteY25" fmla="*/ 711118 h 3396313"/>
              <a:gd name="connsiteX26" fmla="*/ 2761082 w 5277623"/>
              <a:gd name="connsiteY26" fmla="*/ 1350157 h 3396313"/>
              <a:gd name="connsiteX27" fmla="*/ 2441563 w 5277623"/>
              <a:gd name="connsiteY27" fmla="*/ 1989197 h 3396313"/>
              <a:gd name="connsiteX28" fmla="*/ 1600096 w 5277623"/>
              <a:gd name="connsiteY28" fmla="*/ 1989197 h 3396313"/>
              <a:gd name="connsiteX29" fmla="*/ 1280575 w 5277623"/>
              <a:gd name="connsiteY29" fmla="*/ 1350157 h 3396313"/>
              <a:gd name="connsiteX30" fmla="*/ 2861777 w 5277623"/>
              <a:gd name="connsiteY30" fmla="*/ 0 h 3396313"/>
              <a:gd name="connsiteX31" fmla="*/ 3703245 w 5277623"/>
              <a:gd name="connsiteY31" fmla="*/ 0 h 3396313"/>
              <a:gd name="connsiteX32" fmla="*/ 4022764 w 5277623"/>
              <a:gd name="connsiteY32" fmla="*/ 639040 h 3396313"/>
              <a:gd name="connsiteX33" fmla="*/ 3703245 w 5277623"/>
              <a:gd name="connsiteY33" fmla="*/ 1278080 h 3396313"/>
              <a:gd name="connsiteX34" fmla="*/ 2861777 w 5277623"/>
              <a:gd name="connsiteY34" fmla="*/ 1278080 h 3396313"/>
              <a:gd name="connsiteX35" fmla="*/ 2542257 w 5277623"/>
              <a:gd name="connsiteY35" fmla="*/ 639040 h 339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77623" h="3396313">
                <a:moveTo>
                  <a:pt x="1607919" y="2118233"/>
                </a:moveTo>
                <a:lnTo>
                  <a:pt x="2449386" y="2118233"/>
                </a:lnTo>
                <a:lnTo>
                  <a:pt x="2768905" y="2757273"/>
                </a:lnTo>
                <a:lnTo>
                  <a:pt x="2449386" y="3396313"/>
                </a:lnTo>
                <a:lnTo>
                  <a:pt x="1607919" y="3396313"/>
                </a:lnTo>
                <a:lnTo>
                  <a:pt x="1288399" y="2757273"/>
                </a:lnTo>
                <a:close/>
                <a:moveTo>
                  <a:pt x="4116637" y="2102903"/>
                </a:moveTo>
                <a:lnTo>
                  <a:pt x="4958103" y="2102903"/>
                </a:lnTo>
                <a:lnTo>
                  <a:pt x="5277623" y="2741943"/>
                </a:lnTo>
                <a:lnTo>
                  <a:pt x="4958103" y="3380983"/>
                </a:lnTo>
                <a:lnTo>
                  <a:pt x="4116637" y="3380983"/>
                </a:lnTo>
                <a:lnTo>
                  <a:pt x="3797116" y="2741943"/>
                </a:lnTo>
                <a:close/>
                <a:moveTo>
                  <a:pt x="2864649" y="1414667"/>
                </a:moveTo>
                <a:lnTo>
                  <a:pt x="3706117" y="1414667"/>
                </a:lnTo>
                <a:lnTo>
                  <a:pt x="4025636" y="2053707"/>
                </a:lnTo>
                <a:lnTo>
                  <a:pt x="3706117" y="2692747"/>
                </a:lnTo>
                <a:lnTo>
                  <a:pt x="2864649" y="2692747"/>
                </a:lnTo>
                <a:lnTo>
                  <a:pt x="2545129" y="2053707"/>
                </a:lnTo>
                <a:close/>
                <a:moveTo>
                  <a:pt x="319521" y="1414667"/>
                </a:moveTo>
                <a:lnTo>
                  <a:pt x="1160987" y="1414667"/>
                </a:lnTo>
                <a:lnTo>
                  <a:pt x="1480507" y="2053707"/>
                </a:lnTo>
                <a:lnTo>
                  <a:pt x="1160987" y="2692747"/>
                </a:lnTo>
                <a:lnTo>
                  <a:pt x="319521" y="2692747"/>
                </a:lnTo>
                <a:lnTo>
                  <a:pt x="0" y="2053707"/>
                </a:lnTo>
                <a:close/>
                <a:moveTo>
                  <a:pt x="1600096" y="711118"/>
                </a:moveTo>
                <a:lnTo>
                  <a:pt x="2441563" y="711118"/>
                </a:lnTo>
                <a:lnTo>
                  <a:pt x="2761082" y="1350157"/>
                </a:lnTo>
                <a:lnTo>
                  <a:pt x="2441563" y="1989197"/>
                </a:lnTo>
                <a:lnTo>
                  <a:pt x="1600096" y="1989197"/>
                </a:lnTo>
                <a:lnTo>
                  <a:pt x="1280575" y="1350157"/>
                </a:lnTo>
                <a:close/>
                <a:moveTo>
                  <a:pt x="2861777" y="0"/>
                </a:moveTo>
                <a:lnTo>
                  <a:pt x="3703245" y="0"/>
                </a:lnTo>
                <a:lnTo>
                  <a:pt x="4022764" y="639040"/>
                </a:lnTo>
                <a:lnTo>
                  <a:pt x="3703245" y="1278080"/>
                </a:lnTo>
                <a:lnTo>
                  <a:pt x="2861777" y="1278080"/>
                </a:lnTo>
                <a:lnTo>
                  <a:pt x="2542257" y="639040"/>
                </a:lnTo>
                <a:close/>
              </a:path>
            </a:pathLst>
          </a:custGeom>
        </p:spPr>
        <p:txBody>
          <a:bodyPr wrap="square">
            <a:noAutofit/>
          </a:bodyPr>
          <a:lstStyle>
            <a:lvl1pPr>
              <a:defRPr>
                <a:ea typeface="方正黑体简体" panose="02010601030101010101" pitchFamily="2" charset="-122"/>
              </a:defRPr>
            </a:lvl1pPr>
          </a:lstStyle>
          <a:p>
            <a:endParaRPr lang="zh-CN" altLang="en-US" dirty="0"/>
          </a:p>
        </p:txBody>
      </p:sp>
    </p:spTree>
  </p:cSld>
  <p:clrMapOvr>
    <a:masterClrMapping/>
  </p:clrMapOvr>
  <p:transition spd="slow"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lvl1pPr>
              <a:defRPr>
                <a:ea typeface="方正黑体简体" panose="02010601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628650" y="1369219"/>
            <a:ext cx="7886700" cy="3263504"/>
          </a:xfrm>
          <a:prstGeom prst="rect">
            <a:avLst/>
          </a:prstGeom>
        </p:spPr>
        <p:txBody>
          <a:bodyPr/>
          <a:lstStyle>
            <a:lvl1pPr>
              <a:defRPr>
                <a:ea typeface="方正黑体简体" panose="02010601030101010101" pitchFamily="2" charset="-122"/>
              </a:defRPr>
            </a:lvl1pPr>
            <a:lvl2pPr>
              <a:defRPr>
                <a:ea typeface="方正黑体简体" panose="02010601030101010101" pitchFamily="2" charset="-122"/>
              </a:defRPr>
            </a:lvl2pPr>
            <a:lvl3pPr>
              <a:defRPr>
                <a:ea typeface="方正黑体简体" panose="02010601030101010101" pitchFamily="2" charset="-122"/>
              </a:defRPr>
            </a:lvl3pPr>
            <a:lvl4pPr>
              <a:defRPr>
                <a:ea typeface="方正黑体简体" panose="02010601030101010101" pitchFamily="2" charset="-122"/>
              </a:defRPr>
            </a:lvl4pPr>
            <a:lvl5pPr>
              <a:defRPr>
                <a:ea typeface="方正黑体简体" panose="02010601030101010101"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a:defRPr>
                <a:latin typeface="方正黑体简体" panose="02010601030101010101" pitchFamily="2" charset="-122"/>
                <a:ea typeface="方正黑体简体" panose="02010601030101010101" pitchFamily="2" charset="-122"/>
              </a:defRPr>
            </a:lvl1pPr>
          </a:lstStyle>
          <a:p>
            <a:fld id="{A429D539-5BED-47D2-AAB7-BD075F4C08FC}" type="datetimeFigureOut">
              <a:rPr lang="zh-CN" altLang="en-US" smtClean="0"/>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a:defRPr>
                <a:latin typeface="方正黑体简体" panose="02010601030101010101" pitchFamily="2" charset="-122"/>
                <a:ea typeface="方正黑体简体" panose="02010601030101010101" pitchFamily="2" charset="-122"/>
              </a:defRPr>
            </a:lvl1pPr>
          </a:lstStyle>
          <a:p>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lvl1pPr>
              <a:defRPr>
                <a:latin typeface="方正黑体简体" panose="02010601030101010101" pitchFamily="2" charset="-122"/>
                <a:ea typeface="方正黑体简体" panose="02010601030101010101" pitchFamily="2" charset="-122"/>
              </a:defRPr>
            </a:lvl1pPr>
          </a:lstStyle>
          <a:p>
            <a:fld id="{AB6DD878-13B8-4D59-A5A5-EE52F45199EA}" type="slidenum">
              <a:rPr lang="zh-CN" altLang="en-US" smtClean="0"/>
            </a:fld>
            <a:endParaRPr lang="zh-CN" altLang="en-US" dirty="0"/>
          </a:p>
        </p:txBody>
      </p:sp>
    </p:spTree>
  </p:cSld>
  <p:clrMapOvr>
    <a:masterClrMapping/>
  </p:clrMapOvr>
  <p:transition spd="slow" advClick="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471"/>
            <a:ext cx="3276600" cy="2312673"/>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089"/>
            <a:ext cx="3383973" cy="323835"/>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2966029" y="3288938"/>
            <a:ext cx="3383973" cy="17133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6" y="3613369"/>
            <a:ext cx="3366029" cy="1152651"/>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9" Type="http://schemas.microsoft.com/office/2007/relationships/hdphoto" Target="../media/image2.wdp"/><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AFA"/>
            </a:gs>
            <a:gs pos="50000">
              <a:srgbClr val="FBFBFB"/>
            </a:gs>
            <a:gs pos="100000">
              <a:srgbClr val="FCFCFC"/>
            </a:gs>
          </a:gsLst>
          <a:lin ang="5400000"/>
        </a:gradFill>
        <a:effectLst/>
      </p:bgPr>
    </p:bg>
    <p:spTree>
      <p:nvGrpSpPr>
        <p:cNvPr id="1" name=""/>
        <p:cNvGrpSpPr/>
        <p:nvPr/>
      </p:nvGrpSpPr>
      <p:grpSpPr>
        <a:xfrm>
          <a:off x="0" y="0"/>
          <a:ext cx="0" cy="0"/>
          <a:chOff x="0" y="0"/>
          <a:chExt cx="0" cy="0"/>
        </a:xfrm>
      </p:grpSpPr>
      <p:sp>
        <p:nvSpPr>
          <p:cNvPr id="3" name="矩形 2"/>
          <p:cNvSpPr/>
          <p:nvPr userDrawn="1"/>
        </p:nvSpPr>
        <p:spPr>
          <a:xfrm>
            <a:off x="0" y="0"/>
            <a:ext cx="9144000" cy="5143500"/>
          </a:xfrm>
          <a:prstGeom prst="rect">
            <a:avLst/>
          </a:prstGeom>
          <a:gradFill>
            <a:gsLst>
              <a:gs pos="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黑体简体" panose="02010601030101010101" pitchFamily="2" charset="-122"/>
              <a:ea typeface="方正黑体简体" panose="02010601030101010101" pitchFamily="2" charset="-122"/>
            </a:endParaRPr>
          </a:p>
        </p:txBody>
      </p:sp>
      <p:pic>
        <p:nvPicPr>
          <p:cNvPr id="4" name="Picture 2" descr="C:\Users\Administrator\Desktop\PPT整理\用途\asf.png"/>
          <p:cNvPicPr>
            <a:picLocks noChangeAspect="1" noChangeArrowheads="1"/>
          </p:cNvPicPr>
          <p:nvPr userDrawn="1"/>
        </p:nvPicPr>
        <p:blipFill>
          <a:blip r:embed="rId8">
            <a:extLst>
              <a:ext uri="{BEBA8EAE-BF5A-486C-A8C5-ECC9F3942E4B}">
                <a14:imgProps xmlns:a14="http://schemas.microsoft.com/office/drawing/2010/main">
                  <a14:imgLayer r:embed="rId9">
                    <a14:imgEffect>
                      <a14:colorTemperature colorTemp="637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1883" cy="5143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p:txStyles>
    <p:titleStyle>
      <a:lvl1pPr algn="ctr" rtl="0" eaLnBrk="0" fontAlgn="base" hangingPunct="0">
        <a:spcBef>
          <a:spcPct val="0"/>
        </a:spcBef>
        <a:spcAft>
          <a:spcPct val="0"/>
        </a:spcAft>
        <a:defRPr sz="3300" kern="1200">
          <a:solidFill>
            <a:schemeClr val="tx1"/>
          </a:solidFill>
          <a:latin typeface="Arial" panose="020B0604020202020204" pitchFamily="34" charset="0"/>
          <a:ea typeface="+mj-ea"/>
          <a:cs typeface="+mj-cs"/>
        </a:defRPr>
      </a:lvl1pPr>
      <a:lvl2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16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1pPr>
      <a:lvl2pPr marL="557530" indent="-214630" algn="l" rtl="0" eaLnBrk="0" fontAlgn="base" hangingPunct="0">
        <a:spcBef>
          <a:spcPct val="20000"/>
        </a:spcBef>
        <a:spcAft>
          <a:spcPct val="0"/>
        </a:spcAft>
        <a:buFont typeface="Arial" panose="020B0604020202020204" pitchFamily="34" charset="0"/>
        <a:buChar char="–"/>
        <a:defRPr sz="2100" kern="1200">
          <a:solidFill>
            <a:schemeClr val="tx1"/>
          </a:solidFill>
          <a:latin typeface="Arial" panose="020B0604020202020204" pitchFamily="34" charset="0"/>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1.sv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rot="2700000">
            <a:off x="6682105" y="1425575"/>
            <a:ext cx="1009650" cy="1009650"/>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2" name="圆角矩形 21"/>
          <p:cNvSpPr/>
          <p:nvPr/>
        </p:nvSpPr>
        <p:spPr>
          <a:xfrm rot="2700000">
            <a:off x="7757795" y="2721610"/>
            <a:ext cx="485775" cy="485775"/>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3" name="圆角矩形 22"/>
          <p:cNvSpPr/>
          <p:nvPr/>
        </p:nvSpPr>
        <p:spPr>
          <a:xfrm rot="2700000">
            <a:off x="8043545" y="844550"/>
            <a:ext cx="405765" cy="405765"/>
          </a:xfrm>
          <a:prstGeom prst="roundRect">
            <a:avLst>
              <a:gd name="adj" fmla="val 4810"/>
            </a:avLst>
          </a:prstGeom>
          <a:solidFill>
            <a:schemeClr val="bg1">
              <a:lumMod val="6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 name="圆角矩形 2"/>
          <p:cNvSpPr/>
          <p:nvPr/>
        </p:nvSpPr>
        <p:spPr>
          <a:xfrm rot="18900000">
            <a:off x="-1205537" y="92970"/>
            <a:ext cx="2151435" cy="2065377"/>
          </a:xfrm>
          <a:prstGeom prst="roundRect">
            <a:avLst>
              <a:gd name="adj" fmla="val 8219"/>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 name="圆角矩形 5"/>
          <p:cNvSpPr/>
          <p:nvPr/>
        </p:nvSpPr>
        <p:spPr>
          <a:xfrm rot="18900000">
            <a:off x="967987" y="-869121"/>
            <a:ext cx="1425327" cy="1368314"/>
          </a:xfrm>
          <a:prstGeom prst="roundRect">
            <a:avLst>
              <a:gd name="adj" fmla="val 8219"/>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 name="圆角矩形 7"/>
          <p:cNvSpPr/>
          <p:nvPr/>
        </p:nvSpPr>
        <p:spPr>
          <a:xfrm rot="2700000">
            <a:off x="6109970" y="450850"/>
            <a:ext cx="411480" cy="41148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9" name="圆角矩形 8"/>
          <p:cNvSpPr/>
          <p:nvPr/>
        </p:nvSpPr>
        <p:spPr>
          <a:xfrm rot="2700000">
            <a:off x="8026400" y="701040"/>
            <a:ext cx="411480" cy="41148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0" name="圆角矩形 9"/>
          <p:cNvSpPr/>
          <p:nvPr/>
        </p:nvSpPr>
        <p:spPr>
          <a:xfrm rot="2700000">
            <a:off x="7766685" y="2560320"/>
            <a:ext cx="453390" cy="45339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1" name="圆角矩形 10"/>
          <p:cNvSpPr/>
          <p:nvPr/>
        </p:nvSpPr>
        <p:spPr>
          <a:xfrm rot="2700000">
            <a:off x="6682105" y="1247140"/>
            <a:ext cx="1009650" cy="100965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4" name="圆角矩形 13"/>
          <p:cNvSpPr/>
          <p:nvPr/>
        </p:nvSpPr>
        <p:spPr>
          <a:xfrm rot="2700000">
            <a:off x="6382385" y="2867025"/>
            <a:ext cx="486410" cy="48641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5" name="圆角矩形 14"/>
          <p:cNvSpPr/>
          <p:nvPr/>
        </p:nvSpPr>
        <p:spPr>
          <a:xfrm rot="2700000">
            <a:off x="8216900" y="4054475"/>
            <a:ext cx="486410" cy="48641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6" name="圆角矩形 15"/>
          <p:cNvSpPr/>
          <p:nvPr/>
        </p:nvSpPr>
        <p:spPr>
          <a:xfrm rot="2700000">
            <a:off x="7367270" y="3515360"/>
            <a:ext cx="386715" cy="386715"/>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5" name="圆角矩形 24"/>
          <p:cNvSpPr/>
          <p:nvPr/>
        </p:nvSpPr>
        <p:spPr>
          <a:xfrm rot="2700000">
            <a:off x="6806565" y="3814445"/>
            <a:ext cx="196215" cy="196215"/>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6" name="圆角矩形 25"/>
          <p:cNvSpPr/>
          <p:nvPr/>
        </p:nvSpPr>
        <p:spPr>
          <a:xfrm rot="2700000">
            <a:off x="8143240" y="3530600"/>
            <a:ext cx="196215" cy="196215"/>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7" name="圆角矩形 26"/>
          <p:cNvSpPr/>
          <p:nvPr/>
        </p:nvSpPr>
        <p:spPr>
          <a:xfrm rot="2700000">
            <a:off x="8420735" y="1174115"/>
            <a:ext cx="196215" cy="196215"/>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1" name="矩形 30"/>
          <p:cNvSpPr/>
          <p:nvPr/>
        </p:nvSpPr>
        <p:spPr>
          <a:xfrm>
            <a:off x="1115616" y="1255395"/>
            <a:ext cx="4257660" cy="652780"/>
          </a:xfrm>
          <a:prstGeom prst="rect">
            <a:avLst/>
          </a:prstGeom>
        </p:spPr>
        <p:txBody>
          <a:bodyPr wrap="square" lIns="91284" tIns="45642" rIns="91284" bIns="45642">
            <a:spAutoFit/>
          </a:bodyPr>
          <a:lstStyle/>
          <a:p>
            <a:pPr algn="dist"/>
            <a:r>
              <a:rPr lang="zh-CN" altLang="en-US" sz="3655" b="1"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rPr>
              <a:t>量化对冲</a:t>
            </a:r>
            <a:r>
              <a:rPr lang="zh-CN" sz="3655" b="1"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rPr>
              <a:t>系列介绍</a:t>
            </a:r>
            <a:endParaRPr lang="zh-CN" sz="3655" b="1"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3" name="矩形 32"/>
          <p:cNvSpPr/>
          <p:nvPr/>
        </p:nvSpPr>
        <p:spPr>
          <a:xfrm>
            <a:off x="1437958" y="2275840"/>
            <a:ext cx="3461385" cy="464820"/>
          </a:xfrm>
          <a:prstGeom prst="rect">
            <a:avLst/>
          </a:prstGeom>
        </p:spPr>
        <p:txBody>
          <a:bodyPr wrap="square" lIns="91284" tIns="45642" rIns="91284" bIns="45642">
            <a:spAutoFit/>
          </a:bodyPr>
          <a:lstStyle/>
          <a:p>
            <a:pPr algn="ctr"/>
            <a:r>
              <a:rPr lang="zh-CN" sz="2440" dirty="0">
                <a:solidFill>
                  <a:srgbClr val="376092"/>
                </a:solidFill>
                <a:latin typeface="微软雅黑" panose="020B0503020204020204" charset="-122"/>
                <a:ea typeface="微软雅黑" panose="020B0503020204020204" charset="-122"/>
                <a:cs typeface="微软雅黑" panose="020B0503020204020204" charset="-122"/>
                <a:sym typeface="思源黑体旧字形 ExtraLight" panose="020B0200000000000000" pitchFamily="34" charset="-128"/>
              </a:rPr>
              <a:t>深耕量化   对冲风险</a:t>
            </a:r>
            <a:endParaRPr lang="zh-CN" sz="2440" dirty="0">
              <a:solidFill>
                <a:srgbClr val="376092"/>
              </a:solidFill>
              <a:latin typeface="微软雅黑" panose="020B0503020204020204" charset="-122"/>
              <a:ea typeface="微软雅黑" panose="020B0503020204020204" charset="-122"/>
              <a:cs typeface="微软雅黑" panose="020B0503020204020204" charset="-122"/>
              <a:sym typeface="思源黑体旧字形 ExtraLight" panose="020B0200000000000000" pitchFamily="34" charset="-128"/>
            </a:endParaRPr>
          </a:p>
        </p:txBody>
      </p:sp>
      <p:cxnSp>
        <p:nvCxnSpPr>
          <p:cNvPr id="34" name="直接连接符 33"/>
          <p:cNvCxnSpPr/>
          <p:nvPr/>
        </p:nvCxnSpPr>
        <p:spPr>
          <a:xfrm flipH="1">
            <a:off x="964025" y="2066087"/>
            <a:ext cx="4409251" cy="0"/>
          </a:xfrm>
          <a:prstGeom prst="line">
            <a:avLst/>
          </a:prstGeom>
          <a:ln>
            <a:solidFill>
              <a:srgbClr val="376092">
                <a:alpha val="41000"/>
              </a:srgb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430020" y="3375025"/>
            <a:ext cx="352044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rPr>
              <a:t>上海象上私募基金投资管理有限公司（拟）</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1900" y="195486"/>
            <a:ext cx="8568572" cy="585582"/>
            <a:chOff x="251900" y="195486"/>
            <a:chExt cx="8568572" cy="585582"/>
          </a:xfrm>
        </p:grpSpPr>
        <p:cxnSp>
          <p:nvCxnSpPr>
            <p:cNvPr id="36" name="直接连接符 35"/>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31640" y="255120"/>
              <a:ext cx="272288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量化对冲形成超额收益</a:t>
              </a:r>
              <a:endPar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8" name="组合 37"/>
            <p:cNvGrpSpPr/>
            <p:nvPr/>
          </p:nvGrpSpPr>
          <p:grpSpPr>
            <a:xfrm>
              <a:off x="251900" y="195486"/>
              <a:ext cx="887938" cy="585582"/>
              <a:chOff x="562441" y="531294"/>
              <a:chExt cx="2322326" cy="1531540"/>
            </a:xfrm>
          </p:grpSpPr>
          <p:sp>
            <p:nvSpPr>
              <p:cNvPr id="40" name="圆角矩形 39"/>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1" name="圆角矩形 40"/>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2" name="圆角矩形 4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3" name="圆角矩形 42"/>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4" name="圆角矩形 43"/>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5" name="文本框 4"/>
              <p:cNvSpPr txBox="1"/>
              <p:nvPr/>
            </p:nvSpPr>
            <p:spPr>
              <a:xfrm>
                <a:off x="1003238" y="617339"/>
                <a:ext cx="111185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02</a:t>
                </a:r>
                <a:endPar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pic>
        <p:nvPicPr>
          <p:cNvPr id="29" name="图片 28" descr="图片1"/>
          <p:cNvPicPr>
            <a:picLocks noChangeAspect="1"/>
          </p:cNvPicPr>
          <p:nvPr/>
        </p:nvPicPr>
        <p:blipFill>
          <a:blip r:embed="rId1"/>
          <a:stretch>
            <a:fillRect/>
          </a:stretch>
        </p:blipFill>
        <p:spPr>
          <a:xfrm>
            <a:off x="845185" y="1734820"/>
            <a:ext cx="7549515" cy="2252345"/>
          </a:xfrm>
          <a:prstGeom prst="rect">
            <a:avLst/>
          </a:prstGeom>
        </p:spPr>
      </p:pic>
      <p:sp>
        <p:nvSpPr>
          <p:cNvPr id="21" name="文本框 20"/>
          <p:cNvSpPr txBox="1"/>
          <p:nvPr/>
        </p:nvSpPr>
        <p:spPr>
          <a:xfrm>
            <a:off x="1765300" y="2557145"/>
            <a:ext cx="1107440" cy="245110"/>
          </a:xfrm>
          <a:prstGeom prst="rect">
            <a:avLst/>
          </a:prstGeom>
          <a:noFill/>
        </p:spPr>
        <p:txBody>
          <a:bodyPr wrap="square" rtlCol="0">
            <a:spAutoFit/>
            <a:scene3d>
              <a:camera prst="orthographicFront"/>
              <a:lightRig rig="threePt" dir="t"/>
            </a:scene3d>
          </a:bodyPr>
          <a:lstStyle/>
          <a:p>
            <a:r>
              <a:rPr lang="zh-CN" altLang="en-US" sz="1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做多：股票组合</a:t>
            </a:r>
            <a:endParaRPr lang="zh-CN" altLang="en-US" sz="1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2" name="文本框 21"/>
          <p:cNvSpPr txBox="1"/>
          <p:nvPr/>
        </p:nvSpPr>
        <p:spPr>
          <a:xfrm>
            <a:off x="1765300" y="3385820"/>
            <a:ext cx="1107440" cy="245110"/>
          </a:xfrm>
          <a:prstGeom prst="rect">
            <a:avLst/>
          </a:prstGeom>
          <a:noFill/>
        </p:spPr>
        <p:txBody>
          <a:bodyPr wrap="square" rtlCol="0">
            <a:spAutoFit/>
            <a:scene3d>
              <a:camera prst="orthographicFront"/>
              <a:lightRig rig="threePt" dir="t"/>
            </a:scene3d>
          </a:bodyPr>
          <a:lstStyle/>
          <a:p>
            <a:r>
              <a:rPr lang="zh-CN" altLang="en-US" sz="1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做空：股指期货</a:t>
            </a:r>
            <a:endParaRPr lang="zh-CN" altLang="en-US" sz="1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3" name="文本框 22"/>
          <p:cNvSpPr txBox="1"/>
          <p:nvPr/>
        </p:nvSpPr>
        <p:spPr>
          <a:xfrm>
            <a:off x="5822950" y="2042795"/>
            <a:ext cx="1107440" cy="245110"/>
          </a:xfrm>
          <a:prstGeom prst="rect">
            <a:avLst/>
          </a:prstGeom>
          <a:noFill/>
        </p:spPr>
        <p:txBody>
          <a:bodyPr wrap="square" rtlCol="0">
            <a:spAutoFit/>
            <a:scene3d>
              <a:camera prst="orthographicFront"/>
              <a:lightRig rig="threePt" dir="t"/>
            </a:scene3d>
          </a:bodyPr>
          <a:lstStyle/>
          <a:p>
            <a:r>
              <a:rPr lang="zh-CN" altLang="en-US" sz="1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做多：股票组合</a:t>
            </a:r>
            <a:endParaRPr lang="zh-CN" altLang="en-US" sz="1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4" name="文本框 23"/>
          <p:cNvSpPr txBox="1"/>
          <p:nvPr/>
        </p:nvSpPr>
        <p:spPr>
          <a:xfrm>
            <a:off x="5889625" y="3223895"/>
            <a:ext cx="1107440" cy="245110"/>
          </a:xfrm>
          <a:prstGeom prst="rect">
            <a:avLst/>
          </a:prstGeom>
          <a:noFill/>
        </p:spPr>
        <p:txBody>
          <a:bodyPr wrap="square" rtlCol="0">
            <a:spAutoFit/>
            <a:scene3d>
              <a:camera prst="orthographicFront"/>
              <a:lightRig rig="threePt" dir="t"/>
            </a:scene3d>
          </a:bodyPr>
          <a:lstStyle/>
          <a:p>
            <a:r>
              <a:rPr lang="zh-CN" altLang="en-US" sz="1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做空：股指期货</a:t>
            </a:r>
            <a:endParaRPr lang="zh-CN" altLang="en-US" sz="1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5" name="文本框 24"/>
          <p:cNvSpPr txBox="1"/>
          <p:nvPr/>
        </p:nvSpPr>
        <p:spPr>
          <a:xfrm>
            <a:off x="3803650" y="2414270"/>
            <a:ext cx="793115" cy="245110"/>
          </a:xfrm>
          <a:prstGeom prst="rect">
            <a:avLst/>
          </a:prstGeom>
          <a:noFill/>
        </p:spPr>
        <p:txBody>
          <a:bodyPr wrap="square" rtlCol="0">
            <a:spAutoFit/>
          </a:bodyPr>
          <a:lstStyle/>
          <a:p>
            <a:r>
              <a:rPr lang="zh-CN" altLang="en-US" sz="1000">
                <a:solidFill>
                  <a:srgbClr val="FF0000"/>
                </a:solidFill>
                <a:latin typeface="微软雅黑" panose="020B0503020204020204" charset="-122"/>
                <a:ea typeface="微软雅黑" panose="020B0503020204020204" charset="-122"/>
              </a:rPr>
              <a:t>选股收益</a:t>
            </a:r>
            <a:endParaRPr lang="zh-CN" altLang="en-US" sz="1000">
              <a:solidFill>
                <a:srgbClr val="FF0000"/>
              </a:solidFill>
              <a:latin typeface="微软雅黑" panose="020B0503020204020204" charset="-122"/>
              <a:ea typeface="微软雅黑" panose="020B0503020204020204" charset="-122"/>
            </a:endParaRPr>
          </a:p>
        </p:txBody>
      </p:sp>
      <p:sp>
        <p:nvSpPr>
          <p:cNvPr id="26" name="文本框 25"/>
          <p:cNvSpPr txBox="1"/>
          <p:nvPr/>
        </p:nvSpPr>
        <p:spPr>
          <a:xfrm>
            <a:off x="7775575" y="3140710"/>
            <a:ext cx="793115" cy="245110"/>
          </a:xfrm>
          <a:prstGeom prst="rect">
            <a:avLst/>
          </a:prstGeom>
          <a:noFill/>
        </p:spPr>
        <p:txBody>
          <a:bodyPr wrap="square" rtlCol="0">
            <a:spAutoFit/>
          </a:bodyPr>
          <a:lstStyle/>
          <a:p>
            <a:r>
              <a:rPr lang="zh-CN" altLang="en-US" sz="1000">
                <a:solidFill>
                  <a:srgbClr val="FF0000"/>
                </a:solidFill>
                <a:latin typeface="微软雅黑" panose="020B0503020204020204" charset="-122"/>
                <a:ea typeface="微软雅黑" panose="020B0503020204020204" charset="-122"/>
              </a:rPr>
              <a:t>选股收益</a:t>
            </a:r>
            <a:endParaRPr lang="zh-CN" altLang="en-US" sz="1000">
              <a:solidFill>
                <a:srgbClr val="FF0000"/>
              </a:solidFill>
              <a:latin typeface="微软雅黑" panose="020B0503020204020204" charset="-122"/>
              <a:ea typeface="微软雅黑" panose="020B0503020204020204" charset="-122"/>
            </a:endParaRPr>
          </a:p>
        </p:txBody>
      </p:sp>
      <p:sp>
        <p:nvSpPr>
          <p:cNvPr id="2" name="矩形 1"/>
          <p:cNvSpPr/>
          <p:nvPr/>
        </p:nvSpPr>
        <p:spPr>
          <a:xfrm>
            <a:off x="7713980" y="301625"/>
            <a:ext cx="994410" cy="306705"/>
          </a:xfrm>
          <a:prstGeom prst="rect">
            <a:avLst/>
          </a:prstGeom>
        </p:spPr>
        <p:txBody>
          <a:bodyPr wrap="square">
            <a:spAutoFit/>
          </a:bodyPr>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1900" y="195486"/>
            <a:ext cx="8568572" cy="585582"/>
            <a:chOff x="251900" y="195486"/>
            <a:chExt cx="8568572" cy="585582"/>
          </a:xfrm>
        </p:grpSpPr>
        <p:cxnSp>
          <p:nvCxnSpPr>
            <p:cNvPr id="36" name="直接连接符 35"/>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31640" y="255120"/>
              <a:ext cx="170688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因子研究流程</a:t>
              </a:r>
              <a:endPar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8" name="组合 37"/>
            <p:cNvGrpSpPr/>
            <p:nvPr/>
          </p:nvGrpSpPr>
          <p:grpSpPr>
            <a:xfrm>
              <a:off x="251900" y="195486"/>
              <a:ext cx="887938" cy="585582"/>
              <a:chOff x="562441" y="531294"/>
              <a:chExt cx="2322326" cy="1531540"/>
            </a:xfrm>
          </p:grpSpPr>
          <p:sp>
            <p:nvSpPr>
              <p:cNvPr id="40" name="圆角矩形 39"/>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1" name="圆角矩形 40"/>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2" name="圆角矩形 4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3" name="圆角矩形 42"/>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4" name="圆角矩形 43"/>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5" name="文本框 4"/>
              <p:cNvSpPr txBox="1"/>
              <p:nvPr/>
            </p:nvSpPr>
            <p:spPr>
              <a:xfrm>
                <a:off x="1003238" y="617339"/>
                <a:ext cx="111185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02</a:t>
                </a:r>
                <a:endPar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grpSp>
        <p:nvGrpSpPr>
          <p:cNvPr id="49" name="组合 48"/>
          <p:cNvGrpSpPr/>
          <p:nvPr/>
        </p:nvGrpSpPr>
        <p:grpSpPr>
          <a:xfrm>
            <a:off x="1551305" y="988695"/>
            <a:ext cx="1511300" cy="3629660"/>
            <a:chOff x="2179" y="1557"/>
            <a:chExt cx="2380" cy="5716"/>
          </a:xfrm>
        </p:grpSpPr>
        <p:sp>
          <p:nvSpPr>
            <p:cNvPr id="2" name="矩形 1"/>
            <p:cNvSpPr/>
            <p:nvPr/>
          </p:nvSpPr>
          <p:spPr>
            <a:xfrm>
              <a:off x="2179" y="1557"/>
              <a:ext cx="2381" cy="4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矩形 3"/>
            <p:cNvSpPr/>
            <p:nvPr/>
          </p:nvSpPr>
          <p:spPr>
            <a:xfrm>
              <a:off x="2557" y="2610"/>
              <a:ext cx="1626" cy="1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charset="-122"/>
                  <a:ea typeface="微软雅黑" panose="020B0503020204020204" charset="-122"/>
                </a:rPr>
                <a:t>资料收集形成因子建立数据库</a:t>
              </a:r>
              <a:endParaRPr lang="zh-CN" altLang="en-US" sz="1000">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2726" y="5800"/>
              <a:ext cx="1288" cy="386"/>
            </a:xfrm>
            <a:prstGeom prst="rect">
              <a:avLst/>
            </a:prstGeom>
            <a:noFill/>
          </p:spPr>
          <p:txBody>
            <a:bodyPr wrap="none" rtlCol="0">
              <a:spAutoFit/>
            </a:bodyPr>
            <a:lstStyle/>
            <a:p>
              <a:r>
                <a:rPr lang="zh-CN" altLang="en-US" sz="1000">
                  <a:solidFill>
                    <a:schemeClr val="bg1"/>
                  </a:solidFill>
                  <a:latin typeface="微软雅黑" panose="020B0503020204020204" charset="-122"/>
                  <a:ea typeface="微软雅黑" panose="020B0503020204020204" charset="-122"/>
                </a:rPr>
                <a:t>量化数据库</a:t>
              </a:r>
              <a:endParaRPr lang="zh-CN" altLang="en-US" sz="1000">
                <a:solidFill>
                  <a:schemeClr val="bg1"/>
                </a:solidFill>
                <a:latin typeface="微软雅黑" panose="020B0503020204020204" charset="-122"/>
                <a:ea typeface="微软雅黑" panose="020B0503020204020204" charset="-122"/>
              </a:endParaRPr>
            </a:p>
          </p:txBody>
        </p:sp>
        <p:sp>
          <p:nvSpPr>
            <p:cNvPr id="8" name="矩形 7"/>
            <p:cNvSpPr/>
            <p:nvPr/>
          </p:nvSpPr>
          <p:spPr>
            <a:xfrm>
              <a:off x="2179" y="6549"/>
              <a:ext cx="2381" cy="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bg1"/>
                  </a:solidFill>
                  <a:latin typeface="微软雅黑" panose="020B0503020204020204" charset="-122"/>
                  <a:ea typeface="微软雅黑" panose="020B0503020204020204" charset="-122"/>
                  <a:sym typeface="+mn-ea"/>
                </a:rPr>
                <a:t>分析股票收益来源，</a:t>
              </a:r>
              <a:endParaRPr lang="zh-CN" altLang="en-US" sz="1000">
                <a:solidFill>
                  <a:schemeClr val="bg1"/>
                </a:solidFill>
                <a:latin typeface="微软雅黑" panose="020B0503020204020204" charset="-122"/>
                <a:ea typeface="微软雅黑" panose="020B0503020204020204" charset="-122"/>
              </a:endParaRPr>
            </a:p>
            <a:p>
              <a:pPr algn="ctr"/>
              <a:r>
                <a:rPr lang="zh-CN" altLang="en-US" sz="1000">
                  <a:solidFill>
                    <a:schemeClr val="bg1"/>
                  </a:solidFill>
                  <a:latin typeface="微软雅黑" panose="020B0503020204020204" charset="-122"/>
                  <a:ea typeface="微软雅黑" panose="020B0503020204020204" charset="-122"/>
                  <a:sym typeface="+mn-ea"/>
                </a:rPr>
                <a:t>列出各种因子</a:t>
              </a:r>
              <a:endParaRPr lang="zh-CN" altLang="en-US" sz="1000">
                <a:latin typeface="微软雅黑" panose="020B0503020204020204" charset="-122"/>
                <a:ea typeface="微软雅黑" panose="020B0503020204020204" charset="-122"/>
              </a:endParaRPr>
            </a:p>
          </p:txBody>
        </p:sp>
      </p:grpSp>
      <p:grpSp>
        <p:nvGrpSpPr>
          <p:cNvPr id="58" name="组合 57"/>
          <p:cNvGrpSpPr/>
          <p:nvPr/>
        </p:nvGrpSpPr>
        <p:grpSpPr>
          <a:xfrm>
            <a:off x="6034405" y="988695"/>
            <a:ext cx="1912620" cy="3629660"/>
            <a:chOff x="9917" y="1557"/>
            <a:chExt cx="3012" cy="5716"/>
          </a:xfrm>
        </p:grpSpPr>
        <p:sp>
          <p:nvSpPr>
            <p:cNvPr id="23" name="矩形 22"/>
            <p:cNvSpPr/>
            <p:nvPr/>
          </p:nvSpPr>
          <p:spPr>
            <a:xfrm>
              <a:off x="9917" y="1557"/>
              <a:ext cx="3013" cy="47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4" name="矩形 23"/>
            <p:cNvSpPr/>
            <p:nvPr/>
          </p:nvSpPr>
          <p:spPr>
            <a:xfrm>
              <a:off x="10140" y="1752"/>
              <a:ext cx="2567" cy="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charset="-122"/>
                  <a:ea typeface="微软雅黑" panose="020B0503020204020204" charset="-122"/>
                </a:rPr>
                <a:t>上线实盘策略组合</a:t>
              </a:r>
              <a:endParaRPr lang="zh-CN" altLang="en-US" sz="1000">
                <a:solidFill>
                  <a:schemeClr val="tx1"/>
                </a:solidFill>
                <a:latin typeface="微软雅黑" panose="020B0503020204020204" charset="-122"/>
                <a:ea typeface="微软雅黑" panose="020B0503020204020204" charset="-122"/>
              </a:endParaRPr>
            </a:p>
          </p:txBody>
        </p:sp>
        <p:sp>
          <p:nvSpPr>
            <p:cNvPr id="25" name="文本框 24"/>
            <p:cNvSpPr txBox="1"/>
            <p:nvPr/>
          </p:nvSpPr>
          <p:spPr>
            <a:xfrm>
              <a:off x="10679" y="5800"/>
              <a:ext cx="1488" cy="386"/>
            </a:xfrm>
            <a:prstGeom prst="rect">
              <a:avLst/>
            </a:prstGeom>
            <a:noFill/>
          </p:spPr>
          <p:txBody>
            <a:bodyPr wrap="none" rtlCol="0">
              <a:spAutoFit/>
            </a:bodyPr>
            <a:lstStyle/>
            <a:p>
              <a:r>
                <a:rPr lang="zh-CN" altLang="en-US" sz="1000">
                  <a:solidFill>
                    <a:schemeClr val="bg1"/>
                  </a:solidFill>
                  <a:latin typeface="微软雅黑" panose="020B0503020204020204" charset="-122"/>
                  <a:ea typeface="微软雅黑" panose="020B0503020204020204" charset="-122"/>
                </a:rPr>
                <a:t>持续管理阶段</a:t>
              </a:r>
              <a:endParaRPr lang="zh-CN" altLang="en-US" sz="1000">
                <a:solidFill>
                  <a:schemeClr val="bg1"/>
                </a:solidFill>
                <a:latin typeface="微软雅黑" panose="020B0503020204020204" charset="-122"/>
                <a:ea typeface="微软雅黑" panose="020B0503020204020204" charset="-122"/>
              </a:endParaRPr>
            </a:p>
          </p:txBody>
        </p:sp>
        <p:sp>
          <p:nvSpPr>
            <p:cNvPr id="26" name="矩形 25"/>
            <p:cNvSpPr/>
            <p:nvPr/>
          </p:nvSpPr>
          <p:spPr>
            <a:xfrm>
              <a:off x="9917" y="6549"/>
              <a:ext cx="3013" cy="7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a:solidFill>
                    <a:schemeClr val="bg1"/>
                  </a:solidFill>
                  <a:latin typeface="微软雅黑" panose="020B0503020204020204" charset="-122"/>
                  <a:ea typeface="微软雅黑" panose="020B0503020204020204" charset="-122"/>
                  <a:sym typeface="+mn-ea"/>
                </a:rPr>
                <a:t>分析股票收益来源，</a:t>
              </a:r>
              <a:endParaRPr lang="zh-CN" altLang="en-US" sz="1000">
                <a:solidFill>
                  <a:schemeClr val="bg1"/>
                </a:solidFill>
                <a:latin typeface="微软雅黑" panose="020B0503020204020204" charset="-122"/>
                <a:ea typeface="微软雅黑" panose="020B0503020204020204" charset="-122"/>
              </a:endParaRPr>
            </a:p>
            <a:p>
              <a:pPr algn="ctr"/>
              <a:r>
                <a:rPr lang="zh-CN" altLang="en-US" sz="1000">
                  <a:solidFill>
                    <a:schemeClr val="bg1"/>
                  </a:solidFill>
                  <a:latin typeface="微软雅黑" panose="020B0503020204020204" charset="-122"/>
                  <a:ea typeface="微软雅黑" panose="020B0503020204020204" charset="-122"/>
                  <a:sym typeface="+mn-ea"/>
                </a:rPr>
                <a:t>列出各种因子</a:t>
              </a:r>
              <a:endParaRPr lang="zh-CN" altLang="en-US" sz="1000">
                <a:latin typeface="微软雅黑" panose="020B0503020204020204" charset="-122"/>
                <a:ea typeface="微软雅黑" panose="020B0503020204020204" charset="-122"/>
              </a:endParaRPr>
            </a:p>
          </p:txBody>
        </p:sp>
        <p:sp>
          <p:nvSpPr>
            <p:cNvPr id="28" name="矩形 27"/>
            <p:cNvSpPr/>
            <p:nvPr/>
          </p:nvSpPr>
          <p:spPr>
            <a:xfrm>
              <a:off x="10140" y="2423"/>
              <a:ext cx="2566" cy="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charset="-122"/>
                  <a:ea typeface="微软雅黑" panose="020B0503020204020204" charset="-122"/>
                </a:rPr>
                <a:t>定期调整因子组合</a:t>
              </a:r>
              <a:endParaRPr lang="zh-CN" altLang="en-US" sz="1000">
                <a:solidFill>
                  <a:schemeClr val="tx1"/>
                </a:solidFill>
                <a:latin typeface="微软雅黑" panose="020B0503020204020204" charset="-122"/>
                <a:ea typeface="微软雅黑" panose="020B0503020204020204" charset="-122"/>
              </a:endParaRPr>
            </a:p>
          </p:txBody>
        </p:sp>
        <p:grpSp>
          <p:nvGrpSpPr>
            <p:cNvPr id="50" name="组合 49"/>
            <p:cNvGrpSpPr/>
            <p:nvPr/>
          </p:nvGrpSpPr>
          <p:grpSpPr>
            <a:xfrm>
              <a:off x="10096" y="3084"/>
              <a:ext cx="2654" cy="2716"/>
              <a:chOff x="10096" y="2971"/>
              <a:chExt cx="2654" cy="2716"/>
            </a:xfrm>
          </p:grpSpPr>
          <p:sp>
            <p:nvSpPr>
              <p:cNvPr id="33" name="矩形 32"/>
              <p:cNvSpPr/>
              <p:nvPr/>
            </p:nvSpPr>
            <p:spPr>
              <a:xfrm>
                <a:off x="10096" y="2971"/>
                <a:ext cx="2654" cy="2717"/>
              </a:xfrm>
              <a:prstGeom prst="rect">
                <a:avLst/>
              </a:prstGeom>
              <a:solidFill>
                <a:schemeClr val="accent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0" name="矩形 29"/>
              <p:cNvSpPr/>
              <p:nvPr/>
            </p:nvSpPr>
            <p:spPr>
              <a:xfrm>
                <a:off x="10150" y="3051"/>
                <a:ext cx="2018" cy="1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rgbClr val="FF0000"/>
                    </a:solidFill>
                    <a:latin typeface="微软雅黑" panose="020B0503020204020204" charset="-122"/>
                    <a:ea typeface="微软雅黑" panose="020B0503020204020204" charset="-122"/>
                  </a:rPr>
                  <a:t>已入库</a:t>
                </a:r>
                <a:endParaRPr lang="en-US" altLang="zh-CN" sz="1000">
                  <a:solidFill>
                    <a:srgbClr val="FF0000"/>
                  </a:solidFill>
                  <a:latin typeface="微软雅黑" panose="020B0503020204020204" charset="-122"/>
                  <a:ea typeface="微软雅黑" panose="020B0503020204020204" charset="-122"/>
                </a:endParaRPr>
              </a:p>
              <a:p>
                <a:pPr algn="l"/>
                <a:r>
                  <a:rPr lang="en-US" altLang="zh-CN" sz="1000">
                    <a:solidFill>
                      <a:schemeClr val="tx1"/>
                    </a:solidFill>
                    <a:latin typeface="微软雅黑" panose="020B0503020204020204" charset="-122"/>
                    <a:ea typeface="微软雅黑" panose="020B0503020204020204" charset="-122"/>
                  </a:rPr>
                  <a:t>1</a:t>
                </a:r>
                <a:r>
                  <a:rPr lang="zh-CN" altLang="en-US" sz="1000">
                    <a:solidFill>
                      <a:schemeClr val="tx1"/>
                    </a:solidFill>
                    <a:latin typeface="微软雅黑" panose="020B0503020204020204" charset="-122"/>
                    <a:ea typeface="微软雅黑" panose="020B0503020204020204" charset="-122"/>
                  </a:rPr>
                  <a:t>、加强跟踪</a:t>
                </a:r>
                <a:endParaRPr lang="zh-CN" altLang="en-US" sz="1000">
                  <a:solidFill>
                    <a:schemeClr val="tx1"/>
                  </a:solidFill>
                  <a:latin typeface="微软雅黑" panose="020B0503020204020204" charset="-122"/>
                  <a:ea typeface="微软雅黑" panose="020B0503020204020204" charset="-122"/>
                </a:endParaRPr>
              </a:p>
              <a:p>
                <a:pPr algn="l"/>
                <a:r>
                  <a:rPr lang="en-US" altLang="zh-CN" sz="1000">
                    <a:solidFill>
                      <a:schemeClr val="tx1"/>
                    </a:solidFill>
                    <a:latin typeface="微软雅黑" panose="020B0503020204020204" charset="-122"/>
                    <a:ea typeface="微软雅黑" panose="020B0503020204020204" charset="-122"/>
                  </a:rPr>
                  <a:t>2</a:t>
                </a:r>
                <a:r>
                  <a:rPr lang="zh-CN" altLang="en-US" sz="1000">
                    <a:solidFill>
                      <a:schemeClr val="tx1"/>
                    </a:solidFill>
                    <a:latin typeface="微软雅黑" panose="020B0503020204020204" charset="-122"/>
                    <a:ea typeface="微软雅黑" panose="020B0503020204020204" charset="-122"/>
                  </a:rPr>
                  <a:t>、进行改良</a:t>
                </a:r>
                <a:endParaRPr lang="zh-CN" altLang="en-US" sz="1000">
                  <a:solidFill>
                    <a:schemeClr val="tx1"/>
                  </a:solidFill>
                  <a:latin typeface="微软雅黑" panose="020B0503020204020204" charset="-122"/>
                  <a:ea typeface="微软雅黑" panose="020B0503020204020204" charset="-122"/>
                </a:endParaRPr>
              </a:p>
              <a:p>
                <a:pPr algn="l"/>
                <a:r>
                  <a:rPr lang="en-US" altLang="zh-CN" sz="1000">
                    <a:solidFill>
                      <a:schemeClr val="tx1"/>
                    </a:solidFill>
                    <a:latin typeface="微软雅黑" panose="020B0503020204020204" charset="-122"/>
                    <a:ea typeface="微软雅黑" panose="020B0503020204020204" charset="-122"/>
                  </a:rPr>
                  <a:t>3</a:t>
                </a:r>
                <a:r>
                  <a:rPr lang="zh-CN" altLang="en-US" sz="1000">
                    <a:solidFill>
                      <a:schemeClr val="tx1"/>
                    </a:solidFill>
                    <a:latin typeface="微软雅黑" panose="020B0503020204020204" charset="-122"/>
                    <a:ea typeface="微软雅黑" panose="020B0503020204020204" charset="-122"/>
                  </a:rPr>
                  <a:t>、失效因子出库</a:t>
                </a:r>
                <a:endParaRPr lang="zh-CN" altLang="en-US" sz="1000">
                  <a:solidFill>
                    <a:schemeClr val="tx1"/>
                  </a:solidFill>
                  <a:latin typeface="微软雅黑" panose="020B0503020204020204" charset="-122"/>
                  <a:ea typeface="微软雅黑" panose="020B0503020204020204" charset="-122"/>
                </a:endParaRPr>
              </a:p>
            </p:txBody>
          </p:sp>
          <p:sp>
            <p:nvSpPr>
              <p:cNvPr id="32" name="矩形 31"/>
              <p:cNvSpPr/>
              <p:nvPr/>
            </p:nvSpPr>
            <p:spPr>
              <a:xfrm>
                <a:off x="10150" y="4369"/>
                <a:ext cx="2018" cy="1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rgbClr val="FF0000"/>
                    </a:solidFill>
                    <a:latin typeface="微软雅黑" panose="020B0503020204020204" charset="-122"/>
                    <a:ea typeface="微软雅黑" panose="020B0503020204020204" charset="-122"/>
                  </a:rPr>
                  <a:t>未入库</a:t>
                </a:r>
                <a:endParaRPr lang="en-US" altLang="zh-CN" sz="1000">
                  <a:solidFill>
                    <a:srgbClr val="FF0000"/>
                  </a:solidFill>
                  <a:latin typeface="微软雅黑" panose="020B0503020204020204" charset="-122"/>
                  <a:ea typeface="微软雅黑" panose="020B0503020204020204" charset="-122"/>
                </a:endParaRPr>
              </a:p>
              <a:p>
                <a:pPr algn="l"/>
                <a:r>
                  <a:rPr lang="en-US" altLang="zh-CN" sz="1000">
                    <a:solidFill>
                      <a:schemeClr val="tx1"/>
                    </a:solidFill>
                    <a:latin typeface="微软雅黑" panose="020B0503020204020204" charset="-122"/>
                    <a:ea typeface="微软雅黑" panose="020B0503020204020204" charset="-122"/>
                  </a:rPr>
                  <a:t>1</a:t>
                </a:r>
                <a:r>
                  <a:rPr lang="zh-CN" altLang="en-US" sz="1000">
                    <a:solidFill>
                      <a:schemeClr val="tx1"/>
                    </a:solidFill>
                    <a:latin typeface="微软雅黑" panose="020B0503020204020204" charset="-122"/>
                    <a:ea typeface="微软雅黑" panose="020B0503020204020204" charset="-122"/>
                  </a:rPr>
                  <a:t>、持续跟踪</a:t>
                </a:r>
                <a:endParaRPr lang="zh-CN" altLang="en-US" sz="1000">
                  <a:solidFill>
                    <a:schemeClr val="tx1"/>
                  </a:solidFill>
                  <a:latin typeface="微软雅黑" panose="020B0503020204020204" charset="-122"/>
                  <a:ea typeface="微软雅黑" panose="020B0503020204020204" charset="-122"/>
                </a:endParaRPr>
              </a:p>
              <a:p>
                <a:pPr algn="l"/>
                <a:r>
                  <a:rPr lang="en-US" altLang="zh-CN" sz="1000">
                    <a:solidFill>
                      <a:schemeClr val="tx1"/>
                    </a:solidFill>
                    <a:latin typeface="微软雅黑" panose="020B0503020204020204" charset="-122"/>
                    <a:ea typeface="微软雅黑" panose="020B0503020204020204" charset="-122"/>
                  </a:rPr>
                  <a:t>2</a:t>
                </a:r>
                <a:r>
                  <a:rPr lang="zh-CN" altLang="en-US" sz="1000">
                    <a:solidFill>
                      <a:schemeClr val="tx1"/>
                    </a:solidFill>
                    <a:latin typeface="微软雅黑" panose="020B0503020204020204" charset="-122"/>
                    <a:ea typeface="微软雅黑" panose="020B0503020204020204" charset="-122"/>
                  </a:rPr>
                  <a:t>、进行改良</a:t>
                </a:r>
                <a:endParaRPr lang="zh-CN" altLang="en-US" sz="1000">
                  <a:solidFill>
                    <a:schemeClr val="tx1"/>
                  </a:solidFill>
                  <a:latin typeface="微软雅黑" panose="020B0503020204020204" charset="-122"/>
                  <a:ea typeface="微软雅黑" panose="020B0503020204020204" charset="-122"/>
                </a:endParaRPr>
              </a:p>
              <a:p>
                <a:pPr algn="l"/>
                <a:r>
                  <a:rPr lang="en-US" altLang="zh-CN" sz="1000">
                    <a:solidFill>
                      <a:schemeClr val="tx1"/>
                    </a:solidFill>
                    <a:latin typeface="微软雅黑" panose="020B0503020204020204" charset="-122"/>
                    <a:ea typeface="微软雅黑" panose="020B0503020204020204" charset="-122"/>
                  </a:rPr>
                  <a:t>3</a:t>
                </a:r>
                <a:r>
                  <a:rPr lang="zh-CN" altLang="en-US" sz="1000">
                    <a:solidFill>
                      <a:schemeClr val="tx1"/>
                    </a:solidFill>
                    <a:latin typeface="微软雅黑" panose="020B0503020204020204" charset="-122"/>
                    <a:ea typeface="微软雅黑" panose="020B0503020204020204" charset="-122"/>
                  </a:rPr>
                  <a:t>、静待上线时机</a:t>
                </a:r>
                <a:endParaRPr lang="zh-CN" altLang="en-US" sz="1000">
                  <a:solidFill>
                    <a:schemeClr val="tx1"/>
                  </a:solidFill>
                  <a:latin typeface="微软雅黑" panose="020B0503020204020204" charset="-122"/>
                  <a:ea typeface="微软雅黑" panose="020B0503020204020204" charset="-122"/>
                </a:endParaRPr>
              </a:p>
            </p:txBody>
          </p:sp>
          <p:sp>
            <p:nvSpPr>
              <p:cNvPr id="34" name="文本框 33"/>
              <p:cNvSpPr txBox="1"/>
              <p:nvPr/>
            </p:nvSpPr>
            <p:spPr>
              <a:xfrm>
                <a:off x="12237" y="3532"/>
                <a:ext cx="478" cy="1355"/>
              </a:xfrm>
              <a:prstGeom prst="rect">
                <a:avLst/>
              </a:prstGeom>
              <a:noFill/>
            </p:spPr>
            <p:txBody>
              <a:bodyPr wrap="square" rtlCol="0">
                <a:spAutoFit/>
              </a:bodyPr>
              <a:lstStyle/>
              <a:p>
                <a:r>
                  <a:rPr lang="zh-CN" altLang="en-US" sz="1000">
                    <a:solidFill>
                      <a:srgbClr val="FF0000"/>
                    </a:solidFill>
                    <a:latin typeface="微软雅黑" panose="020B0503020204020204" charset="-122"/>
                    <a:ea typeface="微软雅黑" panose="020B0503020204020204" charset="-122"/>
                  </a:rPr>
                  <a:t>量化因子库</a:t>
                </a:r>
                <a:endParaRPr lang="zh-CN" altLang="en-US" sz="1000">
                  <a:solidFill>
                    <a:srgbClr val="FF0000"/>
                  </a:solidFill>
                  <a:latin typeface="微软雅黑" panose="020B0503020204020204" charset="-122"/>
                  <a:ea typeface="微软雅黑" panose="020B0503020204020204" charset="-122"/>
                </a:endParaRPr>
              </a:p>
            </p:txBody>
          </p:sp>
        </p:grpSp>
        <p:sp>
          <p:nvSpPr>
            <p:cNvPr id="51" name="下箭头 50"/>
            <p:cNvSpPr/>
            <p:nvPr/>
          </p:nvSpPr>
          <p:spPr>
            <a:xfrm>
              <a:off x="11309" y="2196"/>
              <a:ext cx="227" cy="139"/>
            </a:xfrm>
            <a:prstGeom prst="downArrow">
              <a:avLst/>
            </a:prstGeom>
            <a:solidFill>
              <a:schemeClr val="lt1">
                <a:alpha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2" name="下箭头 51"/>
            <p:cNvSpPr/>
            <p:nvPr/>
          </p:nvSpPr>
          <p:spPr>
            <a:xfrm>
              <a:off x="11309" y="2862"/>
              <a:ext cx="227" cy="139"/>
            </a:xfrm>
            <a:prstGeom prst="downArrow">
              <a:avLst/>
            </a:prstGeom>
            <a:solidFill>
              <a:schemeClr val="lt1">
                <a:alpha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grpSp>
        <p:nvGrpSpPr>
          <p:cNvPr id="59" name="组合 58"/>
          <p:cNvGrpSpPr/>
          <p:nvPr/>
        </p:nvGrpSpPr>
        <p:grpSpPr>
          <a:xfrm>
            <a:off x="3792855" y="989330"/>
            <a:ext cx="1511300" cy="3629025"/>
            <a:chOff x="6009" y="1558"/>
            <a:chExt cx="2380" cy="5715"/>
          </a:xfrm>
        </p:grpSpPr>
        <p:sp>
          <p:nvSpPr>
            <p:cNvPr id="12" name="矩形 11"/>
            <p:cNvSpPr/>
            <p:nvPr/>
          </p:nvSpPr>
          <p:spPr>
            <a:xfrm>
              <a:off x="6009" y="1558"/>
              <a:ext cx="2381" cy="47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3" name="矩形 12"/>
            <p:cNvSpPr/>
            <p:nvPr/>
          </p:nvSpPr>
          <p:spPr>
            <a:xfrm>
              <a:off x="6378" y="1768"/>
              <a:ext cx="1643" cy="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charset="-122"/>
                  <a:ea typeface="微软雅黑" panose="020B0503020204020204" charset="-122"/>
                </a:rPr>
                <a:t>因子绩效评估</a:t>
              </a:r>
              <a:endParaRPr lang="zh-CN" altLang="en-US" sz="1000">
                <a:solidFill>
                  <a:schemeClr val="tx1"/>
                </a:solidFill>
                <a:latin typeface="微软雅黑" panose="020B0503020204020204" charset="-122"/>
                <a:ea typeface="微软雅黑" panose="020B0503020204020204" charset="-122"/>
              </a:endParaRPr>
            </a:p>
          </p:txBody>
        </p:sp>
        <p:sp>
          <p:nvSpPr>
            <p:cNvPr id="14" name="文本框 13"/>
            <p:cNvSpPr txBox="1"/>
            <p:nvPr/>
          </p:nvSpPr>
          <p:spPr>
            <a:xfrm>
              <a:off x="6456" y="5801"/>
              <a:ext cx="1488" cy="386"/>
            </a:xfrm>
            <a:prstGeom prst="rect">
              <a:avLst/>
            </a:prstGeom>
            <a:noFill/>
          </p:spPr>
          <p:txBody>
            <a:bodyPr wrap="none" rtlCol="0">
              <a:spAutoFit/>
            </a:bodyPr>
            <a:lstStyle/>
            <a:p>
              <a:r>
                <a:rPr lang="zh-CN" altLang="en-US" sz="1000">
                  <a:solidFill>
                    <a:schemeClr val="bg1"/>
                  </a:solidFill>
                  <a:latin typeface="微软雅黑" panose="020B0503020204020204" charset="-122"/>
                  <a:ea typeface="微软雅黑" panose="020B0503020204020204" charset="-122"/>
                </a:rPr>
                <a:t>投资组合构建</a:t>
              </a:r>
              <a:endParaRPr lang="zh-CN" altLang="en-US" sz="1000">
                <a:solidFill>
                  <a:schemeClr val="bg1"/>
                </a:solidFill>
                <a:latin typeface="微软雅黑" panose="020B0503020204020204" charset="-122"/>
                <a:ea typeface="微软雅黑" panose="020B0503020204020204" charset="-122"/>
              </a:endParaRPr>
            </a:p>
          </p:txBody>
        </p:sp>
        <p:sp>
          <p:nvSpPr>
            <p:cNvPr id="15" name="矩形 14"/>
            <p:cNvSpPr/>
            <p:nvPr/>
          </p:nvSpPr>
          <p:spPr>
            <a:xfrm>
              <a:off x="6009" y="6549"/>
              <a:ext cx="2381" cy="7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000">
                  <a:solidFill>
                    <a:schemeClr val="bg1"/>
                  </a:solidFill>
                  <a:latin typeface="微软雅黑" panose="020B0503020204020204" charset="-122"/>
                  <a:ea typeface="微软雅黑" panose="020B0503020204020204" charset="-122"/>
                  <a:sym typeface="+mn-ea"/>
                </a:rPr>
                <a:t>找出有效因子，</a:t>
              </a:r>
              <a:endParaRPr lang="zh-CN" altLang="en-US" sz="1000">
                <a:solidFill>
                  <a:schemeClr val="bg1"/>
                </a:solidFill>
                <a:latin typeface="微软雅黑" panose="020B0503020204020204" charset="-122"/>
                <a:ea typeface="微软雅黑" panose="020B0503020204020204" charset="-122"/>
                <a:sym typeface="+mn-ea"/>
              </a:endParaRPr>
            </a:p>
            <a:p>
              <a:pPr algn="ctr"/>
              <a:r>
                <a:rPr lang="zh-CN" altLang="en-US" sz="1000">
                  <a:solidFill>
                    <a:schemeClr val="bg1"/>
                  </a:solidFill>
                  <a:latin typeface="微软雅黑" panose="020B0503020204020204" charset="-122"/>
                  <a:ea typeface="微软雅黑" panose="020B0503020204020204" charset="-122"/>
                  <a:sym typeface="+mn-ea"/>
                </a:rPr>
                <a:t>用以挖掘优秀股票</a:t>
              </a:r>
              <a:endParaRPr lang="zh-CN" altLang="en-US" sz="1000">
                <a:latin typeface="微软雅黑" panose="020B0503020204020204" charset="-122"/>
                <a:ea typeface="微软雅黑" panose="020B0503020204020204" charset="-122"/>
              </a:endParaRPr>
            </a:p>
          </p:txBody>
        </p:sp>
        <p:sp>
          <p:nvSpPr>
            <p:cNvPr id="18" name="矩形 17"/>
            <p:cNvSpPr/>
            <p:nvPr/>
          </p:nvSpPr>
          <p:spPr>
            <a:xfrm>
              <a:off x="6378" y="2564"/>
              <a:ext cx="1643" cy="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charset="-122"/>
                  <a:ea typeface="微软雅黑" panose="020B0503020204020204" charset="-122"/>
                </a:rPr>
                <a:t>因子筛选</a:t>
              </a:r>
              <a:endParaRPr lang="zh-CN" altLang="en-US" sz="1000">
                <a:solidFill>
                  <a:schemeClr val="tx1"/>
                </a:solidFill>
                <a:latin typeface="微软雅黑" panose="020B0503020204020204" charset="-122"/>
                <a:ea typeface="微软雅黑" panose="020B0503020204020204" charset="-122"/>
              </a:endParaRPr>
            </a:p>
          </p:txBody>
        </p:sp>
        <p:sp>
          <p:nvSpPr>
            <p:cNvPr id="19" name="矩形 18"/>
            <p:cNvSpPr/>
            <p:nvPr/>
          </p:nvSpPr>
          <p:spPr>
            <a:xfrm>
              <a:off x="6378" y="3360"/>
              <a:ext cx="1643" cy="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charset="-122"/>
                  <a:ea typeface="微软雅黑" panose="020B0503020204020204" charset="-122"/>
                </a:rPr>
                <a:t>因子赋权</a:t>
              </a:r>
              <a:endParaRPr lang="zh-CN" altLang="en-US" sz="1000">
                <a:solidFill>
                  <a:schemeClr val="tx1"/>
                </a:solidFill>
                <a:latin typeface="微软雅黑" panose="020B0503020204020204" charset="-122"/>
                <a:ea typeface="微软雅黑" panose="020B0503020204020204" charset="-122"/>
              </a:endParaRPr>
            </a:p>
          </p:txBody>
        </p:sp>
        <p:sp>
          <p:nvSpPr>
            <p:cNvPr id="20" name="矩形 19"/>
            <p:cNvSpPr/>
            <p:nvPr/>
          </p:nvSpPr>
          <p:spPr>
            <a:xfrm>
              <a:off x="6378" y="4156"/>
              <a:ext cx="1643" cy="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charset="-122"/>
                  <a:ea typeface="微软雅黑" panose="020B0503020204020204" charset="-122"/>
                </a:rPr>
                <a:t>使用因子组合对股票打分</a:t>
              </a:r>
              <a:endParaRPr lang="zh-CN" altLang="en-US" sz="1000">
                <a:solidFill>
                  <a:schemeClr val="tx1"/>
                </a:solidFill>
                <a:latin typeface="微软雅黑" panose="020B0503020204020204" charset="-122"/>
                <a:ea typeface="微软雅黑" panose="020B0503020204020204" charset="-122"/>
              </a:endParaRPr>
            </a:p>
          </p:txBody>
        </p:sp>
        <p:sp>
          <p:nvSpPr>
            <p:cNvPr id="22" name="矩形 21"/>
            <p:cNvSpPr/>
            <p:nvPr/>
          </p:nvSpPr>
          <p:spPr>
            <a:xfrm>
              <a:off x="6378" y="5156"/>
              <a:ext cx="1643" cy="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charset="-122"/>
                  <a:ea typeface="微软雅黑" panose="020B0503020204020204" charset="-122"/>
                </a:rPr>
                <a:t>构建投资组合</a:t>
              </a:r>
              <a:endParaRPr lang="zh-CN" altLang="en-US" sz="1000">
                <a:solidFill>
                  <a:schemeClr val="tx1"/>
                </a:solidFill>
                <a:latin typeface="微软雅黑" panose="020B0503020204020204" charset="-122"/>
                <a:ea typeface="微软雅黑" panose="020B0503020204020204" charset="-122"/>
              </a:endParaRPr>
            </a:p>
          </p:txBody>
        </p:sp>
        <p:sp>
          <p:nvSpPr>
            <p:cNvPr id="53" name="下箭头 52"/>
            <p:cNvSpPr/>
            <p:nvPr/>
          </p:nvSpPr>
          <p:spPr>
            <a:xfrm>
              <a:off x="7084" y="2280"/>
              <a:ext cx="227" cy="139"/>
            </a:xfrm>
            <a:prstGeom prst="downArrow">
              <a:avLst/>
            </a:prstGeom>
            <a:solidFill>
              <a:schemeClr val="lt1">
                <a:alpha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4" name="下箭头 53"/>
            <p:cNvSpPr/>
            <p:nvPr/>
          </p:nvSpPr>
          <p:spPr>
            <a:xfrm>
              <a:off x="7084" y="3083"/>
              <a:ext cx="227" cy="139"/>
            </a:xfrm>
            <a:prstGeom prst="downArrow">
              <a:avLst/>
            </a:prstGeom>
            <a:solidFill>
              <a:schemeClr val="lt1">
                <a:alpha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5" name="下箭头 54"/>
            <p:cNvSpPr/>
            <p:nvPr/>
          </p:nvSpPr>
          <p:spPr>
            <a:xfrm>
              <a:off x="7084" y="3872"/>
              <a:ext cx="227" cy="139"/>
            </a:xfrm>
            <a:prstGeom prst="downArrow">
              <a:avLst/>
            </a:prstGeom>
            <a:solidFill>
              <a:schemeClr val="lt1">
                <a:alpha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6" name="下箭头 55"/>
            <p:cNvSpPr/>
            <p:nvPr/>
          </p:nvSpPr>
          <p:spPr>
            <a:xfrm>
              <a:off x="7084" y="4897"/>
              <a:ext cx="227" cy="139"/>
            </a:xfrm>
            <a:prstGeom prst="downArrow">
              <a:avLst/>
            </a:prstGeom>
            <a:solidFill>
              <a:schemeClr val="lt1">
                <a:alpha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9" name="矩形 8"/>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1900" y="195486"/>
            <a:ext cx="8568572" cy="585582"/>
            <a:chOff x="251900" y="195486"/>
            <a:chExt cx="8568572" cy="585582"/>
          </a:xfrm>
        </p:grpSpPr>
        <p:cxnSp>
          <p:nvCxnSpPr>
            <p:cNvPr id="36" name="直接连接符 35"/>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31640" y="255120"/>
              <a:ext cx="119888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多维因子</a:t>
              </a:r>
              <a:endPar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8" name="组合 37"/>
            <p:cNvGrpSpPr/>
            <p:nvPr/>
          </p:nvGrpSpPr>
          <p:grpSpPr>
            <a:xfrm>
              <a:off x="251900" y="195486"/>
              <a:ext cx="887938" cy="585582"/>
              <a:chOff x="562441" y="531294"/>
              <a:chExt cx="2322326" cy="1531540"/>
            </a:xfrm>
          </p:grpSpPr>
          <p:sp>
            <p:nvSpPr>
              <p:cNvPr id="40" name="圆角矩形 39"/>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1" name="圆角矩形 40"/>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2" name="圆角矩形 4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3" name="圆角矩形 42"/>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4" name="圆角矩形 43"/>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5" name="文本框 4"/>
              <p:cNvSpPr txBox="1"/>
              <p:nvPr/>
            </p:nvSpPr>
            <p:spPr>
              <a:xfrm>
                <a:off x="1003238" y="617339"/>
                <a:ext cx="111185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02</a:t>
                </a:r>
                <a:endPar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sp>
        <p:nvSpPr>
          <p:cNvPr id="24" name="菱形 23"/>
          <p:cNvSpPr/>
          <p:nvPr/>
        </p:nvSpPr>
        <p:spPr>
          <a:xfrm>
            <a:off x="2487295" y="1249045"/>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26" name="文本框 25"/>
          <p:cNvSpPr txBox="1"/>
          <p:nvPr/>
        </p:nvSpPr>
        <p:spPr>
          <a:xfrm>
            <a:off x="2544445" y="1557020"/>
            <a:ext cx="949960" cy="460375"/>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机构</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持股</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27" name="菱形 26"/>
          <p:cNvSpPr/>
          <p:nvPr/>
        </p:nvSpPr>
        <p:spPr>
          <a:xfrm>
            <a:off x="3551555" y="1249045"/>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28" name="文本框 27"/>
          <p:cNvSpPr txBox="1"/>
          <p:nvPr/>
        </p:nvSpPr>
        <p:spPr>
          <a:xfrm>
            <a:off x="3608705" y="1600200"/>
            <a:ext cx="949960" cy="275590"/>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盈利</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29" name="菱形 28"/>
          <p:cNvSpPr/>
          <p:nvPr/>
        </p:nvSpPr>
        <p:spPr>
          <a:xfrm>
            <a:off x="4636770" y="1249045"/>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30" name="文本框 29"/>
          <p:cNvSpPr txBox="1"/>
          <p:nvPr/>
        </p:nvSpPr>
        <p:spPr>
          <a:xfrm>
            <a:off x="4693920" y="1590675"/>
            <a:ext cx="949960" cy="275590"/>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成长</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31" name="菱形 30"/>
          <p:cNvSpPr/>
          <p:nvPr/>
        </p:nvSpPr>
        <p:spPr>
          <a:xfrm>
            <a:off x="5727700" y="1249045"/>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32" name="文本框 31"/>
          <p:cNvSpPr txBox="1"/>
          <p:nvPr/>
        </p:nvSpPr>
        <p:spPr>
          <a:xfrm>
            <a:off x="5784850" y="1509395"/>
            <a:ext cx="949960" cy="460375"/>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营运</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能力</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33" name="菱形 32"/>
          <p:cNvSpPr/>
          <p:nvPr/>
        </p:nvSpPr>
        <p:spPr>
          <a:xfrm>
            <a:off x="2487295" y="2329498"/>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34" name="文本框 33"/>
          <p:cNvSpPr txBox="1"/>
          <p:nvPr/>
        </p:nvSpPr>
        <p:spPr>
          <a:xfrm>
            <a:off x="2544445" y="2631440"/>
            <a:ext cx="949960" cy="460375"/>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偿债</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能力</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2" name="菱形 1"/>
          <p:cNvSpPr/>
          <p:nvPr/>
        </p:nvSpPr>
        <p:spPr>
          <a:xfrm>
            <a:off x="3551555" y="2329498"/>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3" name="文本框 2"/>
          <p:cNvSpPr txBox="1"/>
          <p:nvPr/>
        </p:nvSpPr>
        <p:spPr>
          <a:xfrm>
            <a:off x="3608705" y="2631440"/>
            <a:ext cx="949960" cy="460375"/>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现金</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流量</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4" name="菱形 3"/>
          <p:cNvSpPr/>
          <p:nvPr/>
        </p:nvSpPr>
        <p:spPr>
          <a:xfrm>
            <a:off x="4636770" y="2329498"/>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5" name="文本框 4"/>
          <p:cNvSpPr txBox="1"/>
          <p:nvPr/>
        </p:nvSpPr>
        <p:spPr>
          <a:xfrm>
            <a:off x="4693920" y="2723833"/>
            <a:ext cx="949960" cy="275590"/>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估值</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6" name="菱形 5"/>
          <p:cNvSpPr/>
          <p:nvPr/>
        </p:nvSpPr>
        <p:spPr>
          <a:xfrm>
            <a:off x="5727700" y="2329498"/>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7" name="文本框 6"/>
          <p:cNvSpPr txBox="1"/>
          <p:nvPr/>
        </p:nvSpPr>
        <p:spPr>
          <a:xfrm>
            <a:off x="5784850" y="2631440"/>
            <a:ext cx="949960" cy="460375"/>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财务</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安全</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8" name="菱形 7"/>
          <p:cNvSpPr/>
          <p:nvPr/>
        </p:nvSpPr>
        <p:spPr>
          <a:xfrm>
            <a:off x="2487295" y="3393758"/>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9" name="文本框 8"/>
          <p:cNvSpPr txBox="1"/>
          <p:nvPr/>
        </p:nvSpPr>
        <p:spPr>
          <a:xfrm>
            <a:off x="2544445" y="3788093"/>
            <a:ext cx="949960" cy="275590"/>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规模</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10" name="菱形 9"/>
          <p:cNvSpPr/>
          <p:nvPr/>
        </p:nvSpPr>
        <p:spPr>
          <a:xfrm>
            <a:off x="3551555" y="3393758"/>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11" name="文本框 10"/>
          <p:cNvSpPr txBox="1"/>
          <p:nvPr/>
        </p:nvSpPr>
        <p:spPr>
          <a:xfrm>
            <a:off x="3608705" y="3788093"/>
            <a:ext cx="949960" cy="275590"/>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杠杆</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12" name="菱形 11"/>
          <p:cNvSpPr/>
          <p:nvPr/>
        </p:nvSpPr>
        <p:spPr>
          <a:xfrm>
            <a:off x="4636770" y="3393758"/>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46" name="文本框 45"/>
          <p:cNvSpPr txBox="1"/>
          <p:nvPr/>
        </p:nvSpPr>
        <p:spPr>
          <a:xfrm>
            <a:off x="4693920" y="3788093"/>
            <a:ext cx="949960" cy="275590"/>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股利</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47" name="菱形 46"/>
          <p:cNvSpPr/>
          <p:nvPr/>
        </p:nvSpPr>
        <p:spPr>
          <a:xfrm>
            <a:off x="5727700" y="3393758"/>
            <a:ext cx="1064260" cy="1064260"/>
          </a:xfrm>
          <a:prstGeom prst="diamond">
            <a:avLst/>
          </a:prstGeom>
          <a:noFill/>
          <a:ln w="28575">
            <a:solidFill>
              <a:srgbClr val="005A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48" name="文本框 47"/>
          <p:cNvSpPr txBox="1"/>
          <p:nvPr/>
        </p:nvSpPr>
        <p:spPr>
          <a:xfrm>
            <a:off x="5784850" y="3695700"/>
            <a:ext cx="949960" cy="460375"/>
          </a:xfrm>
          <a:prstGeom prst="rect">
            <a:avLst/>
          </a:prstGeom>
          <a:noFill/>
        </p:spPr>
        <p:txBody>
          <a:bodyPr wrap="square" rtlCol="0">
            <a:spAutoFit/>
          </a:bodyPr>
          <a:lstStyle/>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一致</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a:p>
            <a:pPr algn="ctr"/>
            <a:r>
              <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rPr>
              <a:t>预期</a:t>
            </a:r>
            <a:endParaRPr lang="zh-CN" altLang="en-US" sz="1200" b="1">
              <a:solidFill>
                <a:srgbClr val="376092"/>
              </a:solidFill>
              <a:latin typeface="微软雅黑" panose="020B0503020204020204" charset="-122"/>
              <a:ea typeface="微软雅黑" panose="020B0503020204020204" charset="-122"/>
              <a:sym typeface="FZHei-B01S" panose="02000000000000000000" pitchFamily="2" charset="-122"/>
            </a:endParaRPr>
          </a:p>
        </p:txBody>
      </p:sp>
      <p:sp>
        <p:nvSpPr>
          <p:cNvPr id="13" name="矩形 12"/>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1900" y="195486"/>
            <a:ext cx="8568572" cy="585582"/>
            <a:chOff x="251900" y="195486"/>
            <a:chExt cx="8568572" cy="585582"/>
          </a:xfrm>
        </p:grpSpPr>
        <p:cxnSp>
          <p:nvCxnSpPr>
            <p:cNvPr id="36" name="直接连接符 35"/>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31640" y="255120"/>
              <a:ext cx="246888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完整研究及投资流程</a:t>
              </a:r>
              <a:endParaRPr lang="en-US" altLang="zh-CN"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8" name="组合 37"/>
            <p:cNvGrpSpPr/>
            <p:nvPr/>
          </p:nvGrpSpPr>
          <p:grpSpPr>
            <a:xfrm>
              <a:off x="251900" y="195486"/>
              <a:ext cx="887938" cy="585582"/>
              <a:chOff x="562441" y="531294"/>
              <a:chExt cx="2322326" cy="1531540"/>
            </a:xfrm>
          </p:grpSpPr>
          <p:sp>
            <p:nvSpPr>
              <p:cNvPr id="40" name="圆角矩形 39"/>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1" name="圆角矩形 40"/>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2" name="圆角矩形 4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3" name="圆角矩形 42"/>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4" name="圆角矩形 43"/>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5" name="文本框 4"/>
              <p:cNvSpPr txBox="1"/>
              <p:nvPr/>
            </p:nvSpPr>
            <p:spPr>
              <a:xfrm>
                <a:off x="1003238" y="617339"/>
                <a:ext cx="111185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02</a:t>
                </a:r>
                <a:endPar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sp>
        <p:nvSpPr>
          <p:cNvPr id="64" name="矩形 63"/>
          <p:cNvSpPr/>
          <p:nvPr/>
        </p:nvSpPr>
        <p:spPr>
          <a:xfrm>
            <a:off x="1348740" y="2741930"/>
            <a:ext cx="1704975" cy="681355"/>
          </a:xfrm>
          <a:prstGeom prst="rect">
            <a:avLst/>
          </a:prstGeom>
          <a:noFill/>
          <a:ln w="19050">
            <a:solidFill>
              <a:schemeClr val="tx2">
                <a:lumMod val="20000"/>
                <a:lumOff val="80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监控宏观、行业数据</a:t>
            </a:r>
            <a:endParaRPr lang="zh-CN" altLang="en-US" sz="900">
              <a:solidFill>
                <a:srgbClr val="376092"/>
              </a:solidFill>
              <a:latin typeface="微软雅黑" panose="020B0503020204020204" charset="-122"/>
              <a:ea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监控个股公告、新闻、舆情、专利等信息变量</a:t>
            </a:r>
            <a:endParaRPr lang="zh-CN" altLang="en-US" sz="900">
              <a:solidFill>
                <a:srgbClr val="376092"/>
              </a:solidFill>
              <a:latin typeface="微软雅黑" panose="020B0503020204020204" charset="-122"/>
              <a:ea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知识图谱、关联事件公司</a:t>
            </a:r>
            <a:endParaRPr lang="zh-CN" altLang="en-US" sz="900">
              <a:solidFill>
                <a:srgbClr val="376092"/>
              </a:solidFill>
              <a:latin typeface="微软雅黑" panose="020B0503020204020204" charset="-122"/>
              <a:ea typeface="微软雅黑" panose="020B0503020204020204" charset="-122"/>
            </a:endParaRPr>
          </a:p>
        </p:txBody>
      </p:sp>
      <p:sp>
        <p:nvSpPr>
          <p:cNvPr id="65" name="矩形 64"/>
          <p:cNvSpPr/>
          <p:nvPr/>
        </p:nvSpPr>
        <p:spPr>
          <a:xfrm>
            <a:off x="1339850" y="3970655"/>
            <a:ext cx="1670050" cy="764540"/>
          </a:xfrm>
          <a:prstGeom prst="rect">
            <a:avLst/>
          </a:prstGeom>
          <a:noFill/>
          <a:ln w="19050">
            <a:solidFill>
              <a:schemeClr val="tx2">
                <a:lumMod val="20000"/>
                <a:lumOff val="80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传统量价技术指标分析</a:t>
            </a:r>
            <a:endParaRPr lang="zh-CN" altLang="en-US" sz="900">
              <a:solidFill>
                <a:srgbClr val="376092"/>
              </a:solidFill>
              <a:latin typeface="微软雅黑" panose="020B0503020204020204" charset="-122"/>
              <a:ea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捕捉短期的市场变化</a:t>
            </a:r>
            <a:endParaRPr lang="zh-CN" altLang="en-US" sz="900">
              <a:solidFill>
                <a:srgbClr val="376092"/>
              </a:solidFill>
              <a:latin typeface="微软雅黑" panose="020B0503020204020204" charset="-122"/>
              <a:ea typeface="微软雅黑" panose="020B0503020204020204" charset="-122"/>
            </a:endParaRPr>
          </a:p>
          <a:p>
            <a:pPr marL="171450" indent="-171450" algn="l">
              <a:buFont typeface="Arial" panose="020B0604020202020204" pitchFamily="34" charset="0"/>
              <a:buChar char="•"/>
            </a:pPr>
            <a:r>
              <a:rPr lang="en-US" altLang="zh-CN" sz="900">
                <a:solidFill>
                  <a:srgbClr val="376092"/>
                </a:solidFill>
                <a:latin typeface="微软雅黑" panose="020B0503020204020204" charset="-122"/>
                <a:ea typeface="微软雅黑" panose="020B0503020204020204" charset="-122"/>
              </a:rPr>
              <a:t>100</a:t>
            </a:r>
            <a:r>
              <a:rPr lang="zh-CN" altLang="en-US" sz="900">
                <a:solidFill>
                  <a:srgbClr val="376092"/>
                </a:solidFill>
                <a:latin typeface="微软雅黑" panose="020B0503020204020204" charset="-122"/>
                <a:ea typeface="微软雅黑" panose="020B0503020204020204" charset="-122"/>
              </a:rPr>
              <a:t>余个技术因子</a:t>
            </a:r>
            <a:endParaRPr lang="zh-CN" altLang="en-US" sz="900">
              <a:solidFill>
                <a:srgbClr val="376092"/>
              </a:solidFill>
              <a:latin typeface="微软雅黑" panose="020B0503020204020204" charset="-122"/>
              <a:ea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机器学习挖掘因子</a:t>
            </a:r>
            <a:endParaRPr lang="zh-CN" altLang="en-US" sz="900">
              <a:solidFill>
                <a:srgbClr val="376092"/>
              </a:solidFill>
              <a:latin typeface="微软雅黑" panose="020B0503020204020204" charset="-122"/>
              <a:ea typeface="微软雅黑" panose="020B0503020204020204" charset="-122"/>
            </a:endParaRPr>
          </a:p>
        </p:txBody>
      </p:sp>
      <p:sp>
        <p:nvSpPr>
          <p:cNvPr id="66" name="文本框 65"/>
          <p:cNvSpPr txBox="1"/>
          <p:nvPr/>
        </p:nvSpPr>
        <p:spPr>
          <a:xfrm>
            <a:off x="598170" y="1271905"/>
            <a:ext cx="875030" cy="768350"/>
          </a:xfrm>
          <a:prstGeom prst="rect">
            <a:avLst/>
          </a:prstGeom>
          <a:noFill/>
        </p:spPr>
        <p:txBody>
          <a:bodyPr wrap="square" rtlCol="0">
            <a:spAutoFit/>
          </a:bodyPr>
          <a:lstStyle/>
          <a:p>
            <a:pPr algn="ctr"/>
            <a:r>
              <a:rPr lang="zh-CN" altLang="en-US" sz="1400" dirty="0">
                <a:solidFill>
                  <a:srgbClr val="376092"/>
                </a:solidFill>
                <a:latin typeface="微软雅黑" panose="020B0503020204020204" charset="-122"/>
                <a:ea typeface="微软雅黑" panose="020B0503020204020204" charset="-122"/>
                <a:cs typeface="微软雅黑" panose="020B0503020204020204" charset="-122"/>
                <a:sym typeface="+mn-ea"/>
              </a:rPr>
              <a:t>权重</a:t>
            </a:r>
            <a:endParaRPr lang="zh-CN" altLang="en-US" sz="1400" dirty="0">
              <a:solidFill>
                <a:srgbClr val="376092"/>
              </a:solidFill>
              <a:latin typeface="微软雅黑" panose="020B0503020204020204" charset="-122"/>
              <a:ea typeface="微软雅黑" panose="020B0503020204020204" charset="-122"/>
              <a:cs typeface="微软雅黑" panose="020B0503020204020204" charset="-122"/>
              <a:sym typeface="+mn-ea"/>
            </a:endParaRPr>
          </a:p>
          <a:p>
            <a:pPr algn="ctr"/>
            <a:r>
              <a:rPr lang="en-US" sz="1500" dirty="0">
                <a:solidFill>
                  <a:srgbClr val="376092"/>
                </a:solidFill>
                <a:latin typeface="微软雅黑" panose="020B0503020204020204" charset="-122"/>
                <a:ea typeface="微软雅黑" panose="020B0503020204020204" charset="-122"/>
                <a:cs typeface="微软雅黑" panose="020B0503020204020204" charset="-122"/>
                <a:sym typeface="+mn-ea"/>
              </a:rPr>
              <a:t>40%</a:t>
            </a:r>
            <a:endParaRPr lang="en-US" sz="1500" dirty="0">
              <a:solidFill>
                <a:srgbClr val="376092"/>
              </a:solidFill>
              <a:latin typeface="微软雅黑" panose="020B0503020204020204" charset="-122"/>
              <a:ea typeface="微软雅黑" panose="020B0503020204020204" charset="-122"/>
              <a:cs typeface="微软雅黑" panose="020B0503020204020204" charset="-122"/>
            </a:endParaRPr>
          </a:p>
          <a:p>
            <a:pPr algn="ctr"/>
            <a:endParaRPr lang="en-US" altLang="en-US" sz="1500" dirty="0">
              <a:solidFill>
                <a:srgbClr val="376092"/>
              </a:solidFill>
              <a:latin typeface="微软雅黑" panose="020B0503020204020204" charset="-122"/>
              <a:ea typeface="微软雅黑" panose="020B0503020204020204" charset="-122"/>
              <a:cs typeface="微软雅黑" panose="020B0503020204020204" charset="-122"/>
            </a:endParaRPr>
          </a:p>
        </p:txBody>
      </p:sp>
      <p:sp>
        <p:nvSpPr>
          <p:cNvPr id="67" name="文本框 66"/>
          <p:cNvSpPr txBox="1"/>
          <p:nvPr/>
        </p:nvSpPr>
        <p:spPr>
          <a:xfrm>
            <a:off x="697230" y="2590165"/>
            <a:ext cx="676910" cy="768350"/>
          </a:xfrm>
          <a:prstGeom prst="rect">
            <a:avLst/>
          </a:prstGeom>
          <a:noFill/>
        </p:spPr>
        <p:txBody>
          <a:bodyPr wrap="square" rtlCol="0">
            <a:spAutoFit/>
          </a:bodyPr>
          <a:lstStyle/>
          <a:p>
            <a:pPr algn="ctr"/>
            <a:r>
              <a:rPr lang="zh-CN" altLang="en-US" sz="1400" dirty="0">
                <a:solidFill>
                  <a:srgbClr val="376092"/>
                </a:solidFill>
                <a:latin typeface="微软雅黑" panose="020B0503020204020204" charset="-122"/>
                <a:ea typeface="微软雅黑" panose="020B0503020204020204" charset="-122"/>
                <a:cs typeface="微软雅黑" panose="020B0503020204020204" charset="-122"/>
                <a:sym typeface="+mn-ea"/>
              </a:rPr>
              <a:t>权重</a:t>
            </a:r>
            <a:endParaRPr lang="zh-CN" altLang="en-US" sz="1400" dirty="0">
              <a:solidFill>
                <a:srgbClr val="376092"/>
              </a:solidFill>
              <a:latin typeface="微软雅黑" panose="020B0503020204020204" charset="-122"/>
              <a:ea typeface="微软雅黑" panose="020B0503020204020204" charset="-122"/>
              <a:cs typeface="微软雅黑" panose="020B0503020204020204" charset="-122"/>
              <a:sym typeface="+mn-ea"/>
            </a:endParaRPr>
          </a:p>
          <a:p>
            <a:pPr algn="ctr"/>
            <a:r>
              <a:rPr lang="en-US" sz="1500" dirty="0">
                <a:solidFill>
                  <a:srgbClr val="376092"/>
                </a:solidFill>
                <a:latin typeface="微软雅黑" panose="020B0503020204020204" charset="-122"/>
                <a:ea typeface="微软雅黑" panose="020B0503020204020204" charset="-122"/>
                <a:cs typeface="微软雅黑" panose="020B0503020204020204" charset="-122"/>
                <a:sym typeface="+mn-ea"/>
              </a:rPr>
              <a:t>10%</a:t>
            </a:r>
            <a:endParaRPr lang="en-US" sz="1500" dirty="0">
              <a:solidFill>
                <a:srgbClr val="376092"/>
              </a:solidFill>
              <a:latin typeface="微软雅黑" panose="020B0503020204020204" charset="-122"/>
              <a:ea typeface="微软雅黑" panose="020B0503020204020204" charset="-122"/>
              <a:cs typeface="微软雅黑" panose="020B0503020204020204" charset="-122"/>
            </a:endParaRPr>
          </a:p>
          <a:p>
            <a:pPr algn="ctr"/>
            <a:endParaRPr lang="en-US" altLang="en-US" sz="1500" dirty="0">
              <a:solidFill>
                <a:srgbClr val="376092"/>
              </a:solidFill>
              <a:latin typeface="微软雅黑" panose="020B0503020204020204" charset="-122"/>
              <a:ea typeface="微软雅黑" panose="020B0503020204020204" charset="-122"/>
              <a:cs typeface="微软雅黑" panose="020B0503020204020204" charset="-122"/>
            </a:endParaRPr>
          </a:p>
        </p:txBody>
      </p:sp>
      <p:grpSp>
        <p:nvGrpSpPr>
          <p:cNvPr id="95" name="组合 94"/>
          <p:cNvGrpSpPr/>
          <p:nvPr/>
        </p:nvGrpSpPr>
        <p:grpSpPr>
          <a:xfrm>
            <a:off x="1345565" y="1136015"/>
            <a:ext cx="1714500" cy="1040765"/>
            <a:chOff x="1444" y="1484"/>
            <a:chExt cx="2700" cy="1639"/>
          </a:xfrm>
        </p:grpSpPr>
        <p:sp>
          <p:nvSpPr>
            <p:cNvPr id="63" name="矩形 62"/>
            <p:cNvSpPr/>
            <p:nvPr/>
          </p:nvSpPr>
          <p:spPr>
            <a:xfrm>
              <a:off x="1449" y="1974"/>
              <a:ext cx="2685" cy="1149"/>
            </a:xfrm>
            <a:prstGeom prst="rect">
              <a:avLst/>
            </a:prstGeom>
            <a:noFill/>
            <a:ln w="19050">
              <a:solidFill>
                <a:schemeClr val="tx2">
                  <a:lumMod val="20000"/>
                  <a:lumOff val="80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投资体系的核心</a:t>
              </a:r>
              <a:endParaRPr lang="zh-CN" altLang="en-US" sz="900">
                <a:solidFill>
                  <a:srgbClr val="376092"/>
                </a:solidFill>
                <a:latin typeface="微软雅黑" panose="020B0503020204020204" charset="-122"/>
                <a:ea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长期超额利润的来源</a:t>
              </a:r>
              <a:endParaRPr lang="zh-CN" altLang="en-US" sz="900">
                <a:solidFill>
                  <a:srgbClr val="376092"/>
                </a:solidFill>
                <a:latin typeface="微软雅黑" panose="020B0503020204020204" charset="-122"/>
                <a:ea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对财务数据深度挖掘</a:t>
              </a:r>
              <a:endParaRPr lang="zh-CN" altLang="en-US" sz="900">
                <a:solidFill>
                  <a:srgbClr val="376092"/>
                </a:solidFill>
                <a:latin typeface="微软雅黑" panose="020B0503020204020204" charset="-122"/>
                <a:ea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围绕行业特性进行加工</a:t>
              </a:r>
              <a:endParaRPr lang="zh-CN" altLang="en-US" sz="900">
                <a:solidFill>
                  <a:srgbClr val="376092"/>
                </a:solidFill>
                <a:latin typeface="微软雅黑" panose="020B0503020204020204" charset="-122"/>
                <a:ea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重视财务安全因子</a:t>
              </a:r>
              <a:endParaRPr lang="zh-CN" altLang="en-US" sz="900">
                <a:solidFill>
                  <a:srgbClr val="376092"/>
                </a:solidFill>
                <a:latin typeface="微软雅黑" panose="020B0503020204020204" charset="-122"/>
                <a:ea typeface="微软雅黑" panose="020B0503020204020204" charset="-122"/>
              </a:endParaRPr>
            </a:p>
          </p:txBody>
        </p:sp>
        <p:sp>
          <p:nvSpPr>
            <p:cNvPr id="68" name="矩形 67"/>
            <p:cNvSpPr/>
            <p:nvPr/>
          </p:nvSpPr>
          <p:spPr>
            <a:xfrm>
              <a:off x="1444" y="1484"/>
              <a:ext cx="2700" cy="48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600">
                  <a:solidFill>
                    <a:srgbClr val="376092"/>
                  </a:solidFill>
                  <a:latin typeface="微软雅黑" panose="020B0503020204020204" charset="-122"/>
                  <a:ea typeface="微软雅黑" panose="020B0503020204020204" charset="-122"/>
                  <a:sym typeface="+mn-ea"/>
                </a:rPr>
                <a:t>基本面模型</a:t>
              </a:r>
              <a:endParaRPr lang="zh-CN" altLang="en-US" sz="1600">
                <a:solidFill>
                  <a:srgbClr val="376092"/>
                </a:solidFill>
                <a:latin typeface="微软雅黑" panose="020B0503020204020204" charset="-122"/>
                <a:ea typeface="微软雅黑" panose="020B0503020204020204" charset="-122"/>
                <a:sym typeface="+mn-ea"/>
              </a:endParaRPr>
            </a:p>
          </p:txBody>
        </p:sp>
      </p:grpSp>
      <p:sp>
        <p:nvSpPr>
          <p:cNvPr id="69" name="矩形 68"/>
          <p:cNvSpPr/>
          <p:nvPr/>
        </p:nvSpPr>
        <p:spPr>
          <a:xfrm>
            <a:off x="1348740" y="2428875"/>
            <a:ext cx="1711325" cy="30480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600">
                <a:solidFill>
                  <a:srgbClr val="376092"/>
                </a:solidFill>
                <a:latin typeface="微软雅黑" panose="020B0503020204020204" charset="-122"/>
                <a:ea typeface="微软雅黑" panose="020B0503020204020204" charset="-122"/>
                <a:sym typeface="+mn-ea"/>
              </a:rPr>
              <a:t>另类信息模型</a:t>
            </a:r>
            <a:endParaRPr lang="zh-CN" altLang="en-US" sz="1600">
              <a:solidFill>
                <a:srgbClr val="376092"/>
              </a:solidFill>
              <a:latin typeface="微软雅黑" panose="020B0503020204020204" charset="-122"/>
              <a:ea typeface="微软雅黑" panose="020B0503020204020204" charset="-122"/>
              <a:sym typeface="+mn-ea"/>
            </a:endParaRPr>
          </a:p>
        </p:txBody>
      </p:sp>
      <p:sp>
        <p:nvSpPr>
          <p:cNvPr id="70" name="矩形 69"/>
          <p:cNvSpPr/>
          <p:nvPr/>
        </p:nvSpPr>
        <p:spPr>
          <a:xfrm>
            <a:off x="1349375" y="3657600"/>
            <a:ext cx="1664970" cy="30480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600">
                <a:solidFill>
                  <a:srgbClr val="376092"/>
                </a:solidFill>
                <a:latin typeface="微软雅黑" panose="020B0503020204020204" charset="-122"/>
                <a:ea typeface="微软雅黑" panose="020B0503020204020204" charset="-122"/>
                <a:sym typeface="+mn-ea"/>
              </a:rPr>
              <a:t>量价技术模型</a:t>
            </a:r>
            <a:endParaRPr lang="zh-CN" altLang="en-US" sz="1600">
              <a:solidFill>
                <a:srgbClr val="376092"/>
              </a:solidFill>
              <a:latin typeface="微软雅黑" panose="020B0503020204020204" charset="-122"/>
              <a:ea typeface="微软雅黑" panose="020B0503020204020204" charset="-122"/>
              <a:sym typeface="+mn-ea"/>
            </a:endParaRPr>
          </a:p>
        </p:txBody>
      </p:sp>
      <p:sp>
        <p:nvSpPr>
          <p:cNvPr id="71" name="文本框 70"/>
          <p:cNvSpPr txBox="1"/>
          <p:nvPr/>
        </p:nvSpPr>
        <p:spPr>
          <a:xfrm>
            <a:off x="697230" y="4032250"/>
            <a:ext cx="676910" cy="768350"/>
          </a:xfrm>
          <a:prstGeom prst="rect">
            <a:avLst/>
          </a:prstGeom>
          <a:noFill/>
        </p:spPr>
        <p:txBody>
          <a:bodyPr wrap="square" rtlCol="0">
            <a:spAutoFit/>
          </a:bodyPr>
          <a:lstStyle/>
          <a:p>
            <a:pPr algn="ctr"/>
            <a:r>
              <a:rPr lang="zh-CN" altLang="en-US" sz="1400" dirty="0">
                <a:solidFill>
                  <a:srgbClr val="376092"/>
                </a:solidFill>
                <a:latin typeface="微软雅黑" panose="020B0503020204020204" charset="-122"/>
                <a:ea typeface="微软雅黑" panose="020B0503020204020204" charset="-122"/>
                <a:cs typeface="微软雅黑" panose="020B0503020204020204" charset="-122"/>
                <a:sym typeface="+mn-ea"/>
              </a:rPr>
              <a:t>权重</a:t>
            </a:r>
            <a:endParaRPr lang="zh-CN" altLang="en-US" sz="1400" dirty="0">
              <a:solidFill>
                <a:srgbClr val="376092"/>
              </a:solidFill>
              <a:latin typeface="微软雅黑" panose="020B0503020204020204" charset="-122"/>
              <a:ea typeface="微软雅黑" panose="020B0503020204020204" charset="-122"/>
              <a:cs typeface="微软雅黑" panose="020B0503020204020204" charset="-122"/>
              <a:sym typeface="+mn-ea"/>
            </a:endParaRPr>
          </a:p>
          <a:p>
            <a:pPr algn="ctr"/>
            <a:r>
              <a:rPr lang="en-US" sz="1500" dirty="0">
                <a:solidFill>
                  <a:srgbClr val="376092"/>
                </a:solidFill>
                <a:latin typeface="微软雅黑" panose="020B0503020204020204" charset="-122"/>
                <a:ea typeface="微软雅黑" panose="020B0503020204020204" charset="-122"/>
                <a:cs typeface="微软雅黑" panose="020B0503020204020204" charset="-122"/>
                <a:sym typeface="+mn-ea"/>
              </a:rPr>
              <a:t>50%</a:t>
            </a:r>
            <a:endParaRPr lang="en-US" sz="1500" dirty="0">
              <a:solidFill>
                <a:srgbClr val="376092"/>
              </a:solidFill>
              <a:latin typeface="微软雅黑" panose="020B0503020204020204" charset="-122"/>
              <a:ea typeface="微软雅黑" panose="020B0503020204020204" charset="-122"/>
              <a:cs typeface="微软雅黑" panose="020B0503020204020204" charset="-122"/>
            </a:endParaRPr>
          </a:p>
          <a:p>
            <a:pPr algn="ctr"/>
            <a:endParaRPr lang="en-US" altLang="en-US" sz="1500" dirty="0">
              <a:solidFill>
                <a:srgbClr val="376092"/>
              </a:solidFill>
              <a:latin typeface="微软雅黑" panose="020B0503020204020204" charset="-122"/>
              <a:ea typeface="微软雅黑" panose="020B0503020204020204" charset="-122"/>
              <a:cs typeface="微软雅黑" panose="020B0503020204020204" charset="-122"/>
            </a:endParaRPr>
          </a:p>
        </p:txBody>
      </p:sp>
      <p:sp>
        <p:nvSpPr>
          <p:cNvPr id="72" name="圆角矩形 71"/>
          <p:cNvSpPr/>
          <p:nvPr/>
        </p:nvSpPr>
        <p:spPr>
          <a:xfrm>
            <a:off x="3667125" y="1392555"/>
            <a:ext cx="1047115" cy="527050"/>
          </a:xfrm>
          <a:prstGeom prst="roundRect">
            <a:avLst/>
          </a:prstGeom>
          <a:noFill/>
          <a:ln w="12700">
            <a:solidFill>
              <a:srgbClr val="0070C0"/>
            </a:solidFill>
          </a:ln>
          <a:extLst>
            <a:ext uri="{909E8E84-426E-40DD-AFC4-6F175D3DCCD1}">
              <a14:hiddenFill xmlns:a14="http://schemas.microsoft.com/office/drawing/2010/main">
                <a:solidFill>
                  <a:srgbClr val="AD145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76092"/>
                </a:solidFill>
                <a:latin typeface="微软雅黑" panose="020B0503020204020204" charset="-122"/>
                <a:ea typeface="微软雅黑" panose="020B0503020204020204" charset="-122"/>
              </a:rPr>
              <a:t>创造长期收益的因子</a:t>
            </a:r>
            <a:endParaRPr lang="zh-CN" altLang="en-US" sz="1200">
              <a:solidFill>
                <a:srgbClr val="376092"/>
              </a:solidFill>
              <a:latin typeface="微软雅黑" panose="020B0503020204020204" charset="-122"/>
              <a:ea typeface="微软雅黑" panose="020B0503020204020204" charset="-122"/>
            </a:endParaRPr>
          </a:p>
        </p:txBody>
      </p:sp>
      <p:sp>
        <p:nvSpPr>
          <p:cNvPr id="73" name="圆角矩形 72"/>
          <p:cNvSpPr/>
          <p:nvPr/>
        </p:nvSpPr>
        <p:spPr>
          <a:xfrm>
            <a:off x="3505200" y="3260090"/>
            <a:ext cx="1047750" cy="584835"/>
          </a:xfrm>
          <a:prstGeom prst="roundRect">
            <a:avLst/>
          </a:prstGeom>
          <a:noFill/>
          <a:ln w="12700">
            <a:solidFill>
              <a:srgbClr val="0070C0"/>
            </a:solidFill>
          </a:ln>
          <a:extLst>
            <a:ext uri="{909E8E84-426E-40DD-AFC4-6F175D3DCCD1}">
              <a14:hiddenFill xmlns:a14="http://schemas.microsoft.com/office/drawing/2010/main">
                <a:solidFill>
                  <a:srgbClr val="AD145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76092"/>
                </a:solidFill>
                <a:latin typeface="微软雅黑" panose="020B0503020204020204" charset="-122"/>
                <a:ea typeface="微软雅黑" panose="020B0503020204020204" charset="-122"/>
              </a:rPr>
              <a:t>平滑短期波动的因子</a:t>
            </a:r>
            <a:endParaRPr lang="zh-CN" altLang="en-US" sz="1200">
              <a:solidFill>
                <a:srgbClr val="376092"/>
              </a:solidFill>
              <a:latin typeface="微软雅黑" panose="020B0503020204020204" charset="-122"/>
              <a:ea typeface="微软雅黑" panose="020B0503020204020204" charset="-122"/>
            </a:endParaRPr>
          </a:p>
        </p:txBody>
      </p:sp>
      <p:pic>
        <p:nvPicPr>
          <p:cNvPr id="74" name="图片 73" descr="1997746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16200000">
            <a:off x="3249295" y="1372553"/>
            <a:ext cx="268605" cy="567055"/>
          </a:xfrm>
          <a:prstGeom prst="rect">
            <a:avLst/>
          </a:prstGeom>
        </p:spPr>
      </p:pic>
      <p:pic>
        <p:nvPicPr>
          <p:cNvPr id="75" name="图片 74" descr="1997746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18960000">
            <a:off x="3194685" y="2675890"/>
            <a:ext cx="268605" cy="567055"/>
          </a:xfrm>
          <a:prstGeom prst="rect">
            <a:avLst/>
          </a:prstGeom>
        </p:spPr>
      </p:pic>
      <p:pic>
        <p:nvPicPr>
          <p:cNvPr id="76" name="图片 75" descr="1997746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14400000">
            <a:off x="3194685" y="3765550"/>
            <a:ext cx="268605" cy="567055"/>
          </a:xfrm>
          <a:prstGeom prst="rect">
            <a:avLst/>
          </a:prstGeom>
        </p:spPr>
      </p:pic>
      <p:grpSp>
        <p:nvGrpSpPr>
          <p:cNvPr id="96" name="组合 95"/>
          <p:cNvGrpSpPr/>
          <p:nvPr/>
        </p:nvGrpSpPr>
        <p:grpSpPr>
          <a:xfrm>
            <a:off x="5257165" y="1103630"/>
            <a:ext cx="1320165" cy="1017270"/>
            <a:chOff x="7604" y="1623"/>
            <a:chExt cx="2317" cy="1602"/>
          </a:xfrm>
        </p:grpSpPr>
        <p:sp>
          <p:nvSpPr>
            <p:cNvPr id="77" name="矩形 76"/>
            <p:cNvSpPr/>
            <p:nvPr/>
          </p:nvSpPr>
          <p:spPr>
            <a:xfrm>
              <a:off x="7620" y="2113"/>
              <a:ext cx="2295" cy="1112"/>
            </a:xfrm>
            <a:prstGeom prst="rect">
              <a:avLst/>
            </a:prstGeom>
            <a:noFill/>
            <a:ln w="19050">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marL="171450" indent="-171450" algn="l">
                <a:lnSpc>
                  <a:spcPct val="90000"/>
                </a:lnSpc>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数据信息广度</a:t>
              </a:r>
              <a:endParaRPr lang="zh-CN" altLang="en-US" sz="900">
                <a:solidFill>
                  <a:srgbClr val="376092"/>
                </a:solidFill>
                <a:latin typeface="微软雅黑" panose="020B0503020204020204" charset="-122"/>
                <a:ea typeface="微软雅黑" panose="020B0503020204020204" charset="-122"/>
              </a:endParaRPr>
            </a:p>
            <a:p>
              <a:pPr marL="171450" indent="-171450" algn="l">
                <a:lnSpc>
                  <a:spcPct val="90000"/>
                </a:lnSpc>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机器学习动态配权</a:t>
              </a:r>
              <a:endParaRPr lang="zh-CN" altLang="en-US" sz="900">
                <a:solidFill>
                  <a:srgbClr val="376092"/>
                </a:solidFill>
                <a:latin typeface="微软雅黑" panose="020B0503020204020204" charset="-122"/>
                <a:ea typeface="微软雅黑" panose="020B0503020204020204" charset="-122"/>
              </a:endParaRPr>
            </a:p>
            <a:p>
              <a:pPr marL="171450" indent="-171450" algn="l">
                <a:lnSpc>
                  <a:spcPct val="90000"/>
                </a:lnSpc>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行业中性处理</a:t>
              </a:r>
              <a:endParaRPr lang="zh-CN" altLang="en-US" sz="900">
                <a:solidFill>
                  <a:srgbClr val="376092"/>
                </a:solidFill>
                <a:latin typeface="微软雅黑" panose="020B0503020204020204" charset="-122"/>
                <a:ea typeface="微软雅黑" panose="020B0503020204020204" charset="-122"/>
              </a:endParaRPr>
            </a:p>
            <a:p>
              <a:pPr marL="171450" indent="-171450" algn="l">
                <a:lnSpc>
                  <a:spcPct val="90000"/>
                </a:lnSpc>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市值中性处理</a:t>
              </a:r>
              <a:endParaRPr lang="zh-CN" altLang="en-US" sz="900">
                <a:solidFill>
                  <a:srgbClr val="376092"/>
                </a:solidFill>
                <a:latin typeface="微软雅黑" panose="020B0503020204020204" charset="-122"/>
                <a:ea typeface="微软雅黑" panose="020B0503020204020204" charset="-122"/>
              </a:endParaRPr>
            </a:p>
            <a:p>
              <a:pPr marL="171450" indent="-171450" algn="l">
                <a:lnSpc>
                  <a:spcPct val="90000"/>
                </a:lnSpc>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rPr>
                <a:t>财务安全</a:t>
              </a:r>
              <a:endParaRPr lang="zh-CN" altLang="en-US" sz="900">
                <a:solidFill>
                  <a:srgbClr val="376092"/>
                </a:solidFill>
                <a:latin typeface="微软雅黑" panose="020B0503020204020204" charset="-122"/>
                <a:ea typeface="微软雅黑" panose="020B0503020204020204" charset="-122"/>
              </a:endParaRPr>
            </a:p>
          </p:txBody>
        </p:sp>
        <p:sp>
          <p:nvSpPr>
            <p:cNvPr id="78" name="矩形 77"/>
            <p:cNvSpPr/>
            <p:nvPr/>
          </p:nvSpPr>
          <p:spPr>
            <a:xfrm>
              <a:off x="7604" y="1623"/>
              <a:ext cx="2317" cy="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400">
                  <a:solidFill>
                    <a:schemeClr val="accent1">
                      <a:lumMod val="20000"/>
                      <a:lumOff val="80000"/>
                    </a:schemeClr>
                  </a:solidFill>
                  <a:latin typeface="微软雅黑" panose="020B0503020204020204" charset="-122"/>
                  <a:ea typeface="微软雅黑" panose="020B0503020204020204" charset="-122"/>
                  <a:sym typeface="+mn-ea"/>
                </a:rPr>
                <a:t>股票组合构建</a:t>
              </a:r>
              <a:endParaRPr lang="zh-CN" altLang="en-US" sz="1400">
                <a:solidFill>
                  <a:schemeClr val="accent1">
                    <a:lumMod val="20000"/>
                    <a:lumOff val="80000"/>
                  </a:schemeClr>
                </a:solidFill>
                <a:latin typeface="微软雅黑" panose="020B0503020204020204" charset="-122"/>
                <a:ea typeface="微软雅黑" panose="020B0503020204020204" charset="-122"/>
                <a:sym typeface="+mn-ea"/>
              </a:endParaRPr>
            </a:p>
          </p:txBody>
        </p:sp>
      </p:grpSp>
      <p:grpSp>
        <p:nvGrpSpPr>
          <p:cNvPr id="97" name="组合 96"/>
          <p:cNvGrpSpPr/>
          <p:nvPr/>
        </p:nvGrpSpPr>
        <p:grpSpPr>
          <a:xfrm>
            <a:off x="5222240" y="3533775"/>
            <a:ext cx="1355083" cy="1068070"/>
            <a:chOff x="7549" y="5445"/>
            <a:chExt cx="2368" cy="1682"/>
          </a:xfrm>
        </p:grpSpPr>
        <p:sp>
          <p:nvSpPr>
            <p:cNvPr id="79" name="矩形 78"/>
            <p:cNvSpPr/>
            <p:nvPr/>
          </p:nvSpPr>
          <p:spPr>
            <a:xfrm>
              <a:off x="7565" y="5935"/>
              <a:ext cx="2351" cy="1192"/>
            </a:xfrm>
            <a:prstGeom prst="rect">
              <a:avLst/>
            </a:prstGeom>
            <a:noFill/>
            <a:ln w="19050">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cs typeface="微软雅黑" panose="020B0503020204020204" charset="-122"/>
                </a:rPr>
                <a:t>计算组合长期</a:t>
              </a:r>
              <a:r>
                <a:rPr lang="en-US" altLang="zh-CN" sz="900">
                  <a:solidFill>
                    <a:srgbClr val="376092"/>
                  </a:solidFill>
                  <a:latin typeface="微软雅黑" panose="020B0503020204020204" charset="-122"/>
                  <a:ea typeface="微软雅黑" panose="020B0503020204020204" charset="-122"/>
                  <a:cs typeface="微软雅黑" panose="020B0503020204020204" charset="-122"/>
                </a:rPr>
                <a:t>beta</a:t>
              </a:r>
              <a:endParaRPr lang="zh-CN" altLang="en-US" sz="900">
                <a:solidFill>
                  <a:srgbClr val="376092"/>
                </a:solidFill>
                <a:latin typeface="微软雅黑" panose="020B0503020204020204" charset="-122"/>
                <a:ea typeface="微软雅黑" panose="020B0503020204020204" charset="-122"/>
                <a:cs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cs typeface="微软雅黑" panose="020B0503020204020204" charset="-122"/>
                </a:rPr>
                <a:t>监控市场短期波动</a:t>
              </a:r>
              <a:endParaRPr lang="zh-CN" altLang="en-US" sz="900">
                <a:solidFill>
                  <a:srgbClr val="376092"/>
                </a:solidFill>
                <a:latin typeface="微软雅黑" panose="020B0503020204020204" charset="-122"/>
                <a:ea typeface="微软雅黑" panose="020B0503020204020204" charset="-122"/>
                <a:cs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cs typeface="微软雅黑" panose="020B0503020204020204" charset="-122"/>
                </a:rPr>
                <a:t>测算市场估值水平</a:t>
              </a:r>
              <a:endParaRPr lang="zh-CN" altLang="en-US" sz="900">
                <a:solidFill>
                  <a:srgbClr val="376092"/>
                </a:solidFill>
                <a:latin typeface="微软雅黑" panose="020B0503020204020204" charset="-122"/>
                <a:ea typeface="微软雅黑" panose="020B0503020204020204" charset="-122"/>
                <a:cs typeface="微软雅黑" panose="020B0503020204020204" charset="-122"/>
              </a:endParaRPr>
            </a:p>
            <a:p>
              <a:pPr marL="171450" indent="-171450" algn="l">
                <a:buFont typeface="Arial" panose="020B0604020202020204" pitchFamily="34" charset="0"/>
                <a:buChar char="•"/>
              </a:pPr>
              <a:r>
                <a:rPr lang="zh-CN" altLang="en-US" sz="900">
                  <a:solidFill>
                    <a:srgbClr val="376092"/>
                  </a:solidFill>
                  <a:latin typeface="微软雅黑" panose="020B0503020204020204" charset="-122"/>
                  <a:ea typeface="微软雅黑" panose="020B0503020204020204" charset="-122"/>
                  <a:cs typeface="微软雅黑" panose="020B0503020204020204" charset="-122"/>
                </a:rPr>
                <a:t>动态调整对冲敞口</a:t>
              </a:r>
              <a:endParaRPr lang="zh-CN" altLang="en-US" sz="900">
                <a:solidFill>
                  <a:srgbClr val="376092"/>
                </a:solidFill>
                <a:latin typeface="微软雅黑" panose="020B0503020204020204" charset="-122"/>
                <a:ea typeface="微软雅黑" panose="020B0503020204020204" charset="-122"/>
                <a:cs typeface="微软雅黑" panose="020B0503020204020204" charset="-122"/>
              </a:endParaRPr>
            </a:p>
          </p:txBody>
        </p:sp>
        <p:sp>
          <p:nvSpPr>
            <p:cNvPr id="80" name="矩形 79"/>
            <p:cNvSpPr/>
            <p:nvPr/>
          </p:nvSpPr>
          <p:spPr>
            <a:xfrm>
              <a:off x="7549" y="5445"/>
              <a:ext cx="2368" cy="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400">
                  <a:solidFill>
                    <a:schemeClr val="accent1">
                      <a:lumMod val="20000"/>
                      <a:lumOff val="80000"/>
                    </a:schemeClr>
                  </a:solidFill>
                  <a:latin typeface="微软雅黑" panose="020B0503020204020204" charset="-122"/>
                  <a:ea typeface="微软雅黑" panose="020B0503020204020204" charset="-122"/>
                  <a:sym typeface="+mn-ea"/>
                </a:rPr>
                <a:t>对冲仓位管理</a:t>
              </a:r>
              <a:endParaRPr lang="zh-CN" altLang="en-US" sz="1400">
                <a:solidFill>
                  <a:schemeClr val="accent1">
                    <a:lumMod val="20000"/>
                    <a:lumOff val="80000"/>
                  </a:schemeClr>
                </a:solidFill>
                <a:latin typeface="微软雅黑" panose="020B0503020204020204" charset="-122"/>
                <a:ea typeface="微软雅黑" panose="020B0503020204020204" charset="-122"/>
                <a:sym typeface="+mn-ea"/>
              </a:endParaRPr>
            </a:p>
          </p:txBody>
        </p:sp>
      </p:grpSp>
      <p:pic>
        <p:nvPicPr>
          <p:cNvPr id="81" name="图片 80" descr="1997746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16200000">
            <a:off x="4829810" y="1406208"/>
            <a:ext cx="268605" cy="499745"/>
          </a:xfrm>
          <a:prstGeom prst="rect">
            <a:avLst/>
          </a:prstGeom>
        </p:spPr>
      </p:pic>
      <p:sp>
        <p:nvSpPr>
          <p:cNvPr id="82" name="椭圆 81"/>
          <p:cNvSpPr/>
          <p:nvPr/>
        </p:nvSpPr>
        <p:spPr>
          <a:xfrm>
            <a:off x="7181215" y="1303655"/>
            <a:ext cx="1104900" cy="704850"/>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376092"/>
                </a:solidFill>
                <a:latin typeface="微软雅黑" panose="020B0503020204020204" charset="-122"/>
                <a:ea typeface="微软雅黑" panose="020B0503020204020204" charset="-122"/>
              </a:rPr>
              <a:t>股票</a:t>
            </a:r>
            <a:endParaRPr lang="zh-CN" altLang="en-US" sz="1400">
              <a:solidFill>
                <a:srgbClr val="376092"/>
              </a:solidFill>
              <a:latin typeface="微软雅黑" panose="020B0503020204020204" charset="-122"/>
              <a:ea typeface="微软雅黑" panose="020B0503020204020204" charset="-122"/>
            </a:endParaRPr>
          </a:p>
          <a:p>
            <a:pPr algn="ctr"/>
            <a:r>
              <a:rPr lang="zh-CN" altLang="en-US" sz="1400">
                <a:solidFill>
                  <a:srgbClr val="376092"/>
                </a:solidFill>
                <a:latin typeface="微软雅黑" panose="020B0503020204020204" charset="-122"/>
                <a:ea typeface="微软雅黑" panose="020B0503020204020204" charset="-122"/>
              </a:rPr>
              <a:t>组合</a:t>
            </a:r>
            <a:endParaRPr lang="zh-CN" altLang="en-US" sz="1400">
              <a:solidFill>
                <a:srgbClr val="376092"/>
              </a:solidFill>
              <a:latin typeface="微软雅黑" panose="020B0503020204020204" charset="-122"/>
              <a:ea typeface="微软雅黑" panose="020B0503020204020204" charset="-122"/>
            </a:endParaRPr>
          </a:p>
        </p:txBody>
      </p:sp>
      <p:sp>
        <p:nvSpPr>
          <p:cNvPr id="83" name="椭圆 82"/>
          <p:cNvSpPr/>
          <p:nvPr/>
        </p:nvSpPr>
        <p:spPr>
          <a:xfrm>
            <a:off x="7246620" y="3686810"/>
            <a:ext cx="1104900" cy="704850"/>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376092"/>
                </a:solidFill>
                <a:latin typeface="微软雅黑" panose="020B0503020204020204" charset="-122"/>
                <a:ea typeface="微软雅黑" panose="020B0503020204020204" charset="-122"/>
              </a:rPr>
              <a:t>对冲</a:t>
            </a:r>
            <a:endParaRPr lang="zh-CN" altLang="en-US" sz="1400">
              <a:solidFill>
                <a:srgbClr val="376092"/>
              </a:solidFill>
              <a:latin typeface="微软雅黑" panose="020B0503020204020204" charset="-122"/>
              <a:ea typeface="微软雅黑" panose="020B0503020204020204" charset="-122"/>
            </a:endParaRPr>
          </a:p>
          <a:p>
            <a:pPr algn="ctr"/>
            <a:r>
              <a:rPr lang="zh-CN" altLang="en-US" sz="1400">
                <a:solidFill>
                  <a:srgbClr val="376092"/>
                </a:solidFill>
                <a:latin typeface="微软雅黑" panose="020B0503020204020204" charset="-122"/>
                <a:ea typeface="微软雅黑" panose="020B0503020204020204" charset="-122"/>
              </a:rPr>
              <a:t>仓位</a:t>
            </a:r>
            <a:endParaRPr lang="zh-CN" altLang="en-US" sz="1400">
              <a:solidFill>
                <a:srgbClr val="376092"/>
              </a:solidFill>
              <a:latin typeface="微软雅黑" panose="020B0503020204020204" charset="-122"/>
              <a:ea typeface="微软雅黑" panose="020B0503020204020204" charset="-122"/>
            </a:endParaRPr>
          </a:p>
        </p:txBody>
      </p:sp>
      <p:pic>
        <p:nvPicPr>
          <p:cNvPr id="84" name="图片 83" descr="1997746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16200000">
            <a:off x="6769100" y="1329690"/>
            <a:ext cx="268605" cy="652780"/>
          </a:xfrm>
          <a:prstGeom prst="rect">
            <a:avLst/>
          </a:prstGeom>
        </p:spPr>
      </p:pic>
      <p:pic>
        <p:nvPicPr>
          <p:cNvPr id="85" name="图片 84" descr="1997746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16200000">
            <a:off x="6791325" y="3721735"/>
            <a:ext cx="268605" cy="654050"/>
          </a:xfrm>
          <a:prstGeom prst="rect">
            <a:avLst/>
          </a:prstGeom>
        </p:spPr>
      </p:pic>
      <p:sp>
        <p:nvSpPr>
          <p:cNvPr id="86" name="椭圆 85"/>
          <p:cNvSpPr/>
          <p:nvPr/>
        </p:nvSpPr>
        <p:spPr>
          <a:xfrm>
            <a:off x="7246620" y="2483485"/>
            <a:ext cx="1104900" cy="704850"/>
          </a:xfrm>
          <a:prstGeom prst="ellipse">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a:solidFill>
                  <a:schemeClr val="bg1"/>
                </a:solidFill>
                <a:latin typeface="微软雅黑" panose="020B0503020204020204" charset="-122"/>
                <a:ea typeface="微软雅黑" panose="020B0503020204020204" charset="-122"/>
              </a:rPr>
              <a:t>投资</a:t>
            </a:r>
            <a:endParaRPr lang="zh-CN" altLang="en-US" sz="1400">
              <a:solidFill>
                <a:schemeClr val="bg1"/>
              </a:solidFill>
              <a:latin typeface="微软雅黑" panose="020B0503020204020204" charset="-122"/>
              <a:ea typeface="微软雅黑" panose="020B0503020204020204" charset="-122"/>
            </a:endParaRPr>
          </a:p>
          <a:p>
            <a:pPr algn="ctr"/>
            <a:r>
              <a:rPr lang="zh-CN" altLang="en-US" sz="1400">
                <a:solidFill>
                  <a:schemeClr val="bg1"/>
                </a:solidFill>
                <a:latin typeface="微软雅黑" panose="020B0503020204020204" charset="-122"/>
                <a:ea typeface="微软雅黑" panose="020B0503020204020204" charset="-122"/>
              </a:rPr>
              <a:t>组合</a:t>
            </a:r>
            <a:endParaRPr lang="zh-CN" altLang="en-US" sz="1400">
              <a:solidFill>
                <a:schemeClr val="bg1"/>
              </a:solidFill>
              <a:latin typeface="微软雅黑" panose="020B0503020204020204" charset="-122"/>
              <a:ea typeface="微软雅黑" panose="020B0503020204020204" charset="-122"/>
            </a:endParaRPr>
          </a:p>
        </p:txBody>
      </p:sp>
      <p:pic>
        <p:nvPicPr>
          <p:cNvPr id="87" name="图片 86" descr="1997746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10800000">
            <a:off x="7665085" y="3342005"/>
            <a:ext cx="268605" cy="260350"/>
          </a:xfrm>
          <a:prstGeom prst="rect">
            <a:avLst/>
          </a:prstGeom>
        </p:spPr>
      </p:pic>
      <p:pic>
        <p:nvPicPr>
          <p:cNvPr id="88" name="图片 87" descr="1997746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64450" y="2120900"/>
            <a:ext cx="268605" cy="298450"/>
          </a:xfrm>
          <a:prstGeom prst="rect">
            <a:avLst/>
          </a:prstGeom>
        </p:spPr>
      </p:pic>
      <p:sp>
        <p:nvSpPr>
          <p:cNvPr id="7" name="矩形 6"/>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形状 26"/>
          <p:cNvSpPr/>
          <p:nvPr/>
        </p:nvSpPr>
        <p:spPr>
          <a:xfrm>
            <a:off x="3248452" y="1398905"/>
            <a:ext cx="2647097" cy="2645570"/>
          </a:xfrm>
          <a:custGeom>
            <a:avLst/>
            <a:gdLst>
              <a:gd name="connsiteX0" fmla="*/ 975803 w 3529462"/>
              <a:gd name="connsiteY0" fmla="*/ 372698 h 3527426"/>
              <a:gd name="connsiteX1" fmla="*/ 372699 w 3529462"/>
              <a:gd name="connsiteY1" fmla="*/ 975802 h 3527426"/>
              <a:gd name="connsiteX2" fmla="*/ 854256 w 3529462"/>
              <a:gd name="connsiteY2" fmla="*/ 1566653 h 3527426"/>
              <a:gd name="connsiteX3" fmla="*/ 960508 w 3529462"/>
              <a:gd name="connsiteY3" fmla="*/ 1577364 h 3527426"/>
              <a:gd name="connsiteX4" fmla="*/ 975803 w 3529462"/>
              <a:gd name="connsiteY4" fmla="*/ 1575822 h 3527426"/>
              <a:gd name="connsiteX5" fmla="*/ 975803 w 3529462"/>
              <a:gd name="connsiteY5" fmla="*/ 1578906 h 3527426"/>
              <a:gd name="connsiteX6" fmla="*/ 975803 w 3529462"/>
              <a:gd name="connsiteY6" fmla="*/ 1948520 h 3527426"/>
              <a:gd name="connsiteX7" fmla="*/ 975803 w 3529462"/>
              <a:gd name="connsiteY7" fmla="*/ 1951604 h 3527426"/>
              <a:gd name="connsiteX8" fmla="*/ 960506 w 3529462"/>
              <a:gd name="connsiteY8" fmla="*/ 1950062 h 3527426"/>
              <a:gd name="connsiteX9" fmla="*/ 854256 w 3529462"/>
              <a:gd name="connsiteY9" fmla="*/ 1960773 h 3527426"/>
              <a:gd name="connsiteX10" fmla="*/ 372699 w 3529462"/>
              <a:gd name="connsiteY10" fmla="*/ 2551624 h 3527426"/>
              <a:gd name="connsiteX11" fmla="*/ 975803 w 3529462"/>
              <a:gd name="connsiteY11" fmla="*/ 3154728 h 3527426"/>
              <a:gd name="connsiteX12" fmla="*/ 1566654 w 3529462"/>
              <a:gd name="connsiteY12" fmla="*/ 2673171 h 3527426"/>
              <a:gd name="connsiteX13" fmla="*/ 1578208 w 3529462"/>
              <a:gd name="connsiteY13" fmla="*/ 2558561 h 3527426"/>
              <a:gd name="connsiteX14" fmla="*/ 1577857 w 3529462"/>
              <a:gd name="connsiteY14" fmla="*/ 2551624 h 3527426"/>
              <a:gd name="connsiteX15" fmla="*/ 1578030 w 3529462"/>
              <a:gd name="connsiteY15" fmla="*/ 2548195 h 3527426"/>
              <a:gd name="connsiteX16" fmla="*/ 1578561 w 3529462"/>
              <a:gd name="connsiteY16" fmla="*/ 2548195 h 3527426"/>
              <a:gd name="connsiteX17" fmla="*/ 1950901 w 3529462"/>
              <a:gd name="connsiteY17" fmla="*/ 2548195 h 3527426"/>
              <a:gd name="connsiteX18" fmla="*/ 1951432 w 3529462"/>
              <a:gd name="connsiteY18" fmla="*/ 2548195 h 3527426"/>
              <a:gd name="connsiteX19" fmla="*/ 1951605 w 3529462"/>
              <a:gd name="connsiteY19" fmla="*/ 2551624 h 3527426"/>
              <a:gd name="connsiteX20" fmla="*/ 1951255 w 3529462"/>
              <a:gd name="connsiteY20" fmla="*/ 2558561 h 3527426"/>
              <a:gd name="connsiteX21" fmla="*/ 1962809 w 3529462"/>
              <a:gd name="connsiteY21" fmla="*/ 2673171 h 3527426"/>
              <a:gd name="connsiteX22" fmla="*/ 2553660 w 3529462"/>
              <a:gd name="connsiteY22" fmla="*/ 3154728 h 3527426"/>
              <a:gd name="connsiteX23" fmla="*/ 3156764 w 3529462"/>
              <a:gd name="connsiteY23" fmla="*/ 2551624 h 3527426"/>
              <a:gd name="connsiteX24" fmla="*/ 2675206 w 3529462"/>
              <a:gd name="connsiteY24" fmla="*/ 1960773 h 3527426"/>
              <a:gd name="connsiteX25" fmla="*/ 2574043 w 3529462"/>
              <a:gd name="connsiteY25" fmla="*/ 1950575 h 3527426"/>
              <a:gd name="connsiteX26" fmla="*/ 2553660 w 3529462"/>
              <a:gd name="connsiteY26" fmla="*/ 1951604 h 3527426"/>
              <a:gd name="connsiteX27" fmla="*/ 2553660 w 3529462"/>
              <a:gd name="connsiteY27" fmla="*/ 1948520 h 3527426"/>
              <a:gd name="connsiteX28" fmla="*/ 2553660 w 3529462"/>
              <a:gd name="connsiteY28" fmla="*/ 1578906 h 3527426"/>
              <a:gd name="connsiteX29" fmla="*/ 2553660 w 3529462"/>
              <a:gd name="connsiteY29" fmla="*/ 1575822 h 3527426"/>
              <a:gd name="connsiteX30" fmla="*/ 2574041 w 3529462"/>
              <a:gd name="connsiteY30" fmla="*/ 1576851 h 3527426"/>
              <a:gd name="connsiteX31" fmla="*/ 2675206 w 3529462"/>
              <a:gd name="connsiteY31" fmla="*/ 1566653 h 3527426"/>
              <a:gd name="connsiteX32" fmla="*/ 3156764 w 3529462"/>
              <a:gd name="connsiteY32" fmla="*/ 975802 h 3527426"/>
              <a:gd name="connsiteX33" fmla="*/ 2553660 w 3529462"/>
              <a:gd name="connsiteY33" fmla="*/ 372698 h 3527426"/>
              <a:gd name="connsiteX34" fmla="*/ 1962809 w 3529462"/>
              <a:gd name="connsiteY34" fmla="*/ 854256 h 3527426"/>
              <a:gd name="connsiteX35" fmla="*/ 1951255 w 3529462"/>
              <a:gd name="connsiteY35" fmla="*/ 968866 h 3527426"/>
              <a:gd name="connsiteX36" fmla="*/ 1951605 w 3529462"/>
              <a:gd name="connsiteY36" fmla="*/ 975802 h 3527426"/>
              <a:gd name="connsiteX37" fmla="*/ 1951432 w 3529462"/>
              <a:gd name="connsiteY37" fmla="*/ 979231 h 3527426"/>
              <a:gd name="connsiteX38" fmla="*/ 1950901 w 3529462"/>
              <a:gd name="connsiteY38" fmla="*/ 979231 h 3527426"/>
              <a:gd name="connsiteX39" fmla="*/ 1578561 w 3529462"/>
              <a:gd name="connsiteY39" fmla="*/ 979231 h 3527426"/>
              <a:gd name="connsiteX40" fmla="*/ 1578030 w 3529462"/>
              <a:gd name="connsiteY40" fmla="*/ 979231 h 3527426"/>
              <a:gd name="connsiteX41" fmla="*/ 1577857 w 3529462"/>
              <a:gd name="connsiteY41" fmla="*/ 975802 h 3527426"/>
              <a:gd name="connsiteX42" fmla="*/ 1578208 w 3529462"/>
              <a:gd name="connsiteY42" fmla="*/ 968866 h 3527426"/>
              <a:gd name="connsiteX43" fmla="*/ 1566654 w 3529462"/>
              <a:gd name="connsiteY43" fmla="*/ 854256 h 3527426"/>
              <a:gd name="connsiteX44" fmla="*/ 975803 w 3529462"/>
              <a:gd name="connsiteY44" fmla="*/ 372698 h 3527426"/>
              <a:gd name="connsiteX45" fmla="*/ 975803 w 3529462"/>
              <a:gd name="connsiteY45" fmla="*/ 0 h 3527426"/>
              <a:gd name="connsiteX46" fmla="*/ 1665799 w 3529462"/>
              <a:gd name="connsiteY46" fmla="*/ 285806 h 3527426"/>
              <a:gd name="connsiteX47" fmla="*/ 1764731 w 3529462"/>
              <a:gd name="connsiteY47" fmla="*/ 405712 h 3527426"/>
              <a:gd name="connsiteX48" fmla="*/ 1863663 w 3529462"/>
              <a:gd name="connsiteY48" fmla="*/ 285806 h 3527426"/>
              <a:gd name="connsiteX49" fmla="*/ 2553660 w 3529462"/>
              <a:gd name="connsiteY49" fmla="*/ 0 h 3527426"/>
              <a:gd name="connsiteX50" fmla="*/ 3529462 w 3529462"/>
              <a:gd name="connsiteY50" fmla="*/ 975802 h 3527426"/>
              <a:gd name="connsiteX51" fmla="*/ 3243656 w 3529462"/>
              <a:gd name="connsiteY51" fmla="*/ 1665798 h 3527426"/>
              <a:gd name="connsiteX52" fmla="*/ 3124983 w 3529462"/>
              <a:gd name="connsiteY52" fmla="*/ 1763713 h 3527426"/>
              <a:gd name="connsiteX53" fmla="*/ 3243656 w 3529462"/>
              <a:gd name="connsiteY53" fmla="*/ 1861628 h 3527426"/>
              <a:gd name="connsiteX54" fmla="*/ 3529462 w 3529462"/>
              <a:gd name="connsiteY54" fmla="*/ 2551624 h 3527426"/>
              <a:gd name="connsiteX55" fmla="*/ 2553660 w 3529462"/>
              <a:gd name="connsiteY55" fmla="*/ 3527426 h 3527426"/>
              <a:gd name="connsiteX56" fmla="*/ 1863663 w 3529462"/>
              <a:gd name="connsiteY56" fmla="*/ 3241620 h 3527426"/>
              <a:gd name="connsiteX57" fmla="*/ 1764731 w 3529462"/>
              <a:gd name="connsiteY57" fmla="*/ 3121714 h 3527426"/>
              <a:gd name="connsiteX58" fmla="*/ 1665799 w 3529462"/>
              <a:gd name="connsiteY58" fmla="*/ 3241620 h 3527426"/>
              <a:gd name="connsiteX59" fmla="*/ 975803 w 3529462"/>
              <a:gd name="connsiteY59" fmla="*/ 3527426 h 3527426"/>
              <a:gd name="connsiteX60" fmla="*/ 0 w 3529462"/>
              <a:gd name="connsiteY60" fmla="*/ 2551624 h 3527426"/>
              <a:gd name="connsiteX61" fmla="*/ 285806 w 3529462"/>
              <a:gd name="connsiteY61" fmla="*/ 1861628 h 3527426"/>
              <a:gd name="connsiteX62" fmla="*/ 404480 w 3529462"/>
              <a:gd name="connsiteY62" fmla="*/ 1763713 h 3527426"/>
              <a:gd name="connsiteX63" fmla="*/ 285806 w 3529462"/>
              <a:gd name="connsiteY63" fmla="*/ 1665798 h 3527426"/>
              <a:gd name="connsiteX64" fmla="*/ 0 w 3529462"/>
              <a:gd name="connsiteY64" fmla="*/ 975802 h 3527426"/>
              <a:gd name="connsiteX65" fmla="*/ 975803 w 3529462"/>
              <a:gd name="connsiteY65" fmla="*/ 0 h 352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529462" h="3527426">
                <a:moveTo>
                  <a:pt x="975803" y="372698"/>
                </a:moveTo>
                <a:cubicBezTo>
                  <a:pt x="642718" y="372698"/>
                  <a:pt x="372699" y="642717"/>
                  <a:pt x="372699" y="975802"/>
                </a:cubicBezTo>
                <a:cubicBezTo>
                  <a:pt x="372699" y="1267252"/>
                  <a:pt x="579432" y="1510416"/>
                  <a:pt x="854256" y="1566653"/>
                </a:cubicBezTo>
                <a:lnTo>
                  <a:pt x="960508" y="1577364"/>
                </a:lnTo>
                <a:lnTo>
                  <a:pt x="975803" y="1575822"/>
                </a:lnTo>
                <a:lnTo>
                  <a:pt x="975803" y="1578906"/>
                </a:lnTo>
                <a:lnTo>
                  <a:pt x="975803" y="1948520"/>
                </a:lnTo>
                <a:lnTo>
                  <a:pt x="975803" y="1951604"/>
                </a:lnTo>
                <a:lnTo>
                  <a:pt x="960506" y="1950062"/>
                </a:lnTo>
                <a:lnTo>
                  <a:pt x="854256" y="1960773"/>
                </a:lnTo>
                <a:cubicBezTo>
                  <a:pt x="579432" y="2017010"/>
                  <a:pt x="372699" y="2260175"/>
                  <a:pt x="372699" y="2551624"/>
                </a:cubicBezTo>
                <a:cubicBezTo>
                  <a:pt x="372699" y="2884709"/>
                  <a:pt x="642718" y="3154728"/>
                  <a:pt x="975803" y="3154728"/>
                </a:cubicBezTo>
                <a:cubicBezTo>
                  <a:pt x="1267252" y="3154728"/>
                  <a:pt x="1510417" y="2947995"/>
                  <a:pt x="1566654" y="2673171"/>
                </a:cubicBezTo>
                <a:lnTo>
                  <a:pt x="1578208" y="2558561"/>
                </a:lnTo>
                <a:lnTo>
                  <a:pt x="1577857" y="2551624"/>
                </a:lnTo>
                <a:lnTo>
                  <a:pt x="1578030" y="2548195"/>
                </a:lnTo>
                <a:lnTo>
                  <a:pt x="1578561" y="2548195"/>
                </a:lnTo>
                <a:lnTo>
                  <a:pt x="1950901" y="2548195"/>
                </a:lnTo>
                <a:lnTo>
                  <a:pt x="1951432" y="2548195"/>
                </a:lnTo>
                <a:lnTo>
                  <a:pt x="1951605" y="2551624"/>
                </a:lnTo>
                <a:lnTo>
                  <a:pt x="1951255" y="2558561"/>
                </a:lnTo>
                <a:lnTo>
                  <a:pt x="1962809" y="2673171"/>
                </a:lnTo>
                <a:cubicBezTo>
                  <a:pt x="2019046" y="2947995"/>
                  <a:pt x="2262210" y="3154728"/>
                  <a:pt x="2553660" y="3154728"/>
                </a:cubicBezTo>
                <a:cubicBezTo>
                  <a:pt x="2886745" y="3154728"/>
                  <a:pt x="3156764" y="2884709"/>
                  <a:pt x="3156764" y="2551624"/>
                </a:cubicBezTo>
                <a:cubicBezTo>
                  <a:pt x="3156764" y="2260175"/>
                  <a:pt x="2950030" y="2017010"/>
                  <a:pt x="2675206" y="1960773"/>
                </a:cubicBezTo>
                <a:lnTo>
                  <a:pt x="2574043" y="1950575"/>
                </a:lnTo>
                <a:lnTo>
                  <a:pt x="2553660" y="1951604"/>
                </a:lnTo>
                <a:lnTo>
                  <a:pt x="2553660" y="1948520"/>
                </a:lnTo>
                <a:lnTo>
                  <a:pt x="2553660" y="1578906"/>
                </a:lnTo>
                <a:lnTo>
                  <a:pt x="2553660" y="1575822"/>
                </a:lnTo>
                <a:lnTo>
                  <a:pt x="2574041" y="1576851"/>
                </a:lnTo>
                <a:lnTo>
                  <a:pt x="2675206" y="1566653"/>
                </a:lnTo>
                <a:cubicBezTo>
                  <a:pt x="2950030" y="1510416"/>
                  <a:pt x="3156764" y="1267252"/>
                  <a:pt x="3156764" y="975802"/>
                </a:cubicBezTo>
                <a:cubicBezTo>
                  <a:pt x="3156764" y="642717"/>
                  <a:pt x="2886745" y="372698"/>
                  <a:pt x="2553660" y="372698"/>
                </a:cubicBezTo>
                <a:cubicBezTo>
                  <a:pt x="2262210" y="372698"/>
                  <a:pt x="2019046" y="579432"/>
                  <a:pt x="1962809" y="854256"/>
                </a:cubicBezTo>
                <a:lnTo>
                  <a:pt x="1951255" y="968866"/>
                </a:lnTo>
                <a:lnTo>
                  <a:pt x="1951605" y="975802"/>
                </a:lnTo>
                <a:lnTo>
                  <a:pt x="1951432" y="979231"/>
                </a:lnTo>
                <a:lnTo>
                  <a:pt x="1950901" y="979231"/>
                </a:lnTo>
                <a:lnTo>
                  <a:pt x="1578561" y="979231"/>
                </a:lnTo>
                <a:lnTo>
                  <a:pt x="1578030" y="979231"/>
                </a:lnTo>
                <a:lnTo>
                  <a:pt x="1577857" y="975802"/>
                </a:lnTo>
                <a:lnTo>
                  <a:pt x="1578208" y="968866"/>
                </a:lnTo>
                <a:lnTo>
                  <a:pt x="1566654" y="854256"/>
                </a:lnTo>
                <a:cubicBezTo>
                  <a:pt x="1510417" y="579432"/>
                  <a:pt x="1267252" y="372698"/>
                  <a:pt x="975803" y="372698"/>
                </a:cubicBezTo>
                <a:close/>
                <a:moveTo>
                  <a:pt x="975803" y="0"/>
                </a:moveTo>
                <a:cubicBezTo>
                  <a:pt x="1245263" y="0"/>
                  <a:pt x="1489214" y="109221"/>
                  <a:pt x="1665799" y="285806"/>
                </a:cubicBezTo>
                <a:lnTo>
                  <a:pt x="1764731" y="405712"/>
                </a:lnTo>
                <a:lnTo>
                  <a:pt x="1863663" y="285806"/>
                </a:lnTo>
                <a:cubicBezTo>
                  <a:pt x="2040249" y="109221"/>
                  <a:pt x="2284199" y="0"/>
                  <a:pt x="2553660" y="0"/>
                </a:cubicBezTo>
                <a:cubicBezTo>
                  <a:pt x="3092581" y="0"/>
                  <a:pt x="3529462" y="436882"/>
                  <a:pt x="3529462" y="975802"/>
                </a:cubicBezTo>
                <a:cubicBezTo>
                  <a:pt x="3529462" y="1245262"/>
                  <a:pt x="3420242" y="1489213"/>
                  <a:pt x="3243656" y="1665798"/>
                </a:cubicBezTo>
                <a:lnTo>
                  <a:pt x="3124983" y="1763713"/>
                </a:lnTo>
                <a:lnTo>
                  <a:pt x="3243656" y="1861628"/>
                </a:lnTo>
                <a:cubicBezTo>
                  <a:pt x="3420242" y="2038214"/>
                  <a:pt x="3529462" y="2282164"/>
                  <a:pt x="3529462" y="2551624"/>
                </a:cubicBezTo>
                <a:cubicBezTo>
                  <a:pt x="3529462" y="3090545"/>
                  <a:pt x="3092581" y="3527426"/>
                  <a:pt x="2553660" y="3527426"/>
                </a:cubicBezTo>
                <a:cubicBezTo>
                  <a:pt x="2284199" y="3527426"/>
                  <a:pt x="2040249" y="3418206"/>
                  <a:pt x="1863663" y="3241620"/>
                </a:cubicBezTo>
                <a:lnTo>
                  <a:pt x="1764731" y="3121714"/>
                </a:lnTo>
                <a:lnTo>
                  <a:pt x="1665799" y="3241620"/>
                </a:lnTo>
                <a:cubicBezTo>
                  <a:pt x="1489214" y="3418206"/>
                  <a:pt x="1245263" y="3527426"/>
                  <a:pt x="975803" y="3527426"/>
                </a:cubicBezTo>
                <a:cubicBezTo>
                  <a:pt x="436882" y="3527426"/>
                  <a:pt x="0" y="3090545"/>
                  <a:pt x="0" y="2551624"/>
                </a:cubicBezTo>
                <a:cubicBezTo>
                  <a:pt x="0" y="2282164"/>
                  <a:pt x="109221" y="2038214"/>
                  <a:pt x="285806" y="1861628"/>
                </a:cubicBezTo>
                <a:lnTo>
                  <a:pt x="404480" y="1763713"/>
                </a:lnTo>
                <a:lnTo>
                  <a:pt x="285806" y="1665798"/>
                </a:lnTo>
                <a:cubicBezTo>
                  <a:pt x="109221" y="1489213"/>
                  <a:pt x="0" y="1245262"/>
                  <a:pt x="0" y="975802"/>
                </a:cubicBezTo>
                <a:cubicBezTo>
                  <a:pt x="0" y="436882"/>
                  <a:pt x="436882" y="0"/>
                  <a:pt x="975803" y="0"/>
                </a:cubicBezTo>
                <a:close/>
              </a:path>
            </a:pathLst>
          </a:custGeom>
          <a:solidFill>
            <a:srgbClr val="DDDDDD"/>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pPr algn="ctr"/>
            <a:endParaRPr lang="zh-CN" altLang="en-US" sz="135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9" name="椭圆 8"/>
          <p:cNvSpPr/>
          <p:nvPr/>
        </p:nvSpPr>
        <p:spPr>
          <a:xfrm>
            <a:off x="3670678" y="1821130"/>
            <a:ext cx="619253" cy="619253"/>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0" name="椭圆 9"/>
          <p:cNvSpPr/>
          <p:nvPr/>
        </p:nvSpPr>
        <p:spPr>
          <a:xfrm>
            <a:off x="4854071" y="1821130"/>
            <a:ext cx="619253" cy="619253"/>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1" name="椭圆 10"/>
          <p:cNvSpPr/>
          <p:nvPr/>
        </p:nvSpPr>
        <p:spPr>
          <a:xfrm>
            <a:off x="4854071" y="3002997"/>
            <a:ext cx="619253" cy="619253"/>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2" name="椭圆 11"/>
          <p:cNvSpPr/>
          <p:nvPr/>
        </p:nvSpPr>
        <p:spPr>
          <a:xfrm>
            <a:off x="3670678" y="3002997"/>
            <a:ext cx="619253" cy="619253"/>
          </a:xfrm>
          <a:prstGeom prst="ellipse">
            <a:avLst/>
          </a:prstGeom>
          <a:solidFill>
            <a:srgbClr val="376092"/>
          </a:solidFill>
          <a:ln w="5715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5" name="文本框 6"/>
          <p:cNvSpPr txBox="1"/>
          <p:nvPr/>
        </p:nvSpPr>
        <p:spPr>
          <a:xfrm>
            <a:off x="6092190" y="1842135"/>
            <a:ext cx="2236470" cy="7067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研报数据、调研纪要、另类数据等</a:t>
            </a:r>
            <a:endParaRPr 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endParaRPr>
          </a:p>
          <a:p>
            <a:pPr algn="l"/>
            <a:r>
              <a:rPr 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在模型的选择基础上，从财务、行业趋势、宏观政策等方面做优化处理，筛除负面标的</a:t>
            </a:r>
            <a:endPar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endParaRPr>
          </a:p>
        </p:txBody>
      </p:sp>
      <p:sp>
        <p:nvSpPr>
          <p:cNvPr id="16" name="文本框 7"/>
          <p:cNvSpPr txBox="1"/>
          <p:nvPr/>
        </p:nvSpPr>
        <p:spPr>
          <a:xfrm>
            <a:off x="6092190" y="1601470"/>
            <a:ext cx="2550795" cy="2755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扎实的基本面研究</a:t>
            </a:r>
            <a:endParaRPr lang="zh-CN" altLang="en-US" sz="12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8" name="文本框 6"/>
          <p:cNvSpPr txBox="1"/>
          <p:nvPr/>
        </p:nvSpPr>
        <p:spPr>
          <a:xfrm>
            <a:off x="6092190" y="3355975"/>
            <a:ext cx="1808480"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量化期指空头的CTA趋势交易，增厚期货仓位收益</a:t>
            </a: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a:t>
            </a:r>
            <a:endPar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endParaRPr>
          </a:p>
        </p:txBody>
      </p:sp>
      <p:sp>
        <p:nvSpPr>
          <p:cNvPr id="19" name="文本框 7"/>
          <p:cNvSpPr txBox="1"/>
          <p:nvPr/>
        </p:nvSpPr>
        <p:spPr>
          <a:xfrm>
            <a:off x="6092190" y="3114675"/>
            <a:ext cx="1360170" cy="2755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量化趋势</a:t>
            </a:r>
            <a:endParaRPr lang="zh-CN" altLang="en-US" sz="12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1" name="文本框 6"/>
          <p:cNvSpPr txBox="1"/>
          <p:nvPr/>
        </p:nvSpPr>
        <p:spPr>
          <a:xfrm>
            <a:off x="1379220" y="1842135"/>
            <a:ext cx="1673225" cy="5530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通过抓取多个平台的舆情信息并通过模型对个股进行关联和情绪研判</a:t>
            </a:r>
            <a:endPar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endParaRPr>
          </a:p>
        </p:txBody>
      </p:sp>
      <p:sp>
        <p:nvSpPr>
          <p:cNvPr id="22" name="文本框 7"/>
          <p:cNvSpPr txBox="1"/>
          <p:nvPr/>
        </p:nvSpPr>
        <p:spPr>
          <a:xfrm>
            <a:off x="1692275" y="1601470"/>
            <a:ext cx="1360170" cy="2755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685800">
              <a:defRPr/>
            </a:pPr>
            <a:r>
              <a:rPr lang="zh-CN" altLang="en-US" sz="12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高效的舆情系统</a:t>
            </a:r>
            <a:endParaRPr lang="zh-CN" altLang="en-US" sz="12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4" name="文本框 6"/>
          <p:cNvSpPr txBox="1"/>
          <p:nvPr/>
        </p:nvSpPr>
        <p:spPr>
          <a:xfrm>
            <a:off x="1243965" y="3355975"/>
            <a:ext cx="1808480" cy="5530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通过对股票组合底仓</a:t>
            </a:r>
            <a:endPar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endParaRPr>
          </a:p>
          <a:p>
            <a:pPr algn="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进行机器</a:t>
            </a:r>
            <a:r>
              <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T0</a:t>
            </a: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（日内回转）</a:t>
            </a:r>
            <a:endPar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endParaRPr>
          </a:p>
          <a:p>
            <a:pPr algn="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交易来增厚多头</a:t>
            </a: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组合</a:t>
            </a: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收益</a:t>
            </a:r>
            <a:endPar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endParaRPr>
          </a:p>
        </p:txBody>
      </p:sp>
      <p:sp>
        <p:nvSpPr>
          <p:cNvPr id="25" name="文本框 7"/>
          <p:cNvSpPr txBox="1"/>
          <p:nvPr/>
        </p:nvSpPr>
        <p:spPr>
          <a:xfrm>
            <a:off x="1692275" y="3114675"/>
            <a:ext cx="1360170" cy="2755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685800">
              <a:defRPr/>
            </a:pPr>
            <a:r>
              <a:rPr lang="en-US" altLang="zh-CN" sz="12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T0</a:t>
            </a:r>
            <a:r>
              <a:rPr lang="zh-CN" altLang="en-US" sz="12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增强</a:t>
            </a:r>
            <a:endParaRPr lang="zh-CN" altLang="en-US" sz="12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28" name="组合 27"/>
          <p:cNvGrpSpPr/>
          <p:nvPr/>
        </p:nvGrpSpPr>
        <p:grpSpPr>
          <a:xfrm>
            <a:off x="251900" y="195486"/>
            <a:ext cx="8568572" cy="585582"/>
            <a:chOff x="251900" y="195486"/>
            <a:chExt cx="8568572" cy="585582"/>
          </a:xfrm>
        </p:grpSpPr>
        <p:cxnSp>
          <p:nvCxnSpPr>
            <p:cNvPr id="29" name="直接连接符 28"/>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331640" y="255120"/>
              <a:ext cx="350139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强大的投研</a:t>
              </a:r>
              <a:r>
                <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系统及多策略支持</a:t>
              </a:r>
              <a:endPar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31" name="组合 30"/>
            <p:cNvGrpSpPr/>
            <p:nvPr/>
          </p:nvGrpSpPr>
          <p:grpSpPr>
            <a:xfrm>
              <a:off x="251900" y="195486"/>
              <a:ext cx="887938" cy="585582"/>
              <a:chOff x="562441" y="531294"/>
              <a:chExt cx="2322326" cy="1531540"/>
            </a:xfrm>
          </p:grpSpPr>
          <p:sp>
            <p:nvSpPr>
              <p:cNvPr id="41" name="圆角矩形 40"/>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42" name="圆角矩形 41"/>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43" name="圆角矩形 42"/>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44" name="圆角矩形 43"/>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45" name="圆角矩形 44"/>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46" name="文本框 4"/>
              <p:cNvSpPr txBox="1"/>
              <p:nvPr/>
            </p:nvSpPr>
            <p:spPr>
              <a:xfrm>
                <a:off x="951319" y="617339"/>
                <a:ext cx="1215697" cy="96325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02</a:t>
                </a:r>
                <a:endParaRPr kumimoji="0" lang="zh-CN" altLang="en-US"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grpSp>
      <p:pic>
        <p:nvPicPr>
          <p:cNvPr id="26" name="图片 25" descr="舆情(1)"/>
          <p:cNvPicPr>
            <a:picLocks noChangeAspect="1"/>
          </p:cNvPicPr>
          <p:nvPr/>
        </p:nvPicPr>
        <p:blipFill>
          <a:blip r:embed="rId1"/>
          <a:stretch>
            <a:fillRect/>
          </a:stretch>
        </p:blipFill>
        <p:spPr>
          <a:xfrm>
            <a:off x="3752215" y="1902460"/>
            <a:ext cx="457200" cy="457200"/>
          </a:xfrm>
          <a:prstGeom prst="rect">
            <a:avLst/>
          </a:prstGeom>
        </p:spPr>
      </p:pic>
      <p:pic>
        <p:nvPicPr>
          <p:cNvPr id="36" name="图片 35" descr="基本面-综合博弈"/>
          <p:cNvPicPr>
            <a:picLocks noChangeAspect="1"/>
          </p:cNvPicPr>
          <p:nvPr/>
        </p:nvPicPr>
        <p:blipFill>
          <a:blip r:embed="rId2"/>
          <a:stretch>
            <a:fillRect/>
          </a:stretch>
        </p:blipFill>
        <p:spPr>
          <a:xfrm>
            <a:off x="4974590" y="1950085"/>
            <a:ext cx="377190" cy="362585"/>
          </a:xfrm>
          <a:prstGeom prst="rect">
            <a:avLst/>
          </a:prstGeom>
        </p:spPr>
      </p:pic>
      <p:pic>
        <p:nvPicPr>
          <p:cNvPr id="37" name="图片 36" descr="仓位"/>
          <p:cNvPicPr>
            <a:picLocks noChangeAspect="1"/>
          </p:cNvPicPr>
          <p:nvPr/>
        </p:nvPicPr>
        <p:blipFill>
          <a:blip r:embed="rId3"/>
          <a:stretch>
            <a:fillRect/>
          </a:stretch>
        </p:blipFill>
        <p:spPr>
          <a:xfrm>
            <a:off x="3761740" y="3093085"/>
            <a:ext cx="438150" cy="438150"/>
          </a:xfrm>
          <a:prstGeom prst="rect">
            <a:avLst/>
          </a:prstGeom>
        </p:spPr>
      </p:pic>
      <p:pic>
        <p:nvPicPr>
          <p:cNvPr id="38" name="图片 37" descr="量化"/>
          <p:cNvPicPr>
            <a:picLocks noChangeAspect="1"/>
          </p:cNvPicPr>
          <p:nvPr/>
        </p:nvPicPr>
        <p:blipFill>
          <a:blip r:embed="rId4"/>
          <a:stretch>
            <a:fillRect/>
          </a:stretch>
        </p:blipFill>
        <p:spPr>
          <a:xfrm>
            <a:off x="5036185" y="3136265"/>
            <a:ext cx="321310" cy="321310"/>
          </a:xfrm>
          <a:prstGeom prst="rect">
            <a:avLst/>
          </a:prstGeom>
        </p:spPr>
      </p:pic>
      <p:sp>
        <p:nvSpPr>
          <p:cNvPr id="2" name="矩形 1"/>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rot="18960000">
            <a:off x="3022600" y="1201420"/>
            <a:ext cx="3098800" cy="3098165"/>
            <a:chOff x="3184524" y="454870"/>
            <a:chExt cx="5822951" cy="5821196"/>
          </a:xfrm>
        </p:grpSpPr>
        <p:sp>
          <p:nvSpPr>
            <p:cNvPr id="74" name="椭圆 73"/>
            <p:cNvSpPr/>
            <p:nvPr/>
          </p:nvSpPr>
          <p:spPr>
            <a:xfrm>
              <a:off x="5264181" y="454870"/>
              <a:ext cx="1663636" cy="1661882"/>
            </a:xfrm>
            <a:prstGeom prst="ellipse">
              <a:avLst/>
            </a:prstGeom>
            <a:solidFill>
              <a:srgbClr val="376092"/>
            </a:solidFill>
            <a:ln w="571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75" name="椭圆 74"/>
            <p:cNvSpPr/>
            <p:nvPr/>
          </p:nvSpPr>
          <p:spPr>
            <a:xfrm>
              <a:off x="7343839" y="2534527"/>
              <a:ext cx="1663636" cy="1661882"/>
            </a:xfrm>
            <a:prstGeom prst="ellipse">
              <a:avLst/>
            </a:prstGeom>
            <a:solidFill>
              <a:srgbClr val="376092"/>
            </a:solidFill>
            <a:ln w="571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76" name="椭圆 75"/>
            <p:cNvSpPr/>
            <p:nvPr/>
          </p:nvSpPr>
          <p:spPr>
            <a:xfrm>
              <a:off x="5264182" y="4614184"/>
              <a:ext cx="1663636" cy="1661882"/>
            </a:xfrm>
            <a:prstGeom prst="ellipse">
              <a:avLst/>
            </a:prstGeom>
            <a:solidFill>
              <a:srgbClr val="376092"/>
            </a:solidFill>
            <a:ln w="571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77" name="椭圆 76"/>
            <p:cNvSpPr/>
            <p:nvPr/>
          </p:nvSpPr>
          <p:spPr>
            <a:xfrm>
              <a:off x="3184524" y="2534527"/>
              <a:ext cx="1663636" cy="1661882"/>
            </a:xfrm>
            <a:prstGeom prst="ellipse">
              <a:avLst/>
            </a:prstGeom>
            <a:solidFill>
              <a:srgbClr val="376092"/>
            </a:solidFill>
            <a:ln w="571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79" name="椭圆 69"/>
            <p:cNvSpPr/>
            <p:nvPr/>
          </p:nvSpPr>
          <p:spPr>
            <a:xfrm rot="2640000">
              <a:off x="7774871" y="2966372"/>
              <a:ext cx="793496" cy="695585"/>
            </a:xfrm>
            <a:custGeom>
              <a:avLst/>
              <a:gdLst>
                <a:gd name="connsiteX0" fmla="*/ 272016 w 605462"/>
                <a:gd name="connsiteY0" fmla="*/ 325451 h 530775"/>
                <a:gd name="connsiteX1" fmla="*/ 392662 w 605462"/>
                <a:gd name="connsiteY1" fmla="*/ 325451 h 530775"/>
                <a:gd name="connsiteX2" fmla="*/ 401566 w 605462"/>
                <a:gd name="connsiteY2" fmla="*/ 334339 h 530775"/>
                <a:gd name="connsiteX3" fmla="*/ 401566 w 605462"/>
                <a:gd name="connsiteY3" fmla="*/ 521887 h 530775"/>
                <a:gd name="connsiteX4" fmla="*/ 392662 w 605462"/>
                <a:gd name="connsiteY4" fmla="*/ 530775 h 530775"/>
                <a:gd name="connsiteX5" fmla="*/ 272016 w 605462"/>
                <a:gd name="connsiteY5" fmla="*/ 530775 h 530775"/>
                <a:gd name="connsiteX6" fmla="*/ 263112 w 605462"/>
                <a:gd name="connsiteY6" fmla="*/ 521887 h 530775"/>
                <a:gd name="connsiteX7" fmla="*/ 263112 w 605462"/>
                <a:gd name="connsiteY7" fmla="*/ 334339 h 530775"/>
                <a:gd name="connsiteX8" fmla="*/ 272016 w 605462"/>
                <a:gd name="connsiteY8" fmla="*/ 325451 h 530775"/>
                <a:gd name="connsiteX9" fmla="*/ 146937 w 605462"/>
                <a:gd name="connsiteY9" fmla="*/ 244079 h 530775"/>
                <a:gd name="connsiteX10" fmla="*/ 158067 w 605462"/>
                <a:gd name="connsiteY10" fmla="*/ 244079 h 530775"/>
                <a:gd name="connsiteX11" fmla="*/ 185669 w 605462"/>
                <a:gd name="connsiteY11" fmla="*/ 254302 h 530775"/>
                <a:gd name="connsiteX12" fmla="*/ 185669 w 605462"/>
                <a:gd name="connsiteY12" fmla="*/ 521885 h 530775"/>
                <a:gd name="connsiteX13" fmla="*/ 176765 w 605462"/>
                <a:gd name="connsiteY13" fmla="*/ 530775 h 530775"/>
                <a:gd name="connsiteX14" fmla="*/ 56119 w 605462"/>
                <a:gd name="connsiteY14" fmla="*/ 530775 h 530775"/>
                <a:gd name="connsiteX15" fmla="*/ 47215 w 605462"/>
                <a:gd name="connsiteY15" fmla="*/ 521885 h 530775"/>
                <a:gd name="connsiteX16" fmla="*/ 47215 w 605462"/>
                <a:gd name="connsiteY16" fmla="*/ 347645 h 530775"/>
                <a:gd name="connsiteX17" fmla="*/ 546259 w 605462"/>
                <a:gd name="connsiteY17" fmla="*/ 115627 h 530775"/>
                <a:gd name="connsiteX18" fmla="*/ 568070 w 605462"/>
                <a:gd name="connsiteY18" fmla="*/ 134295 h 530775"/>
                <a:gd name="connsiteX19" fmla="*/ 588992 w 605462"/>
                <a:gd name="connsiteY19" fmla="*/ 141407 h 530775"/>
                <a:gd name="connsiteX20" fmla="*/ 603681 w 605462"/>
                <a:gd name="connsiteY20" fmla="*/ 137851 h 530775"/>
                <a:gd name="connsiteX21" fmla="*/ 605462 w 605462"/>
                <a:gd name="connsiteY21" fmla="*/ 136962 h 530775"/>
                <a:gd name="connsiteX22" fmla="*/ 605462 w 605462"/>
                <a:gd name="connsiteY22" fmla="*/ 521885 h 530775"/>
                <a:gd name="connsiteX23" fmla="*/ 596559 w 605462"/>
                <a:gd name="connsiteY23" fmla="*/ 530775 h 530775"/>
                <a:gd name="connsiteX24" fmla="*/ 475482 w 605462"/>
                <a:gd name="connsiteY24" fmla="*/ 530775 h 530775"/>
                <a:gd name="connsiteX25" fmla="*/ 466579 w 605462"/>
                <a:gd name="connsiteY25" fmla="*/ 521885 h 530775"/>
                <a:gd name="connsiteX26" fmla="*/ 466579 w 605462"/>
                <a:gd name="connsiteY26" fmla="*/ 202301 h 530775"/>
                <a:gd name="connsiteX27" fmla="*/ 582759 w 605462"/>
                <a:gd name="connsiteY27" fmla="*/ 49 h 530775"/>
                <a:gd name="connsiteX28" fmla="*/ 589882 w 605462"/>
                <a:gd name="connsiteY28" fmla="*/ 5828 h 530775"/>
                <a:gd name="connsiteX29" fmla="*/ 599230 w 605462"/>
                <a:gd name="connsiteY29" fmla="*/ 109840 h 530775"/>
                <a:gd name="connsiteX30" fmla="*/ 595669 w 605462"/>
                <a:gd name="connsiteY30" fmla="*/ 116063 h 530775"/>
                <a:gd name="connsiteX31" fmla="*/ 588101 w 605462"/>
                <a:gd name="connsiteY31" fmla="*/ 115618 h 530775"/>
                <a:gd name="connsiteX32" fmla="*/ 545367 w 605462"/>
                <a:gd name="connsiteY32" fmla="*/ 79614 h 530775"/>
                <a:gd name="connsiteX33" fmla="*/ 362410 w 605462"/>
                <a:gd name="connsiteY33" fmla="*/ 279193 h 530775"/>
                <a:gd name="connsiteX34" fmla="*/ 343268 w 605462"/>
                <a:gd name="connsiteY34" fmla="*/ 283638 h 530775"/>
                <a:gd name="connsiteX35" fmla="*/ 144286 w 605462"/>
                <a:gd name="connsiteY35" fmla="*/ 210740 h 530775"/>
                <a:gd name="connsiteX36" fmla="*/ 30773 w 605462"/>
                <a:gd name="connsiteY36" fmla="*/ 328976 h 530775"/>
                <a:gd name="connsiteX37" fmla="*/ 17864 w 605462"/>
                <a:gd name="connsiteY37" fmla="*/ 334310 h 530775"/>
                <a:gd name="connsiteX38" fmla="*/ 5399 w 605462"/>
                <a:gd name="connsiteY38" fmla="*/ 329421 h 530775"/>
                <a:gd name="connsiteX39" fmla="*/ 4954 w 605462"/>
                <a:gd name="connsiteY39" fmla="*/ 304084 h 530775"/>
                <a:gd name="connsiteX40" fmla="*/ 126480 w 605462"/>
                <a:gd name="connsiteY40" fmla="*/ 177848 h 530775"/>
                <a:gd name="connsiteX41" fmla="*/ 145622 w 605462"/>
                <a:gd name="connsiteY41" fmla="*/ 173403 h 530775"/>
                <a:gd name="connsiteX42" fmla="*/ 344159 w 605462"/>
                <a:gd name="connsiteY42" fmla="*/ 246300 h 530775"/>
                <a:gd name="connsiteX43" fmla="*/ 518212 w 605462"/>
                <a:gd name="connsiteY43" fmla="*/ 56945 h 530775"/>
                <a:gd name="connsiteX44" fmla="*/ 475033 w 605462"/>
                <a:gd name="connsiteY44" fmla="*/ 20941 h 530775"/>
                <a:gd name="connsiteX45" fmla="*/ 472807 w 605462"/>
                <a:gd name="connsiteY45" fmla="*/ 16496 h 530775"/>
                <a:gd name="connsiteX46" fmla="*/ 473252 w 605462"/>
                <a:gd name="connsiteY46" fmla="*/ 13829 h 530775"/>
                <a:gd name="connsiteX47" fmla="*/ 479039 w 605462"/>
                <a:gd name="connsiteY47" fmla="*/ 9384 h 53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5462" h="530775">
                  <a:moveTo>
                    <a:pt x="272016" y="325451"/>
                  </a:moveTo>
                  <a:lnTo>
                    <a:pt x="392662" y="325451"/>
                  </a:lnTo>
                  <a:cubicBezTo>
                    <a:pt x="397559" y="325451"/>
                    <a:pt x="401566" y="329451"/>
                    <a:pt x="401566" y="334339"/>
                  </a:cubicBezTo>
                  <a:lnTo>
                    <a:pt x="401566" y="521887"/>
                  </a:lnTo>
                  <a:cubicBezTo>
                    <a:pt x="401566" y="526775"/>
                    <a:pt x="397559" y="530775"/>
                    <a:pt x="392662" y="530775"/>
                  </a:cubicBezTo>
                  <a:lnTo>
                    <a:pt x="272016" y="530775"/>
                  </a:lnTo>
                  <a:cubicBezTo>
                    <a:pt x="267119" y="530775"/>
                    <a:pt x="263112" y="526775"/>
                    <a:pt x="263112" y="521887"/>
                  </a:cubicBezTo>
                  <a:lnTo>
                    <a:pt x="263112" y="334339"/>
                  </a:lnTo>
                  <a:cubicBezTo>
                    <a:pt x="263112" y="329451"/>
                    <a:pt x="267119" y="325451"/>
                    <a:pt x="272016" y="325451"/>
                  </a:cubicBezTo>
                  <a:close/>
                  <a:moveTo>
                    <a:pt x="146937" y="244079"/>
                  </a:moveTo>
                  <a:lnTo>
                    <a:pt x="158067" y="244079"/>
                  </a:lnTo>
                  <a:lnTo>
                    <a:pt x="185669" y="254302"/>
                  </a:lnTo>
                  <a:lnTo>
                    <a:pt x="185669" y="521885"/>
                  </a:lnTo>
                  <a:cubicBezTo>
                    <a:pt x="185669" y="526775"/>
                    <a:pt x="181662" y="530775"/>
                    <a:pt x="176765" y="530775"/>
                  </a:cubicBezTo>
                  <a:lnTo>
                    <a:pt x="56119" y="530775"/>
                  </a:lnTo>
                  <a:cubicBezTo>
                    <a:pt x="51222" y="530775"/>
                    <a:pt x="47215" y="526775"/>
                    <a:pt x="47215" y="521885"/>
                  </a:cubicBezTo>
                  <a:lnTo>
                    <a:pt x="47215" y="347645"/>
                  </a:lnTo>
                  <a:close/>
                  <a:moveTo>
                    <a:pt x="546259" y="115627"/>
                  </a:moveTo>
                  <a:lnTo>
                    <a:pt x="568070" y="134295"/>
                  </a:lnTo>
                  <a:cubicBezTo>
                    <a:pt x="573857" y="138740"/>
                    <a:pt x="581425" y="141407"/>
                    <a:pt x="588992" y="141407"/>
                  </a:cubicBezTo>
                  <a:cubicBezTo>
                    <a:pt x="593888" y="141407"/>
                    <a:pt x="599230" y="140518"/>
                    <a:pt x="603681" y="137851"/>
                  </a:cubicBezTo>
                  <a:cubicBezTo>
                    <a:pt x="604127" y="137851"/>
                    <a:pt x="604572" y="137407"/>
                    <a:pt x="605462" y="136962"/>
                  </a:cubicBezTo>
                  <a:lnTo>
                    <a:pt x="605462" y="521885"/>
                  </a:lnTo>
                  <a:cubicBezTo>
                    <a:pt x="605462" y="526775"/>
                    <a:pt x="601456" y="530775"/>
                    <a:pt x="596559" y="530775"/>
                  </a:cubicBezTo>
                  <a:lnTo>
                    <a:pt x="475482" y="530775"/>
                  </a:lnTo>
                  <a:cubicBezTo>
                    <a:pt x="470585" y="530775"/>
                    <a:pt x="466579" y="526775"/>
                    <a:pt x="466579" y="521885"/>
                  </a:cubicBezTo>
                  <a:lnTo>
                    <a:pt x="466579" y="202301"/>
                  </a:lnTo>
                  <a:close/>
                  <a:moveTo>
                    <a:pt x="582759" y="49"/>
                  </a:moveTo>
                  <a:cubicBezTo>
                    <a:pt x="586320" y="-395"/>
                    <a:pt x="589882" y="2272"/>
                    <a:pt x="589882" y="5828"/>
                  </a:cubicBezTo>
                  <a:lnTo>
                    <a:pt x="599230" y="109840"/>
                  </a:lnTo>
                  <a:cubicBezTo>
                    <a:pt x="599675" y="112507"/>
                    <a:pt x="597894" y="115174"/>
                    <a:pt x="595669" y="116063"/>
                  </a:cubicBezTo>
                  <a:cubicBezTo>
                    <a:pt x="593443" y="117396"/>
                    <a:pt x="590327" y="117396"/>
                    <a:pt x="588101" y="115618"/>
                  </a:cubicBezTo>
                  <a:lnTo>
                    <a:pt x="545367" y="79614"/>
                  </a:lnTo>
                  <a:lnTo>
                    <a:pt x="362410" y="279193"/>
                  </a:lnTo>
                  <a:cubicBezTo>
                    <a:pt x="357513" y="284527"/>
                    <a:pt x="349946" y="286305"/>
                    <a:pt x="343268" y="283638"/>
                  </a:cubicBezTo>
                  <a:lnTo>
                    <a:pt x="144286" y="210740"/>
                  </a:lnTo>
                  <a:lnTo>
                    <a:pt x="30773" y="328976"/>
                  </a:lnTo>
                  <a:cubicBezTo>
                    <a:pt x="27212" y="332532"/>
                    <a:pt x="22760" y="334310"/>
                    <a:pt x="17864" y="334310"/>
                  </a:cubicBezTo>
                  <a:cubicBezTo>
                    <a:pt x="13412" y="334310"/>
                    <a:pt x="8961" y="332532"/>
                    <a:pt x="5399" y="329421"/>
                  </a:cubicBezTo>
                  <a:cubicBezTo>
                    <a:pt x="-1723" y="322309"/>
                    <a:pt x="-1723" y="311196"/>
                    <a:pt x="4954" y="304084"/>
                  </a:cubicBezTo>
                  <a:lnTo>
                    <a:pt x="126480" y="177848"/>
                  </a:lnTo>
                  <a:cubicBezTo>
                    <a:pt x="131377" y="172514"/>
                    <a:pt x="138944" y="170736"/>
                    <a:pt x="145622" y="173403"/>
                  </a:cubicBezTo>
                  <a:lnTo>
                    <a:pt x="344159" y="246300"/>
                  </a:lnTo>
                  <a:lnTo>
                    <a:pt x="518212" y="56945"/>
                  </a:lnTo>
                  <a:lnTo>
                    <a:pt x="475033" y="20941"/>
                  </a:lnTo>
                  <a:cubicBezTo>
                    <a:pt x="473697" y="20052"/>
                    <a:pt x="472807" y="18274"/>
                    <a:pt x="472807" y="16496"/>
                  </a:cubicBezTo>
                  <a:cubicBezTo>
                    <a:pt x="472807" y="15607"/>
                    <a:pt x="472807" y="14718"/>
                    <a:pt x="473252" y="13829"/>
                  </a:cubicBezTo>
                  <a:cubicBezTo>
                    <a:pt x="473697" y="11162"/>
                    <a:pt x="476368" y="9384"/>
                    <a:pt x="479039" y="9384"/>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391" tIns="160391" rIns="160391" bIns="160391"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1333500">
                <a:lnSpc>
                  <a:spcPct val="90000"/>
                </a:lnSpc>
                <a:spcBef>
                  <a:spcPct val="0"/>
                </a:spcBef>
                <a:spcAft>
                  <a:spcPct val="35000"/>
                </a:spcAft>
              </a:pPr>
              <a:endParaRPr lang="zh-CN" altLang="en-US" sz="30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1" name="椭圆 16"/>
            <p:cNvSpPr/>
            <p:nvPr/>
          </p:nvSpPr>
          <p:spPr>
            <a:xfrm rot="2640000">
              <a:off x="3664672" y="2960667"/>
              <a:ext cx="793496" cy="71825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8039" h="550199">
                  <a:moveTo>
                    <a:pt x="461128" y="431155"/>
                  </a:moveTo>
                  <a:lnTo>
                    <a:pt x="501529" y="431155"/>
                  </a:lnTo>
                  <a:lnTo>
                    <a:pt x="534583" y="431155"/>
                  </a:lnTo>
                  <a:lnTo>
                    <a:pt x="574984" y="431155"/>
                  </a:lnTo>
                  <a:cubicBezTo>
                    <a:pt x="593159" y="431155"/>
                    <a:pt x="608133" y="446024"/>
                    <a:pt x="608039" y="464280"/>
                  </a:cubicBezTo>
                  <a:lnTo>
                    <a:pt x="608039" y="517074"/>
                  </a:lnTo>
                  <a:cubicBezTo>
                    <a:pt x="608039" y="535236"/>
                    <a:pt x="593065" y="550199"/>
                    <a:pt x="574890" y="550199"/>
                  </a:cubicBezTo>
                  <a:lnTo>
                    <a:pt x="461128" y="550199"/>
                  </a:lnTo>
                  <a:cubicBezTo>
                    <a:pt x="442858" y="550199"/>
                    <a:pt x="427979" y="535236"/>
                    <a:pt x="427979" y="517074"/>
                  </a:cubicBezTo>
                  <a:lnTo>
                    <a:pt x="427979" y="464280"/>
                  </a:lnTo>
                  <a:cubicBezTo>
                    <a:pt x="427979" y="446024"/>
                    <a:pt x="442858" y="431155"/>
                    <a:pt x="461128" y="431155"/>
                  </a:cubicBezTo>
                  <a:close/>
                  <a:moveTo>
                    <a:pt x="247103" y="431155"/>
                  </a:moveTo>
                  <a:lnTo>
                    <a:pt x="287504" y="431155"/>
                  </a:lnTo>
                  <a:lnTo>
                    <a:pt x="320558" y="431155"/>
                  </a:lnTo>
                  <a:lnTo>
                    <a:pt x="360959" y="431155"/>
                  </a:lnTo>
                  <a:cubicBezTo>
                    <a:pt x="379134" y="431155"/>
                    <a:pt x="394108" y="446024"/>
                    <a:pt x="394014" y="464280"/>
                  </a:cubicBezTo>
                  <a:lnTo>
                    <a:pt x="394014" y="517074"/>
                  </a:lnTo>
                  <a:cubicBezTo>
                    <a:pt x="394014" y="535236"/>
                    <a:pt x="379040" y="550199"/>
                    <a:pt x="360865" y="550199"/>
                  </a:cubicBezTo>
                  <a:lnTo>
                    <a:pt x="247103" y="550199"/>
                  </a:lnTo>
                  <a:cubicBezTo>
                    <a:pt x="228833" y="550199"/>
                    <a:pt x="213954" y="535236"/>
                    <a:pt x="213954" y="517074"/>
                  </a:cubicBezTo>
                  <a:lnTo>
                    <a:pt x="213954" y="464280"/>
                  </a:lnTo>
                  <a:cubicBezTo>
                    <a:pt x="213954" y="446024"/>
                    <a:pt x="228833" y="431155"/>
                    <a:pt x="247103" y="431155"/>
                  </a:cubicBezTo>
                  <a:close/>
                  <a:moveTo>
                    <a:pt x="33162" y="431155"/>
                  </a:moveTo>
                  <a:lnTo>
                    <a:pt x="73578" y="431155"/>
                  </a:lnTo>
                  <a:lnTo>
                    <a:pt x="106646" y="431155"/>
                  </a:lnTo>
                  <a:lnTo>
                    <a:pt x="146968" y="431155"/>
                  </a:lnTo>
                  <a:cubicBezTo>
                    <a:pt x="165339" y="431155"/>
                    <a:pt x="180224" y="446024"/>
                    <a:pt x="180130" y="464280"/>
                  </a:cubicBezTo>
                  <a:lnTo>
                    <a:pt x="180130" y="517074"/>
                  </a:lnTo>
                  <a:cubicBezTo>
                    <a:pt x="180130" y="535236"/>
                    <a:pt x="165150" y="550199"/>
                    <a:pt x="146968" y="550199"/>
                  </a:cubicBezTo>
                  <a:lnTo>
                    <a:pt x="33162" y="550199"/>
                  </a:lnTo>
                  <a:cubicBezTo>
                    <a:pt x="14979" y="550199"/>
                    <a:pt x="0" y="535236"/>
                    <a:pt x="0" y="517074"/>
                  </a:cubicBezTo>
                  <a:lnTo>
                    <a:pt x="0" y="464280"/>
                  </a:lnTo>
                  <a:cubicBezTo>
                    <a:pt x="0" y="446024"/>
                    <a:pt x="14979" y="431155"/>
                    <a:pt x="33162" y="431155"/>
                  </a:cubicBezTo>
                  <a:close/>
                  <a:moveTo>
                    <a:pt x="163140" y="99327"/>
                  </a:moveTo>
                  <a:cubicBezTo>
                    <a:pt x="163046" y="101208"/>
                    <a:pt x="162857" y="102713"/>
                    <a:pt x="162857" y="104218"/>
                  </a:cubicBezTo>
                  <a:lnTo>
                    <a:pt x="162857" y="157362"/>
                  </a:lnTo>
                  <a:lnTo>
                    <a:pt x="162857" y="217184"/>
                  </a:lnTo>
                  <a:cubicBezTo>
                    <a:pt x="162857" y="234021"/>
                    <a:pt x="173220" y="244273"/>
                    <a:pt x="190176" y="244273"/>
                  </a:cubicBezTo>
                  <a:lnTo>
                    <a:pt x="249053" y="244273"/>
                  </a:lnTo>
                  <a:cubicBezTo>
                    <a:pt x="305480" y="244273"/>
                    <a:pt x="361813" y="244273"/>
                    <a:pt x="418146" y="244367"/>
                  </a:cubicBezTo>
                  <a:cubicBezTo>
                    <a:pt x="434443" y="244367"/>
                    <a:pt x="444994" y="233833"/>
                    <a:pt x="444994" y="217466"/>
                  </a:cubicBezTo>
                  <a:lnTo>
                    <a:pt x="444994" y="140525"/>
                  </a:lnTo>
                  <a:lnTo>
                    <a:pt x="444994" y="104971"/>
                  </a:lnTo>
                  <a:lnTo>
                    <a:pt x="444994" y="99327"/>
                  </a:lnTo>
                  <a:lnTo>
                    <a:pt x="248958" y="99327"/>
                  </a:lnTo>
                  <a:close/>
                  <a:moveTo>
                    <a:pt x="415226" y="33955"/>
                  </a:moveTo>
                  <a:cubicBezTo>
                    <a:pt x="406465" y="33955"/>
                    <a:pt x="399306" y="41104"/>
                    <a:pt x="399306" y="49852"/>
                  </a:cubicBezTo>
                  <a:cubicBezTo>
                    <a:pt x="399306" y="58693"/>
                    <a:pt x="406465" y="65842"/>
                    <a:pt x="415226" y="65842"/>
                  </a:cubicBezTo>
                  <a:cubicBezTo>
                    <a:pt x="423987" y="65842"/>
                    <a:pt x="431146" y="58693"/>
                    <a:pt x="431146" y="49852"/>
                  </a:cubicBezTo>
                  <a:cubicBezTo>
                    <a:pt x="431146" y="41104"/>
                    <a:pt x="423987" y="33955"/>
                    <a:pt x="415226" y="33955"/>
                  </a:cubicBezTo>
                  <a:close/>
                  <a:moveTo>
                    <a:pt x="360306" y="33955"/>
                  </a:moveTo>
                  <a:cubicBezTo>
                    <a:pt x="351545" y="33955"/>
                    <a:pt x="344386" y="41104"/>
                    <a:pt x="344386" y="49852"/>
                  </a:cubicBezTo>
                  <a:cubicBezTo>
                    <a:pt x="344386" y="58693"/>
                    <a:pt x="351545" y="65842"/>
                    <a:pt x="360306" y="65842"/>
                  </a:cubicBezTo>
                  <a:cubicBezTo>
                    <a:pt x="369161" y="65842"/>
                    <a:pt x="376320" y="58693"/>
                    <a:pt x="376320" y="49852"/>
                  </a:cubicBezTo>
                  <a:cubicBezTo>
                    <a:pt x="376320" y="41104"/>
                    <a:pt x="369161" y="33955"/>
                    <a:pt x="360306" y="33955"/>
                  </a:cubicBezTo>
                  <a:close/>
                  <a:moveTo>
                    <a:pt x="305480" y="33955"/>
                  </a:moveTo>
                  <a:cubicBezTo>
                    <a:pt x="296625" y="33955"/>
                    <a:pt x="289466" y="41104"/>
                    <a:pt x="289466" y="49852"/>
                  </a:cubicBezTo>
                  <a:cubicBezTo>
                    <a:pt x="289466" y="58693"/>
                    <a:pt x="296625" y="65842"/>
                    <a:pt x="305480" y="65842"/>
                  </a:cubicBezTo>
                  <a:cubicBezTo>
                    <a:pt x="314241" y="65842"/>
                    <a:pt x="321400" y="58693"/>
                    <a:pt x="321400" y="49852"/>
                  </a:cubicBezTo>
                  <a:cubicBezTo>
                    <a:pt x="321400" y="41104"/>
                    <a:pt x="314241" y="33955"/>
                    <a:pt x="305480" y="33955"/>
                  </a:cubicBezTo>
                  <a:close/>
                  <a:moveTo>
                    <a:pt x="189611" y="0"/>
                  </a:moveTo>
                  <a:lnTo>
                    <a:pt x="248958" y="0"/>
                  </a:lnTo>
                  <a:lnTo>
                    <a:pt x="417770" y="0"/>
                  </a:lnTo>
                  <a:cubicBezTo>
                    <a:pt x="452813" y="0"/>
                    <a:pt x="477871" y="25396"/>
                    <a:pt x="477871" y="60386"/>
                  </a:cubicBezTo>
                  <a:lnTo>
                    <a:pt x="477871" y="157456"/>
                  </a:lnTo>
                  <a:lnTo>
                    <a:pt x="477871" y="217560"/>
                  </a:lnTo>
                  <a:cubicBezTo>
                    <a:pt x="477871" y="242016"/>
                    <a:pt x="466755" y="260169"/>
                    <a:pt x="444712" y="271457"/>
                  </a:cubicBezTo>
                  <a:cubicBezTo>
                    <a:pt x="436045" y="275877"/>
                    <a:pt x="426625" y="277288"/>
                    <a:pt x="417016" y="277288"/>
                  </a:cubicBezTo>
                  <a:lnTo>
                    <a:pt x="320552" y="277288"/>
                  </a:lnTo>
                  <a:lnTo>
                    <a:pt x="320552" y="340685"/>
                  </a:lnTo>
                  <a:lnTo>
                    <a:pt x="518095" y="340685"/>
                  </a:lnTo>
                  <a:cubicBezTo>
                    <a:pt x="527233" y="340685"/>
                    <a:pt x="534675" y="348021"/>
                    <a:pt x="534675" y="357145"/>
                  </a:cubicBezTo>
                  <a:lnTo>
                    <a:pt x="534675" y="402294"/>
                  </a:lnTo>
                  <a:lnTo>
                    <a:pt x="501610" y="402294"/>
                  </a:lnTo>
                  <a:lnTo>
                    <a:pt x="501610" y="373606"/>
                  </a:lnTo>
                  <a:lnTo>
                    <a:pt x="320647" y="373606"/>
                  </a:lnTo>
                  <a:lnTo>
                    <a:pt x="320647" y="402294"/>
                  </a:lnTo>
                  <a:lnTo>
                    <a:pt x="287582" y="402294"/>
                  </a:lnTo>
                  <a:lnTo>
                    <a:pt x="287582" y="373606"/>
                  </a:lnTo>
                  <a:lnTo>
                    <a:pt x="106618" y="373606"/>
                  </a:lnTo>
                  <a:lnTo>
                    <a:pt x="106524" y="373606"/>
                  </a:lnTo>
                  <a:lnTo>
                    <a:pt x="106524" y="402294"/>
                  </a:lnTo>
                  <a:lnTo>
                    <a:pt x="73459" y="402294"/>
                  </a:lnTo>
                  <a:lnTo>
                    <a:pt x="73459" y="357145"/>
                  </a:lnTo>
                  <a:cubicBezTo>
                    <a:pt x="73459" y="348115"/>
                    <a:pt x="80901" y="340685"/>
                    <a:pt x="90039" y="340685"/>
                  </a:cubicBezTo>
                  <a:lnTo>
                    <a:pt x="287393" y="340685"/>
                  </a:lnTo>
                  <a:lnTo>
                    <a:pt x="287393" y="277288"/>
                  </a:lnTo>
                  <a:lnTo>
                    <a:pt x="248770" y="277288"/>
                  </a:lnTo>
                  <a:cubicBezTo>
                    <a:pt x="228328" y="277382"/>
                    <a:pt x="207980" y="277382"/>
                    <a:pt x="187633" y="277288"/>
                  </a:cubicBezTo>
                  <a:cubicBezTo>
                    <a:pt x="161727" y="277100"/>
                    <a:pt x="139778" y="260734"/>
                    <a:pt x="132524" y="236090"/>
                  </a:cubicBezTo>
                  <a:cubicBezTo>
                    <a:pt x="130828" y="230352"/>
                    <a:pt x="129981" y="224239"/>
                    <a:pt x="129981" y="218219"/>
                  </a:cubicBezTo>
                  <a:lnTo>
                    <a:pt x="129981" y="157456"/>
                  </a:lnTo>
                  <a:lnTo>
                    <a:pt x="129981" y="58881"/>
                  </a:lnTo>
                  <a:cubicBezTo>
                    <a:pt x="130075" y="25208"/>
                    <a:pt x="155698" y="0"/>
                    <a:pt x="18961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391" tIns="160391" rIns="160391" bIns="160391"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1333500">
                <a:lnSpc>
                  <a:spcPct val="90000"/>
                </a:lnSpc>
                <a:spcBef>
                  <a:spcPct val="0"/>
                </a:spcBef>
                <a:spcAft>
                  <a:spcPct val="35000"/>
                </a:spcAft>
              </a:pPr>
              <a:endParaRPr lang="zh-CN" altLang="en-US" sz="30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sp>
        <p:nvSpPr>
          <p:cNvPr id="18" name="弧形 17"/>
          <p:cNvSpPr/>
          <p:nvPr/>
        </p:nvSpPr>
        <p:spPr>
          <a:xfrm rot="18960000">
            <a:off x="3449955" y="1627505"/>
            <a:ext cx="2208530" cy="2208530"/>
          </a:xfrm>
          <a:prstGeom prst="arc">
            <a:avLst>
              <a:gd name="adj1" fmla="val 18019189"/>
              <a:gd name="adj2" fmla="val 1977688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0" name="弧形 19"/>
          <p:cNvSpPr/>
          <p:nvPr/>
        </p:nvSpPr>
        <p:spPr>
          <a:xfrm rot="13560000">
            <a:off x="3449955" y="1627505"/>
            <a:ext cx="2208530" cy="2208530"/>
          </a:xfrm>
          <a:prstGeom prst="arc">
            <a:avLst>
              <a:gd name="adj1" fmla="val 18019189"/>
              <a:gd name="adj2" fmla="val 1977688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1" name="弧形 20"/>
          <p:cNvSpPr/>
          <p:nvPr/>
        </p:nvSpPr>
        <p:spPr>
          <a:xfrm rot="8160000">
            <a:off x="3449955" y="1627505"/>
            <a:ext cx="2208530" cy="2208530"/>
          </a:xfrm>
          <a:prstGeom prst="arc">
            <a:avLst>
              <a:gd name="adj1" fmla="val 18019189"/>
              <a:gd name="adj2" fmla="val 1977688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2" name="弧形 31"/>
          <p:cNvSpPr/>
          <p:nvPr/>
        </p:nvSpPr>
        <p:spPr>
          <a:xfrm rot="2760000">
            <a:off x="3449955" y="1627505"/>
            <a:ext cx="2208530" cy="2208530"/>
          </a:xfrm>
          <a:prstGeom prst="arc">
            <a:avLst>
              <a:gd name="adj1" fmla="val 18019189"/>
              <a:gd name="adj2" fmla="val 1977688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5" name="文本框 6"/>
          <p:cNvSpPr txBox="1"/>
          <p:nvPr/>
        </p:nvSpPr>
        <p:spPr>
          <a:xfrm>
            <a:off x="6092190" y="1626870"/>
            <a:ext cx="1808480" cy="6451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从海量历史数据中寻找“大概率”策略，业绩长期稳定适合寻求绝对收益的稳健投资者。</a:t>
            </a:r>
            <a:endPar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endParaRPr>
          </a:p>
        </p:txBody>
      </p:sp>
      <p:sp>
        <p:nvSpPr>
          <p:cNvPr id="36" name="文本框 7"/>
          <p:cNvSpPr txBox="1"/>
          <p:nvPr/>
        </p:nvSpPr>
        <p:spPr>
          <a:xfrm>
            <a:off x="6092190" y="1386205"/>
            <a:ext cx="1360170" cy="2755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高稳定</a:t>
            </a:r>
            <a:endParaRPr lang="zh-CN" altLang="en-US" sz="12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8" name="文本框 6"/>
          <p:cNvSpPr txBox="1"/>
          <p:nvPr/>
        </p:nvSpPr>
        <p:spPr>
          <a:xfrm>
            <a:off x="6092190" y="3588385"/>
            <a:ext cx="1808480" cy="2755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模型稳定、持仓分散风险</a:t>
            </a: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低</a:t>
            </a:r>
            <a:endPar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endParaRPr>
          </a:p>
        </p:txBody>
      </p:sp>
      <p:sp>
        <p:nvSpPr>
          <p:cNvPr id="39" name="文本框 7"/>
          <p:cNvSpPr txBox="1"/>
          <p:nvPr/>
        </p:nvSpPr>
        <p:spPr>
          <a:xfrm>
            <a:off x="6092190" y="3347085"/>
            <a:ext cx="1360170" cy="2755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defRPr/>
            </a:pPr>
            <a:r>
              <a:rPr lang="zh-CN" altLang="en-US" sz="12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低风险</a:t>
            </a:r>
            <a:endParaRPr lang="zh-CN" altLang="en-US" sz="12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1" name="文本框 6"/>
          <p:cNvSpPr txBox="1"/>
          <p:nvPr/>
        </p:nvSpPr>
        <p:spPr>
          <a:xfrm>
            <a:off x="1243965" y="1626870"/>
            <a:ext cx="180848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ct val="120000"/>
              </a:lnSpc>
            </a:pPr>
            <a:r>
              <a:rPr lang="en-US" sz="1000" dirty="0">
                <a:solidFill>
                  <a:schemeClr val="bg1">
                    <a:lumMod val="50000"/>
                  </a:schemeClr>
                </a:solidFill>
                <a:latin typeface="微软雅黑" panose="020B0503020204020204" charset="-122"/>
                <a:ea typeface="微软雅黑" panose="020B0503020204020204" charset="-122"/>
                <a:cs typeface="+mj-ea"/>
                <a:sym typeface="微软雅黑 Light" panose="020B0502040204020203" charset="-122"/>
              </a:rPr>
              <a:t>通过量化投资方式克服人性恐惧与贪婪的弱点</a:t>
            </a:r>
            <a:endParaRPr lang="en-US" altLang="zh-CN" sz="1000" dirty="0">
              <a:solidFill>
                <a:schemeClr val="bg1">
                  <a:lumMod val="50000"/>
                </a:schemeClr>
              </a:solidFill>
              <a:latin typeface="微软雅黑" panose="020B0503020204020204" charset="-122"/>
              <a:ea typeface="微软雅黑" panose="020B0503020204020204" charset="-122"/>
              <a:cs typeface="+mj-ea"/>
              <a:sym typeface="微软雅黑 Light" panose="020B0502040204020203" charset="-122"/>
            </a:endParaRPr>
          </a:p>
        </p:txBody>
      </p:sp>
      <p:sp>
        <p:nvSpPr>
          <p:cNvPr id="42" name="文本框 7"/>
          <p:cNvSpPr txBox="1"/>
          <p:nvPr/>
        </p:nvSpPr>
        <p:spPr>
          <a:xfrm>
            <a:off x="1692275" y="1386205"/>
            <a:ext cx="1360170" cy="2755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685800">
              <a:defRPr/>
            </a:pPr>
            <a:r>
              <a:rPr lang="zh-CN" altLang="en-US" sz="12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犯错少</a:t>
            </a:r>
            <a:endParaRPr lang="zh-CN" altLang="en-US" sz="12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4" name="文本框 6"/>
          <p:cNvSpPr txBox="1"/>
          <p:nvPr/>
        </p:nvSpPr>
        <p:spPr>
          <a:xfrm>
            <a:off x="1180465" y="3588385"/>
            <a:ext cx="1871980" cy="6451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ct val="120000"/>
              </a:lnSpc>
            </a:pPr>
            <a:r>
              <a:rPr lang="en-US" sz="1000" dirty="0">
                <a:solidFill>
                  <a:schemeClr val="bg1">
                    <a:lumMod val="50000"/>
                  </a:schemeClr>
                </a:solidFill>
                <a:latin typeface="微软雅黑" panose="020B0503020204020204" charset="-122"/>
                <a:ea typeface="微软雅黑" panose="020B0503020204020204" charset="-122"/>
                <a:cs typeface="+mj-ea"/>
                <a:sym typeface="微软雅黑 Light" panose="020B0502040204020203" charset="-122"/>
              </a:rPr>
              <a:t>投资持仓分布于</a:t>
            </a:r>
            <a:r>
              <a:rPr lang="zh-CN" altLang="en-US" sz="1000" dirty="0">
                <a:solidFill>
                  <a:schemeClr val="bg1">
                    <a:lumMod val="50000"/>
                  </a:schemeClr>
                </a:solidFill>
                <a:latin typeface="微软雅黑" panose="020B0503020204020204" charset="-122"/>
                <a:ea typeface="微软雅黑" panose="020B0503020204020204" charset="-122"/>
                <a:cs typeface="+mj-ea"/>
                <a:sym typeface="微软雅黑 Light" panose="020B0502040204020203" charset="-122"/>
              </a:rPr>
              <a:t>两</a:t>
            </a:r>
            <a:r>
              <a:rPr lang="en-US" sz="1000" dirty="0">
                <a:solidFill>
                  <a:schemeClr val="bg1">
                    <a:lumMod val="50000"/>
                  </a:schemeClr>
                </a:solidFill>
                <a:latin typeface="微软雅黑" panose="020B0503020204020204" charset="-122"/>
                <a:ea typeface="微软雅黑" panose="020B0503020204020204" charset="-122"/>
                <a:cs typeface="+mj-ea"/>
                <a:sym typeface="微软雅黑 Light" panose="020B0502040204020203" charset="-122"/>
              </a:rPr>
              <a:t>百只股票，资金容量大。同时，</a:t>
            </a:r>
            <a:r>
              <a:rPr lang="zh-CN" altLang="en-US" sz="1000" dirty="0">
                <a:solidFill>
                  <a:schemeClr val="bg1">
                    <a:lumMod val="50000"/>
                  </a:schemeClr>
                </a:solidFill>
                <a:latin typeface="微软雅黑" panose="020B0503020204020204" charset="-122"/>
                <a:ea typeface="微软雅黑" panose="020B0503020204020204" charset="-122"/>
                <a:cs typeface="+mj-ea"/>
                <a:sym typeface="微软雅黑 Light" panose="020B0502040204020203" charset="-122"/>
              </a:rPr>
              <a:t>机器交易</a:t>
            </a:r>
            <a:r>
              <a:rPr lang="en-US" sz="1000" dirty="0">
                <a:solidFill>
                  <a:schemeClr val="bg1">
                    <a:lumMod val="50000"/>
                  </a:schemeClr>
                </a:solidFill>
                <a:latin typeface="微软雅黑" panose="020B0503020204020204" charset="-122"/>
                <a:ea typeface="微软雅黑" panose="020B0503020204020204" charset="-122"/>
                <a:cs typeface="+mj-ea"/>
                <a:sym typeface="微软雅黑 Light" panose="020B0502040204020203" charset="-122"/>
              </a:rPr>
              <a:t>在遇到极端行情灵活性更强</a:t>
            </a:r>
            <a:endParaRPr lang="en-US" altLang="zh-CN" sz="1000" dirty="0">
              <a:solidFill>
                <a:schemeClr val="bg1">
                  <a:lumMod val="50000"/>
                </a:schemeClr>
              </a:solidFill>
              <a:latin typeface="微软雅黑" panose="020B0503020204020204" charset="-122"/>
              <a:ea typeface="微软雅黑" panose="020B0503020204020204" charset="-122"/>
              <a:cs typeface="+mj-ea"/>
              <a:sym typeface="微软雅黑 Light" panose="020B0502040204020203" charset="-122"/>
            </a:endParaRPr>
          </a:p>
        </p:txBody>
      </p:sp>
      <p:sp>
        <p:nvSpPr>
          <p:cNvPr id="45" name="文本框 7"/>
          <p:cNvSpPr txBox="1"/>
          <p:nvPr/>
        </p:nvSpPr>
        <p:spPr>
          <a:xfrm>
            <a:off x="1692275" y="3347085"/>
            <a:ext cx="1360170" cy="2755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685800">
              <a:defRPr/>
            </a:pPr>
            <a:r>
              <a:rPr lang="zh-CN" altLang="en-US" sz="12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灵活性</a:t>
            </a:r>
            <a:endParaRPr lang="zh-CN" altLang="en-US" sz="12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56" name="组合 55"/>
          <p:cNvGrpSpPr/>
          <p:nvPr/>
        </p:nvGrpSpPr>
        <p:grpSpPr>
          <a:xfrm>
            <a:off x="251900" y="195486"/>
            <a:ext cx="8568572" cy="585582"/>
            <a:chOff x="251900" y="195486"/>
            <a:chExt cx="8568572" cy="585582"/>
          </a:xfrm>
        </p:grpSpPr>
        <p:cxnSp>
          <p:nvCxnSpPr>
            <p:cNvPr id="57" name="直接连接符 56"/>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331640" y="255120"/>
              <a:ext cx="119888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策略优势</a:t>
              </a:r>
              <a:endPar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59" name="组合 58"/>
            <p:cNvGrpSpPr/>
            <p:nvPr/>
          </p:nvGrpSpPr>
          <p:grpSpPr>
            <a:xfrm>
              <a:off x="251900" y="195486"/>
              <a:ext cx="887938" cy="585582"/>
              <a:chOff x="562441" y="531294"/>
              <a:chExt cx="2322326" cy="1531540"/>
            </a:xfrm>
          </p:grpSpPr>
          <p:sp>
            <p:nvSpPr>
              <p:cNvPr id="61" name="圆角矩形 60"/>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2" name="圆角矩形 61"/>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3" name="圆角矩形 62"/>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4" name="圆角矩形 63"/>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5" name="圆角矩形 64"/>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6" name="文本框 4"/>
              <p:cNvSpPr txBox="1"/>
              <p:nvPr/>
            </p:nvSpPr>
            <p:spPr>
              <a:xfrm>
                <a:off x="951317" y="617339"/>
                <a:ext cx="1215697" cy="96325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02</a:t>
                </a:r>
                <a:endParaRPr kumimoji="0" lang="zh-CN" altLang="en-US"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grpSp>
      <p:pic>
        <p:nvPicPr>
          <p:cNvPr id="7" name="图片 6" descr="风险"/>
          <p:cNvPicPr>
            <a:picLocks noChangeAspect="1"/>
          </p:cNvPicPr>
          <p:nvPr/>
        </p:nvPicPr>
        <p:blipFill>
          <a:blip r:embed="rId1"/>
          <a:stretch>
            <a:fillRect/>
          </a:stretch>
        </p:blipFill>
        <p:spPr>
          <a:xfrm>
            <a:off x="3575050" y="1753235"/>
            <a:ext cx="457200" cy="457200"/>
          </a:xfrm>
          <a:prstGeom prst="rect">
            <a:avLst/>
          </a:prstGeom>
        </p:spPr>
      </p:pic>
      <p:pic>
        <p:nvPicPr>
          <p:cNvPr id="8" name="图片 7" descr="保护"/>
          <p:cNvPicPr>
            <a:picLocks noChangeAspect="1"/>
          </p:cNvPicPr>
          <p:nvPr/>
        </p:nvPicPr>
        <p:blipFill>
          <a:blip r:embed="rId2"/>
          <a:stretch>
            <a:fillRect/>
          </a:stretch>
        </p:blipFill>
        <p:spPr>
          <a:xfrm>
            <a:off x="5139690" y="3290570"/>
            <a:ext cx="457200" cy="457200"/>
          </a:xfrm>
          <a:prstGeom prst="rect">
            <a:avLst/>
          </a:prstGeom>
        </p:spPr>
      </p:pic>
      <p:sp>
        <p:nvSpPr>
          <p:cNvPr id="2" name="矩形 1"/>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13403634">
            <a:off x="1841918" y="2484857"/>
            <a:ext cx="759943" cy="759943"/>
          </a:xfrm>
          <a:prstGeom prst="rect">
            <a:avLst/>
          </a:prstGeom>
          <a:solidFill>
            <a:srgbClr val="376092"/>
          </a:solidFill>
          <a:ln>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48" name="矩形 47"/>
          <p:cNvSpPr/>
          <p:nvPr/>
        </p:nvSpPr>
        <p:spPr>
          <a:xfrm rot="13403634">
            <a:off x="4979474" y="2484857"/>
            <a:ext cx="759943" cy="759943"/>
          </a:xfrm>
          <a:prstGeom prst="rect">
            <a:avLst/>
          </a:prstGeom>
          <a:solidFill>
            <a:srgbClr val="376092"/>
          </a:solidFill>
          <a:ln>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49" name="Group 82"/>
          <p:cNvGrpSpPr/>
          <p:nvPr/>
        </p:nvGrpSpPr>
        <p:grpSpPr>
          <a:xfrm>
            <a:off x="5148580" y="2675890"/>
            <a:ext cx="400050" cy="400050"/>
            <a:chOff x="4439444" y="2582069"/>
            <a:chExt cx="464344" cy="464344"/>
          </a:xfrm>
          <a:solidFill>
            <a:schemeClr val="bg1"/>
          </a:solidFill>
        </p:grpSpPr>
        <p:sp>
          <p:nvSpPr>
            <p:cNvPr id="50"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51"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52"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sp>
        <p:nvSpPr>
          <p:cNvPr id="58" name="矩形 57"/>
          <p:cNvSpPr/>
          <p:nvPr/>
        </p:nvSpPr>
        <p:spPr>
          <a:xfrm rot="13403634">
            <a:off x="6531644" y="2484857"/>
            <a:ext cx="759943" cy="759943"/>
          </a:xfrm>
          <a:prstGeom prst="rect">
            <a:avLst/>
          </a:prstGeom>
          <a:solidFill>
            <a:srgbClr val="376092"/>
          </a:solidFill>
          <a:ln>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59" name="Group 52"/>
          <p:cNvGrpSpPr/>
          <p:nvPr/>
        </p:nvGrpSpPr>
        <p:grpSpPr>
          <a:xfrm>
            <a:off x="6700918" y="2653772"/>
            <a:ext cx="421392" cy="422113"/>
            <a:chOff x="9145588" y="4435475"/>
            <a:chExt cx="464344" cy="465138"/>
          </a:xfrm>
          <a:solidFill>
            <a:schemeClr val="bg1"/>
          </a:solidFill>
        </p:grpSpPr>
        <p:sp>
          <p:nvSpPr>
            <p:cNvPr id="60"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1"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2"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3"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4"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5"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6"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7"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8"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sp>
        <p:nvSpPr>
          <p:cNvPr id="69" name="矩形 68"/>
          <p:cNvSpPr/>
          <p:nvPr/>
        </p:nvSpPr>
        <p:spPr>
          <a:xfrm rot="13403634">
            <a:off x="3404660" y="2484857"/>
            <a:ext cx="759943" cy="759943"/>
          </a:xfrm>
          <a:prstGeom prst="rect">
            <a:avLst/>
          </a:prstGeom>
          <a:solidFill>
            <a:srgbClr val="376092"/>
          </a:solidFill>
          <a:ln>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65000"/>
                  <a:lumOff val="3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70" name="Group 68"/>
          <p:cNvGrpSpPr/>
          <p:nvPr/>
        </p:nvGrpSpPr>
        <p:grpSpPr>
          <a:xfrm>
            <a:off x="3618237" y="2677906"/>
            <a:ext cx="318530" cy="422113"/>
            <a:chOff x="3582988" y="3510757"/>
            <a:chExt cx="319088" cy="465138"/>
          </a:xfrm>
          <a:solidFill>
            <a:schemeClr val="bg1"/>
          </a:solidFill>
        </p:grpSpPr>
        <p:sp>
          <p:nvSpPr>
            <p:cNvPr id="71"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72"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4288" tIns="14288" rIns="14288" bIns="14288" anchor="ctr"/>
            <a:lstStyle/>
            <a:p>
              <a:pPr algn="ctr" defTabSz="171450" fontAlgn="base" hangingPunct="0">
                <a:spcBef>
                  <a:spcPct val="0"/>
                </a:spcBef>
                <a:spcAft>
                  <a:spcPct val="0"/>
                </a:spcAft>
              </a:pPr>
              <a:endParaRPr lang="en-US" sz="1125" dirty="0">
                <a:solidFill>
                  <a:schemeClr val="tx1">
                    <a:lumMod val="65000"/>
                    <a:lumOff val="35000"/>
                  </a:schemeClr>
                </a:solidFill>
                <a:effectLst>
                  <a:outerShdw blurRad="38100" dist="38100" dir="2700000" algn="tl">
                    <a:srgbClr val="000000"/>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sp>
        <p:nvSpPr>
          <p:cNvPr id="76" name="矩形 75"/>
          <p:cNvSpPr/>
          <p:nvPr/>
        </p:nvSpPr>
        <p:spPr>
          <a:xfrm>
            <a:off x="4433570" y="3940175"/>
            <a:ext cx="2022475" cy="645160"/>
          </a:xfrm>
          <a:prstGeom prst="rect">
            <a:avLst/>
          </a:prstGeom>
        </p:spPr>
        <p:txBody>
          <a:bodyPr wrap="square">
            <a:spAutoFit/>
          </a:bodyPr>
          <a:lstStyle/>
          <a:p>
            <a:pPr algn="ctr">
              <a:lnSpc>
                <a:spcPct val="120000"/>
              </a:lnSpc>
              <a:buClr>
                <a:srgbClr val="E7E6E6">
                  <a:lumMod val="10000"/>
                </a:srgbClr>
              </a:buClr>
            </a:pPr>
            <a:r>
              <a:rPr lang="en-US" altLang="zh-CN" sz="1000">
                <a:solidFill>
                  <a:schemeClr val="bg1">
                    <a:lumMod val="50000"/>
                  </a:schemeClr>
                </a:solidFill>
                <a:latin typeface="微软雅黑" panose="020B0503020204020204" charset="-122"/>
                <a:ea typeface="微软雅黑" panose="020B0503020204020204" charset="-122"/>
                <a:cs typeface="+mn-ea"/>
                <a:sym typeface="+mn-lt"/>
              </a:rPr>
              <a:t>基于股指基差波动情况，灵活控制基金仓位，降低对冲成本对基金净值表现的冲击。</a:t>
            </a:r>
            <a:endParaRPr lang="en-US" altLang="zh-CN" sz="1000" dirty="0">
              <a:solidFill>
                <a:schemeClr val="bg1">
                  <a:lumMod val="50000"/>
                </a:schemeClr>
              </a:solidFill>
              <a:latin typeface="微软雅黑" panose="020B0503020204020204" charset="-122"/>
              <a:ea typeface="微软雅黑" panose="020B0503020204020204" charset="-122"/>
              <a:cs typeface="+mn-ea"/>
              <a:sym typeface="+mn-lt"/>
            </a:endParaRPr>
          </a:p>
        </p:txBody>
      </p:sp>
      <p:sp>
        <p:nvSpPr>
          <p:cNvPr id="109" name="矩形 10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624828" y="3665119"/>
            <a:ext cx="1551167" cy="275590"/>
          </a:xfrm>
          <a:prstGeom prst="rect">
            <a:avLst/>
          </a:prstGeom>
        </p:spPr>
        <p:txBody>
          <a:bodyPr wrap="square">
            <a:spAutoFit/>
          </a:bodyPr>
          <a:lstStyle/>
          <a:p>
            <a:pPr algn="ctr" fontAlgn="base">
              <a:spcBef>
                <a:spcPct val="0"/>
              </a:spcBef>
              <a:spcAft>
                <a:spcPct val="0"/>
              </a:spcAft>
              <a:defRPr/>
            </a:pPr>
            <a:r>
              <a:rPr lang="zh-CN" sz="1200" b="1"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仓位动态管理</a:t>
            </a:r>
            <a:endParaRPr lang="zh-CN" sz="1200" b="1"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111" name="矩形 110"/>
          <p:cNvSpPr/>
          <p:nvPr/>
        </p:nvSpPr>
        <p:spPr>
          <a:xfrm>
            <a:off x="949325" y="3940175"/>
            <a:ext cx="2496820" cy="645160"/>
          </a:xfrm>
          <a:prstGeom prst="rect">
            <a:avLst/>
          </a:prstGeom>
        </p:spPr>
        <p:txBody>
          <a:bodyPr wrap="square">
            <a:spAutoFit/>
          </a:bodyPr>
          <a:lstStyle/>
          <a:p>
            <a:pPr algn="ctr">
              <a:lnSpc>
                <a:spcPct val="120000"/>
              </a:lnSpc>
              <a:buClr>
                <a:srgbClr val="E7E6E6">
                  <a:lumMod val="10000"/>
                </a:srgbClr>
              </a:buClr>
            </a:pPr>
            <a:r>
              <a:rPr lang="en-US" altLang="zh-CN" sz="100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在指数成分股内优选</a:t>
            </a:r>
            <a:r>
              <a:rPr lang="zh-CN" altLang="en-US" sz="100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一篮子</a:t>
            </a:r>
            <a:r>
              <a:rPr lang="en-US" altLang="zh-CN" sz="100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股票，同时严格根据指数的行业、市值分布来构建组合，充分分散个股、行业及市值风险。</a:t>
            </a:r>
            <a:endPar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446305" y="3665119"/>
            <a:ext cx="1551167" cy="275590"/>
          </a:xfrm>
          <a:prstGeom prst="rect">
            <a:avLst/>
          </a:prstGeom>
        </p:spPr>
        <p:txBody>
          <a:bodyPr wrap="square">
            <a:spAutoFit/>
          </a:bodyPr>
          <a:lstStyle/>
          <a:p>
            <a:pPr algn="ctr" fontAlgn="base">
              <a:spcBef>
                <a:spcPct val="0"/>
              </a:spcBef>
              <a:spcAft>
                <a:spcPct val="0"/>
              </a:spcAft>
              <a:defRPr/>
            </a:pPr>
            <a:r>
              <a:rPr lang="zh-CN" sz="1200" b="1"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持仓分散</a:t>
            </a:r>
            <a:endParaRPr lang="zh-CN" sz="1200" b="1"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114" name="矩形 113"/>
          <p:cNvSpPr/>
          <p:nvPr/>
        </p:nvSpPr>
        <p:spPr>
          <a:xfrm>
            <a:off x="2690495" y="1449705"/>
            <a:ext cx="2094230" cy="645160"/>
          </a:xfrm>
          <a:prstGeom prst="rect">
            <a:avLst/>
          </a:prstGeom>
        </p:spPr>
        <p:txBody>
          <a:bodyPr wrap="square">
            <a:spAutoFit/>
          </a:bodyPr>
          <a:lstStyle/>
          <a:p>
            <a:pPr algn="ctr">
              <a:lnSpc>
                <a:spcPct val="120000"/>
              </a:lnSpc>
              <a:buClr>
                <a:srgbClr val="E7E6E6">
                  <a:lumMod val="10000"/>
                </a:srgbClr>
              </a:buClr>
            </a:pPr>
            <a:r>
              <a:rPr lang="en-US" altLang="zh-CN" sz="100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根据股票组合beta以衍生品（如IC合约）对冲其系统性风险，将选股超额收益锁定为绝对收益。</a:t>
            </a:r>
            <a:endPar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5" name="矩形 1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998163" y="1174875"/>
            <a:ext cx="1551167" cy="275590"/>
          </a:xfrm>
          <a:prstGeom prst="rect">
            <a:avLst/>
          </a:prstGeom>
        </p:spPr>
        <p:txBody>
          <a:bodyPr wrap="square">
            <a:spAutoFit/>
          </a:bodyPr>
          <a:lstStyle/>
          <a:p>
            <a:pPr algn="ctr" fontAlgn="base">
              <a:spcBef>
                <a:spcPct val="0"/>
              </a:spcBef>
              <a:spcAft>
                <a:spcPct val="0"/>
              </a:spcAft>
              <a:defRPr/>
            </a:pPr>
            <a:r>
              <a:rPr lang="zh-CN" sz="1200" b="1"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市场风险对冲</a:t>
            </a:r>
            <a:endParaRPr lang="zh-CN" sz="1200" b="1"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117" name="矩形 116"/>
          <p:cNvSpPr/>
          <p:nvPr/>
        </p:nvSpPr>
        <p:spPr>
          <a:xfrm>
            <a:off x="5969421" y="1449989"/>
            <a:ext cx="1771727" cy="645160"/>
          </a:xfrm>
          <a:prstGeom prst="rect">
            <a:avLst/>
          </a:prstGeom>
        </p:spPr>
        <p:txBody>
          <a:bodyPr wrap="square">
            <a:spAutoFit/>
          </a:bodyPr>
          <a:lstStyle/>
          <a:p>
            <a:pPr algn="ctr">
              <a:lnSpc>
                <a:spcPct val="120000"/>
              </a:lnSpc>
              <a:buClr>
                <a:srgbClr val="E7E6E6">
                  <a:lumMod val="10000"/>
                </a:srgbClr>
              </a:buClr>
            </a:pPr>
            <a:r>
              <a:rPr lang="en-US" altLang="zh-CN" sz="100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个股止损 </a:t>
            </a:r>
            <a:endParaRPr lang="en-US" altLang="zh-CN" sz="100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algn="ctr">
              <a:lnSpc>
                <a:spcPct val="120000"/>
              </a:lnSpc>
              <a:buClr>
                <a:srgbClr val="E7E6E6">
                  <a:lumMod val="10000"/>
                </a:srgbClr>
              </a:buClr>
            </a:pPr>
            <a:r>
              <a:rPr lang="en-US" altLang="zh-CN" sz="100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策略止损</a:t>
            </a:r>
            <a:endParaRPr lang="en-US" altLang="zh-CN" sz="100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algn="ctr">
              <a:lnSpc>
                <a:spcPct val="120000"/>
              </a:lnSpc>
              <a:buClr>
                <a:srgbClr val="E7E6E6">
                  <a:lumMod val="10000"/>
                </a:srgbClr>
              </a:buClr>
            </a:pPr>
            <a:r>
              <a:rPr lang="en-US" altLang="zh-CN" sz="100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基金产品止损</a:t>
            </a:r>
            <a:endPar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02897" y="1174875"/>
            <a:ext cx="1551167" cy="275590"/>
          </a:xfrm>
          <a:prstGeom prst="rect">
            <a:avLst/>
          </a:prstGeom>
        </p:spPr>
        <p:txBody>
          <a:bodyPr wrap="square">
            <a:spAutoFit/>
          </a:bodyPr>
          <a:lstStyle/>
          <a:p>
            <a:pPr algn="ctr" fontAlgn="base">
              <a:spcBef>
                <a:spcPct val="0"/>
              </a:spcBef>
              <a:spcAft>
                <a:spcPct val="0"/>
              </a:spcAft>
              <a:defRPr/>
            </a:pPr>
            <a:r>
              <a:rPr lang="zh-CN" sz="1200" b="1"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多层次止损机制</a:t>
            </a:r>
            <a:endParaRPr lang="zh-CN" sz="1200" b="1"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77" name="组合 76"/>
          <p:cNvGrpSpPr/>
          <p:nvPr/>
        </p:nvGrpSpPr>
        <p:grpSpPr>
          <a:xfrm>
            <a:off x="251900" y="195486"/>
            <a:ext cx="8568572" cy="585582"/>
            <a:chOff x="251900" y="195486"/>
            <a:chExt cx="8568572" cy="585582"/>
          </a:xfrm>
        </p:grpSpPr>
        <p:cxnSp>
          <p:nvCxnSpPr>
            <p:cNvPr id="78" name="直接连接符 77"/>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31640" y="255120"/>
              <a:ext cx="170688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风险管控手段</a:t>
              </a:r>
              <a:endPar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7" name="文本框 4"/>
              <p:cNvSpPr txBox="1"/>
              <p:nvPr/>
            </p:nvSpPr>
            <p:spPr>
              <a:xfrm>
                <a:off x="951319" y="617339"/>
                <a:ext cx="1215697" cy="96325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02</a:t>
                </a:r>
                <a:endParaRPr kumimoji="0" lang="zh-CN" altLang="en-US"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grpSp>
      <p:sp>
        <p:nvSpPr>
          <p:cNvPr id="7" name="椭圆 16"/>
          <p:cNvSpPr/>
          <p:nvPr/>
        </p:nvSpPr>
        <p:spPr>
          <a:xfrm rot="21600000">
            <a:off x="1986507" y="2631712"/>
            <a:ext cx="422275" cy="38227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8039" h="550199">
                <a:moveTo>
                  <a:pt x="461128" y="431155"/>
                </a:moveTo>
                <a:lnTo>
                  <a:pt x="501529" y="431155"/>
                </a:lnTo>
                <a:lnTo>
                  <a:pt x="534583" y="431155"/>
                </a:lnTo>
                <a:lnTo>
                  <a:pt x="574984" y="431155"/>
                </a:lnTo>
                <a:cubicBezTo>
                  <a:pt x="593159" y="431155"/>
                  <a:pt x="608133" y="446024"/>
                  <a:pt x="608039" y="464280"/>
                </a:cubicBezTo>
                <a:lnTo>
                  <a:pt x="608039" y="517074"/>
                </a:lnTo>
                <a:cubicBezTo>
                  <a:pt x="608039" y="535236"/>
                  <a:pt x="593065" y="550199"/>
                  <a:pt x="574890" y="550199"/>
                </a:cubicBezTo>
                <a:lnTo>
                  <a:pt x="461128" y="550199"/>
                </a:lnTo>
                <a:cubicBezTo>
                  <a:pt x="442858" y="550199"/>
                  <a:pt x="427979" y="535236"/>
                  <a:pt x="427979" y="517074"/>
                </a:cubicBezTo>
                <a:lnTo>
                  <a:pt x="427979" y="464280"/>
                </a:lnTo>
                <a:cubicBezTo>
                  <a:pt x="427979" y="446024"/>
                  <a:pt x="442858" y="431155"/>
                  <a:pt x="461128" y="431155"/>
                </a:cubicBezTo>
                <a:close/>
                <a:moveTo>
                  <a:pt x="247103" y="431155"/>
                </a:moveTo>
                <a:lnTo>
                  <a:pt x="287504" y="431155"/>
                </a:lnTo>
                <a:lnTo>
                  <a:pt x="320558" y="431155"/>
                </a:lnTo>
                <a:lnTo>
                  <a:pt x="360959" y="431155"/>
                </a:lnTo>
                <a:cubicBezTo>
                  <a:pt x="379134" y="431155"/>
                  <a:pt x="394108" y="446024"/>
                  <a:pt x="394014" y="464280"/>
                </a:cubicBezTo>
                <a:lnTo>
                  <a:pt x="394014" y="517074"/>
                </a:lnTo>
                <a:cubicBezTo>
                  <a:pt x="394014" y="535236"/>
                  <a:pt x="379040" y="550199"/>
                  <a:pt x="360865" y="550199"/>
                </a:cubicBezTo>
                <a:lnTo>
                  <a:pt x="247103" y="550199"/>
                </a:lnTo>
                <a:cubicBezTo>
                  <a:pt x="228833" y="550199"/>
                  <a:pt x="213954" y="535236"/>
                  <a:pt x="213954" y="517074"/>
                </a:cubicBezTo>
                <a:lnTo>
                  <a:pt x="213954" y="464280"/>
                </a:lnTo>
                <a:cubicBezTo>
                  <a:pt x="213954" y="446024"/>
                  <a:pt x="228833" y="431155"/>
                  <a:pt x="247103" y="431155"/>
                </a:cubicBezTo>
                <a:close/>
                <a:moveTo>
                  <a:pt x="33162" y="431155"/>
                </a:moveTo>
                <a:lnTo>
                  <a:pt x="73578" y="431155"/>
                </a:lnTo>
                <a:lnTo>
                  <a:pt x="106646" y="431155"/>
                </a:lnTo>
                <a:lnTo>
                  <a:pt x="146968" y="431155"/>
                </a:lnTo>
                <a:cubicBezTo>
                  <a:pt x="165339" y="431155"/>
                  <a:pt x="180224" y="446024"/>
                  <a:pt x="180130" y="464280"/>
                </a:cubicBezTo>
                <a:lnTo>
                  <a:pt x="180130" y="517074"/>
                </a:lnTo>
                <a:cubicBezTo>
                  <a:pt x="180130" y="535236"/>
                  <a:pt x="165150" y="550199"/>
                  <a:pt x="146968" y="550199"/>
                </a:cubicBezTo>
                <a:lnTo>
                  <a:pt x="33162" y="550199"/>
                </a:lnTo>
                <a:cubicBezTo>
                  <a:pt x="14979" y="550199"/>
                  <a:pt x="0" y="535236"/>
                  <a:pt x="0" y="517074"/>
                </a:cubicBezTo>
                <a:lnTo>
                  <a:pt x="0" y="464280"/>
                </a:lnTo>
                <a:cubicBezTo>
                  <a:pt x="0" y="446024"/>
                  <a:pt x="14979" y="431155"/>
                  <a:pt x="33162" y="431155"/>
                </a:cubicBezTo>
                <a:close/>
                <a:moveTo>
                  <a:pt x="163140" y="99327"/>
                </a:moveTo>
                <a:cubicBezTo>
                  <a:pt x="163046" y="101208"/>
                  <a:pt x="162857" y="102713"/>
                  <a:pt x="162857" y="104218"/>
                </a:cubicBezTo>
                <a:lnTo>
                  <a:pt x="162857" y="157362"/>
                </a:lnTo>
                <a:lnTo>
                  <a:pt x="162857" y="217184"/>
                </a:lnTo>
                <a:cubicBezTo>
                  <a:pt x="162857" y="234021"/>
                  <a:pt x="173220" y="244273"/>
                  <a:pt x="190176" y="244273"/>
                </a:cubicBezTo>
                <a:lnTo>
                  <a:pt x="249053" y="244273"/>
                </a:lnTo>
                <a:cubicBezTo>
                  <a:pt x="305480" y="244273"/>
                  <a:pt x="361813" y="244273"/>
                  <a:pt x="418146" y="244367"/>
                </a:cubicBezTo>
                <a:cubicBezTo>
                  <a:pt x="434443" y="244367"/>
                  <a:pt x="444994" y="233833"/>
                  <a:pt x="444994" y="217466"/>
                </a:cubicBezTo>
                <a:lnTo>
                  <a:pt x="444994" y="140525"/>
                </a:lnTo>
                <a:lnTo>
                  <a:pt x="444994" y="104971"/>
                </a:lnTo>
                <a:lnTo>
                  <a:pt x="444994" y="99327"/>
                </a:lnTo>
                <a:lnTo>
                  <a:pt x="248958" y="99327"/>
                </a:lnTo>
                <a:close/>
                <a:moveTo>
                  <a:pt x="415226" y="33955"/>
                </a:moveTo>
                <a:cubicBezTo>
                  <a:pt x="406465" y="33955"/>
                  <a:pt x="399306" y="41104"/>
                  <a:pt x="399306" y="49852"/>
                </a:cubicBezTo>
                <a:cubicBezTo>
                  <a:pt x="399306" y="58693"/>
                  <a:pt x="406465" y="65842"/>
                  <a:pt x="415226" y="65842"/>
                </a:cubicBezTo>
                <a:cubicBezTo>
                  <a:pt x="423987" y="65842"/>
                  <a:pt x="431146" y="58693"/>
                  <a:pt x="431146" y="49852"/>
                </a:cubicBezTo>
                <a:cubicBezTo>
                  <a:pt x="431146" y="41104"/>
                  <a:pt x="423987" y="33955"/>
                  <a:pt x="415226" y="33955"/>
                </a:cubicBezTo>
                <a:close/>
                <a:moveTo>
                  <a:pt x="360306" y="33955"/>
                </a:moveTo>
                <a:cubicBezTo>
                  <a:pt x="351545" y="33955"/>
                  <a:pt x="344386" y="41104"/>
                  <a:pt x="344386" y="49852"/>
                </a:cubicBezTo>
                <a:cubicBezTo>
                  <a:pt x="344386" y="58693"/>
                  <a:pt x="351545" y="65842"/>
                  <a:pt x="360306" y="65842"/>
                </a:cubicBezTo>
                <a:cubicBezTo>
                  <a:pt x="369161" y="65842"/>
                  <a:pt x="376320" y="58693"/>
                  <a:pt x="376320" y="49852"/>
                </a:cubicBezTo>
                <a:cubicBezTo>
                  <a:pt x="376320" y="41104"/>
                  <a:pt x="369161" y="33955"/>
                  <a:pt x="360306" y="33955"/>
                </a:cubicBezTo>
                <a:close/>
                <a:moveTo>
                  <a:pt x="305480" y="33955"/>
                </a:moveTo>
                <a:cubicBezTo>
                  <a:pt x="296625" y="33955"/>
                  <a:pt x="289466" y="41104"/>
                  <a:pt x="289466" y="49852"/>
                </a:cubicBezTo>
                <a:cubicBezTo>
                  <a:pt x="289466" y="58693"/>
                  <a:pt x="296625" y="65842"/>
                  <a:pt x="305480" y="65842"/>
                </a:cubicBezTo>
                <a:cubicBezTo>
                  <a:pt x="314241" y="65842"/>
                  <a:pt x="321400" y="58693"/>
                  <a:pt x="321400" y="49852"/>
                </a:cubicBezTo>
                <a:cubicBezTo>
                  <a:pt x="321400" y="41104"/>
                  <a:pt x="314241" y="33955"/>
                  <a:pt x="305480" y="33955"/>
                </a:cubicBezTo>
                <a:close/>
                <a:moveTo>
                  <a:pt x="189611" y="0"/>
                </a:moveTo>
                <a:lnTo>
                  <a:pt x="248958" y="0"/>
                </a:lnTo>
                <a:lnTo>
                  <a:pt x="417770" y="0"/>
                </a:lnTo>
                <a:cubicBezTo>
                  <a:pt x="452813" y="0"/>
                  <a:pt x="477871" y="25396"/>
                  <a:pt x="477871" y="60386"/>
                </a:cubicBezTo>
                <a:lnTo>
                  <a:pt x="477871" y="157456"/>
                </a:lnTo>
                <a:lnTo>
                  <a:pt x="477871" y="217560"/>
                </a:lnTo>
                <a:cubicBezTo>
                  <a:pt x="477871" y="242016"/>
                  <a:pt x="466755" y="260169"/>
                  <a:pt x="444712" y="271457"/>
                </a:cubicBezTo>
                <a:cubicBezTo>
                  <a:pt x="436045" y="275877"/>
                  <a:pt x="426625" y="277288"/>
                  <a:pt x="417016" y="277288"/>
                </a:cubicBezTo>
                <a:lnTo>
                  <a:pt x="320552" y="277288"/>
                </a:lnTo>
                <a:lnTo>
                  <a:pt x="320552" y="340685"/>
                </a:lnTo>
                <a:lnTo>
                  <a:pt x="518095" y="340685"/>
                </a:lnTo>
                <a:cubicBezTo>
                  <a:pt x="527233" y="340685"/>
                  <a:pt x="534675" y="348021"/>
                  <a:pt x="534675" y="357145"/>
                </a:cubicBezTo>
                <a:lnTo>
                  <a:pt x="534675" y="402294"/>
                </a:lnTo>
                <a:lnTo>
                  <a:pt x="501610" y="402294"/>
                </a:lnTo>
                <a:lnTo>
                  <a:pt x="501610" y="373606"/>
                </a:lnTo>
                <a:lnTo>
                  <a:pt x="320647" y="373606"/>
                </a:lnTo>
                <a:lnTo>
                  <a:pt x="320647" y="402294"/>
                </a:lnTo>
                <a:lnTo>
                  <a:pt x="287582" y="402294"/>
                </a:lnTo>
                <a:lnTo>
                  <a:pt x="287582" y="373606"/>
                </a:lnTo>
                <a:lnTo>
                  <a:pt x="106618" y="373606"/>
                </a:lnTo>
                <a:lnTo>
                  <a:pt x="106524" y="373606"/>
                </a:lnTo>
                <a:lnTo>
                  <a:pt x="106524" y="402294"/>
                </a:lnTo>
                <a:lnTo>
                  <a:pt x="73459" y="402294"/>
                </a:lnTo>
                <a:lnTo>
                  <a:pt x="73459" y="357145"/>
                </a:lnTo>
                <a:cubicBezTo>
                  <a:pt x="73459" y="348115"/>
                  <a:pt x="80901" y="340685"/>
                  <a:pt x="90039" y="340685"/>
                </a:cubicBezTo>
                <a:lnTo>
                  <a:pt x="287393" y="340685"/>
                </a:lnTo>
                <a:lnTo>
                  <a:pt x="287393" y="277288"/>
                </a:lnTo>
                <a:lnTo>
                  <a:pt x="248770" y="277288"/>
                </a:lnTo>
                <a:cubicBezTo>
                  <a:pt x="228328" y="277382"/>
                  <a:pt x="207980" y="277382"/>
                  <a:pt x="187633" y="277288"/>
                </a:cubicBezTo>
                <a:cubicBezTo>
                  <a:pt x="161727" y="277100"/>
                  <a:pt x="139778" y="260734"/>
                  <a:pt x="132524" y="236090"/>
                </a:cubicBezTo>
                <a:cubicBezTo>
                  <a:pt x="130828" y="230352"/>
                  <a:pt x="129981" y="224239"/>
                  <a:pt x="129981" y="218219"/>
                </a:cubicBezTo>
                <a:lnTo>
                  <a:pt x="129981" y="157456"/>
                </a:lnTo>
                <a:lnTo>
                  <a:pt x="129981" y="58881"/>
                </a:lnTo>
                <a:cubicBezTo>
                  <a:pt x="130075" y="25208"/>
                  <a:pt x="155698" y="0"/>
                  <a:pt x="18961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391" tIns="160391" rIns="160391" bIns="160391"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1333500">
              <a:lnSpc>
                <a:spcPct val="90000"/>
              </a:lnSpc>
              <a:spcBef>
                <a:spcPct val="0"/>
              </a:spcBef>
              <a:spcAft>
                <a:spcPct val="35000"/>
              </a:spcAft>
            </a:pPr>
            <a:endParaRPr lang="zh-CN" altLang="en-US" sz="30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 name="矩形 1"/>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1" fmla="*/ 0 w 8028384"/>
              <a:gd name="connsiteY0-2" fmla="*/ 0 h 2571750"/>
              <a:gd name="connsiteX1-3" fmla="*/ 8028384 w 8028384"/>
              <a:gd name="connsiteY1-4" fmla="*/ 0 h 2571750"/>
              <a:gd name="connsiteX2-5" fmla="*/ 8028384 w 8028384"/>
              <a:gd name="connsiteY2-6" fmla="*/ 2571750 h 2571750"/>
              <a:gd name="connsiteX3-7" fmla="*/ 2445165 w 8028384"/>
              <a:gd name="connsiteY3-8" fmla="*/ 2571078 h 2571750"/>
              <a:gd name="connsiteX4-9" fmla="*/ 0 w 8028384"/>
              <a:gd name="connsiteY4-10" fmla="*/ 2571750 h 2571750"/>
              <a:gd name="connsiteX5" fmla="*/ 0 w 8028384"/>
              <a:gd name="connsiteY5" fmla="*/ 0 h 2571750"/>
              <a:gd name="connsiteX0-11" fmla="*/ 0 w 8028384"/>
              <a:gd name="connsiteY0-12" fmla="*/ 0 h 2571750"/>
              <a:gd name="connsiteX1-13" fmla="*/ 8028384 w 8028384"/>
              <a:gd name="connsiteY1-14" fmla="*/ 0 h 2571750"/>
              <a:gd name="connsiteX2-15" fmla="*/ 8028384 w 8028384"/>
              <a:gd name="connsiteY2-16" fmla="*/ 2571750 h 2571750"/>
              <a:gd name="connsiteX3-17" fmla="*/ 2445165 w 8028384"/>
              <a:gd name="connsiteY3-18" fmla="*/ 2571078 h 2571750"/>
              <a:gd name="connsiteX4-19" fmla="*/ 0 w 8028384"/>
              <a:gd name="connsiteY4-20" fmla="*/ 0 h 2571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28384" h="2571750">
                <a:moveTo>
                  <a:pt x="0" y="0"/>
                </a:moveTo>
                <a:lnTo>
                  <a:pt x="8028384" y="0"/>
                </a:lnTo>
                <a:lnTo>
                  <a:pt x="8028384" y="2571750"/>
                </a:lnTo>
                <a:lnTo>
                  <a:pt x="2445165" y="2571078"/>
                </a:lnTo>
                <a:lnTo>
                  <a:pt x="0" y="0"/>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 name="等腰三角形 2"/>
          <p:cNvSpPr/>
          <p:nvPr/>
        </p:nvSpPr>
        <p:spPr>
          <a:xfrm rot="5400000">
            <a:off x="-1313377" y="1313377"/>
            <a:ext cx="5143500" cy="2516746"/>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1" name="矩形 20"/>
          <p:cNvSpPr/>
          <p:nvPr/>
        </p:nvSpPr>
        <p:spPr>
          <a:xfrm>
            <a:off x="3779912" y="3157167"/>
            <a:ext cx="1762760" cy="560705"/>
          </a:xfrm>
          <a:prstGeom prst="rect">
            <a:avLst/>
          </a:prstGeom>
        </p:spPr>
        <p:txBody>
          <a:bodyPr wrap="none" lIns="68580" tIns="34290" rIns="68580" bIns="34290">
            <a:spAutoFit/>
          </a:bodyPr>
          <a:lstStyle/>
          <a:p>
            <a:pPr defTabSz="913765">
              <a:spcBef>
                <a:spcPts val="0"/>
              </a:spcBef>
              <a:spcAft>
                <a:spcPts val="0"/>
              </a:spcAft>
              <a:defRPr/>
            </a:pPr>
            <a:r>
              <a:rPr lang="zh-CN" altLang="en-US" sz="3200" b="1" kern="0"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策略收益</a:t>
            </a:r>
            <a:endParaRPr lang="zh-CN" altLang="en-US" sz="3200" b="1" kern="0"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2" name="Rectangle 5"/>
          <p:cNvSpPr/>
          <p:nvPr/>
        </p:nvSpPr>
        <p:spPr bwMode="auto">
          <a:xfrm>
            <a:off x="3840480" y="3763010"/>
            <a:ext cx="2548255"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fontAlgn="base">
              <a:spcBef>
                <a:spcPct val="0"/>
              </a:spcBef>
              <a:spcAft>
                <a:spcPct val="0"/>
              </a:spcAft>
              <a:defRPr/>
            </a:pPr>
            <a:r>
              <a:rPr 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微软雅黑 Light" panose="020B0502040204020203" charset="-122"/>
              </a:rPr>
              <a:t>Strategy performance</a:t>
            </a:r>
            <a:endParaRPr kumimoji="0" lang="en-US" altLang="zh-CN" sz="1200" b="0" i="0" u="none" strike="noStrike" kern="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微软雅黑" panose="020B0503020204020204" charset="-122"/>
              <a:sym typeface="微软雅黑 Light" panose="020B0502040204020203" charset="-122"/>
            </a:endParaRPr>
          </a:p>
        </p:txBody>
      </p:sp>
      <p:sp>
        <p:nvSpPr>
          <p:cNvPr id="24" name="矩形 3"/>
          <p:cNvSpPr/>
          <p:nvPr/>
        </p:nvSpPr>
        <p:spPr>
          <a:xfrm>
            <a:off x="1115616" y="-2"/>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1" fmla="*/ 0 w 8028384"/>
              <a:gd name="connsiteY0-2" fmla="*/ 0 h 2571750"/>
              <a:gd name="connsiteX1-3" fmla="*/ 8028384 w 8028384"/>
              <a:gd name="connsiteY1-4" fmla="*/ 0 h 2571750"/>
              <a:gd name="connsiteX2-5" fmla="*/ 8028384 w 8028384"/>
              <a:gd name="connsiteY2-6" fmla="*/ 2571750 h 2571750"/>
              <a:gd name="connsiteX3-7" fmla="*/ 2445165 w 8028384"/>
              <a:gd name="connsiteY3-8" fmla="*/ 2571078 h 2571750"/>
              <a:gd name="connsiteX4-9" fmla="*/ 0 w 8028384"/>
              <a:gd name="connsiteY4-10" fmla="*/ 2571750 h 2571750"/>
              <a:gd name="connsiteX5" fmla="*/ 0 w 8028384"/>
              <a:gd name="connsiteY5" fmla="*/ 0 h 2571750"/>
              <a:gd name="connsiteX0-11" fmla="*/ 0 w 8028384"/>
              <a:gd name="connsiteY0-12" fmla="*/ 0 h 2571750"/>
              <a:gd name="connsiteX1-13" fmla="*/ 8028384 w 8028384"/>
              <a:gd name="connsiteY1-14" fmla="*/ 0 h 2571750"/>
              <a:gd name="connsiteX2-15" fmla="*/ 8028384 w 8028384"/>
              <a:gd name="connsiteY2-16" fmla="*/ 2571750 h 2571750"/>
              <a:gd name="connsiteX3-17" fmla="*/ 2445165 w 8028384"/>
              <a:gd name="connsiteY3-18" fmla="*/ 2571078 h 2571750"/>
              <a:gd name="connsiteX4-19" fmla="*/ 0 w 8028384"/>
              <a:gd name="connsiteY4-20" fmla="*/ 0 h 2571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28384" h="2571750">
                <a:moveTo>
                  <a:pt x="0" y="0"/>
                </a:moveTo>
                <a:lnTo>
                  <a:pt x="8028384" y="0"/>
                </a:lnTo>
                <a:lnTo>
                  <a:pt x="8028384" y="2571750"/>
                </a:lnTo>
                <a:lnTo>
                  <a:pt x="2445165" y="2571078"/>
                </a:lnTo>
                <a:lnTo>
                  <a:pt x="0" y="0"/>
                </a:lnTo>
                <a:close/>
              </a:path>
            </a:pathLst>
          </a:custGeom>
          <a:solidFill>
            <a:srgbClr val="37609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5" name="矩形 24"/>
          <p:cNvSpPr/>
          <p:nvPr/>
        </p:nvSpPr>
        <p:spPr>
          <a:xfrm>
            <a:off x="357249" y="1946807"/>
            <a:ext cx="1020151" cy="992579"/>
          </a:xfrm>
          <a:prstGeom prst="rect">
            <a:avLst/>
          </a:prstGeom>
        </p:spPr>
        <p:txBody>
          <a:bodyPr wrap="none" lIns="68580" tIns="34290" rIns="68580" bIns="34290">
            <a:spAutoFit/>
          </a:bodyPr>
          <a:lstStyle/>
          <a:p>
            <a:pPr defTabSz="913765">
              <a:spcBef>
                <a:spcPts val="0"/>
              </a:spcBef>
              <a:spcAft>
                <a:spcPts val="0"/>
              </a:spcAft>
              <a:defRPr/>
            </a:pPr>
            <a:r>
              <a:rPr lang="en-US" altLang="zh-CN" sz="6000" b="1" kern="0" spc="30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03</a:t>
            </a:r>
            <a:endParaRPr lang="zh-CN" altLang="en-US" sz="6000" b="1" kern="0" spc="30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3" name="矩形 32"/>
          <p:cNvSpPr/>
          <p:nvPr/>
        </p:nvSpPr>
        <p:spPr>
          <a:xfrm>
            <a:off x="357249" y="2894479"/>
            <a:ext cx="1276632" cy="315471"/>
          </a:xfrm>
          <a:prstGeom prst="rect">
            <a:avLst/>
          </a:prstGeom>
        </p:spPr>
        <p:txBody>
          <a:bodyPr wrap="none" lIns="68580" tIns="34290" rIns="68580" bIns="34290">
            <a:spAutoFit/>
          </a:bodyPr>
          <a:lstStyle/>
          <a:p>
            <a:pPr defTabSz="913765">
              <a:spcBef>
                <a:spcPts val="0"/>
              </a:spcBef>
              <a:spcAft>
                <a:spcPts val="0"/>
              </a:spcAft>
              <a:defRPr/>
            </a:pPr>
            <a:r>
              <a:rPr lang="en-US" altLang="zh-CN" sz="1600" b="1" kern="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PART THREE</a:t>
            </a:r>
            <a:endParaRPr lang="zh-CN" altLang="en-US" sz="1600" b="1" kern="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Tree>
  </p:cSld>
  <p:clrMapOvr>
    <a:masterClrMapping/>
  </p:clrMapOvr>
  <p:transition spd="slow"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251900" y="195486"/>
            <a:ext cx="8568572" cy="585582"/>
            <a:chOff x="251900" y="195486"/>
            <a:chExt cx="8568572" cy="585582"/>
          </a:xfrm>
        </p:grpSpPr>
        <p:cxnSp>
          <p:nvCxnSpPr>
            <p:cNvPr id="78" name="直接连接符 77"/>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31640" y="255120"/>
              <a:ext cx="119888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收益走势</a:t>
              </a:r>
              <a:endPar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7" name="文本框 4"/>
              <p:cNvSpPr txBox="1"/>
              <p:nvPr/>
            </p:nvSpPr>
            <p:spPr>
              <a:xfrm>
                <a:off x="951319" y="617339"/>
                <a:ext cx="1215697" cy="96325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03</a:t>
                </a:r>
                <a:endParaRPr kumimoji="0" lang="zh-CN" altLang="en-US"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grpSp>
      <p:graphicFrame>
        <p:nvGraphicFramePr>
          <p:cNvPr id="4" name="图表 3"/>
          <p:cNvGraphicFramePr/>
          <p:nvPr/>
        </p:nvGraphicFramePr>
        <p:xfrm>
          <a:off x="778510" y="1052195"/>
          <a:ext cx="7587615" cy="3496310"/>
        </p:xfrm>
        <a:graphic>
          <a:graphicData uri="http://schemas.openxmlformats.org/drawingml/2006/chart">
            <c:chart xmlns:c="http://schemas.openxmlformats.org/drawingml/2006/chart" xmlns:r="http://schemas.openxmlformats.org/officeDocument/2006/relationships" r:id="rId1"/>
          </a:graphicData>
        </a:graphic>
      </p:graphicFrame>
      <p:sp>
        <p:nvSpPr>
          <p:cNvPr id="2" name="文本框 1"/>
          <p:cNvSpPr txBox="1"/>
          <p:nvPr/>
        </p:nvSpPr>
        <p:spPr>
          <a:xfrm>
            <a:off x="7842885" y="1460500"/>
            <a:ext cx="649605" cy="245110"/>
          </a:xfrm>
          <a:prstGeom prst="rect">
            <a:avLst/>
          </a:prstGeom>
          <a:noFill/>
        </p:spPr>
        <p:txBody>
          <a:bodyPr wrap="none" rtlCol="0">
            <a:spAutoFit/>
          </a:bodyPr>
          <a:lstStyle/>
          <a:p>
            <a:r>
              <a:rPr lang="en-US" altLang="zh-CN" sz="1000" b="1">
                <a:solidFill>
                  <a:srgbClr val="FF0000"/>
                </a:solidFill>
                <a:latin typeface="微软雅黑" panose="020B0503020204020204" charset="-122"/>
                <a:ea typeface="微软雅黑" panose="020B0503020204020204" charset="-122"/>
              </a:rPr>
              <a:t>31.48%</a:t>
            </a:r>
            <a:endParaRPr lang="en-US" altLang="zh-CN" sz="1000" b="1">
              <a:solidFill>
                <a:srgbClr val="FF0000"/>
              </a:solidFill>
              <a:latin typeface="微软雅黑" panose="020B0503020204020204" charset="-122"/>
              <a:ea typeface="微软雅黑" panose="020B0503020204020204" charset="-122"/>
            </a:endParaRPr>
          </a:p>
        </p:txBody>
      </p:sp>
      <p:sp>
        <p:nvSpPr>
          <p:cNvPr id="6" name="椭圆 5"/>
          <p:cNvSpPr/>
          <p:nvPr/>
        </p:nvSpPr>
        <p:spPr>
          <a:xfrm>
            <a:off x="8129905" y="1676400"/>
            <a:ext cx="76200" cy="76200"/>
          </a:xfrm>
          <a:prstGeom prst="ellipse">
            <a:avLst/>
          </a:prstGeom>
          <a:solidFill>
            <a:srgbClr val="D92125">
              <a:alpha val="5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矩形 6"/>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251900" y="195486"/>
            <a:ext cx="8568572" cy="585582"/>
            <a:chOff x="251900" y="195486"/>
            <a:chExt cx="8568572" cy="585582"/>
          </a:xfrm>
        </p:grpSpPr>
        <p:cxnSp>
          <p:nvCxnSpPr>
            <p:cNvPr id="78" name="直接连接符 77"/>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31640" y="255120"/>
              <a:ext cx="119888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收益走势</a:t>
              </a:r>
              <a:endParaRPr lang="zh-CN" altLang="en-US" sz="2000" b="1" kern="0" dirty="0">
                <a:solidFill>
                  <a:srgbClr val="376092"/>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7" name="文本框 4"/>
              <p:cNvSpPr txBox="1"/>
              <p:nvPr/>
            </p:nvSpPr>
            <p:spPr>
              <a:xfrm>
                <a:off x="951319" y="617339"/>
                <a:ext cx="1215697" cy="96325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03</a:t>
                </a:r>
                <a:endParaRPr kumimoji="0" lang="zh-CN" altLang="en-US" b="1" i="0" u="none" strike="noStrike" kern="0" cap="none" spc="0" normalizeH="0" baseline="0" noProof="0" dirty="0">
                  <a:ln>
                    <a:noFill/>
                  </a:ln>
                  <a:solidFill>
                    <a:sysClr val="window" lastClr="FFFFFF"/>
                  </a:solidFill>
                  <a:effectLst/>
                  <a:uLnTx/>
                  <a:uFillTx/>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grpSp>
      <p:graphicFrame>
        <p:nvGraphicFramePr>
          <p:cNvPr id="4" name="图表 3"/>
          <p:cNvGraphicFramePr/>
          <p:nvPr/>
        </p:nvGraphicFramePr>
        <p:xfrm>
          <a:off x="778510" y="1052195"/>
          <a:ext cx="7587615" cy="3496310"/>
        </p:xfrm>
        <a:graphic>
          <a:graphicData uri="http://schemas.openxmlformats.org/drawingml/2006/chart">
            <c:chart xmlns:c="http://schemas.openxmlformats.org/drawingml/2006/chart" xmlns:r="http://schemas.openxmlformats.org/officeDocument/2006/relationships" r:id="rId1"/>
          </a:graphicData>
        </a:graphic>
      </p:graphicFrame>
      <p:sp>
        <p:nvSpPr>
          <p:cNvPr id="2" name="文本框 1"/>
          <p:cNvSpPr txBox="1"/>
          <p:nvPr/>
        </p:nvSpPr>
        <p:spPr>
          <a:xfrm>
            <a:off x="7842885" y="1530985"/>
            <a:ext cx="649605" cy="245110"/>
          </a:xfrm>
          <a:prstGeom prst="rect">
            <a:avLst/>
          </a:prstGeom>
          <a:noFill/>
        </p:spPr>
        <p:txBody>
          <a:bodyPr wrap="none" rtlCol="0">
            <a:spAutoFit/>
          </a:bodyPr>
          <a:lstStyle/>
          <a:p>
            <a:r>
              <a:rPr lang="en-US" altLang="zh-CN" sz="1000" b="1">
                <a:solidFill>
                  <a:srgbClr val="FF0000"/>
                </a:solidFill>
                <a:latin typeface="微软雅黑" panose="020B0503020204020204" charset="-122"/>
                <a:ea typeface="微软雅黑" panose="020B0503020204020204" charset="-122"/>
              </a:rPr>
              <a:t>78.96%</a:t>
            </a:r>
            <a:endParaRPr lang="en-US" altLang="zh-CN" sz="1000" b="1">
              <a:solidFill>
                <a:srgbClr val="FF0000"/>
              </a:solidFill>
              <a:latin typeface="微软雅黑" panose="020B0503020204020204" charset="-122"/>
              <a:ea typeface="微软雅黑" panose="020B0503020204020204" charset="-122"/>
            </a:endParaRPr>
          </a:p>
        </p:txBody>
      </p:sp>
      <p:sp>
        <p:nvSpPr>
          <p:cNvPr id="6" name="椭圆 5"/>
          <p:cNvSpPr/>
          <p:nvPr/>
        </p:nvSpPr>
        <p:spPr>
          <a:xfrm>
            <a:off x="8129270" y="1747520"/>
            <a:ext cx="76200" cy="76200"/>
          </a:xfrm>
          <a:prstGeom prst="ellipse">
            <a:avLst/>
          </a:prstGeom>
          <a:solidFill>
            <a:srgbClr val="D92125">
              <a:alpha val="5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矩形 6"/>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5"/>
          <p:cNvSpPr/>
          <p:nvPr/>
        </p:nvSpPr>
        <p:spPr bwMode="auto">
          <a:xfrm>
            <a:off x="940108" y="1611844"/>
            <a:ext cx="2212496" cy="19609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75000"/>
            </a:schemeClr>
          </a:solidFill>
          <a:ln w="15875">
            <a:gradFill flip="none" rotWithShape="1">
              <a:gsLst>
                <a:gs pos="0">
                  <a:schemeClr val="bg1">
                    <a:lumMod val="65000"/>
                  </a:schemeClr>
                </a:gs>
                <a:gs pos="100000">
                  <a:schemeClr val="bg1"/>
                </a:gs>
              </a:gsLst>
              <a:lin ang="2700000" scaled="1"/>
              <a:tileRect/>
            </a:gradFill>
          </a:ln>
          <a:effectLst>
            <a:innerShdw blurRad="114300">
              <a:prstClr val="black"/>
            </a:innerShdw>
          </a:effectLst>
        </p:spPr>
        <p:txBody>
          <a:bodyPr vert="horz" wrap="square" lIns="68580" tIns="34290" rIns="68580" bIns="34290" numCol="1" anchor="t" anchorCtr="0" compatLnSpc="1"/>
          <a:lstStyle/>
          <a:p>
            <a:endParaRPr lang="zh-CN" altLang="en-US" dirty="0">
              <a:solidFill>
                <a:srgbClr val="005A9E"/>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7" name="Freeform 5"/>
          <p:cNvSpPr/>
          <p:nvPr/>
        </p:nvSpPr>
        <p:spPr bwMode="auto">
          <a:xfrm>
            <a:off x="1115616" y="1676240"/>
            <a:ext cx="2212496" cy="19609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61000"/>
                  <a:lumOff val="39000"/>
                </a:schemeClr>
              </a:gs>
              <a:gs pos="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266700" dist="203200" dir="6780000" algn="tl" rotWithShape="0">
              <a:prstClr val="black">
                <a:alpha val="40000"/>
              </a:prstClr>
            </a:outerShdw>
          </a:effectLst>
        </p:spPr>
        <p:txBody>
          <a:bodyPr vert="horz" wrap="square" lIns="68580" tIns="34290" rIns="68580" bIns="34290" numCol="1" anchor="t" anchorCtr="0" compatLnSpc="1"/>
          <a:lstStyle/>
          <a:p>
            <a:endParaRPr lang="zh-CN" altLang="en-US" dirty="0">
              <a:solidFill>
                <a:srgbClr val="005A9E"/>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8" name="矩形 47"/>
          <p:cNvSpPr/>
          <p:nvPr/>
        </p:nvSpPr>
        <p:spPr>
          <a:xfrm>
            <a:off x="1357873" y="2119935"/>
            <a:ext cx="1638756" cy="784808"/>
          </a:xfrm>
          <a:prstGeom prst="rect">
            <a:avLst/>
          </a:prstGeom>
        </p:spPr>
        <p:txBody>
          <a:bodyPr wrap="square" lIns="91418" tIns="45709" rIns="91418" bIns="45709">
            <a:spAutoFit/>
          </a:bodyPr>
          <a:lstStyle/>
          <a:p>
            <a:pPr algn="ctr" defTabSz="933450">
              <a:spcBef>
                <a:spcPts val="0"/>
              </a:spcBef>
              <a:spcAft>
                <a:spcPts val="0"/>
              </a:spcAft>
              <a:defRPr/>
            </a:pPr>
            <a:r>
              <a:rPr lang="zh-CN" altLang="en-US" sz="45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目录</a:t>
            </a:r>
            <a:endParaRPr lang="zh-CN" altLang="en-US" sz="45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9" name="Rectangle 4"/>
          <p:cNvSpPr txBox="1">
            <a:spLocks noChangeArrowheads="1"/>
          </p:cNvSpPr>
          <p:nvPr/>
        </p:nvSpPr>
        <p:spPr bwMode="auto">
          <a:xfrm>
            <a:off x="1354831" y="2812961"/>
            <a:ext cx="1644841" cy="380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4" tIns="34277" rIns="68554" bIns="34277"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spcBef>
                <a:spcPts val="0"/>
              </a:spcBef>
              <a:spcAft>
                <a:spcPts val="0"/>
              </a:spcAft>
              <a:defRPr/>
            </a:pPr>
            <a:r>
              <a:rPr lang="en-US" altLang="zh-CN" sz="1800" kern="0" dirty="0">
                <a:solidFill>
                  <a:schemeClr val="tx1">
                    <a:lumMod val="50000"/>
                    <a:lumOff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CONTENTS</a:t>
            </a:r>
            <a:endParaRPr lang="en-US" altLang="zh-CN" sz="1800" kern="0" dirty="0">
              <a:solidFill>
                <a:schemeClr val="tx1">
                  <a:lumMod val="50000"/>
                  <a:lumOff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6" name="组合 5"/>
          <p:cNvGrpSpPr/>
          <p:nvPr/>
        </p:nvGrpSpPr>
        <p:grpSpPr>
          <a:xfrm>
            <a:off x="4228980" y="1440027"/>
            <a:ext cx="3799404" cy="515562"/>
            <a:chOff x="3852992" y="849029"/>
            <a:chExt cx="3799404" cy="515562"/>
          </a:xfrm>
        </p:grpSpPr>
        <p:sp>
          <p:nvSpPr>
            <p:cNvPr id="4" name="矩形 3"/>
            <p:cNvSpPr/>
            <p:nvPr/>
          </p:nvSpPr>
          <p:spPr>
            <a:xfrm>
              <a:off x="4099343" y="854782"/>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2" name="Rectangle 7"/>
            <p:cNvSpPr>
              <a:spLocks noChangeArrowheads="1"/>
            </p:cNvSpPr>
            <p:nvPr/>
          </p:nvSpPr>
          <p:spPr bwMode="auto">
            <a:xfrm>
              <a:off x="4608004" y="926324"/>
              <a:ext cx="2484276" cy="375920"/>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zh-CN" altLang="en-US" sz="2000" kern="0"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rPr>
                <a:t>公司介绍</a:t>
              </a:r>
              <a:endParaRPr lang="zh-CN" altLang="en-US" sz="2000" kern="0"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5" name="组合 4"/>
            <p:cNvGrpSpPr/>
            <p:nvPr/>
          </p:nvGrpSpPr>
          <p:grpSpPr>
            <a:xfrm>
              <a:off x="3852992" y="849029"/>
              <a:ext cx="515562" cy="515562"/>
              <a:chOff x="3852992" y="854501"/>
              <a:chExt cx="515562" cy="515562"/>
            </a:xfrm>
          </p:grpSpPr>
          <p:sp>
            <p:nvSpPr>
              <p:cNvPr id="66" name="圆角矩形 65"/>
              <p:cNvSpPr/>
              <p:nvPr/>
            </p:nvSpPr>
            <p:spPr>
              <a:xfrm rot="2700000">
                <a:off x="3852992" y="854501"/>
                <a:ext cx="515562" cy="51556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53" name="Rectangle 7"/>
              <p:cNvSpPr>
                <a:spLocks noChangeArrowheads="1"/>
              </p:cNvSpPr>
              <p:nvPr/>
            </p:nvSpPr>
            <p:spPr bwMode="auto">
              <a:xfrm>
                <a:off x="3923928" y="862866"/>
                <a:ext cx="319639" cy="484748"/>
              </a:xfrm>
              <a:prstGeom prst="rect">
                <a:avLst/>
              </a:prstGeom>
              <a:noFill/>
              <a:ln w="9525">
                <a:noFill/>
                <a:miter lim="800000"/>
              </a:ln>
            </p:spPr>
            <p:txBody>
              <a:bodyPr wrap="none" lIns="68580" tIns="34290" rIns="68580" bIns="34290">
                <a:spAutoFit/>
              </a:bodyPr>
              <a:lstStyle/>
              <a:p>
                <a:r>
                  <a:rPr lang="en-US" altLang="zh-CN" sz="2700" b="1" dirty="0">
                    <a:solidFill>
                      <a:schemeClr val="bg1"/>
                    </a:solidFill>
                    <a:latin typeface="微软雅黑" panose="020B0503020204020204" charset="-122"/>
                    <a:ea typeface="微软雅黑" panose="020B0503020204020204" charset="-122"/>
                    <a:cs typeface="+mn-ea"/>
                    <a:sym typeface="思源黑体旧字形 ExtraLight" panose="020B0200000000000000" pitchFamily="34" charset="-128"/>
                  </a:rPr>
                  <a:t>1</a:t>
                </a:r>
                <a:endParaRPr lang="en-US" altLang="zh-CN" sz="2700" b="1" dirty="0">
                  <a:solidFill>
                    <a:schemeClr val="bg1"/>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grpSp>
        <p:nvGrpSpPr>
          <p:cNvPr id="67" name="组合 66"/>
          <p:cNvGrpSpPr/>
          <p:nvPr/>
        </p:nvGrpSpPr>
        <p:grpSpPr>
          <a:xfrm>
            <a:off x="4227908" y="2332144"/>
            <a:ext cx="3799404" cy="514985"/>
            <a:chOff x="3852992" y="849029"/>
            <a:chExt cx="3799404" cy="515562"/>
          </a:xfrm>
        </p:grpSpPr>
        <p:sp>
          <p:nvSpPr>
            <p:cNvPr id="68" name="矩形 67"/>
            <p:cNvSpPr/>
            <p:nvPr/>
          </p:nvSpPr>
          <p:spPr>
            <a:xfrm>
              <a:off x="4099343" y="854782"/>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69" name="Rectangle 7"/>
            <p:cNvSpPr>
              <a:spLocks noChangeArrowheads="1"/>
            </p:cNvSpPr>
            <p:nvPr/>
          </p:nvSpPr>
          <p:spPr bwMode="auto">
            <a:xfrm>
              <a:off x="4608004" y="926324"/>
              <a:ext cx="2484276" cy="375920"/>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zh-CN" altLang="en-US" sz="2000" kern="0"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rPr>
                <a:t>投资策略</a:t>
              </a:r>
              <a:endParaRPr lang="zh-CN" altLang="en-US" sz="2000" kern="0"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70" name="组合 69"/>
            <p:cNvGrpSpPr/>
            <p:nvPr/>
          </p:nvGrpSpPr>
          <p:grpSpPr>
            <a:xfrm>
              <a:off x="3852992" y="849029"/>
              <a:ext cx="515562" cy="515562"/>
              <a:chOff x="3852992" y="854501"/>
              <a:chExt cx="515562" cy="515562"/>
            </a:xfrm>
          </p:grpSpPr>
          <p:sp>
            <p:nvSpPr>
              <p:cNvPr id="71" name="圆角矩形 70"/>
              <p:cNvSpPr/>
              <p:nvPr/>
            </p:nvSpPr>
            <p:spPr>
              <a:xfrm rot="2700000">
                <a:off x="3852992" y="854501"/>
                <a:ext cx="515562" cy="51556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72" name="Rectangle 7"/>
              <p:cNvSpPr>
                <a:spLocks noChangeArrowheads="1"/>
              </p:cNvSpPr>
              <p:nvPr/>
            </p:nvSpPr>
            <p:spPr bwMode="auto">
              <a:xfrm>
                <a:off x="3923928" y="862866"/>
                <a:ext cx="319639" cy="484748"/>
              </a:xfrm>
              <a:prstGeom prst="rect">
                <a:avLst/>
              </a:prstGeom>
              <a:noFill/>
              <a:ln w="9525">
                <a:noFill/>
                <a:miter lim="800000"/>
              </a:ln>
            </p:spPr>
            <p:txBody>
              <a:bodyPr wrap="none" lIns="68580" tIns="34290" rIns="68580" bIns="34290">
                <a:spAutoFit/>
              </a:bodyPr>
              <a:lstStyle/>
              <a:p>
                <a:r>
                  <a:rPr lang="en-US" altLang="zh-CN" sz="2700" b="1" dirty="0">
                    <a:solidFill>
                      <a:schemeClr val="bg1"/>
                    </a:solidFill>
                    <a:latin typeface="微软雅黑" panose="020B0503020204020204" charset="-122"/>
                    <a:ea typeface="微软雅黑" panose="020B0503020204020204" charset="-122"/>
                    <a:cs typeface="+mn-ea"/>
                    <a:sym typeface="思源黑体旧字形 ExtraLight" panose="020B0200000000000000" pitchFamily="34" charset="-128"/>
                  </a:rPr>
                  <a:t>2</a:t>
                </a:r>
                <a:endParaRPr lang="en-US" altLang="zh-CN" sz="2700" b="1" dirty="0">
                  <a:solidFill>
                    <a:schemeClr val="bg1"/>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grpSp>
        <p:nvGrpSpPr>
          <p:cNvPr id="73" name="组合 72"/>
          <p:cNvGrpSpPr/>
          <p:nvPr/>
        </p:nvGrpSpPr>
        <p:grpSpPr>
          <a:xfrm>
            <a:off x="4228980" y="3223684"/>
            <a:ext cx="3799404" cy="514985"/>
            <a:chOff x="3852992" y="849029"/>
            <a:chExt cx="3799404" cy="515562"/>
          </a:xfrm>
        </p:grpSpPr>
        <p:sp>
          <p:nvSpPr>
            <p:cNvPr id="74" name="矩形 73"/>
            <p:cNvSpPr/>
            <p:nvPr/>
          </p:nvSpPr>
          <p:spPr>
            <a:xfrm>
              <a:off x="4099343" y="854782"/>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75" name="Rectangle 7"/>
            <p:cNvSpPr>
              <a:spLocks noChangeArrowheads="1"/>
            </p:cNvSpPr>
            <p:nvPr/>
          </p:nvSpPr>
          <p:spPr bwMode="auto">
            <a:xfrm>
              <a:off x="4608004" y="926324"/>
              <a:ext cx="2484276" cy="376341"/>
            </a:xfrm>
            <a:prstGeom prst="rect">
              <a:avLst/>
            </a:prstGeom>
            <a:noFill/>
            <a:ln w="9525">
              <a:noFill/>
              <a:miter lim="800000"/>
            </a:ln>
          </p:spPr>
          <p:txBody>
            <a:bodyPr wrap="square" lIns="68580" tIns="34290" rIns="68580" bIns="34290">
              <a:spAutoFit/>
            </a:bodyPr>
            <a:lstStyle/>
            <a:p>
              <a:pPr defTabSz="913765">
                <a:spcBef>
                  <a:spcPts val="0"/>
                </a:spcBef>
                <a:spcAft>
                  <a:spcPts val="0"/>
                </a:spcAft>
                <a:defRPr/>
              </a:pPr>
              <a:r>
                <a:rPr lang="zh-CN" altLang="en-US" sz="2000" kern="0"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rPr>
                <a:t>策略收益</a:t>
              </a:r>
              <a:endParaRPr lang="zh-CN" altLang="en-US" sz="2000" kern="0"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76" name="组合 75"/>
            <p:cNvGrpSpPr/>
            <p:nvPr/>
          </p:nvGrpSpPr>
          <p:grpSpPr>
            <a:xfrm>
              <a:off x="3852992" y="849029"/>
              <a:ext cx="515562" cy="515562"/>
              <a:chOff x="3852992" y="854501"/>
              <a:chExt cx="515562" cy="515562"/>
            </a:xfrm>
          </p:grpSpPr>
          <p:sp>
            <p:nvSpPr>
              <p:cNvPr id="77" name="圆角矩形 76"/>
              <p:cNvSpPr/>
              <p:nvPr/>
            </p:nvSpPr>
            <p:spPr>
              <a:xfrm rot="2700000">
                <a:off x="3852992" y="854501"/>
                <a:ext cx="515562" cy="51556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78" name="Rectangle 7"/>
              <p:cNvSpPr>
                <a:spLocks noChangeArrowheads="1"/>
              </p:cNvSpPr>
              <p:nvPr/>
            </p:nvSpPr>
            <p:spPr bwMode="auto">
              <a:xfrm>
                <a:off x="3923928" y="862866"/>
                <a:ext cx="319639" cy="484748"/>
              </a:xfrm>
              <a:prstGeom prst="rect">
                <a:avLst/>
              </a:prstGeom>
              <a:noFill/>
              <a:ln w="9525">
                <a:noFill/>
                <a:miter lim="800000"/>
              </a:ln>
            </p:spPr>
            <p:txBody>
              <a:bodyPr wrap="none" lIns="68580" tIns="34290" rIns="68580" bIns="34290">
                <a:spAutoFit/>
              </a:bodyPr>
              <a:lstStyle/>
              <a:p>
                <a:r>
                  <a:rPr lang="en-US" altLang="zh-CN" sz="2700" b="1" dirty="0">
                    <a:solidFill>
                      <a:schemeClr val="bg1"/>
                    </a:solidFill>
                    <a:latin typeface="微软雅黑" panose="020B0503020204020204" charset="-122"/>
                    <a:ea typeface="微软雅黑" panose="020B0503020204020204" charset="-122"/>
                    <a:cs typeface="+mn-ea"/>
                    <a:sym typeface="思源黑体旧字形 ExtraLight" panose="020B0200000000000000" pitchFamily="34" charset="-128"/>
                  </a:rPr>
                  <a:t>3</a:t>
                </a:r>
                <a:endParaRPr lang="en-US" altLang="zh-CN" sz="2700" b="1" dirty="0">
                  <a:solidFill>
                    <a:schemeClr val="bg1"/>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spTree>
  </p:cSld>
  <p:clrMapOvr>
    <a:masterClrMapping/>
  </p:clrMapOvr>
  <p:transition spd="slow"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819275" y="1722120"/>
            <a:ext cx="5505450" cy="707729"/>
          </a:xfrm>
          <a:prstGeom prst="rect">
            <a:avLst/>
          </a:prstGeom>
        </p:spPr>
        <p:txBody>
          <a:bodyPr wrap="square" lIns="91284" tIns="45642" rIns="91284" bIns="45642">
            <a:spAutoFit/>
          </a:bodyPr>
          <a:lstStyle/>
          <a:p>
            <a:pPr algn="dist"/>
            <a:r>
              <a:rPr lang="zh-CN" altLang="en-US" sz="4000" b="1"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rPr>
              <a:t>大象无形 上善若水</a:t>
            </a:r>
            <a:endParaRPr lang="zh-CN" altLang="en-US" sz="4000" b="1"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3" name="矩形 32"/>
          <p:cNvSpPr/>
          <p:nvPr/>
        </p:nvSpPr>
        <p:spPr>
          <a:xfrm>
            <a:off x="2129155" y="2570480"/>
            <a:ext cx="4885690" cy="370205"/>
          </a:xfrm>
          <a:prstGeom prst="rect">
            <a:avLst/>
          </a:prstGeom>
        </p:spPr>
        <p:txBody>
          <a:bodyPr wrap="square" lIns="91284" tIns="45642" rIns="91284" bIns="45642">
            <a:spAutoFit/>
          </a:bodyPr>
          <a:lstStyle/>
          <a:p>
            <a:pPr algn="ctr">
              <a:lnSpc>
                <a:spcPct val="114000"/>
              </a:lnSpc>
            </a:pP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共享中国资本市场成长的超额收益</a:t>
            </a:r>
            <a:endPar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cxnSp>
        <p:nvCxnSpPr>
          <p:cNvPr id="34" name="直接连接符 33"/>
          <p:cNvCxnSpPr/>
          <p:nvPr/>
        </p:nvCxnSpPr>
        <p:spPr>
          <a:xfrm flipH="1">
            <a:off x="2602325" y="2532812"/>
            <a:ext cx="4409251" cy="0"/>
          </a:xfrm>
          <a:prstGeom prst="line">
            <a:avLst/>
          </a:prstGeom>
          <a:ln>
            <a:solidFill>
              <a:srgbClr val="376092">
                <a:alpha val="14000"/>
              </a:srgbClr>
            </a:solidFill>
          </a:ln>
        </p:spPr>
        <p:style>
          <a:lnRef idx="1">
            <a:schemeClr val="accent1"/>
          </a:lnRef>
          <a:fillRef idx="0">
            <a:schemeClr val="accent1"/>
          </a:fillRef>
          <a:effectRef idx="0">
            <a:schemeClr val="accent1"/>
          </a:effectRef>
          <a:fontRef idx="minor">
            <a:schemeClr val="tx1"/>
          </a:fontRef>
        </p:style>
      </p:cxnSp>
      <p:sp>
        <p:nvSpPr>
          <p:cNvPr id="13" name="TextBox 48"/>
          <p:cNvSpPr txBox="1"/>
          <p:nvPr/>
        </p:nvSpPr>
        <p:spPr>
          <a:xfrm>
            <a:off x="2855595" y="2788285"/>
            <a:ext cx="3432810" cy="1290320"/>
          </a:xfrm>
          <a:prstGeom prst="rect">
            <a:avLst/>
          </a:prstGeom>
          <a:noFill/>
        </p:spPr>
        <p:txBody>
          <a:bodyPr wrap="square" lIns="91428" tIns="45713" rIns="91428" bIns="45713" rtlCol="0">
            <a:spAutoFit/>
          </a:bodyPr>
          <a:lstStyle/>
          <a:p>
            <a:pPr algn="ctr">
              <a:lnSpc>
                <a:spcPct val="350000"/>
              </a:lnSpc>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上海</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象上</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私募基金投资管理有限公司 </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拟</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algn="ctr">
              <a:lnSpc>
                <a:spcPct val="120000"/>
              </a:lnSpc>
            </a:pP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地址：</a:t>
            </a:r>
            <a:r>
              <a:rPr 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上海市浦东新区银城路</a:t>
            </a:r>
            <a:r>
              <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88</a:t>
            </a: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号中国人寿金融中心</a:t>
            </a:r>
            <a:r>
              <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3801</a:t>
            </a:r>
            <a:endParaRPr 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algn="ctr">
              <a:lnSpc>
                <a:spcPct val="120000"/>
              </a:lnSpc>
            </a:pP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邮编：</a:t>
            </a:r>
            <a:r>
              <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200120</a:t>
            </a:r>
            <a:endPar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algn="ctr">
              <a:lnSpc>
                <a:spcPct val="120000"/>
              </a:lnSpc>
            </a:pPr>
            <a:r>
              <a:rPr lang="zh-CN" altLang="en-US"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电话：</a:t>
            </a:r>
            <a:r>
              <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021-32126251</a:t>
            </a:r>
            <a:endParaRPr lang="en-US" altLang="zh-CN" sz="10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p:transition spd="slow"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rot="2700000">
            <a:off x="6682105" y="1425575"/>
            <a:ext cx="1009650" cy="1009650"/>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2" name="圆角矩形 21"/>
          <p:cNvSpPr/>
          <p:nvPr/>
        </p:nvSpPr>
        <p:spPr>
          <a:xfrm rot="2700000">
            <a:off x="7757795" y="2721610"/>
            <a:ext cx="485775" cy="485775"/>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3" name="圆角矩形 22"/>
          <p:cNvSpPr/>
          <p:nvPr/>
        </p:nvSpPr>
        <p:spPr>
          <a:xfrm rot="2700000">
            <a:off x="8043545" y="844550"/>
            <a:ext cx="405765" cy="405765"/>
          </a:xfrm>
          <a:prstGeom prst="roundRect">
            <a:avLst>
              <a:gd name="adj" fmla="val 4810"/>
            </a:avLst>
          </a:prstGeom>
          <a:solidFill>
            <a:schemeClr val="bg1">
              <a:lumMod val="6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 name="圆角矩形 2"/>
          <p:cNvSpPr/>
          <p:nvPr/>
        </p:nvSpPr>
        <p:spPr>
          <a:xfrm rot="18900000">
            <a:off x="-1205537" y="92970"/>
            <a:ext cx="2151435" cy="2065377"/>
          </a:xfrm>
          <a:prstGeom prst="roundRect">
            <a:avLst>
              <a:gd name="adj" fmla="val 8219"/>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6" name="圆角矩形 5"/>
          <p:cNvSpPr/>
          <p:nvPr/>
        </p:nvSpPr>
        <p:spPr>
          <a:xfrm rot="18900000">
            <a:off x="967987" y="-869121"/>
            <a:ext cx="1425327" cy="1368314"/>
          </a:xfrm>
          <a:prstGeom prst="roundRect">
            <a:avLst>
              <a:gd name="adj" fmla="val 8219"/>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8" name="圆角矩形 7"/>
          <p:cNvSpPr/>
          <p:nvPr/>
        </p:nvSpPr>
        <p:spPr>
          <a:xfrm rot="2700000">
            <a:off x="6109970" y="450850"/>
            <a:ext cx="411480" cy="41148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9" name="圆角矩形 8"/>
          <p:cNvSpPr/>
          <p:nvPr/>
        </p:nvSpPr>
        <p:spPr>
          <a:xfrm rot="2700000">
            <a:off x="8026400" y="701040"/>
            <a:ext cx="411480" cy="41148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0" name="圆角矩形 9"/>
          <p:cNvSpPr/>
          <p:nvPr/>
        </p:nvSpPr>
        <p:spPr>
          <a:xfrm rot="2700000">
            <a:off x="7766685" y="2560320"/>
            <a:ext cx="453390" cy="45339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1" name="圆角矩形 10"/>
          <p:cNvSpPr/>
          <p:nvPr/>
        </p:nvSpPr>
        <p:spPr>
          <a:xfrm rot="2700000">
            <a:off x="6682105" y="1247140"/>
            <a:ext cx="1009650" cy="100965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4" name="圆角矩形 13"/>
          <p:cNvSpPr/>
          <p:nvPr/>
        </p:nvSpPr>
        <p:spPr>
          <a:xfrm rot="2700000">
            <a:off x="6382385" y="2867025"/>
            <a:ext cx="486410" cy="48641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5" name="圆角矩形 14"/>
          <p:cNvSpPr/>
          <p:nvPr/>
        </p:nvSpPr>
        <p:spPr>
          <a:xfrm rot="2700000">
            <a:off x="8216900" y="4054475"/>
            <a:ext cx="486410" cy="48641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6" name="圆角矩形 15"/>
          <p:cNvSpPr/>
          <p:nvPr/>
        </p:nvSpPr>
        <p:spPr>
          <a:xfrm rot="2700000">
            <a:off x="7367270" y="3515360"/>
            <a:ext cx="386715" cy="386715"/>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5" name="圆角矩形 24"/>
          <p:cNvSpPr/>
          <p:nvPr/>
        </p:nvSpPr>
        <p:spPr>
          <a:xfrm rot="2700000">
            <a:off x="6806565" y="3814445"/>
            <a:ext cx="196215" cy="196215"/>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6" name="圆角矩形 25"/>
          <p:cNvSpPr/>
          <p:nvPr/>
        </p:nvSpPr>
        <p:spPr>
          <a:xfrm rot="2700000">
            <a:off x="8143240" y="3530600"/>
            <a:ext cx="196215" cy="196215"/>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7" name="圆角矩形 26"/>
          <p:cNvSpPr/>
          <p:nvPr/>
        </p:nvSpPr>
        <p:spPr>
          <a:xfrm rot="2700000">
            <a:off x="8420735" y="1174115"/>
            <a:ext cx="196215" cy="196215"/>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 name="矩形 1"/>
          <p:cNvSpPr/>
          <p:nvPr/>
        </p:nvSpPr>
        <p:spPr>
          <a:xfrm>
            <a:off x="670560" y="1851660"/>
            <a:ext cx="5135245" cy="828675"/>
          </a:xfrm>
          <a:prstGeom prst="rect">
            <a:avLst/>
          </a:prstGeom>
        </p:spPr>
        <p:txBody>
          <a:bodyPr wrap="square" lIns="91284" tIns="45642" rIns="91284" bIns="45642">
            <a:spAutoFit/>
          </a:bodyPr>
          <a:lstStyle/>
          <a:p>
            <a:pPr algn="ctr"/>
            <a:r>
              <a:rPr lang="zh-CN" altLang="en-US" sz="4800" b="1" spc="300" dirty="0">
                <a:solidFill>
                  <a:srgbClr val="133F6B"/>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感谢您的聆听</a:t>
            </a:r>
            <a:endParaRPr lang="zh-CN" altLang="en-US" sz="4800" b="1" spc="300"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2" name="矩形 11"/>
          <p:cNvSpPr/>
          <p:nvPr/>
        </p:nvSpPr>
        <p:spPr>
          <a:xfrm>
            <a:off x="1031875" y="2675890"/>
            <a:ext cx="4412615" cy="397510"/>
          </a:xfrm>
          <a:prstGeom prst="rect">
            <a:avLst/>
          </a:prstGeom>
        </p:spPr>
        <p:txBody>
          <a:bodyPr wrap="square" lIns="91284" tIns="45642" rIns="91284" bIns="45642">
            <a:spAutoFit/>
          </a:bodyPr>
          <a:lstStyle/>
          <a:p>
            <a:pPr algn="ctr"/>
            <a:r>
              <a:rPr lang="en-US" altLang="zh-CN" sz="2000" dirty="0">
                <a:solidFill>
                  <a:srgbClr val="133F6B"/>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THANK YOU FOR LISTENING</a:t>
            </a:r>
            <a:endParaRPr lang="zh-CN" altLang="en-US" sz="2000" dirty="0">
              <a:solidFill>
                <a:srgbClr val="133F6B"/>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1" fmla="*/ 0 w 8028384"/>
              <a:gd name="connsiteY0-2" fmla="*/ 0 h 2571750"/>
              <a:gd name="connsiteX1-3" fmla="*/ 8028384 w 8028384"/>
              <a:gd name="connsiteY1-4" fmla="*/ 0 h 2571750"/>
              <a:gd name="connsiteX2-5" fmla="*/ 8028384 w 8028384"/>
              <a:gd name="connsiteY2-6" fmla="*/ 2571750 h 2571750"/>
              <a:gd name="connsiteX3-7" fmla="*/ 2445165 w 8028384"/>
              <a:gd name="connsiteY3-8" fmla="*/ 2571078 h 2571750"/>
              <a:gd name="connsiteX4-9" fmla="*/ 0 w 8028384"/>
              <a:gd name="connsiteY4-10" fmla="*/ 2571750 h 2571750"/>
              <a:gd name="connsiteX5" fmla="*/ 0 w 8028384"/>
              <a:gd name="connsiteY5" fmla="*/ 0 h 2571750"/>
              <a:gd name="connsiteX0-11" fmla="*/ 0 w 8028384"/>
              <a:gd name="connsiteY0-12" fmla="*/ 0 h 2571750"/>
              <a:gd name="connsiteX1-13" fmla="*/ 8028384 w 8028384"/>
              <a:gd name="connsiteY1-14" fmla="*/ 0 h 2571750"/>
              <a:gd name="connsiteX2-15" fmla="*/ 8028384 w 8028384"/>
              <a:gd name="connsiteY2-16" fmla="*/ 2571750 h 2571750"/>
              <a:gd name="connsiteX3-17" fmla="*/ 2445165 w 8028384"/>
              <a:gd name="connsiteY3-18" fmla="*/ 2571078 h 2571750"/>
              <a:gd name="connsiteX4-19" fmla="*/ 0 w 8028384"/>
              <a:gd name="connsiteY4-20" fmla="*/ 0 h 2571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28384" h="2571750">
                <a:moveTo>
                  <a:pt x="0" y="0"/>
                </a:moveTo>
                <a:lnTo>
                  <a:pt x="8028384" y="0"/>
                </a:lnTo>
                <a:lnTo>
                  <a:pt x="8028384" y="2571750"/>
                </a:lnTo>
                <a:lnTo>
                  <a:pt x="2445165" y="2571078"/>
                </a:lnTo>
                <a:lnTo>
                  <a:pt x="0" y="0"/>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 name="等腰三角形 2"/>
          <p:cNvSpPr/>
          <p:nvPr/>
        </p:nvSpPr>
        <p:spPr>
          <a:xfrm rot="5400000">
            <a:off x="-1313377" y="1313377"/>
            <a:ext cx="5143500" cy="2516746"/>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1" name="矩形 20"/>
          <p:cNvSpPr/>
          <p:nvPr/>
        </p:nvSpPr>
        <p:spPr>
          <a:xfrm>
            <a:off x="3779912" y="3157167"/>
            <a:ext cx="1770380" cy="560705"/>
          </a:xfrm>
          <a:prstGeom prst="rect">
            <a:avLst/>
          </a:prstGeom>
        </p:spPr>
        <p:txBody>
          <a:bodyPr wrap="none" lIns="68580" tIns="34290" rIns="68580" bIns="34290">
            <a:spAutoFit/>
          </a:bodyPr>
          <a:lstStyle/>
          <a:p>
            <a:pPr defTabSz="913765">
              <a:spcBef>
                <a:spcPts val="0"/>
              </a:spcBef>
              <a:spcAft>
                <a:spcPts val="0"/>
              </a:spcAft>
              <a:defRPr/>
            </a:pPr>
            <a:r>
              <a:rPr lang="zh-CN" altLang="en-US" sz="3200" b="1" kern="0"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公司介绍</a:t>
            </a:r>
            <a:endParaRPr lang="zh-CN" altLang="en-US" sz="3200" b="1" kern="0"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2" name="Rectangle 5"/>
          <p:cNvSpPr/>
          <p:nvPr/>
        </p:nvSpPr>
        <p:spPr bwMode="auto">
          <a:xfrm>
            <a:off x="3907155" y="3763010"/>
            <a:ext cx="2750185" cy="2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fontAlgn="base">
              <a:spcBef>
                <a:spcPct val="0"/>
              </a:spcBef>
              <a:spcAft>
                <a:spcPct val="0"/>
              </a:spcAft>
              <a:defRPr/>
            </a:pPr>
            <a:r>
              <a:rPr lang="en-US" sz="1200" dirty="0">
                <a:solidFill>
                  <a:schemeClr val="bg1">
                    <a:lumMod val="50000"/>
                  </a:schemeClr>
                </a:solidFill>
                <a:latin typeface="微软雅黑" panose="020B0503020204020204" charset="-122"/>
                <a:ea typeface="微软雅黑" panose="020B0503020204020204" charset="-122"/>
                <a:cs typeface="文泉驿微米黑" panose="020B0606030804020204" pitchFamily="34" charset="-122"/>
                <a:sym typeface="微软雅黑 Light" panose="020B0502040204020203" charset="-122"/>
              </a:rPr>
              <a:t>Company Introduction</a:t>
            </a:r>
            <a:endParaRPr lang="en-US" sz="1200" dirty="0">
              <a:solidFill>
                <a:schemeClr val="bg1">
                  <a:lumMod val="50000"/>
                </a:schemeClr>
              </a:solidFill>
              <a:latin typeface="微软雅黑" panose="020B0503020204020204" charset="-122"/>
              <a:ea typeface="微软雅黑" panose="020B0503020204020204" charset="-122"/>
              <a:cs typeface="文泉驿微米黑" panose="020B0606030804020204" pitchFamily="34" charset="-122"/>
              <a:sym typeface="微软雅黑 Light" panose="020B0502040204020203" charset="-122"/>
            </a:endParaRPr>
          </a:p>
        </p:txBody>
      </p:sp>
      <p:sp>
        <p:nvSpPr>
          <p:cNvPr id="24" name="矩形 3"/>
          <p:cNvSpPr/>
          <p:nvPr/>
        </p:nvSpPr>
        <p:spPr>
          <a:xfrm>
            <a:off x="1116980" y="-10369"/>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1" fmla="*/ 0 w 8028384"/>
              <a:gd name="connsiteY0-2" fmla="*/ 0 h 2571750"/>
              <a:gd name="connsiteX1-3" fmla="*/ 8028384 w 8028384"/>
              <a:gd name="connsiteY1-4" fmla="*/ 0 h 2571750"/>
              <a:gd name="connsiteX2-5" fmla="*/ 8028384 w 8028384"/>
              <a:gd name="connsiteY2-6" fmla="*/ 2571750 h 2571750"/>
              <a:gd name="connsiteX3-7" fmla="*/ 2445165 w 8028384"/>
              <a:gd name="connsiteY3-8" fmla="*/ 2571078 h 2571750"/>
              <a:gd name="connsiteX4-9" fmla="*/ 0 w 8028384"/>
              <a:gd name="connsiteY4-10" fmla="*/ 2571750 h 2571750"/>
              <a:gd name="connsiteX5" fmla="*/ 0 w 8028384"/>
              <a:gd name="connsiteY5" fmla="*/ 0 h 2571750"/>
              <a:gd name="connsiteX0-11" fmla="*/ 0 w 8028384"/>
              <a:gd name="connsiteY0-12" fmla="*/ 0 h 2571750"/>
              <a:gd name="connsiteX1-13" fmla="*/ 8028384 w 8028384"/>
              <a:gd name="connsiteY1-14" fmla="*/ 0 h 2571750"/>
              <a:gd name="connsiteX2-15" fmla="*/ 8028384 w 8028384"/>
              <a:gd name="connsiteY2-16" fmla="*/ 2571750 h 2571750"/>
              <a:gd name="connsiteX3-17" fmla="*/ 2445165 w 8028384"/>
              <a:gd name="connsiteY3-18" fmla="*/ 2571078 h 2571750"/>
              <a:gd name="connsiteX4-19" fmla="*/ 0 w 8028384"/>
              <a:gd name="connsiteY4-20" fmla="*/ 0 h 2571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28384" h="2571750">
                <a:moveTo>
                  <a:pt x="0" y="0"/>
                </a:moveTo>
                <a:lnTo>
                  <a:pt x="8028384" y="0"/>
                </a:lnTo>
                <a:lnTo>
                  <a:pt x="8028384" y="2571750"/>
                </a:lnTo>
                <a:lnTo>
                  <a:pt x="2445165" y="2571078"/>
                </a:lnTo>
                <a:lnTo>
                  <a:pt x="0" y="0"/>
                </a:lnTo>
                <a:close/>
              </a:path>
            </a:pathLst>
          </a:custGeom>
          <a:solidFill>
            <a:srgbClr val="37609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5" name="矩形 24"/>
          <p:cNvSpPr/>
          <p:nvPr/>
        </p:nvSpPr>
        <p:spPr>
          <a:xfrm>
            <a:off x="357249" y="1946807"/>
            <a:ext cx="1020151" cy="992579"/>
          </a:xfrm>
          <a:prstGeom prst="rect">
            <a:avLst/>
          </a:prstGeom>
        </p:spPr>
        <p:txBody>
          <a:bodyPr wrap="none" lIns="68580" tIns="34290" rIns="68580" bIns="34290">
            <a:spAutoFit/>
          </a:bodyPr>
          <a:lstStyle/>
          <a:p>
            <a:pPr defTabSz="913765">
              <a:spcBef>
                <a:spcPts val="0"/>
              </a:spcBef>
              <a:spcAft>
                <a:spcPts val="0"/>
              </a:spcAft>
              <a:defRPr/>
            </a:pPr>
            <a:r>
              <a:rPr lang="en-US" altLang="zh-CN" sz="6000" b="1" kern="0" spc="30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01</a:t>
            </a:r>
            <a:endParaRPr lang="zh-CN" altLang="en-US" sz="6000" b="1" kern="0" spc="30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3" name="矩形 32"/>
          <p:cNvSpPr/>
          <p:nvPr/>
        </p:nvSpPr>
        <p:spPr>
          <a:xfrm>
            <a:off x="357249" y="2894479"/>
            <a:ext cx="1069845" cy="315471"/>
          </a:xfrm>
          <a:prstGeom prst="rect">
            <a:avLst/>
          </a:prstGeom>
        </p:spPr>
        <p:txBody>
          <a:bodyPr wrap="none" lIns="68580" tIns="34290" rIns="68580" bIns="34290">
            <a:spAutoFit/>
          </a:bodyPr>
          <a:lstStyle/>
          <a:p>
            <a:pPr defTabSz="913765">
              <a:spcBef>
                <a:spcPts val="0"/>
              </a:spcBef>
              <a:spcAft>
                <a:spcPts val="0"/>
              </a:spcAft>
              <a:defRPr/>
            </a:pPr>
            <a:r>
              <a:rPr lang="en-US" altLang="zh-CN" sz="1600" b="1" kern="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PART ONE</a:t>
            </a:r>
            <a:endParaRPr lang="zh-CN" altLang="en-US" sz="1600" b="1" kern="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Tree>
  </p:cSld>
  <p:clrMapOvr>
    <a:masterClrMapping/>
  </p:clrMapOvr>
  <p:transition spd="slow"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9"/>
          <p:cNvSpPr txBox="1"/>
          <p:nvPr/>
        </p:nvSpPr>
        <p:spPr>
          <a:xfrm>
            <a:off x="870585" y="1988185"/>
            <a:ext cx="4199890" cy="1397000"/>
          </a:xfrm>
          <a:prstGeom prst="rect">
            <a:avLst/>
          </a:prstGeom>
          <a:noFill/>
        </p:spPr>
        <p:txBody>
          <a:bodyPr wrap="square" lIns="68580" tIns="34290" rIns="68580" bIns="34290" rtlCol="0">
            <a:spAutoFit/>
          </a:bodyPr>
          <a:lstStyle/>
          <a:p>
            <a:pPr>
              <a:lnSpc>
                <a:spcPct val="180000"/>
              </a:lnSpc>
            </a:pPr>
            <a:r>
              <a:rPr lang="en-US" altLang="zh-CN" sz="1200" dirty="0">
                <a:solidFill>
                  <a:srgbClr val="9C9899"/>
                </a:solidFill>
                <a:latin typeface="微软雅黑" panose="020B0503020204020204" charset="-122"/>
                <a:ea typeface="微软雅黑" panose="020B0503020204020204" charset="-122"/>
                <a:cs typeface="微软雅黑" panose="020B0503020204020204" charset="-122"/>
                <a:sym typeface="+mn-ea"/>
              </a:rPr>
              <a:t>      </a:t>
            </a:r>
            <a:r>
              <a:rPr lang="zh-CN" altLang="en-US" sz="1200" dirty="0">
                <a:solidFill>
                  <a:srgbClr val="9C9899"/>
                </a:solidFill>
                <a:latin typeface="微软雅黑" panose="020B0503020204020204" charset="-122"/>
                <a:ea typeface="微软雅黑" panose="020B0503020204020204" charset="-122"/>
                <a:cs typeface="微软雅黑" panose="020B0503020204020204" charset="-122"/>
                <a:sym typeface="+mn-ea"/>
              </a:rPr>
              <a:t>象上投资是一家专注量化投资的私募基金公司，由一批深耕量化交易策略工作多年, 曾服务于国内外知名机构的专业团队组成。公司秉承严谨的投资理念，科学的分析方法，专业的运营管理，以实现超额的投资收益。</a:t>
            </a:r>
            <a:endParaRPr lang="zh-CN" altLang="en-US" sz="1200" kern="0" dirty="0">
              <a:solidFill>
                <a:sysClr val="window" lastClr="FFFFFF">
                  <a:lumMod val="50000"/>
                </a:sysClr>
              </a:solidFill>
              <a:latin typeface="微软雅黑" panose="020B0503020204020204" charset="-122"/>
              <a:ea typeface="微软雅黑" panose="020B0503020204020204" charset="-122"/>
              <a:cs typeface="微软雅黑" panose="020B0503020204020204" charset="-122"/>
              <a:sym typeface="思源黑体旧字形 ExtraLight" panose="020B0200000000000000" pitchFamily="34" charset="-128"/>
            </a:endParaRPr>
          </a:p>
        </p:txBody>
      </p:sp>
      <p:grpSp>
        <p:nvGrpSpPr>
          <p:cNvPr id="6" name="组合 5"/>
          <p:cNvGrpSpPr/>
          <p:nvPr/>
        </p:nvGrpSpPr>
        <p:grpSpPr>
          <a:xfrm>
            <a:off x="6221730" y="1682115"/>
            <a:ext cx="1943100" cy="1823720"/>
            <a:chOff x="9798" y="2649"/>
            <a:chExt cx="3060" cy="2872"/>
          </a:xfrm>
        </p:grpSpPr>
        <p:sp>
          <p:nvSpPr>
            <p:cNvPr id="17" name="圆角矩形 16"/>
            <p:cNvSpPr/>
            <p:nvPr/>
          </p:nvSpPr>
          <p:spPr>
            <a:xfrm rot="2700000">
              <a:off x="9798" y="2649"/>
              <a:ext cx="2872" cy="287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8" name="圆角矩形 17"/>
            <p:cNvSpPr/>
            <p:nvPr/>
          </p:nvSpPr>
          <p:spPr>
            <a:xfrm rot="2700000">
              <a:off x="10174" y="2769"/>
              <a:ext cx="2684" cy="2684"/>
            </a:xfrm>
            <a:custGeom>
              <a:avLst/>
              <a:gdLst>
                <a:gd name="connsiteX0" fmla="*/ 0 w 1971063"/>
                <a:gd name="connsiteY0" fmla="*/ 94808 h 1971063"/>
                <a:gd name="connsiteX1" fmla="*/ 94808 w 1971063"/>
                <a:gd name="connsiteY1" fmla="*/ 0 h 1971063"/>
                <a:gd name="connsiteX2" fmla="*/ 1876255 w 1971063"/>
                <a:gd name="connsiteY2" fmla="*/ 0 h 1971063"/>
                <a:gd name="connsiteX3" fmla="*/ 1971063 w 1971063"/>
                <a:gd name="connsiteY3" fmla="*/ 94808 h 1971063"/>
                <a:gd name="connsiteX4" fmla="*/ 1971063 w 1971063"/>
                <a:gd name="connsiteY4" fmla="*/ 1876255 h 1971063"/>
                <a:gd name="connsiteX5" fmla="*/ 1876255 w 1971063"/>
                <a:gd name="connsiteY5" fmla="*/ 1971063 h 1971063"/>
                <a:gd name="connsiteX6" fmla="*/ 94808 w 1971063"/>
                <a:gd name="connsiteY6" fmla="*/ 1971063 h 1971063"/>
                <a:gd name="connsiteX7" fmla="*/ 0 w 1971063"/>
                <a:gd name="connsiteY7" fmla="*/ 1876255 h 1971063"/>
                <a:gd name="connsiteX8" fmla="*/ 0 w 1971063"/>
                <a:gd name="connsiteY8" fmla="*/ 94808 h 1971063"/>
                <a:gd name="connsiteX0-1" fmla="*/ 0 w 1971063"/>
                <a:gd name="connsiteY0-2" fmla="*/ 94808 h 1971063"/>
                <a:gd name="connsiteX1-3" fmla="*/ 94808 w 1971063"/>
                <a:gd name="connsiteY1-4" fmla="*/ 0 h 1971063"/>
                <a:gd name="connsiteX2-5" fmla="*/ 517253 w 1971063"/>
                <a:gd name="connsiteY2-6" fmla="*/ 14656 h 1971063"/>
                <a:gd name="connsiteX3-7" fmla="*/ 1876255 w 1971063"/>
                <a:gd name="connsiteY3-8" fmla="*/ 0 h 1971063"/>
                <a:gd name="connsiteX4-9" fmla="*/ 1971063 w 1971063"/>
                <a:gd name="connsiteY4-10" fmla="*/ 94808 h 1971063"/>
                <a:gd name="connsiteX5-11" fmla="*/ 1971063 w 1971063"/>
                <a:gd name="connsiteY5-12" fmla="*/ 1876255 h 1971063"/>
                <a:gd name="connsiteX6-13" fmla="*/ 1876255 w 1971063"/>
                <a:gd name="connsiteY6-14" fmla="*/ 1971063 h 1971063"/>
                <a:gd name="connsiteX7-15" fmla="*/ 94808 w 1971063"/>
                <a:gd name="connsiteY7-16" fmla="*/ 1971063 h 1971063"/>
                <a:gd name="connsiteX8-17" fmla="*/ 0 w 1971063"/>
                <a:gd name="connsiteY8-18" fmla="*/ 1876255 h 1971063"/>
                <a:gd name="connsiteX9" fmla="*/ 0 w 1971063"/>
                <a:gd name="connsiteY9" fmla="*/ 94808 h 19710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 y="connsiteY9"/>
                </a:cxn>
              </a:cxnLst>
              <a:rect l="l" t="t" r="r" b="b"/>
              <a:pathLst>
                <a:path w="1971063" h="1971063">
                  <a:moveTo>
                    <a:pt x="0" y="94808"/>
                  </a:moveTo>
                  <a:cubicBezTo>
                    <a:pt x="0" y="42447"/>
                    <a:pt x="42447" y="0"/>
                    <a:pt x="94808" y="0"/>
                  </a:cubicBezTo>
                  <a:lnTo>
                    <a:pt x="517253" y="14656"/>
                  </a:lnTo>
                  <a:lnTo>
                    <a:pt x="1876255" y="0"/>
                  </a:lnTo>
                  <a:cubicBezTo>
                    <a:pt x="1928616" y="0"/>
                    <a:pt x="1971063" y="42447"/>
                    <a:pt x="1971063" y="94808"/>
                  </a:cubicBezTo>
                  <a:lnTo>
                    <a:pt x="1971063" y="1876255"/>
                  </a:lnTo>
                  <a:cubicBezTo>
                    <a:pt x="1971063" y="1928616"/>
                    <a:pt x="1928616" y="1971063"/>
                    <a:pt x="1876255" y="1971063"/>
                  </a:cubicBezTo>
                  <a:lnTo>
                    <a:pt x="94808" y="1971063"/>
                  </a:lnTo>
                  <a:cubicBezTo>
                    <a:pt x="42447" y="1971063"/>
                    <a:pt x="0" y="1928616"/>
                    <a:pt x="0" y="1876255"/>
                  </a:cubicBezTo>
                  <a:lnTo>
                    <a:pt x="0" y="94808"/>
                  </a:lnTo>
                  <a:close/>
                </a:path>
              </a:pathLst>
            </a:custGeom>
            <a:blipFill dpi="0" rotWithShape="1">
              <a:blip r:embed="rId1">
                <a:extLst>
                  <a:ext uri="{28A0092B-C50C-407E-A947-70E740481C1C}">
                    <a14:useLocalDpi xmlns:a14="http://schemas.microsoft.com/office/drawing/2010/main" val="0"/>
                  </a:ext>
                </a:extLst>
              </a:blip>
              <a:srcRect/>
              <a:stretch>
                <a:fillRect/>
              </a:stretch>
            </a:blipFill>
            <a:ln w="95250">
              <a:solidFill>
                <a:schemeClr val="bg1">
                  <a:lumMod val="95000"/>
                </a:schemeClr>
              </a:solid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grpSp>
        <p:nvGrpSpPr>
          <p:cNvPr id="5" name="组合 4"/>
          <p:cNvGrpSpPr/>
          <p:nvPr/>
        </p:nvGrpSpPr>
        <p:grpSpPr>
          <a:xfrm>
            <a:off x="982967" y="538285"/>
            <a:ext cx="1848830" cy="1219276"/>
            <a:chOff x="562441" y="531294"/>
            <a:chExt cx="2322326" cy="1531540"/>
          </a:xfrm>
        </p:grpSpPr>
        <p:sp>
          <p:nvSpPr>
            <p:cNvPr id="25" name="圆角矩形 24"/>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3" name="圆角矩形 2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4" name="圆角矩形 2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6" name="圆角矩形 25"/>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7" name="圆角矩形 26"/>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8" name="文本框 4"/>
            <p:cNvSpPr txBox="1"/>
            <p:nvPr/>
          </p:nvSpPr>
          <p:spPr>
            <a:xfrm>
              <a:off x="1161148" y="631821"/>
              <a:ext cx="804008" cy="81038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公司</a:t>
              </a:r>
              <a:endParaRPr kumimoji="0" lang="zh-CN" altLang="en-US"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介绍</a:t>
              </a:r>
              <a:endParaRPr kumimoji="0" lang="zh-CN" altLang="en-US"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spTree>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106805" y="2014855"/>
            <a:ext cx="3035300" cy="314325"/>
          </a:xfrm>
          <a:prstGeom prst="rect">
            <a:avLst/>
          </a:prstGeom>
          <a:noFill/>
        </p:spPr>
        <p:txBody>
          <a:bodyPr wrap="square" lIns="68580" tIns="34290" rIns="68580" bIns="34290" rtlCol="0">
            <a:spAutoFit/>
          </a:bodyPr>
          <a:lstStyle/>
          <a:p>
            <a:pPr algn="l"/>
            <a:r>
              <a:rPr lang="zh-CN" sz="1600" b="1" spc="50" dirty="0">
                <a:ln w="11430"/>
                <a:solidFill>
                  <a:schemeClr val="tx1"/>
                </a:solidFill>
                <a:latin typeface="微软雅黑" panose="020B0503020204020204" charset="-122"/>
                <a:ea typeface="微软雅黑" panose="020B0503020204020204" charset="-122"/>
                <a:cs typeface="+mn-ea"/>
                <a:sym typeface="思源黑体旧字形 ExtraLight" panose="020B0200000000000000" pitchFamily="34" charset="-128"/>
              </a:rPr>
              <a:t>杨伦  </a:t>
            </a:r>
            <a:r>
              <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法定代表人兼大股东、执行董事</a:t>
            </a:r>
            <a:endPar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8" name="矩形 27"/>
          <p:cNvSpPr/>
          <p:nvPr/>
        </p:nvSpPr>
        <p:spPr>
          <a:xfrm>
            <a:off x="1106805" y="2329180"/>
            <a:ext cx="3268980" cy="1126490"/>
          </a:xfrm>
          <a:prstGeom prst="rect">
            <a:avLst/>
          </a:prstGeom>
        </p:spPr>
        <p:txBody>
          <a:bodyPr wrap="square" lIns="68580" tIns="34290" rIns="68580" bIns="34290">
            <a:spAutoFit/>
          </a:bodyPr>
          <a:lstStyle/>
          <a:p>
            <a:pPr algn="l">
              <a:lnSpc>
                <a:spcPts val="1650"/>
              </a:lnSpc>
            </a:pP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毕业于香港城市大学，获得电子信息工程硕士学位，2016 年任职于浙江核新同花顺网络信息股份有限公司负责量化产品研发。在同花顺工作期间，针对 A 股市场的各种交易现象挖掘出数十个信号指标，且顺利研发出了基于量价的高频交易策略。具备基金从业资格。</a:t>
            </a:r>
            <a:endPar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5" name="组合 34"/>
          <p:cNvGrpSpPr/>
          <p:nvPr/>
        </p:nvGrpSpPr>
        <p:grpSpPr>
          <a:xfrm>
            <a:off x="251900" y="195486"/>
            <a:ext cx="8568572" cy="585582"/>
            <a:chOff x="251900" y="195486"/>
            <a:chExt cx="8568572" cy="585582"/>
          </a:xfrm>
        </p:grpSpPr>
        <p:cxnSp>
          <p:nvCxnSpPr>
            <p:cNvPr id="36" name="直接连接符 35"/>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31640" y="255120"/>
              <a:ext cx="1198880" cy="398780"/>
            </a:xfrm>
            <a:prstGeom prst="rect">
              <a:avLst/>
            </a:prstGeom>
          </p:spPr>
          <p:txBody>
            <a:bodyPr wrap="none">
              <a:spAutoFit/>
            </a:bodyPr>
            <a:lstStyle/>
            <a:p>
              <a:pPr defTabSz="913765">
                <a:spcBef>
                  <a:spcPts val="0"/>
                </a:spcBef>
                <a:spcAft>
                  <a:spcPts val="0"/>
                </a:spcAft>
                <a:defRPr/>
              </a:pPr>
              <a:r>
                <a:rPr lang="zh-CN"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团队介绍</a:t>
              </a:r>
              <a:endParaRPr lang="zh-CN"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8" name="组合 37"/>
            <p:cNvGrpSpPr/>
            <p:nvPr/>
          </p:nvGrpSpPr>
          <p:grpSpPr>
            <a:xfrm>
              <a:off x="251900" y="195486"/>
              <a:ext cx="887938" cy="585582"/>
              <a:chOff x="562441" y="531294"/>
              <a:chExt cx="2322326" cy="1531540"/>
            </a:xfrm>
          </p:grpSpPr>
          <p:sp>
            <p:nvSpPr>
              <p:cNvPr id="40" name="圆角矩形 39"/>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1" name="圆角矩形 40"/>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2" name="圆角矩形 4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3" name="圆角矩形 42"/>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4" name="圆角矩形 43"/>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5" name="文本框 4"/>
              <p:cNvSpPr txBox="1"/>
              <p:nvPr/>
            </p:nvSpPr>
            <p:spPr>
              <a:xfrm>
                <a:off x="1003238" y="617339"/>
                <a:ext cx="111185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02</a:t>
                </a:r>
                <a:endPar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sp>
        <p:nvSpPr>
          <p:cNvPr id="7" name="矩形 6"/>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
        <p:nvSpPr>
          <p:cNvPr id="5" name="文本框 4"/>
          <p:cNvSpPr txBox="1"/>
          <p:nvPr/>
        </p:nvSpPr>
        <p:spPr>
          <a:xfrm>
            <a:off x="4737735" y="2014855"/>
            <a:ext cx="3529965" cy="314325"/>
          </a:xfrm>
          <a:prstGeom prst="rect">
            <a:avLst/>
          </a:prstGeom>
          <a:noFill/>
        </p:spPr>
        <p:txBody>
          <a:bodyPr wrap="square" lIns="68580" tIns="34290" rIns="68580" bIns="34290" rtlCol="0">
            <a:spAutoFit/>
          </a:bodyPr>
          <a:p>
            <a:pPr algn="l"/>
            <a:r>
              <a:rPr lang="zh-CN" sz="1600" b="1" spc="50" dirty="0">
                <a:ln w="11430"/>
                <a:latin typeface="微软雅黑" panose="020B0503020204020204" charset="-122"/>
                <a:ea typeface="微软雅黑" panose="020B0503020204020204" charset="-122"/>
                <a:cs typeface="+mn-ea"/>
                <a:sym typeface="思源黑体旧字形 ExtraLight" panose="020B0200000000000000" pitchFamily="34" charset="-128"/>
              </a:rPr>
              <a:t>童祥  </a:t>
            </a:r>
            <a:r>
              <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股东兼策略分析总监</a:t>
            </a:r>
            <a:endPar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9" name="矩形 8"/>
          <p:cNvSpPr/>
          <p:nvPr/>
        </p:nvSpPr>
        <p:spPr>
          <a:xfrm>
            <a:off x="4738370" y="2329180"/>
            <a:ext cx="3793490" cy="1126490"/>
          </a:xfrm>
          <a:prstGeom prst="rect">
            <a:avLst/>
          </a:prstGeom>
        </p:spPr>
        <p:txBody>
          <a:bodyPr wrap="square" lIns="68580" tIns="34290" rIns="68580" bIns="34290">
            <a:spAutoFit/>
          </a:bodyPr>
          <a:p>
            <a:pPr algn="l">
              <a:lnSpc>
                <a:spcPts val="1650"/>
              </a:lnSpc>
            </a:pP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毕业于中国科学技术大学与加州大学河滨分校，分别获得物理本科与硕士学位，2015年曾在量化基金宁波金戈量锐资产管理有限公司担任量化分析师，擅长宏观经济、上市公司的研究分析以及交易系统设计、交易策略模型设计、数据分析、风险收益模型设计。</a:t>
            </a: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具备基金从业资格。</a:t>
            </a:r>
            <a:endPar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Tree>
  </p:cSld>
  <p:clrMapOvr>
    <a:masterClrMapping/>
  </p:clrMapOvr>
  <p:transition spd="slow"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845185" y="1066800"/>
            <a:ext cx="3035300" cy="314325"/>
          </a:xfrm>
          <a:prstGeom prst="rect">
            <a:avLst/>
          </a:prstGeom>
          <a:noFill/>
        </p:spPr>
        <p:txBody>
          <a:bodyPr wrap="square" lIns="68580" tIns="34290" rIns="68580" bIns="34290" rtlCol="0">
            <a:spAutoFit/>
          </a:bodyPr>
          <a:lstStyle/>
          <a:p>
            <a:pPr algn="l"/>
            <a:r>
              <a:rPr lang="zh-CN" sz="1600" b="1" spc="50" dirty="0">
                <a:ln w="11430"/>
                <a:solidFill>
                  <a:schemeClr val="tx1"/>
                </a:solidFill>
                <a:latin typeface="微软雅黑" panose="020B0503020204020204" charset="-122"/>
                <a:ea typeface="微软雅黑" panose="020B0503020204020204" charset="-122"/>
                <a:cs typeface="+mn-ea"/>
                <a:sym typeface="思源黑体旧字形 ExtraLight" panose="020B0200000000000000" pitchFamily="34" charset="-128"/>
              </a:rPr>
              <a:t>黄希  </a:t>
            </a:r>
            <a:r>
              <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股东兼市场总监</a:t>
            </a:r>
            <a:endPar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8" name="矩形 27"/>
          <p:cNvSpPr/>
          <p:nvPr/>
        </p:nvSpPr>
        <p:spPr>
          <a:xfrm>
            <a:off x="845185" y="1381125"/>
            <a:ext cx="7574915" cy="280035"/>
          </a:xfrm>
          <a:prstGeom prst="rect">
            <a:avLst/>
          </a:prstGeom>
        </p:spPr>
        <p:txBody>
          <a:bodyPr wrap="square" lIns="68580" tIns="34290" rIns="68580" bIns="34290">
            <a:spAutoFit/>
          </a:bodyPr>
          <a:lstStyle/>
          <a:p>
            <a:pPr algn="l">
              <a:lnSpc>
                <a:spcPts val="1650"/>
              </a:lnSpc>
            </a:pP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毕业于中国传媒大学，2015 年任职于人民日报旗下国际金融报，对证券行业有深入报道，熟悉各金融机构。</a:t>
            </a: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具备基金从业资格。</a:t>
            </a:r>
            <a:endPar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5" name="组合 34"/>
          <p:cNvGrpSpPr/>
          <p:nvPr/>
        </p:nvGrpSpPr>
        <p:grpSpPr>
          <a:xfrm>
            <a:off x="251900" y="195486"/>
            <a:ext cx="8568572" cy="585582"/>
            <a:chOff x="251900" y="195486"/>
            <a:chExt cx="8568572" cy="585582"/>
          </a:xfrm>
        </p:grpSpPr>
        <p:cxnSp>
          <p:nvCxnSpPr>
            <p:cNvPr id="36" name="直接连接符 35"/>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31640" y="255120"/>
              <a:ext cx="1198880" cy="398780"/>
            </a:xfrm>
            <a:prstGeom prst="rect">
              <a:avLst/>
            </a:prstGeom>
          </p:spPr>
          <p:txBody>
            <a:bodyPr wrap="none">
              <a:spAutoFit/>
            </a:bodyPr>
            <a:lstStyle/>
            <a:p>
              <a:pPr defTabSz="913765">
                <a:spcBef>
                  <a:spcPts val="0"/>
                </a:spcBef>
                <a:spcAft>
                  <a:spcPts val="0"/>
                </a:spcAft>
                <a:defRPr/>
              </a:pPr>
              <a:r>
                <a:rPr lang="zh-CN"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团队介绍</a:t>
              </a:r>
              <a:endParaRPr lang="zh-CN"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8" name="组合 37"/>
            <p:cNvGrpSpPr/>
            <p:nvPr/>
          </p:nvGrpSpPr>
          <p:grpSpPr>
            <a:xfrm>
              <a:off x="251900" y="195486"/>
              <a:ext cx="887938" cy="585582"/>
              <a:chOff x="562441" y="531294"/>
              <a:chExt cx="2322326" cy="1531540"/>
            </a:xfrm>
          </p:grpSpPr>
          <p:sp>
            <p:nvSpPr>
              <p:cNvPr id="40" name="圆角矩形 39"/>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1" name="圆角矩形 40"/>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2" name="圆角矩形 4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3" name="圆角矩形 42"/>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4" name="圆角矩形 43"/>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5" name="文本框 4"/>
              <p:cNvSpPr txBox="1"/>
              <p:nvPr/>
            </p:nvSpPr>
            <p:spPr>
              <a:xfrm>
                <a:off x="1003238" y="617339"/>
                <a:ext cx="111185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02</a:t>
                </a:r>
                <a:endPar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sp>
        <p:nvSpPr>
          <p:cNvPr id="7" name="矩形 6"/>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
        <p:nvSpPr>
          <p:cNvPr id="5" name="文本框 4"/>
          <p:cNvSpPr txBox="1"/>
          <p:nvPr/>
        </p:nvSpPr>
        <p:spPr>
          <a:xfrm>
            <a:off x="845185" y="1771015"/>
            <a:ext cx="3529965" cy="314325"/>
          </a:xfrm>
          <a:prstGeom prst="rect">
            <a:avLst/>
          </a:prstGeom>
          <a:noFill/>
        </p:spPr>
        <p:txBody>
          <a:bodyPr wrap="square" lIns="68580" tIns="34290" rIns="68580" bIns="34290" rtlCol="0">
            <a:spAutoFit/>
          </a:bodyPr>
          <a:p>
            <a:pPr algn="l"/>
            <a:r>
              <a:rPr lang="zh-CN" sz="1600" b="1" spc="50" dirty="0">
                <a:ln w="11430"/>
                <a:latin typeface="微软雅黑" panose="020B0503020204020204" charset="-122"/>
                <a:ea typeface="微软雅黑" panose="020B0503020204020204" charset="-122"/>
                <a:cs typeface="+mn-ea"/>
                <a:sym typeface="思源黑体旧字形 ExtraLight" panose="020B0200000000000000" pitchFamily="34" charset="-128"/>
              </a:rPr>
              <a:t>咸楠楠  </a:t>
            </a:r>
            <a:r>
              <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合规风控负责人</a:t>
            </a:r>
            <a:endPar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9" name="矩形 8"/>
          <p:cNvSpPr/>
          <p:nvPr/>
        </p:nvSpPr>
        <p:spPr>
          <a:xfrm>
            <a:off x="845185" y="2085340"/>
            <a:ext cx="7194550" cy="491490"/>
          </a:xfrm>
          <a:prstGeom prst="rect">
            <a:avLst/>
          </a:prstGeom>
        </p:spPr>
        <p:txBody>
          <a:bodyPr wrap="square" lIns="68580" tIns="34290" rIns="68580" bIns="34290">
            <a:spAutoFit/>
          </a:bodyPr>
          <a:p>
            <a:pPr algn="l">
              <a:lnSpc>
                <a:spcPts val="1650"/>
              </a:lnSpc>
            </a:pP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本科，曾在循远资产管理(上海)有限公司担任合规风控负责人，在职期间共发行 10 只产品。对市场风险、流动性风险等有很好的把握，参与投委会的投资决定， 确保合规管理要求得到有效落实。</a:t>
            </a: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具备基金从业资格。</a:t>
            </a:r>
            <a:endPar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 name="文本框 1"/>
          <p:cNvSpPr txBox="1"/>
          <p:nvPr/>
        </p:nvSpPr>
        <p:spPr>
          <a:xfrm>
            <a:off x="845185" y="2661285"/>
            <a:ext cx="3529965" cy="314325"/>
          </a:xfrm>
          <a:prstGeom prst="rect">
            <a:avLst/>
          </a:prstGeom>
          <a:noFill/>
        </p:spPr>
        <p:txBody>
          <a:bodyPr wrap="square" lIns="68580" tIns="34290" rIns="68580" bIns="34290" rtlCol="0">
            <a:spAutoFit/>
          </a:bodyPr>
          <a:p>
            <a:pPr algn="l"/>
            <a:r>
              <a:rPr lang="zh-CN" sz="1600" b="1" spc="50" dirty="0">
                <a:ln w="11430"/>
                <a:latin typeface="微软雅黑" panose="020B0503020204020204" charset="-122"/>
                <a:ea typeface="微软雅黑" panose="020B0503020204020204" charset="-122"/>
                <a:cs typeface="+mn-ea"/>
                <a:sym typeface="思源黑体旧字形 ExtraLight" panose="020B0200000000000000" pitchFamily="34" charset="-128"/>
              </a:rPr>
              <a:t>张茜芸  </a:t>
            </a:r>
            <a:r>
              <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量化分析师</a:t>
            </a:r>
            <a:endPar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 name="矩形 2"/>
          <p:cNvSpPr/>
          <p:nvPr/>
        </p:nvSpPr>
        <p:spPr>
          <a:xfrm>
            <a:off x="845185" y="2975610"/>
            <a:ext cx="7194550" cy="491490"/>
          </a:xfrm>
          <a:prstGeom prst="rect">
            <a:avLst/>
          </a:prstGeom>
        </p:spPr>
        <p:txBody>
          <a:bodyPr wrap="square" lIns="68580" tIns="34290" rIns="68580" bIns="34290">
            <a:spAutoFit/>
          </a:bodyPr>
          <a:p>
            <a:pPr algn="l">
              <a:lnSpc>
                <a:spcPts val="1650"/>
              </a:lnSpc>
            </a:pP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毕业于伦敦帝国理工学院，风险管理与金融工程硕士学位，曾在上海重心投资管理有限公司任职量化分析师，在期货 CTA 趋势跟踪与多因子市场中性策略有深厚功底。</a:t>
            </a: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具备基金从业资格。</a:t>
            </a:r>
            <a:endPar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 name="文本框 3"/>
          <p:cNvSpPr txBox="1"/>
          <p:nvPr/>
        </p:nvSpPr>
        <p:spPr>
          <a:xfrm>
            <a:off x="845185" y="3575050"/>
            <a:ext cx="3529965" cy="314325"/>
          </a:xfrm>
          <a:prstGeom prst="rect">
            <a:avLst/>
          </a:prstGeom>
          <a:noFill/>
        </p:spPr>
        <p:txBody>
          <a:bodyPr wrap="square" lIns="68580" tIns="34290" rIns="68580" bIns="34290" rtlCol="0">
            <a:spAutoFit/>
          </a:bodyPr>
          <a:p>
            <a:pPr algn="l"/>
            <a:r>
              <a:rPr lang="zh-CN" sz="1600" b="1" spc="50" dirty="0">
                <a:ln w="11430"/>
                <a:latin typeface="微软雅黑" panose="020B0503020204020204" charset="-122"/>
                <a:ea typeface="微软雅黑" panose="020B0503020204020204" charset="-122"/>
                <a:cs typeface="+mn-ea"/>
                <a:sym typeface="思源黑体旧字形 ExtraLight" panose="020B0200000000000000" pitchFamily="34" charset="-128"/>
              </a:rPr>
              <a:t>曹川  </a:t>
            </a:r>
            <a:r>
              <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量化分析师</a:t>
            </a:r>
            <a:endParaRPr lang="zh-CN" sz="1200" b="1" spc="50" dirty="0">
              <a:ln w="1143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6" name="矩形 5"/>
          <p:cNvSpPr/>
          <p:nvPr/>
        </p:nvSpPr>
        <p:spPr>
          <a:xfrm>
            <a:off x="845185" y="3889375"/>
            <a:ext cx="7194550" cy="491490"/>
          </a:xfrm>
          <a:prstGeom prst="rect">
            <a:avLst/>
          </a:prstGeom>
        </p:spPr>
        <p:txBody>
          <a:bodyPr wrap="square" lIns="68580" tIns="34290" rIns="68580" bIns="34290">
            <a:spAutoFit/>
          </a:bodyPr>
          <a:p>
            <a:pPr algn="l">
              <a:lnSpc>
                <a:spcPts val="1650"/>
              </a:lnSpc>
            </a:pP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毕业于郑州大学，应用数学硕士学位，曾在上海昱弘资产管理有限公司担任投资主管，负责量化产品管理与策略开发工作，研究了 Alpha 量化、股票 T0、CTA 策略。</a:t>
            </a: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具备基金从业资格。</a:t>
            </a:r>
            <a:endPar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Tree>
  </p:cSld>
  <p:clrMapOvr>
    <a:masterClrMapping/>
  </p:clrMapOvr>
  <p:transition spd="slow"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p:nvPr/>
        </p:nvSpPr>
        <p:spPr>
          <a:xfrm>
            <a:off x="1101636" y="-15554"/>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1" fmla="*/ 0 w 8028384"/>
              <a:gd name="connsiteY0-2" fmla="*/ 0 h 2571750"/>
              <a:gd name="connsiteX1-3" fmla="*/ 8028384 w 8028384"/>
              <a:gd name="connsiteY1-4" fmla="*/ 0 h 2571750"/>
              <a:gd name="connsiteX2-5" fmla="*/ 8028384 w 8028384"/>
              <a:gd name="connsiteY2-6" fmla="*/ 2571750 h 2571750"/>
              <a:gd name="connsiteX3-7" fmla="*/ 2445165 w 8028384"/>
              <a:gd name="connsiteY3-8" fmla="*/ 2571078 h 2571750"/>
              <a:gd name="connsiteX4-9" fmla="*/ 0 w 8028384"/>
              <a:gd name="connsiteY4-10" fmla="*/ 2571750 h 2571750"/>
              <a:gd name="connsiteX5" fmla="*/ 0 w 8028384"/>
              <a:gd name="connsiteY5" fmla="*/ 0 h 2571750"/>
              <a:gd name="connsiteX0-11" fmla="*/ 0 w 8028384"/>
              <a:gd name="connsiteY0-12" fmla="*/ 0 h 2571750"/>
              <a:gd name="connsiteX1-13" fmla="*/ 8028384 w 8028384"/>
              <a:gd name="connsiteY1-14" fmla="*/ 0 h 2571750"/>
              <a:gd name="connsiteX2-15" fmla="*/ 8028384 w 8028384"/>
              <a:gd name="connsiteY2-16" fmla="*/ 2571750 h 2571750"/>
              <a:gd name="connsiteX3-17" fmla="*/ 2445165 w 8028384"/>
              <a:gd name="connsiteY3-18" fmla="*/ 2571078 h 2571750"/>
              <a:gd name="connsiteX4-19" fmla="*/ 0 w 8028384"/>
              <a:gd name="connsiteY4-20" fmla="*/ 0 h 2571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28384" h="2571750">
                <a:moveTo>
                  <a:pt x="0" y="0"/>
                </a:moveTo>
                <a:lnTo>
                  <a:pt x="8028384" y="0"/>
                </a:lnTo>
                <a:lnTo>
                  <a:pt x="8028384" y="2571750"/>
                </a:lnTo>
                <a:lnTo>
                  <a:pt x="2445165" y="2571078"/>
                </a:lnTo>
                <a:lnTo>
                  <a:pt x="0" y="0"/>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 name="等腰三角形 2"/>
          <p:cNvSpPr/>
          <p:nvPr/>
        </p:nvSpPr>
        <p:spPr>
          <a:xfrm rot="5400000">
            <a:off x="-1313377" y="1313377"/>
            <a:ext cx="5143500" cy="2516746"/>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1" name="矩形 20"/>
          <p:cNvSpPr/>
          <p:nvPr/>
        </p:nvSpPr>
        <p:spPr>
          <a:xfrm>
            <a:off x="3779912" y="3157167"/>
            <a:ext cx="1762760" cy="560705"/>
          </a:xfrm>
          <a:prstGeom prst="rect">
            <a:avLst/>
          </a:prstGeom>
        </p:spPr>
        <p:txBody>
          <a:bodyPr wrap="none" lIns="68580" tIns="34290" rIns="68580" bIns="34290">
            <a:spAutoFit/>
          </a:bodyPr>
          <a:lstStyle/>
          <a:p>
            <a:pPr defTabSz="913765">
              <a:spcBef>
                <a:spcPts val="0"/>
              </a:spcBef>
              <a:spcAft>
                <a:spcPts val="0"/>
              </a:spcAft>
              <a:defRPr/>
            </a:pPr>
            <a:r>
              <a:rPr lang="zh-CN" altLang="en-US" sz="3200" b="1" kern="0"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rPr>
              <a:t>投资策略</a:t>
            </a:r>
            <a:endParaRPr lang="zh-CN" altLang="en-US" sz="3200" b="1" kern="0" dirty="0">
              <a:solidFill>
                <a:schemeClr val="tx1">
                  <a:lumMod val="75000"/>
                  <a:lumOff val="25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2" name="Rectangle 5"/>
          <p:cNvSpPr/>
          <p:nvPr/>
        </p:nvSpPr>
        <p:spPr bwMode="auto">
          <a:xfrm>
            <a:off x="3840730" y="3763323"/>
            <a:ext cx="4187654" cy="68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fontAlgn="base">
              <a:spcBef>
                <a:spcPct val="0"/>
              </a:spcBef>
              <a:spcAft>
                <a:spcPct val="0"/>
              </a:spcAft>
              <a:defRPr/>
            </a:pPr>
            <a:r>
              <a:rPr kumimoji="0" lang="en-US" sz="1200" b="0" i="0" u="none" strike="noStrike" kern="0" cap="none" spc="0" normalizeH="0" baseline="0" dirty="0">
                <a:solidFill>
                  <a:sysClr val="window" lastClr="FFFFFF">
                    <a:lumMod val="50000"/>
                  </a:sysClr>
                </a:solidFill>
                <a:latin typeface="微软雅黑" panose="020B0503020204020204" charset="-122"/>
                <a:ea typeface="微软雅黑" panose="020B0503020204020204" charset="-122"/>
                <a:cs typeface="+mn-ea"/>
                <a:sym typeface="思源黑体旧字形 ExtraLight" panose="020B0200000000000000" pitchFamily="34" charset="-128"/>
              </a:rPr>
              <a:t>I</a:t>
            </a:r>
            <a:r>
              <a:rPr kumimoji="0" sz="1200" b="0" i="0" u="none" strike="noStrike" kern="0" cap="none" spc="0" normalizeH="0" baseline="0" dirty="0">
                <a:solidFill>
                  <a:sysClr val="window" lastClr="FFFFFF">
                    <a:lumMod val="50000"/>
                  </a:sysClr>
                </a:solidFill>
                <a:latin typeface="微软雅黑" panose="020B0503020204020204" charset="-122"/>
                <a:ea typeface="微软雅黑" panose="020B0503020204020204" charset="-122"/>
                <a:cs typeface="+mn-ea"/>
                <a:sym typeface="思源黑体旧字形 ExtraLight" panose="020B0200000000000000" pitchFamily="34" charset="-128"/>
              </a:rPr>
              <a:t>nvestment strategy</a:t>
            </a:r>
            <a:endParaRPr kumimoji="0" sz="1200" b="0" i="0" u="none" strike="noStrike" kern="0" cap="none" spc="0" normalizeH="0" baseline="0" dirty="0">
              <a:solidFill>
                <a:sysClr val="window" lastClr="FFFFFF">
                  <a:lumMod val="50000"/>
                </a:sys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4" name="矩形 3"/>
          <p:cNvSpPr/>
          <p:nvPr/>
        </p:nvSpPr>
        <p:spPr>
          <a:xfrm>
            <a:off x="1087666" y="-10370"/>
            <a:ext cx="8028384" cy="2571750"/>
          </a:xfrm>
          <a:custGeom>
            <a:avLst/>
            <a:gdLst>
              <a:gd name="connsiteX0" fmla="*/ 0 w 8028384"/>
              <a:gd name="connsiteY0" fmla="*/ 0 h 2571750"/>
              <a:gd name="connsiteX1" fmla="*/ 8028384 w 8028384"/>
              <a:gd name="connsiteY1" fmla="*/ 0 h 2571750"/>
              <a:gd name="connsiteX2" fmla="*/ 8028384 w 8028384"/>
              <a:gd name="connsiteY2" fmla="*/ 2571750 h 2571750"/>
              <a:gd name="connsiteX3" fmla="*/ 0 w 8028384"/>
              <a:gd name="connsiteY3" fmla="*/ 2571750 h 2571750"/>
              <a:gd name="connsiteX4" fmla="*/ 0 w 8028384"/>
              <a:gd name="connsiteY4" fmla="*/ 0 h 2571750"/>
              <a:gd name="connsiteX0-1" fmla="*/ 0 w 8028384"/>
              <a:gd name="connsiteY0-2" fmla="*/ 0 h 2571750"/>
              <a:gd name="connsiteX1-3" fmla="*/ 8028384 w 8028384"/>
              <a:gd name="connsiteY1-4" fmla="*/ 0 h 2571750"/>
              <a:gd name="connsiteX2-5" fmla="*/ 8028384 w 8028384"/>
              <a:gd name="connsiteY2-6" fmla="*/ 2571750 h 2571750"/>
              <a:gd name="connsiteX3-7" fmla="*/ 2445165 w 8028384"/>
              <a:gd name="connsiteY3-8" fmla="*/ 2571078 h 2571750"/>
              <a:gd name="connsiteX4-9" fmla="*/ 0 w 8028384"/>
              <a:gd name="connsiteY4-10" fmla="*/ 2571750 h 2571750"/>
              <a:gd name="connsiteX5" fmla="*/ 0 w 8028384"/>
              <a:gd name="connsiteY5" fmla="*/ 0 h 2571750"/>
              <a:gd name="connsiteX0-11" fmla="*/ 0 w 8028384"/>
              <a:gd name="connsiteY0-12" fmla="*/ 0 h 2571750"/>
              <a:gd name="connsiteX1-13" fmla="*/ 8028384 w 8028384"/>
              <a:gd name="connsiteY1-14" fmla="*/ 0 h 2571750"/>
              <a:gd name="connsiteX2-15" fmla="*/ 8028384 w 8028384"/>
              <a:gd name="connsiteY2-16" fmla="*/ 2571750 h 2571750"/>
              <a:gd name="connsiteX3-17" fmla="*/ 2445165 w 8028384"/>
              <a:gd name="connsiteY3-18" fmla="*/ 2571078 h 2571750"/>
              <a:gd name="connsiteX4-19" fmla="*/ 0 w 8028384"/>
              <a:gd name="connsiteY4-20" fmla="*/ 0 h 2571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28384" h="2571750">
                <a:moveTo>
                  <a:pt x="0" y="0"/>
                </a:moveTo>
                <a:lnTo>
                  <a:pt x="8028384" y="0"/>
                </a:lnTo>
                <a:lnTo>
                  <a:pt x="8028384" y="2571750"/>
                </a:lnTo>
                <a:lnTo>
                  <a:pt x="2445165" y="2571078"/>
                </a:lnTo>
                <a:lnTo>
                  <a:pt x="0" y="0"/>
                </a:lnTo>
                <a:close/>
              </a:path>
            </a:pathLst>
          </a:custGeom>
          <a:solidFill>
            <a:srgbClr val="37609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5" name="矩形 24"/>
          <p:cNvSpPr/>
          <p:nvPr/>
        </p:nvSpPr>
        <p:spPr>
          <a:xfrm>
            <a:off x="357249" y="1946807"/>
            <a:ext cx="1020151" cy="992579"/>
          </a:xfrm>
          <a:prstGeom prst="rect">
            <a:avLst/>
          </a:prstGeom>
        </p:spPr>
        <p:txBody>
          <a:bodyPr wrap="none" lIns="68580" tIns="34290" rIns="68580" bIns="34290">
            <a:spAutoFit/>
          </a:bodyPr>
          <a:lstStyle/>
          <a:p>
            <a:pPr defTabSz="913765">
              <a:spcBef>
                <a:spcPts val="0"/>
              </a:spcBef>
              <a:spcAft>
                <a:spcPts val="0"/>
              </a:spcAft>
              <a:defRPr/>
            </a:pPr>
            <a:r>
              <a:rPr lang="en-US" altLang="zh-CN" sz="6000" b="1" kern="0" spc="30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02</a:t>
            </a:r>
            <a:endParaRPr lang="zh-CN" altLang="en-US" sz="6000" b="1" kern="0" spc="30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3" name="矩形 32"/>
          <p:cNvSpPr/>
          <p:nvPr/>
        </p:nvSpPr>
        <p:spPr>
          <a:xfrm>
            <a:off x="357249" y="2894479"/>
            <a:ext cx="1101905" cy="315471"/>
          </a:xfrm>
          <a:prstGeom prst="rect">
            <a:avLst/>
          </a:prstGeom>
        </p:spPr>
        <p:txBody>
          <a:bodyPr wrap="none" lIns="68580" tIns="34290" rIns="68580" bIns="34290">
            <a:spAutoFit/>
          </a:bodyPr>
          <a:lstStyle/>
          <a:p>
            <a:pPr defTabSz="913765">
              <a:spcBef>
                <a:spcPts val="0"/>
              </a:spcBef>
              <a:spcAft>
                <a:spcPts val="0"/>
              </a:spcAft>
              <a:defRPr/>
            </a:pPr>
            <a:r>
              <a:rPr lang="en-US" altLang="zh-CN" sz="1600" b="1" kern="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rPr>
              <a:t>PART TWO</a:t>
            </a:r>
            <a:endParaRPr lang="zh-CN" altLang="en-US" sz="1600" b="1" kern="0" dirty="0">
              <a:solidFill>
                <a:schemeClr val="bg1"/>
              </a:solidFill>
              <a:effectLst>
                <a:outerShdw blurRad="38100" dist="38100" dir="2700000" algn="tl">
                  <a:srgbClr val="000000">
                    <a:alpha val="43137"/>
                  </a:srgbClr>
                </a:outerShdw>
              </a:effectLst>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Tree>
  </p:cSld>
  <p:clrMapOvr>
    <a:masterClrMapping/>
  </p:clrMapOvr>
  <p:transition spd="slow"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0800000">
            <a:off x="3706453" y="1780315"/>
            <a:ext cx="1772804" cy="1398895"/>
          </a:xfrm>
          <a:prstGeom prst="triangle">
            <a:avLst/>
          </a:prstGeom>
          <a:gradFill>
            <a:gsLst>
              <a:gs pos="0">
                <a:srgbClr val="FAFAFA"/>
              </a:gs>
              <a:gs pos="100000">
                <a:srgbClr val="DDDDDD"/>
              </a:gs>
            </a:gsLst>
            <a:lin ang="5400000" scaled="0"/>
          </a:gradFill>
          <a:ln w="1270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nvGrpSpPr>
          <p:cNvPr id="14" name="组合 7"/>
          <p:cNvGrpSpPr/>
          <p:nvPr/>
        </p:nvGrpSpPr>
        <p:grpSpPr>
          <a:xfrm>
            <a:off x="4376390" y="2009871"/>
            <a:ext cx="391227" cy="533491"/>
            <a:chOff x="5610726" y="2373750"/>
            <a:chExt cx="970548" cy="1323474"/>
          </a:xfrm>
          <a:solidFill>
            <a:srgbClr val="376092"/>
          </a:solidFill>
        </p:grpSpPr>
        <p:sp>
          <p:nvSpPr>
            <p:cNvPr id="15" name="KSO_Shape"/>
            <p:cNvSpPr/>
            <p:nvPr/>
          </p:nvSpPr>
          <p:spPr bwMode="auto">
            <a:xfrm>
              <a:off x="5610726" y="2373750"/>
              <a:ext cx="970548" cy="1323474"/>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grpFill/>
            <a:ln w="6350">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0" name="任意多边形 9"/>
            <p:cNvSpPr/>
            <p:nvPr/>
          </p:nvSpPr>
          <p:spPr bwMode="auto">
            <a:xfrm>
              <a:off x="6042956" y="2919775"/>
              <a:ext cx="193561" cy="299314"/>
            </a:xfrm>
            <a:custGeom>
              <a:avLst/>
              <a:gdLst>
                <a:gd name="connsiteX0" fmla="*/ 79528 w 186010"/>
                <a:gd name="connsiteY0" fmla="*/ 8232 h 290512"/>
                <a:gd name="connsiteX1" fmla="*/ 95621 w 186010"/>
                <a:gd name="connsiteY1" fmla="*/ 36837 h 290512"/>
                <a:gd name="connsiteX2" fmla="*/ 88130 w 186010"/>
                <a:gd name="connsiteY2" fmla="*/ 62386 h 290512"/>
                <a:gd name="connsiteX3" fmla="*/ 113792 w 186010"/>
                <a:gd name="connsiteY3" fmla="*/ 274040 h 290512"/>
                <a:gd name="connsiteX4" fmla="*/ 109451 w 186010"/>
                <a:gd name="connsiteY4" fmla="*/ 290512 h 290512"/>
                <a:gd name="connsiteX5" fmla="*/ 2115 w 186010"/>
                <a:gd name="connsiteY5" fmla="*/ 290512 h 290512"/>
                <a:gd name="connsiteX6" fmla="*/ 0 w 186010"/>
                <a:gd name="connsiteY6" fmla="*/ 282788 h 290512"/>
                <a:gd name="connsiteX7" fmla="*/ 1007 w 186010"/>
                <a:gd name="connsiteY7" fmla="*/ 275391 h 290512"/>
                <a:gd name="connsiteX8" fmla="*/ 32083 w 186010"/>
                <a:gd name="connsiteY8" fmla="*/ 58220 h 290512"/>
                <a:gd name="connsiteX9" fmla="*/ 23204 w 186010"/>
                <a:gd name="connsiteY9" fmla="*/ 36837 h 290512"/>
                <a:gd name="connsiteX10" fmla="*/ 40406 w 186010"/>
                <a:gd name="connsiteY10" fmla="*/ 8510 h 290512"/>
                <a:gd name="connsiteX11" fmla="*/ 184566 w 186010"/>
                <a:gd name="connsiteY11" fmla="*/ 0 h 290512"/>
                <a:gd name="connsiteX12" fmla="*/ 186010 w 186010"/>
                <a:gd name="connsiteY12" fmla="*/ 0 h 290512"/>
                <a:gd name="connsiteX13" fmla="*/ 172250 w 186010"/>
                <a:gd name="connsiteY13" fmla="*/ 52213 h 29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010" h="290512">
                  <a:moveTo>
                    <a:pt x="79528" y="8232"/>
                  </a:moveTo>
                  <a:lnTo>
                    <a:pt x="95621" y="36837"/>
                  </a:lnTo>
                  <a:lnTo>
                    <a:pt x="88130" y="62386"/>
                  </a:lnTo>
                  <a:lnTo>
                    <a:pt x="113792" y="274040"/>
                  </a:lnTo>
                  <a:lnTo>
                    <a:pt x="109451" y="290512"/>
                  </a:lnTo>
                  <a:lnTo>
                    <a:pt x="2115" y="290512"/>
                  </a:lnTo>
                  <a:lnTo>
                    <a:pt x="0" y="282788"/>
                  </a:lnTo>
                  <a:lnTo>
                    <a:pt x="1007" y="275391"/>
                  </a:lnTo>
                  <a:lnTo>
                    <a:pt x="32083" y="58220"/>
                  </a:lnTo>
                  <a:lnTo>
                    <a:pt x="23204" y="36837"/>
                  </a:lnTo>
                  <a:lnTo>
                    <a:pt x="40406" y="8510"/>
                  </a:lnTo>
                  <a:close/>
                  <a:moveTo>
                    <a:pt x="184566" y="0"/>
                  </a:moveTo>
                  <a:lnTo>
                    <a:pt x="186010" y="0"/>
                  </a:lnTo>
                  <a:lnTo>
                    <a:pt x="172250" y="52213"/>
                  </a:lnTo>
                  <a:close/>
                </a:path>
              </a:pathLst>
            </a:custGeom>
            <a:grpFill/>
            <a:ln w="6350">
              <a:noFill/>
            </a:ln>
          </p:spPr>
          <p:txBody>
            <a:bodyPr wrap="square" anchor="ctr">
              <a:noAutofit/>
              <a:scene3d>
                <a:camera prst="orthographicFront"/>
                <a:lightRig rig="threePt" dir="t"/>
              </a:scene3d>
              <a:sp3d>
                <a:contourClr>
                  <a:srgbClr val="FFFFFF"/>
                </a:contourClr>
              </a:sp3d>
            </a:bodyPr>
            <a:lstStyle/>
            <a:p>
              <a:pPr algn="ctr">
                <a:defRPr/>
              </a:pPr>
              <a:endParaRPr lang="zh-CN" altLang="en-US"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sp>
        <p:nvSpPr>
          <p:cNvPr id="21" name="Freeform 6"/>
          <p:cNvSpPr/>
          <p:nvPr/>
        </p:nvSpPr>
        <p:spPr bwMode="auto">
          <a:xfrm rot="5400000">
            <a:off x="3351468" y="1489475"/>
            <a:ext cx="656233" cy="581676"/>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rgbClr val="376092"/>
          </a:solidFill>
          <a:ln w="1270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2" name="Freeform 6"/>
          <p:cNvSpPr/>
          <p:nvPr/>
        </p:nvSpPr>
        <p:spPr bwMode="auto">
          <a:xfrm rot="5400000">
            <a:off x="5136302" y="1489475"/>
            <a:ext cx="656233" cy="581676"/>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rgbClr val="376092"/>
          </a:solidFill>
          <a:ln w="1270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3" name="Freeform 6"/>
          <p:cNvSpPr/>
          <p:nvPr/>
        </p:nvSpPr>
        <p:spPr bwMode="auto">
          <a:xfrm rot="5400000">
            <a:off x="4243885" y="2931251"/>
            <a:ext cx="656233" cy="581676"/>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rgbClr val="376092"/>
          </a:solidFill>
          <a:ln w="12700">
            <a:noFill/>
          </a:ln>
          <a:effectLst>
            <a:outerShdw blurRad="254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7" name="文本框 26"/>
          <p:cNvSpPr txBox="1"/>
          <p:nvPr/>
        </p:nvSpPr>
        <p:spPr>
          <a:xfrm>
            <a:off x="5617210" y="2091690"/>
            <a:ext cx="2653665" cy="268605"/>
          </a:xfrm>
          <a:prstGeom prst="rect">
            <a:avLst/>
          </a:prstGeom>
          <a:noFill/>
        </p:spPr>
        <p:txBody>
          <a:bodyPr wrap="square" lIns="68580" tIns="34290" rIns="68580" bIns="34290" rtlCol="0">
            <a:spAutoFit/>
          </a:bodyPr>
          <a:lstStyle/>
          <a:p>
            <a:pPr algn="r"/>
            <a:r>
              <a:rPr lang="zh-CN" altLang="en-US" sz="1300"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股票收益和许多因子相关</a:t>
            </a:r>
            <a:r>
              <a:rPr lang="en-US" altLang="zh-CN" sz="1300"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a:t>
            </a:r>
            <a:endParaRPr lang="en-US" altLang="zh-CN" sz="1300"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8" name="矩形 27"/>
          <p:cNvSpPr/>
          <p:nvPr/>
        </p:nvSpPr>
        <p:spPr>
          <a:xfrm>
            <a:off x="5479415" y="2376805"/>
            <a:ext cx="3395345" cy="1126490"/>
          </a:xfrm>
          <a:prstGeom prst="rect">
            <a:avLst/>
          </a:prstGeom>
        </p:spPr>
        <p:txBody>
          <a:bodyPr wrap="square" lIns="68580" tIns="34290" rIns="68580" bIns="34290">
            <a:spAutoFit/>
          </a:bodyPr>
          <a:lstStyle/>
          <a:p>
            <a:pPr algn="l">
              <a:lnSpc>
                <a:spcPts val="1650"/>
              </a:lnSpc>
            </a:pPr>
            <a:r>
              <a:rPr lang="zh-CN" altLang="en-US" sz="9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三因子模型并不代表资本定价模型的完结。近年来的研究发现，股价还有很多三因子模型中未能解释的部分，如公司经营、成长、杠杆、财务风险、股价波动率等因素。我们利用数量化手段，深入研究这些决定股票收益的因子，运用有效因子选出优秀股票并构造我们所需要的股票投资组合。</a:t>
            </a:r>
            <a:endParaRPr lang="zh-CN" altLang="en-US" sz="9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9" name="任意多边形 26"/>
          <p:cNvSpPr/>
          <p:nvPr/>
        </p:nvSpPr>
        <p:spPr>
          <a:xfrm>
            <a:off x="5479543" y="2160271"/>
            <a:ext cx="2791730" cy="185166"/>
          </a:xfrm>
          <a:custGeom>
            <a:avLst/>
            <a:gdLst>
              <a:gd name="connsiteX0" fmla="*/ 0 w 3547872"/>
              <a:gd name="connsiteY0" fmla="*/ 0 h 246888"/>
              <a:gd name="connsiteX1" fmla="*/ 27432 w 3547872"/>
              <a:gd name="connsiteY1" fmla="*/ 246888 h 246888"/>
              <a:gd name="connsiteX2" fmla="*/ 3547872 w 3547872"/>
              <a:gd name="connsiteY2" fmla="*/ 246888 h 246888"/>
            </a:gdLst>
            <a:ahLst/>
            <a:cxnLst>
              <a:cxn ang="0">
                <a:pos x="connsiteX0" y="connsiteY0"/>
              </a:cxn>
              <a:cxn ang="0">
                <a:pos x="connsiteX1" y="connsiteY1"/>
              </a:cxn>
              <a:cxn ang="0">
                <a:pos x="connsiteX2" y="connsiteY2"/>
              </a:cxn>
            </a:cxnLst>
            <a:rect l="l" t="t" r="r" b="b"/>
            <a:pathLst>
              <a:path w="3547872" h="246888">
                <a:moveTo>
                  <a:pt x="0" y="0"/>
                </a:moveTo>
                <a:lnTo>
                  <a:pt x="27432" y="246888"/>
                </a:lnTo>
                <a:lnTo>
                  <a:pt x="3547872" y="246888"/>
                </a:lnTo>
              </a:path>
            </a:pathLst>
          </a:cu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0" name="任意多边形 27"/>
          <p:cNvSpPr/>
          <p:nvPr/>
        </p:nvSpPr>
        <p:spPr>
          <a:xfrm flipH="1">
            <a:off x="866087" y="2160271"/>
            <a:ext cx="2791800" cy="185166"/>
          </a:xfrm>
          <a:custGeom>
            <a:avLst/>
            <a:gdLst>
              <a:gd name="connsiteX0" fmla="*/ 0 w 3547872"/>
              <a:gd name="connsiteY0" fmla="*/ 0 h 246888"/>
              <a:gd name="connsiteX1" fmla="*/ 27432 w 3547872"/>
              <a:gd name="connsiteY1" fmla="*/ 246888 h 246888"/>
              <a:gd name="connsiteX2" fmla="*/ 3547872 w 3547872"/>
              <a:gd name="connsiteY2" fmla="*/ 246888 h 246888"/>
            </a:gdLst>
            <a:ahLst/>
            <a:cxnLst>
              <a:cxn ang="0">
                <a:pos x="connsiteX0" y="connsiteY0"/>
              </a:cxn>
              <a:cxn ang="0">
                <a:pos x="connsiteX1" y="connsiteY1"/>
              </a:cxn>
              <a:cxn ang="0">
                <a:pos x="connsiteX2" y="connsiteY2"/>
              </a:cxn>
            </a:cxnLst>
            <a:rect l="l" t="t" r="r" b="b"/>
            <a:pathLst>
              <a:path w="3547872" h="246888">
                <a:moveTo>
                  <a:pt x="0" y="0"/>
                </a:moveTo>
                <a:lnTo>
                  <a:pt x="27432" y="246888"/>
                </a:lnTo>
                <a:lnTo>
                  <a:pt x="3547872" y="246888"/>
                </a:lnTo>
              </a:path>
            </a:pathLst>
          </a:cu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1" name="文本框 30"/>
          <p:cNvSpPr txBox="1"/>
          <p:nvPr/>
        </p:nvSpPr>
        <p:spPr>
          <a:xfrm>
            <a:off x="872490" y="2091690"/>
            <a:ext cx="2367915" cy="268605"/>
          </a:xfrm>
          <a:prstGeom prst="rect">
            <a:avLst/>
          </a:prstGeom>
          <a:noFill/>
        </p:spPr>
        <p:txBody>
          <a:bodyPr wrap="square" lIns="68580" tIns="34290" rIns="68580" bIns="34290" rtlCol="0">
            <a:spAutoFit/>
          </a:bodyPr>
          <a:lstStyle/>
          <a:p>
            <a:pPr algn="l"/>
            <a:r>
              <a:rPr lang="zh-CN" altLang="en-US" sz="1300"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股票收益和市场波动有关吗？</a:t>
            </a:r>
            <a:endParaRPr lang="zh-CN" altLang="en-US" sz="1300"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2" name="矩形 31"/>
          <p:cNvSpPr/>
          <p:nvPr/>
        </p:nvSpPr>
        <p:spPr>
          <a:xfrm>
            <a:off x="817093" y="2376598"/>
            <a:ext cx="2726843" cy="914400"/>
          </a:xfrm>
          <a:prstGeom prst="rect">
            <a:avLst/>
          </a:prstGeom>
        </p:spPr>
        <p:txBody>
          <a:bodyPr wrap="square" lIns="68580" tIns="34290" rIns="68580" bIns="34290">
            <a:spAutoFit/>
          </a:bodyPr>
          <a:lstStyle/>
          <a:p>
            <a:pPr>
              <a:lnSpc>
                <a:spcPts val="1650"/>
              </a:lnSpc>
            </a:pPr>
            <a:r>
              <a:rPr lang="zh-CN" altLang="en-US" sz="9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Sharp(1964)，Lintner(1965)，Black(1972)的资本资产定价模型（CAPM）认为，股票的收益与系统风险有线性关系，也就是说，股票的期望收益能被市场所解释。</a:t>
            </a:r>
            <a:endParaRPr lang="zh-CN" altLang="en-US" sz="9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3" name="文本框 32"/>
          <p:cNvSpPr txBox="1"/>
          <p:nvPr/>
        </p:nvSpPr>
        <p:spPr>
          <a:xfrm>
            <a:off x="2935605" y="3663950"/>
            <a:ext cx="3272155" cy="268605"/>
          </a:xfrm>
          <a:prstGeom prst="rect">
            <a:avLst/>
          </a:prstGeom>
          <a:noFill/>
        </p:spPr>
        <p:txBody>
          <a:bodyPr wrap="square" lIns="68580" tIns="34290" rIns="68580" bIns="34290" rtlCol="0">
            <a:spAutoFit/>
          </a:bodyPr>
          <a:lstStyle/>
          <a:p>
            <a:pPr algn="ctr"/>
            <a:r>
              <a:rPr lang="zh-CN" altLang="en-US" sz="1300"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股票收益跟市值和账面市值比有关系吗？</a:t>
            </a:r>
            <a:endParaRPr lang="zh-CN" altLang="en-US" sz="1300"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4" name="矩形 33"/>
          <p:cNvSpPr/>
          <p:nvPr/>
        </p:nvSpPr>
        <p:spPr>
          <a:xfrm>
            <a:off x="2546985" y="3916680"/>
            <a:ext cx="4092575" cy="702945"/>
          </a:xfrm>
          <a:prstGeom prst="rect">
            <a:avLst/>
          </a:prstGeom>
        </p:spPr>
        <p:txBody>
          <a:bodyPr wrap="square" lIns="68580" tIns="34290" rIns="68580" bIns="34290">
            <a:spAutoFit/>
          </a:bodyPr>
          <a:lstStyle/>
          <a:p>
            <a:pPr algn="ctr">
              <a:lnSpc>
                <a:spcPts val="1650"/>
              </a:lnSpc>
            </a:pPr>
            <a:r>
              <a:rPr lang="zh-CN" altLang="en-US" sz="9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Fama和French 1993年提出，股票市值和账面市值比两个因素就可以解释绝大部分股票价格的变动，他们在1993 年的论文通过模拟市场风险、市值风险和账面市值比风险构造了三因子，用来解释股票收益的变化。</a:t>
            </a:r>
            <a:endParaRPr lang="zh-CN" altLang="en-US" sz="9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5" name="组合 34"/>
          <p:cNvGrpSpPr/>
          <p:nvPr/>
        </p:nvGrpSpPr>
        <p:grpSpPr>
          <a:xfrm>
            <a:off x="204173" y="128395"/>
            <a:ext cx="8568572" cy="585582"/>
            <a:chOff x="251900" y="195486"/>
            <a:chExt cx="8568572" cy="585582"/>
          </a:xfrm>
        </p:grpSpPr>
        <p:cxnSp>
          <p:nvCxnSpPr>
            <p:cNvPr id="36" name="直接连接符 35"/>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31640" y="255120"/>
              <a:ext cx="196088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超额收益的来源</a:t>
              </a:r>
              <a:endPar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8" name="组合 37"/>
            <p:cNvGrpSpPr/>
            <p:nvPr/>
          </p:nvGrpSpPr>
          <p:grpSpPr>
            <a:xfrm>
              <a:off x="251900" y="195486"/>
              <a:ext cx="887938" cy="585582"/>
              <a:chOff x="562441" y="531294"/>
              <a:chExt cx="2322326" cy="1531540"/>
            </a:xfrm>
          </p:grpSpPr>
          <p:sp>
            <p:nvSpPr>
              <p:cNvPr id="40" name="圆角矩形 39"/>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1" name="圆角矩形 40"/>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2" name="圆角矩形 4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3" name="圆角矩形 42"/>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4" name="圆角矩形 43"/>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5" name="文本框 4"/>
              <p:cNvSpPr txBox="1"/>
              <p:nvPr/>
            </p:nvSpPr>
            <p:spPr>
              <a:xfrm>
                <a:off x="1003238" y="617339"/>
                <a:ext cx="111185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02</a:t>
                </a:r>
                <a:endPar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sp>
        <p:nvSpPr>
          <p:cNvPr id="4" name="矩形 3"/>
          <p:cNvSpPr/>
          <p:nvPr/>
        </p:nvSpPr>
        <p:spPr>
          <a:xfrm>
            <a:off x="7778750" y="214630"/>
            <a:ext cx="994410" cy="307777"/>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pic>
        <p:nvPicPr>
          <p:cNvPr id="3" name="图片 2" descr="符号-波动"/>
          <p:cNvPicPr>
            <a:picLocks noChangeAspect="1"/>
          </p:cNvPicPr>
          <p:nvPr/>
        </p:nvPicPr>
        <p:blipFill>
          <a:blip r:embed="rId1"/>
          <a:stretch>
            <a:fillRect/>
          </a:stretch>
        </p:blipFill>
        <p:spPr>
          <a:xfrm>
            <a:off x="3450985" y="1551713"/>
            <a:ext cx="457200" cy="457200"/>
          </a:xfrm>
          <a:prstGeom prst="rect">
            <a:avLst/>
          </a:prstGeom>
        </p:spPr>
      </p:pic>
      <p:pic>
        <p:nvPicPr>
          <p:cNvPr id="5" name="图片 4" descr="H因子"/>
          <p:cNvPicPr>
            <a:picLocks noChangeAspect="1"/>
          </p:cNvPicPr>
          <p:nvPr/>
        </p:nvPicPr>
        <p:blipFill>
          <a:blip r:embed="rId2"/>
          <a:stretch>
            <a:fillRect/>
          </a:stretch>
        </p:blipFill>
        <p:spPr>
          <a:xfrm>
            <a:off x="5273675" y="1589405"/>
            <a:ext cx="381000" cy="381000"/>
          </a:xfrm>
          <a:prstGeom prst="rect">
            <a:avLst/>
          </a:prstGeom>
        </p:spPr>
      </p:pic>
      <p:pic>
        <p:nvPicPr>
          <p:cNvPr id="6" name="图片 5" descr="总市值"/>
          <p:cNvPicPr>
            <a:picLocks noChangeAspect="1"/>
          </p:cNvPicPr>
          <p:nvPr/>
        </p:nvPicPr>
        <p:blipFill>
          <a:blip r:embed="rId3"/>
          <a:stretch>
            <a:fillRect/>
          </a:stretch>
        </p:blipFill>
        <p:spPr>
          <a:xfrm>
            <a:off x="4367530" y="3016885"/>
            <a:ext cx="409575" cy="409575"/>
          </a:xfrm>
          <a:prstGeom prst="rect">
            <a:avLst/>
          </a:prstGeom>
        </p:spPr>
      </p:pic>
    </p:spTree>
  </p:cSld>
  <p:clrMapOvr>
    <a:masterClrMapping/>
  </p:clrMapOvr>
  <p:transition spd="slow"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093085" y="1636395"/>
            <a:ext cx="3529965" cy="345440"/>
          </a:xfrm>
          <a:prstGeom prst="rect">
            <a:avLst/>
          </a:prstGeom>
          <a:noFill/>
        </p:spPr>
        <p:txBody>
          <a:bodyPr wrap="square" lIns="68580" tIns="34290" rIns="68580" bIns="34290" rtlCol="0">
            <a:spAutoFit/>
          </a:bodyPr>
          <a:lstStyle/>
          <a:p>
            <a:pPr algn="l"/>
            <a:r>
              <a:rPr b="1"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以量化为手段，获取超额收益</a:t>
            </a:r>
            <a:endParaRPr b="1"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28" name="矩形 27"/>
          <p:cNvSpPr/>
          <p:nvPr/>
        </p:nvSpPr>
        <p:spPr>
          <a:xfrm>
            <a:off x="3125470" y="2061845"/>
            <a:ext cx="5240655" cy="914400"/>
          </a:xfrm>
          <a:prstGeom prst="rect">
            <a:avLst/>
          </a:prstGeom>
        </p:spPr>
        <p:txBody>
          <a:bodyPr wrap="square" lIns="68580" tIns="34290" rIns="68580" bIns="34290">
            <a:spAutoFit/>
          </a:bodyPr>
          <a:lstStyle/>
          <a:p>
            <a:pPr algn="l">
              <a:lnSpc>
                <a:spcPts val="1650"/>
              </a:lnSpc>
            </a:pP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量化指借助统计方法、数学模型并运用计算机从海量历史数据中寻找“大概率”策略，并纪律严明地按照这些策略所构建的量化模型来指导投资，力求取得稳定的、可持续的、高于市场</a:t>
            </a: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平均的超额回报。其本质是定性投资的数量化实践。量化投资的最大的特点是强调纪律性，即可以克服投资者主观情绪的影响。</a:t>
            </a:r>
            <a:endPar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5" name="组合 34"/>
          <p:cNvGrpSpPr/>
          <p:nvPr/>
        </p:nvGrpSpPr>
        <p:grpSpPr>
          <a:xfrm>
            <a:off x="251900" y="195486"/>
            <a:ext cx="8568572" cy="585582"/>
            <a:chOff x="251900" y="195486"/>
            <a:chExt cx="8568572" cy="585582"/>
          </a:xfrm>
        </p:grpSpPr>
        <p:cxnSp>
          <p:nvCxnSpPr>
            <p:cNvPr id="36" name="直接连接符 35"/>
            <p:cNvCxnSpPr/>
            <p:nvPr/>
          </p:nvCxnSpPr>
          <p:spPr>
            <a:xfrm flipH="1">
              <a:off x="1208857" y="684095"/>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31640" y="255120"/>
              <a:ext cx="2407920" cy="398780"/>
            </a:xfrm>
            <a:prstGeom prst="rect">
              <a:avLst/>
            </a:prstGeom>
          </p:spPr>
          <p:txBody>
            <a:bodyPr wrap="none">
              <a:spAutoFit/>
            </a:bodyPr>
            <a:lstStyle/>
            <a:p>
              <a:pPr defTabSz="913765">
                <a:spcBef>
                  <a:spcPts val="0"/>
                </a:spcBef>
                <a:spcAft>
                  <a:spcPts val="0"/>
                </a:spcAft>
                <a:defRPr/>
              </a:pPr>
              <a:r>
                <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量化选股</a:t>
              </a:r>
              <a:r>
                <a:rPr lang="en-US" altLang="zh-CN"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a:t>
              </a:r>
              <a:r>
                <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风险对冲</a:t>
              </a:r>
              <a:endParaRPr lang="zh-CN" altLang="en-US" sz="2000" b="1" kern="0" dirty="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nvGrpSpPr>
            <p:cNvPr id="38" name="组合 37"/>
            <p:cNvGrpSpPr/>
            <p:nvPr/>
          </p:nvGrpSpPr>
          <p:grpSpPr>
            <a:xfrm>
              <a:off x="251900" y="195486"/>
              <a:ext cx="887938" cy="585582"/>
              <a:chOff x="562441" y="531294"/>
              <a:chExt cx="2322326" cy="1531540"/>
            </a:xfrm>
          </p:grpSpPr>
          <p:sp>
            <p:nvSpPr>
              <p:cNvPr id="40" name="圆角矩形 39"/>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1" name="圆角矩形 40"/>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2" name="圆角矩形 41"/>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3" name="圆角矩形 42"/>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4" name="圆角矩形 43"/>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45" name="文本框 4"/>
              <p:cNvSpPr txBox="1"/>
              <p:nvPr/>
            </p:nvSpPr>
            <p:spPr>
              <a:xfrm>
                <a:off x="1003238" y="617339"/>
                <a:ext cx="1111855" cy="9659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rPr>
                  <a:t>02</a:t>
                </a:r>
                <a:endParaRPr kumimoji="0" lang="en-US" altLang="zh-CN"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思源黑体旧字形 ExtraLight" panose="020B0200000000000000" pitchFamily="34" charset="-128"/>
                </a:endParaRPr>
              </a:p>
            </p:txBody>
          </p:sp>
        </p:grpSp>
      </p:grpSp>
      <p:pic>
        <p:nvPicPr>
          <p:cNvPr id="8249" name="Picture 8249"/>
          <p:cNvPicPr/>
          <p:nvPr/>
        </p:nvPicPr>
        <p:blipFill>
          <a:blip r:embed="rId1"/>
          <a:srcRect t="3865" r="16382"/>
          <a:stretch>
            <a:fillRect/>
          </a:stretch>
        </p:blipFill>
        <p:spPr>
          <a:xfrm>
            <a:off x="1179830" y="1708150"/>
            <a:ext cx="1751965" cy="474345"/>
          </a:xfrm>
          <a:prstGeom prst="rect">
            <a:avLst/>
          </a:prstGeom>
        </p:spPr>
      </p:pic>
      <p:pic>
        <p:nvPicPr>
          <p:cNvPr id="16" name="图片 15" descr="未标题-1"/>
          <p:cNvPicPr>
            <a:picLocks noChangeAspect="1"/>
          </p:cNvPicPr>
          <p:nvPr/>
        </p:nvPicPr>
        <p:blipFill>
          <a:blip r:embed="rId2"/>
          <a:stretch>
            <a:fillRect/>
          </a:stretch>
        </p:blipFill>
        <p:spPr>
          <a:xfrm>
            <a:off x="1057910" y="3324225"/>
            <a:ext cx="1892300" cy="863600"/>
          </a:xfrm>
          <a:prstGeom prst="rect">
            <a:avLst/>
          </a:prstGeom>
        </p:spPr>
      </p:pic>
      <p:sp>
        <p:nvSpPr>
          <p:cNvPr id="2" name="文本框 1"/>
          <p:cNvSpPr txBox="1"/>
          <p:nvPr/>
        </p:nvSpPr>
        <p:spPr>
          <a:xfrm>
            <a:off x="3093085" y="3408045"/>
            <a:ext cx="3529965" cy="345440"/>
          </a:xfrm>
          <a:prstGeom prst="rect">
            <a:avLst/>
          </a:prstGeom>
          <a:noFill/>
        </p:spPr>
        <p:txBody>
          <a:bodyPr wrap="square" lIns="68580" tIns="34290" rIns="68580" bIns="34290" rtlCol="0">
            <a:spAutoFit/>
          </a:bodyPr>
          <a:lstStyle/>
          <a:p>
            <a:pPr algn="l"/>
            <a:r>
              <a:rPr b="1"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rPr>
              <a:t>以对冲为工具，获取绝对收益</a:t>
            </a:r>
            <a:endParaRPr b="1" spc="50" dirty="0">
              <a:ln w="11430"/>
              <a:solidFill>
                <a:srgbClr val="376092"/>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3" name="矩形 2"/>
          <p:cNvSpPr/>
          <p:nvPr/>
        </p:nvSpPr>
        <p:spPr>
          <a:xfrm>
            <a:off x="3125470" y="3843020"/>
            <a:ext cx="4354830" cy="280035"/>
          </a:xfrm>
          <a:prstGeom prst="rect">
            <a:avLst/>
          </a:prstGeom>
        </p:spPr>
        <p:txBody>
          <a:bodyPr wrap="square" lIns="68580" tIns="34290" rIns="68580" bIns="34290">
            <a:spAutoFit/>
          </a:bodyPr>
          <a:lstStyle/>
          <a:p>
            <a:pPr algn="l">
              <a:lnSpc>
                <a:spcPts val="1650"/>
              </a:lnSpc>
            </a:pPr>
            <a:r>
              <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rPr>
              <a:t>通过做空股指期货作对冲，去除市场波动，使超额收益转变为绝对收益。</a:t>
            </a:r>
            <a:endParaRPr lang="zh-CN" altLang="en-US" sz="1000" dirty="0">
              <a:solidFill>
                <a:schemeClr val="bg1">
                  <a:lumMod val="50000"/>
                </a:schemeClr>
              </a:solidFill>
              <a:latin typeface="微软雅黑" panose="020B0503020204020204" charset="-122"/>
              <a:ea typeface="微软雅黑" panose="020B0503020204020204" charset="-122"/>
              <a:cs typeface="+mn-ea"/>
              <a:sym typeface="思源黑体旧字形 ExtraLight" panose="020B0200000000000000" pitchFamily="34" charset="-128"/>
            </a:endParaRPr>
          </a:p>
        </p:txBody>
      </p:sp>
      <p:sp>
        <p:nvSpPr>
          <p:cNvPr id="7" name="矩形 6"/>
          <p:cNvSpPr/>
          <p:nvPr/>
        </p:nvSpPr>
        <p:spPr>
          <a:xfrm>
            <a:off x="7713980" y="301625"/>
            <a:ext cx="994410" cy="306705"/>
          </a:xfrm>
          <a:prstGeom prst="rect">
            <a:avLst/>
          </a:prstGeom>
        </p:spPr>
        <p:txBody>
          <a:bodyPr wrap="square">
            <a:spAutoFit/>
          </a:bodyPr>
          <a:lstStyle/>
          <a:p>
            <a:pPr algn="ct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象上投资</a:t>
            </a:r>
            <a:endParaRPr lang="zh-CN" altLang="en-US" sz="14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advClick="0"/>
</p:sld>
</file>

<file path=ppt/tags/tag1.xml><?xml version="1.0" encoding="utf-8"?>
<p:tagLst xmlns:p="http://schemas.openxmlformats.org/presentationml/2006/main">
  <p:tag name="ISPRING_ULTRA_SCORM_COURSE_ID" val="6027512A-D264-4382-9CC5-C4FB28CE168C"/>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微粒体工作总结"/>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iw3lt2q">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2739</Words>
  <Application>WPS 演示</Application>
  <PresentationFormat>全屏显示(16:9)</PresentationFormat>
  <Paragraphs>389</Paragraphs>
  <Slides>21</Slides>
  <Notes>21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21</vt:i4>
      </vt:variant>
    </vt:vector>
  </HeadingPairs>
  <TitlesOfParts>
    <vt:vector size="41" baseType="lpstr">
      <vt:lpstr>Arial</vt:lpstr>
      <vt:lpstr>宋体</vt:lpstr>
      <vt:lpstr>Wingdings</vt:lpstr>
      <vt:lpstr>方正黑体简体</vt:lpstr>
      <vt:lpstr>Calibri</vt:lpstr>
      <vt:lpstr>Arial Unicode MS</vt:lpstr>
      <vt:lpstr>Lato Regular</vt:lpstr>
      <vt:lpstr>Segoe Print</vt:lpstr>
      <vt:lpstr>Lato Hairline</vt:lpstr>
      <vt:lpstr>Lato Light</vt:lpstr>
      <vt:lpstr>思源黑体旧字形 ExtraLight</vt:lpstr>
      <vt:lpstr>微软雅黑</vt:lpstr>
      <vt:lpstr>黑体</vt:lpstr>
      <vt:lpstr>仿宋_GB2312</vt:lpstr>
      <vt:lpstr>仿宋</vt:lpstr>
      <vt:lpstr>文泉驿微米黑</vt:lpstr>
      <vt:lpstr>微软雅黑 Light</vt:lpstr>
      <vt:lpstr>FZHei-B01S</vt:lpstr>
      <vt:lpstr>FZZhengHeiS-R-GB</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微粒体工作总结</dc:title>
  <dc:creator>Administrator</dc:creator>
  <cp:lastModifiedBy>Young</cp:lastModifiedBy>
  <cp:revision>290</cp:revision>
  <dcterms:created xsi:type="dcterms:W3CDTF">2016-05-24T04:26:00Z</dcterms:created>
  <dcterms:modified xsi:type="dcterms:W3CDTF">2021-02-03T16:13:29Z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