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 id="263" r:id="rId9"/>
    <p:sldId id="264" r:id="rId10"/>
    <p:sldId id="265" r:id="rId11"/>
    <p:sldId id="273" r:id="rId12"/>
    <p:sldId id="266" r:id="rId13"/>
    <p:sldId id="269" r:id="rId14"/>
    <p:sldId id="267"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4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350071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154879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7780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415831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8653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689106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402185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420007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176661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96B709E-EC36-46EB-8B64-47D61A63EAA6}"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207857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96B709E-EC36-46EB-8B64-47D61A63EAA6}"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297294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96B709E-EC36-46EB-8B64-47D61A63EAA6}"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104477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96B709E-EC36-46EB-8B64-47D61A63EAA6}"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113874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B709E-EC36-46EB-8B64-47D61A63EAA6}"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276781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96B709E-EC36-46EB-8B64-47D61A63EAA6}"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342787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96B709E-EC36-46EB-8B64-47D61A63EAA6}"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D22-780E-4A7A-BEDD-3606AE2BBB92}" type="slidenum">
              <a:rPr lang="en-US" smtClean="0"/>
              <a:t>‹#›</a:t>
            </a:fld>
            <a:endParaRPr lang="en-US"/>
          </a:p>
        </p:txBody>
      </p:sp>
    </p:spTree>
    <p:extLst>
      <p:ext uri="{BB962C8B-B14F-4D97-AF65-F5344CB8AC3E}">
        <p14:creationId xmlns:p14="http://schemas.microsoft.com/office/powerpoint/2010/main" val="144707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6B709E-EC36-46EB-8B64-47D61A63EAA6}" type="datetimeFigureOut">
              <a:rPr lang="en-US" smtClean="0"/>
              <a:t>6/12/2020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840D22-780E-4A7A-BEDD-3606AE2BBB92}" type="slidenum">
              <a:rPr lang="en-US" smtClean="0"/>
              <a:t>‹#›</a:t>
            </a:fld>
            <a:endParaRPr lang="en-US"/>
          </a:p>
        </p:txBody>
      </p:sp>
    </p:spTree>
    <p:extLst>
      <p:ext uri="{BB962C8B-B14F-4D97-AF65-F5344CB8AC3E}">
        <p14:creationId xmlns:p14="http://schemas.microsoft.com/office/powerpoint/2010/main" val="1437975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n.bing.com/images/search?view=detailV2&amp;ccid=dpYsc2Jl&amp;id=95817CFFDEEA0512710BB10D3FF240251B398C29&amp;thid=OIP.dpYsc2JlWJJNVQwTle6OTgHaKb&amp;mediaurl=https://amuseum.cdstm.cn/AMuseum/space/images/yzhj_5_1.jpg&amp;exph=700&amp;expw=497&amp;q=%e7%81%ab%e7%ae%ad&amp;simid=607986619486637851&amp;selectedIndex=13"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cn.bing.com/images/search?view=detailV2&amp;ccid=cJri1OlV&amp;id=F45339F784DEF5117DC1AB3995C79031651C94A5&amp;thid=OIP.cJri1OlVl0sEDh3sX7lNpQHaGN&amp;mediaurl=https://pic4.zhimg.com/5e83c5d7e760c124c2f69d0b711f80f4_r.jpg&amp;exph=403&amp;expw=480&amp;q=%e5%b1%80%e9%83%a8%e6%9c%80%e4%bc%98&amp;simid=607991614503455934&amp;selectedIndex=57"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hyperlink" Target="https://cn.bing.com/images/search?view=detailV2&amp;ccid=zTXwT8cp&amp;id=578D67F3489F6F51BE5E3BB2F391A86F23FB6472&amp;thid=OIP.zTXwT8cp7JSgbxIqz4L97wHaCr&amp;mediaurl=http://5b0988e595225.cdn.sohucs.com/images/20180624/d454c6d7f2c54c69b25372b6cd1d5f97.png&amp;exph=218&amp;expw=602&amp;q=%e5%bc%ba%e5%8c%96%e5%ad%a6%e4%b9%a0&amp;simid=608045825570769573&amp;selectedIndex=130" TargetMode="External"/><Relationship Id="rId1" Type="http://schemas.openxmlformats.org/officeDocument/2006/relationships/slideLayout" Target="../slideLayouts/slideLayout2.xml"/><Relationship Id="rId6" Type="http://schemas.openxmlformats.org/officeDocument/2006/relationships/hyperlink" Target="https://cn.bing.com/images/search?view=detailV2&amp;ccid=M8q/FGDq&amp;id=1FB8E8474575C93ED362572CFC93748F2405B83A&amp;thid=OIP.M8q_FGDqMIN9CDLpkJS1SgHaD_&amp;mediaurl=https://morvanzhou.github.io/static/results/ML-intro/sl5.png&amp;exph=324&amp;expw=600&amp;q=sarsa+lambda&amp;simid=608009966974863730&amp;selectedIndex=3" TargetMode="External"/><Relationship Id="rId5" Type="http://schemas.openxmlformats.org/officeDocument/2006/relationships/image" Target="../media/image5.jpeg"/><Relationship Id="rId4" Type="http://schemas.openxmlformats.org/officeDocument/2006/relationships/hyperlink" Target="https://cn.bing.com/images/search?view=detailV2&amp;ccid=nbRc5xTp&amp;id=622002FB9797FAB936179C6C397EC07057E047AE&amp;thid=OIP.nbRc5xTpCvRFIJJ9Na317QHaE2&amp;mediaurl=https://cdn.analyticsvidhya.com/wp-content/uploads/2019/04/Screenshot-2019-04-16-at-5.46.01-PM.png&amp;exph=1060&amp;expw=1616&amp;q=deep+q+learning%e5%9b%be&amp;simid=608003378437424174&amp;selectedIndex=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n.bing.com/images/search?view=detailV2&amp;ccid=UR2EUXYW&amp;id=0B25B5FA4CF0F443C1AFAEDFC9A80ACBB4612271&amp;thid=OIP.UR2EUXYW6POHxlOctZBfxgHaCn&amp;mediaurl=https://img-blog.csdn.net/20180402113418150?watermark/2/text/aHR0cHM6Ly9ibG9nLmNzZG4ubmV0L2dzd3c0MDQ%3d/font/5a6L5L2T/fontsize/400/fill/I0JBQkFCMA%3d%3d/dissolve/70&amp;exph=263&amp;expw=745&amp;q=dqn%e4%bc%aa%e4%bb%a3%e7%a0%81&amp;simid=608043721031222268&amp;selectedIndex=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n.bing.com/images/search?view=detailV2&amp;ccid=M8q/FGDq&amp;id=1FB8E8474575C93ED362572CFC93748F2405B83A&amp;thid=OIP.M8q_FGDqMIN9CDLpkJS1SgHaD_&amp;mediaurl=https://morvanzhou.github.io/static/results/ML-intro/sl5.png&amp;exph=324&amp;expw=600&amp;q=sarsa+lambda&amp;simid=608009966974863730&amp;selectedIndex=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47609"/>
            <a:ext cx="9144000" cy="2387600"/>
          </a:xfrm>
        </p:spPr>
        <p:txBody>
          <a:bodyPr>
            <a:normAutofit/>
          </a:bodyPr>
          <a:lstStyle/>
          <a:p>
            <a:r>
              <a:rPr lang="zh-CN" altLang="en-US" sz="4800" dirty="0"/>
              <a:t>一</a:t>
            </a:r>
            <a:r>
              <a:rPr lang="zh-CN" altLang="en-US" sz="4800" dirty="0" smtClean="0"/>
              <a:t>种</a:t>
            </a:r>
            <a:r>
              <a:rPr lang="en-US" altLang="zh-CN" sz="4800" dirty="0" err="1" smtClean="0"/>
              <a:t>dqn</a:t>
            </a:r>
            <a:r>
              <a:rPr lang="zh-CN" altLang="en-US" sz="4800" dirty="0" smtClean="0"/>
              <a:t>和</a:t>
            </a:r>
            <a:r>
              <a:rPr lang="en-US" altLang="zh-CN" sz="4800" dirty="0" err="1" smtClean="0"/>
              <a:t>sarsaλ</a:t>
            </a:r>
            <a:r>
              <a:rPr lang="zh-CN" altLang="en-US" sz="4800" dirty="0" smtClean="0"/>
              <a:t>结合的强化学习算法</a:t>
            </a:r>
            <a:endParaRPr lang="en-US" sz="4800" dirty="0"/>
          </a:p>
        </p:txBody>
      </p:sp>
      <p:sp>
        <p:nvSpPr>
          <p:cNvPr id="3" name="副标题 2"/>
          <p:cNvSpPr>
            <a:spLocks noGrp="1"/>
          </p:cNvSpPr>
          <p:nvPr>
            <p:ph type="subTitle" idx="1"/>
          </p:nvPr>
        </p:nvSpPr>
        <p:spPr>
          <a:xfrm>
            <a:off x="7265233" y="4276596"/>
            <a:ext cx="4202243" cy="1655762"/>
          </a:xfrm>
        </p:spPr>
        <p:txBody>
          <a:bodyPr/>
          <a:lstStyle/>
          <a:p>
            <a:r>
              <a:rPr lang="zh-CN" altLang="en-US" dirty="0" smtClean="0"/>
              <a:t>答辩人：赵为之，王英丞</a:t>
            </a:r>
            <a:endParaRPr lang="en-US" altLang="zh-CN" dirty="0" smtClean="0"/>
          </a:p>
          <a:p>
            <a:r>
              <a:rPr lang="zh-CN" altLang="en-US" dirty="0" smtClean="0"/>
              <a:t>指导老师：谷</a:t>
            </a:r>
            <a:r>
              <a:rPr lang="zh-CN" altLang="en-US" smtClean="0"/>
              <a:t>多</a:t>
            </a:r>
            <a:r>
              <a:rPr lang="zh-CN" altLang="en-US" smtClean="0"/>
              <a:t>玉、叶金毅</a:t>
            </a:r>
            <a:endParaRPr lang="en-US" dirty="0"/>
          </a:p>
        </p:txBody>
      </p:sp>
    </p:spTree>
    <p:extLst>
      <p:ext uri="{BB962C8B-B14F-4D97-AF65-F5344CB8AC3E}">
        <p14:creationId xmlns:p14="http://schemas.microsoft.com/office/powerpoint/2010/main" val="471756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核心内容</a:t>
            </a:r>
            <a:r>
              <a:rPr lang="en-US" altLang="zh-CN" dirty="0" smtClean="0"/>
              <a:t>——</a:t>
            </a:r>
            <a:r>
              <a:rPr lang="zh-CN" altLang="en-US" dirty="0" smtClean="0"/>
              <a:t>算法</a:t>
            </a:r>
            <a:endParaRPr lang="en-US" dirty="0"/>
          </a:p>
        </p:txBody>
      </p:sp>
      <p:sp>
        <p:nvSpPr>
          <p:cNvPr id="3" name="内容占位符 2"/>
          <p:cNvSpPr>
            <a:spLocks noGrp="1"/>
          </p:cNvSpPr>
          <p:nvPr>
            <p:ph idx="1"/>
          </p:nvPr>
        </p:nvSpPr>
        <p:spPr/>
        <p:txBody>
          <a:bodyPr/>
          <a:lstStyle/>
          <a:p>
            <a:r>
              <a:rPr lang="en-US" altLang="zh-CN" dirty="0" smtClean="0"/>
              <a:t>Q</a:t>
            </a:r>
            <a:r>
              <a:rPr lang="zh-CN" altLang="en-US" dirty="0" smtClean="0"/>
              <a:t>值的计算使用</a:t>
            </a:r>
            <a:r>
              <a:rPr lang="en-US" altLang="zh-CN" dirty="0" err="1" smtClean="0"/>
              <a:t>sarsaλ</a:t>
            </a:r>
            <a:r>
              <a:rPr lang="zh-CN" altLang="en-US" dirty="0" smtClean="0"/>
              <a:t>的方式，防止收敛到局部最优</a:t>
            </a:r>
            <a:endParaRPr lang="en-US" altLang="zh-CN" dirty="0" smtClean="0"/>
          </a:p>
          <a:p>
            <a:endParaRPr lang="en-US" dirty="0"/>
          </a:p>
          <a:p>
            <a:endParaRPr lang="en-US" dirty="0" smtClean="0"/>
          </a:p>
          <a:p>
            <a:r>
              <a:rPr lang="zh-CN" altLang="en-US" dirty="0" smtClean="0"/>
              <a:t>每个</a:t>
            </a:r>
            <a:r>
              <a:rPr lang="en-US" altLang="zh-CN" dirty="0" smtClean="0"/>
              <a:t>episode</a:t>
            </a:r>
            <a:r>
              <a:rPr lang="zh-CN" altLang="en-US" dirty="0" smtClean="0"/>
              <a:t>完成后再训练神经网络以规避循环依赖导致的参数震荡</a:t>
            </a:r>
            <a:endParaRPr lang="en-US" altLang="zh-CN" dirty="0" smtClean="0"/>
          </a:p>
          <a:p>
            <a:endParaRPr lang="en-US" dirty="0"/>
          </a:p>
          <a:p>
            <a:r>
              <a:rPr lang="zh-CN" altLang="en-US" dirty="0" smtClean="0"/>
              <a:t>使用</a:t>
            </a:r>
            <a:r>
              <a:rPr lang="en-US" altLang="zh-CN" dirty="0" smtClean="0"/>
              <a:t>replay buffer</a:t>
            </a:r>
            <a:r>
              <a:rPr lang="zh-CN" altLang="en-US" dirty="0" smtClean="0"/>
              <a:t>来为神经网络提供充足和广泛的训练数据</a:t>
            </a:r>
            <a:endParaRPr lang="en-US" dirty="0" smtClean="0"/>
          </a:p>
        </p:txBody>
      </p:sp>
    </p:spTree>
    <p:extLst>
      <p:ext uri="{BB962C8B-B14F-4D97-AF65-F5344CB8AC3E}">
        <p14:creationId xmlns:p14="http://schemas.microsoft.com/office/powerpoint/2010/main" val="3070413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核心内容</a:t>
            </a:r>
            <a:r>
              <a:rPr lang="en-US" altLang="zh-CN" dirty="0" smtClean="0"/>
              <a:t>——</a:t>
            </a:r>
            <a:r>
              <a:rPr lang="zh-CN" altLang="en-US" dirty="0" smtClean="0"/>
              <a:t>算法框架</a:t>
            </a:r>
            <a:endParaRPr lang="en-US" dirty="0"/>
          </a:p>
        </p:txBody>
      </p:sp>
      <p:pic>
        <p:nvPicPr>
          <p:cNvPr id="4" name="内容占位符 3" descr="回合后"/>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8707" y="1846551"/>
            <a:ext cx="3821824" cy="3881437"/>
          </a:xfrm>
          <a:prstGeom prst="rect">
            <a:avLst/>
          </a:prstGeom>
          <a:noFill/>
          <a:ln>
            <a:noFill/>
          </a:ln>
        </p:spPr>
      </p:pic>
    </p:spTree>
    <p:extLst>
      <p:ext uri="{BB962C8B-B14F-4D97-AF65-F5344CB8AC3E}">
        <p14:creationId xmlns:p14="http://schemas.microsoft.com/office/powerpoint/2010/main" val="1104950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核心内容</a:t>
            </a:r>
            <a:r>
              <a:rPr lang="en-US" altLang="zh-CN" dirty="0" smtClean="0"/>
              <a:t>——</a:t>
            </a:r>
            <a:r>
              <a:rPr lang="zh-CN" altLang="en-US" dirty="0" smtClean="0"/>
              <a:t>算法</a:t>
            </a:r>
            <a:r>
              <a:rPr lang="zh-CN" altLang="en-US" dirty="0"/>
              <a:t>框架</a:t>
            </a:r>
            <a:endParaRPr lang="en-US" dirty="0"/>
          </a:p>
        </p:txBody>
      </p:sp>
      <p:pic>
        <p:nvPicPr>
          <p:cNvPr id="4" name="内容占位符 3"/>
          <p:cNvPicPr>
            <a:picLocks noGrp="1" noChangeAspect="1"/>
          </p:cNvPicPr>
          <p:nvPr>
            <p:ph idx="1"/>
          </p:nvPr>
        </p:nvPicPr>
        <p:blipFill rotWithShape="1">
          <a:blip r:embed="rId2"/>
          <a:srcRect l="29940" t="10112" r="43493" b="62568"/>
          <a:stretch/>
        </p:blipFill>
        <p:spPr>
          <a:xfrm>
            <a:off x="2475347" y="2393373"/>
            <a:ext cx="5069320" cy="2932315"/>
          </a:xfrm>
          <a:prstGeom prst="rect">
            <a:avLst/>
          </a:prstGeom>
        </p:spPr>
      </p:pic>
    </p:spTree>
    <p:extLst>
      <p:ext uri="{BB962C8B-B14F-4D97-AF65-F5344CB8AC3E}">
        <p14:creationId xmlns:p14="http://schemas.microsoft.com/office/powerpoint/2010/main" val="2282463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核心内容</a:t>
            </a:r>
            <a:r>
              <a:rPr lang="en-US" altLang="zh-CN" dirty="0" smtClean="0"/>
              <a:t>——</a:t>
            </a:r>
            <a:r>
              <a:rPr lang="zh-CN" altLang="en-US" dirty="0" smtClean="0"/>
              <a:t>实现</a:t>
            </a:r>
            <a:endParaRPr lang="en-US" dirty="0"/>
          </a:p>
        </p:txBody>
      </p:sp>
      <p:sp>
        <p:nvSpPr>
          <p:cNvPr id="3" name="内容占位符 2"/>
          <p:cNvSpPr>
            <a:spLocks noGrp="1"/>
          </p:cNvSpPr>
          <p:nvPr>
            <p:ph idx="1"/>
          </p:nvPr>
        </p:nvSpPr>
        <p:spPr/>
        <p:txBody>
          <a:bodyPr/>
          <a:lstStyle/>
          <a:p>
            <a:r>
              <a:rPr lang="zh-CN" altLang="en-US" dirty="0" smtClean="0"/>
              <a:t>实现原始</a:t>
            </a:r>
            <a:r>
              <a:rPr lang="en-US" altLang="zh-CN" dirty="0" err="1" smtClean="0"/>
              <a:t>dqn</a:t>
            </a:r>
            <a:endParaRPr lang="en-US" altLang="zh-CN" dirty="0" smtClean="0"/>
          </a:p>
          <a:p>
            <a:r>
              <a:rPr lang="zh-CN" altLang="en-US" dirty="0" smtClean="0"/>
              <a:t>在原始</a:t>
            </a:r>
            <a:r>
              <a:rPr lang="en-US" altLang="zh-CN" dirty="0" err="1" smtClean="0"/>
              <a:t>dqn</a:t>
            </a:r>
            <a:r>
              <a:rPr lang="zh-CN" altLang="en-US" dirty="0" smtClean="0"/>
              <a:t>基础上，加入</a:t>
            </a:r>
            <a:r>
              <a:rPr lang="en-US" altLang="zh-CN" dirty="0" smtClean="0"/>
              <a:t>buffer</a:t>
            </a:r>
            <a:r>
              <a:rPr lang="zh-CN" altLang="en-US" dirty="0" smtClean="0"/>
              <a:t>和</a:t>
            </a:r>
            <a:r>
              <a:rPr lang="en-US" altLang="zh-CN" dirty="0" err="1" smtClean="0"/>
              <a:t>sarsaλ</a:t>
            </a:r>
            <a:r>
              <a:rPr lang="zh-CN" altLang="en-US" dirty="0" smtClean="0"/>
              <a:t>引入的路径追踪</a:t>
            </a:r>
            <a:endParaRPr lang="en-US" altLang="zh-CN" dirty="0" smtClean="0"/>
          </a:p>
          <a:p>
            <a:r>
              <a:rPr lang="zh-CN" altLang="en-US" dirty="0" smtClean="0"/>
              <a:t>调试代码</a:t>
            </a:r>
            <a:endParaRPr lang="en-US" altLang="zh-CN" dirty="0" smtClean="0"/>
          </a:p>
          <a:p>
            <a:r>
              <a:rPr lang="zh-CN" altLang="en-US" dirty="0" smtClean="0"/>
              <a:t>代码完成后，进行多组预实验和实验，确定最佳超参数取值</a:t>
            </a:r>
            <a:endParaRPr lang="en-US" altLang="zh-CN" dirty="0" smtClean="0"/>
          </a:p>
          <a:p>
            <a:r>
              <a:rPr lang="zh-CN" altLang="en-US" dirty="0" smtClean="0"/>
              <a:t>多次训练，记录训练数据</a:t>
            </a:r>
            <a:endParaRPr lang="en-US" dirty="0"/>
          </a:p>
        </p:txBody>
      </p:sp>
    </p:spTree>
    <p:extLst>
      <p:ext uri="{BB962C8B-B14F-4D97-AF65-F5344CB8AC3E}">
        <p14:creationId xmlns:p14="http://schemas.microsoft.com/office/powerpoint/2010/main" val="2758344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r>
              <a:rPr lang="en-US" altLang="zh-CN" dirty="0" smtClean="0"/>
              <a:t>——</a:t>
            </a:r>
            <a:r>
              <a:rPr lang="zh-CN" altLang="en-US" dirty="0" smtClean="0"/>
              <a:t>数据</a:t>
            </a:r>
            <a:endParaRPr lang="en-US" dirty="0"/>
          </a:p>
        </p:txBody>
      </p:sp>
      <p:sp>
        <p:nvSpPr>
          <p:cNvPr id="3" name="内容占位符 2"/>
          <p:cNvSpPr>
            <a:spLocks noGrp="1"/>
          </p:cNvSpPr>
          <p:nvPr>
            <p:ph idx="1"/>
          </p:nvPr>
        </p:nvSpPr>
        <p:spPr/>
        <p:txBody>
          <a:bodyPr/>
          <a:lstStyle/>
          <a:p>
            <a:r>
              <a:rPr lang="zh-CN" altLang="en-US" dirty="0" smtClean="0"/>
              <a:t>多次运行</a:t>
            </a:r>
            <a:r>
              <a:rPr lang="en-US" altLang="zh-CN" dirty="0" err="1" smtClean="0"/>
              <a:t>sdqn</a:t>
            </a:r>
            <a:r>
              <a:rPr lang="zh-CN" altLang="en-US" dirty="0" smtClean="0"/>
              <a:t>和</a:t>
            </a:r>
            <a:r>
              <a:rPr lang="en-US" altLang="zh-CN" dirty="0" err="1" smtClean="0"/>
              <a:t>dqn</a:t>
            </a:r>
            <a:r>
              <a:rPr lang="zh-CN" altLang="en-US" dirty="0" smtClean="0"/>
              <a:t>，记录其在第</a:t>
            </a:r>
            <a:r>
              <a:rPr lang="en-US" altLang="zh-CN" dirty="0" smtClean="0"/>
              <a:t>30</a:t>
            </a:r>
            <a:r>
              <a:rPr lang="zh-CN" altLang="en-US" dirty="0" smtClean="0"/>
              <a:t>秒，</a:t>
            </a:r>
            <a:r>
              <a:rPr lang="en-US" altLang="zh-CN" dirty="0" smtClean="0"/>
              <a:t>60</a:t>
            </a:r>
            <a:r>
              <a:rPr lang="zh-CN" altLang="en-US" dirty="0" smtClean="0"/>
              <a:t>秒，</a:t>
            </a:r>
            <a:r>
              <a:rPr lang="en-US" altLang="zh-CN" dirty="0" smtClean="0"/>
              <a:t>90</a:t>
            </a:r>
            <a:r>
              <a:rPr lang="zh-CN" altLang="en-US" dirty="0" smtClean="0"/>
              <a:t>秒，</a:t>
            </a:r>
            <a:r>
              <a:rPr lang="en-US" altLang="zh-CN" dirty="0" smtClean="0"/>
              <a:t>120</a:t>
            </a:r>
            <a:r>
              <a:rPr lang="zh-CN" altLang="en-US" dirty="0" smtClean="0"/>
              <a:t>秒与</a:t>
            </a:r>
            <a:r>
              <a:rPr lang="en-US" altLang="zh-CN" dirty="0" smtClean="0"/>
              <a:t>180</a:t>
            </a:r>
            <a:r>
              <a:rPr lang="zh-CN" altLang="en-US" dirty="0" smtClean="0"/>
              <a:t>秒时的成绩如图</a:t>
            </a:r>
            <a:endParaRPr lang="en-US" altLang="zh-CN" dirty="0" smtClean="0"/>
          </a:p>
          <a:p>
            <a:endParaRPr lang="en-US" dirty="0"/>
          </a:p>
        </p:txBody>
      </p:sp>
      <p:pic>
        <p:nvPicPr>
          <p:cNvPr id="1027" name="Picture 3"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527" y="2783321"/>
            <a:ext cx="5361564" cy="386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974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r>
              <a:rPr lang="en-US" altLang="zh-CN" dirty="0" smtClean="0"/>
              <a:t>——</a:t>
            </a:r>
            <a:r>
              <a:rPr lang="zh-CN" altLang="en-US" dirty="0" smtClean="0"/>
              <a:t>分析</a:t>
            </a:r>
            <a:endParaRPr lang="en-US" dirty="0"/>
          </a:p>
        </p:txBody>
      </p:sp>
      <p:sp>
        <p:nvSpPr>
          <p:cNvPr id="3" name="内容占位符 2"/>
          <p:cNvSpPr>
            <a:spLocks noGrp="1"/>
          </p:cNvSpPr>
          <p:nvPr>
            <p:ph idx="1"/>
          </p:nvPr>
        </p:nvSpPr>
        <p:spPr/>
        <p:txBody>
          <a:bodyPr/>
          <a:lstStyle/>
          <a:p>
            <a:r>
              <a:rPr lang="en-US" altLang="zh-CN" dirty="0" err="1" smtClean="0"/>
              <a:t>Sdqn</a:t>
            </a:r>
            <a:r>
              <a:rPr lang="zh-CN" altLang="en-US" dirty="0" smtClean="0"/>
              <a:t>的步数基本维持单调增长，而</a:t>
            </a:r>
            <a:r>
              <a:rPr lang="en-US" altLang="zh-CN" dirty="0" err="1" smtClean="0"/>
              <a:t>dqn</a:t>
            </a:r>
            <a:r>
              <a:rPr lang="zh-CN" altLang="en-US" dirty="0" smtClean="0"/>
              <a:t>的步数尽管总体上在增长，却不稳定。暗示着参数震荡的发生</a:t>
            </a:r>
            <a:endParaRPr lang="en-US" altLang="zh-CN" dirty="0" smtClean="0"/>
          </a:p>
          <a:p>
            <a:r>
              <a:rPr lang="zh-CN" altLang="en-US" dirty="0" smtClean="0"/>
              <a:t>为了达到相同的步数，</a:t>
            </a:r>
            <a:r>
              <a:rPr lang="en-US" altLang="zh-CN" dirty="0" err="1" smtClean="0"/>
              <a:t>sdqn</a:t>
            </a:r>
            <a:r>
              <a:rPr lang="zh-CN" altLang="en-US" dirty="0" smtClean="0"/>
              <a:t>耗时比</a:t>
            </a:r>
            <a:r>
              <a:rPr lang="en-US" altLang="zh-CN" dirty="0" err="1" smtClean="0"/>
              <a:t>dqn</a:t>
            </a:r>
            <a:r>
              <a:rPr lang="zh-CN" altLang="en-US" dirty="0" smtClean="0"/>
              <a:t>至少少了一个数量级，表明</a:t>
            </a:r>
            <a:r>
              <a:rPr lang="en-US" altLang="zh-CN" dirty="0" err="1" smtClean="0"/>
              <a:t>sdqn</a:t>
            </a:r>
            <a:r>
              <a:rPr lang="zh-CN" altLang="en-US" dirty="0" smtClean="0"/>
              <a:t>拥有更高的学习效率</a:t>
            </a:r>
            <a:endParaRPr lang="en-US" altLang="zh-CN" dirty="0" smtClean="0"/>
          </a:p>
          <a:p>
            <a:r>
              <a:rPr lang="en-US" altLang="zh-CN" dirty="0" err="1" smtClean="0"/>
              <a:t>Dqn</a:t>
            </a:r>
            <a:r>
              <a:rPr lang="zh-CN" altLang="en-US" dirty="0" smtClean="0"/>
              <a:t>算法的成绩长期稳定在较低值，说明</a:t>
            </a:r>
            <a:r>
              <a:rPr lang="en-US" altLang="zh-CN" dirty="0" err="1" smtClean="0"/>
              <a:t>dqn</a:t>
            </a:r>
            <a:r>
              <a:rPr lang="zh-CN" altLang="en-US" dirty="0" smtClean="0"/>
              <a:t>陷入了局部最优</a:t>
            </a:r>
            <a:endParaRPr lang="en-US" altLang="zh-CN" dirty="0" smtClean="0"/>
          </a:p>
          <a:p>
            <a:endParaRPr lang="en-US" dirty="0"/>
          </a:p>
        </p:txBody>
      </p:sp>
      <p:pic>
        <p:nvPicPr>
          <p:cNvPr id="4" name="图片 3"/>
          <p:cNvPicPr>
            <a:picLocks noChangeAspect="1"/>
          </p:cNvPicPr>
          <p:nvPr/>
        </p:nvPicPr>
        <p:blipFill>
          <a:blip r:embed="rId2"/>
          <a:stretch>
            <a:fillRect/>
          </a:stretch>
        </p:blipFill>
        <p:spPr>
          <a:xfrm>
            <a:off x="3269672" y="4100975"/>
            <a:ext cx="3753283" cy="2505010"/>
          </a:xfrm>
          <a:prstGeom prst="rect">
            <a:avLst/>
          </a:prstGeom>
        </p:spPr>
      </p:pic>
    </p:spTree>
    <p:extLst>
      <p:ext uri="{BB962C8B-B14F-4D97-AF65-F5344CB8AC3E}">
        <p14:creationId xmlns:p14="http://schemas.microsoft.com/office/powerpoint/2010/main" val="2794230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r>
              <a:rPr lang="en-US" altLang="zh-CN" dirty="0" smtClean="0"/>
              <a:t>——</a:t>
            </a:r>
            <a:r>
              <a:rPr lang="zh-CN" altLang="en-US" dirty="0" smtClean="0"/>
              <a:t>分析</a:t>
            </a:r>
            <a:endParaRPr lang="en-US" dirty="0"/>
          </a:p>
        </p:txBody>
      </p:sp>
      <p:sp>
        <p:nvSpPr>
          <p:cNvPr id="3" name="内容占位符 2"/>
          <p:cNvSpPr>
            <a:spLocks noGrp="1"/>
          </p:cNvSpPr>
          <p:nvPr>
            <p:ph idx="1"/>
          </p:nvPr>
        </p:nvSpPr>
        <p:spPr/>
        <p:txBody>
          <a:bodyPr/>
          <a:lstStyle/>
          <a:p>
            <a:r>
              <a:rPr lang="en-US" altLang="zh-CN" dirty="0" err="1" smtClean="0"/>
              <a:t>Sdqn</a:t>
            </a:r>
            <a:r>
              <a:rPr lang="zh-CN" altLang="en-US" dirty="0" smtClean="0"/>
              <a:t>更快，是因为</a:t>
            </a:r>
            <a:r>
              <a:rPr lang="en-US" altLang="zh-CN" dirty="0" err="1" smtClean="0"/>
              <a:t>sarsaλ</a:t>
            </a:r>
            <a:r>
              <a:rPr lang="zh-CN" altLang="en-US" dirty="0" smtClean="0"/>
              <a:t>的</a:t>
            </a:r>
            <a:r>
              <a:rPr lang="en-US" altLang="zh-CN" dirty="0" smtClean="0"/>
              <a:t>q</a:t>
            </a:r>
            <a:r>
              <a:rPr lang="zh-CN" altLang="en-US" dirty="0" smtClean="0"/>
              <a:t>值计算方式使得其对于长期回报更加敏感，更易于收敛到全局最优</a:t>
            </a:r>
            <a:endParaRPr lang="en-US" altLang="zh-CN" dirty="0" smtClean="0"/>
          </a:p>
          <a:p>
            <a:r>
              <a:rPr lang="en-US" altLang="zh-CN" dirty="0" err="1" smtClean="0"/>
              <a:t>Dqn</a:t>
            </a:r>
            <a:r>
              <a:rPr lang="zh-CN" altLang="en-US" dirty="0" smtClean="0"/>
              <a:t>的</a:t>
            </a:r>
            <a:r>
              <a:rPr lang="en-US" altLang="zh-CN" dirty="0" smtClean="0"/>
              <a:t>q</a:t>
            </a:r>
            <a:r>
              <a:rPr lang="zh-CN" altLang="en-US" dirty="0" smtClean="0"/>
              <a:t>值变化在路径中传播的低效导致了训练神经网络时，在某个数据点产生与周围相比异常高的</a:t>
            </a:r>
            <a:r>
              <a:rPr lang="en-US" altLang="zh-CN" dirty="0" smtClean="0"/>
              <a:t>reward</a:t>
            </a:r>
            <a:r>
              <a:rPr lang="zh-CN" altLang="en-US" dirty="0" smtClean="0"/>
              <a:t>，并且由于该回报并非由该状态</a:t>
            </a:r>
            <a:r>
              <a:rPr lang="en-US" altLang="zh-CN" dirty="0" smtClean="0"/>
              <a:t>-</a:t>
            </a:r>
            <a:r>
              <a:rPr lang="zh-CN" altLang="en-US" dirty="0" smtClean="0"/>
              <a:t>动作产生，所以这种异常高的</a:t>
            </a:r>
            <a:r>
              <a:rPr lang="en-US" altLang="zh-CN" dirty="0" smtClean="0"/>
              <a:t>reward</a:t>
            </a:r>
            <a:r>
              <a:rPr lang="zh-CN" altLang="en-US" dirty="0" smtClean="0"/>
              <a:t>对每个状态</a:t>
            </a:r>
            <a:r>
              <a:rPr lang="en-US" altLang="zh-CN" dirty="0" smtClean="0"/>
              <a:t>-</a:t>
            </a:r>
            <a:r>
              <a:rPr lang="zh-CN" altLang="en-US" dirty="0" smtClean="0"/>
              <a:t>动作随机出现。这种随机而巨大的变化导致神经网络预估了过大且不准确的梯度而发生了参数震荡，</a:t>
            </a:r>
            <a:endParaRPr lang="en-US" dirty="0"/>
          </a:p>
        </p:txBody>
      </p:sp>
    </p:spTree>
    <p:extLst>
      <p:ext uri="{BB962C8B-B14F-4D97-AF65-F5344CB8AC3E}">
        <p14:creationId xmlns:p14="http://schemas.microsoft.com/office/powerpoint/2010/main" val="3741244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r>
              <a:rPr lang="en-US" altLang="zh-CN" dirty="0" smtClean="0"/>
              <a:t>——</a:t>
            </a:r>
            <a:r>
              <a:rPr lang="zh-CN" altLang="en-US" dirty="0" smtClean="0"/>
              <a:t>效果</a:t>
            </a:r>
            <a:endParaRPr lang="en-US" dirty="0"/>
          </a:p>
        </p:txBody>
      </p:sp>
      <p:sp>
        <p:nvSpPr>
          <p:cNvPr id="3" name="内容占位符 2"/>
          <p:cNvSpPr>
            <a:spLocks noGrp="1"/>
          </p:cNvSpPr>
          <p:nvPr>
            <p:ph idx="1"/>
          </p:nvPr>
        </p:nvSpPr>
        <p:spPr/>
        <p:txBody>
          <a:bodyPr/>
          <a:lstStyle/>
          <a:p>
            <a:r>
              <a:rPr lang="en-US" altLang="zh-CN" dirty="0" err="1" smtClean="0"/>
              <a:t>Sdqn</a:t>
            </a:r>
            <a:r>
              <a:rPr lang="en-US" altLang="zh-CN" dirty="0" smtClean="0"/>
              <a:t> vs </a:t>
            </a:r>
            <a:r>
              <a:rPr lang="en-US" altLang="zh-CN" dirty="0" err="1" smtClean="0"/>
              <a:t>dqn</a:t>
            </a:r>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76" y="2846833"/>
            <a:ext cx="4776866" cy="319452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114" y="2835746"/>
            <a:ext cx="4793445" cy="3205616"/>
          </a:xfrm>
          <a:prstGeom prst="rect">
            <a:avLst/>
          </a:prstGeom>
        </p:spPr>
      </p:pic>
    </p:spTree>
    <p:extLst>
      <p:ext uri="{BB962C8B-B14F-4D97-AF65-F5344CB8AC3E}">
        <p14:creationId xmlns:p14="http://schemas.microsoft.com/office/powerpoint/2010/main" val="1351757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论文总结</a:t>
            </a:r>
            <a:endParaRPr lang="en-US" dirty="0"/>
          </a:p>
        </p:txBody>
      </p:sp>
      <p:sp>
        <p:nvSpPr>
          <p:cNvPr id="3" name="内容占位符 2"/>
          <p:cNvSpPr>
            <a:spLocks noGrp="1"/>
          </p:cNvSpPr>
          <p:nvPr>
            <p:ph idx="1"/>
          </p:nvPr>
        </p:nvSpPr>
        <p:spPr/>
        <p:txBody>
          <a:bodyPr/>
          <a:lstStyle/>
          <a:p>
            <a:r>
              <a:rPr lang="en-US" altLang="zh-CN" dirty="0" err="1" smtClean="0"/>
              <a:t>Sdqn</a:t>
            </a:r>
            <a:r>
              <a:rPr lang="zh-CN" altLang="en-US" dirty="0" smtClean="0"/>
              <a:t>结合了</a:t>
            </a:r>
            <a:r>
              <a:rPr lang="en-US" altLang="zh-CN" dirty="0" err="1" smtClean="0"/>
              <a:t>dqn</a:t>
            </a:r>
            <a:r>
              <a:rPr lang="zh-CN" altLang="en-US" dirty="0" smtClean="0"/>
              <a:t>和</a:t>
            </a:r>
            <a:r>
              <a:rPr lang="en-US" altLang="zh-CN" dirty="0" err="1" smtClean="0"/>
              <a:t>sarsaλ</a:t>
            </a:r>
            <a:r>
              <a:rPr lang="zh-CN" altLang="en-US" dirty="0" smtClean="0"/>
              <a:t>的优点，能快速稳定地收敛到全局最优</a:t>
            </a:r>
            <a:endParaRPr lang="en-US" altLang="zh-CN" dirty="0" smtClean="0"/>
          </a:p>
          <a:p>
            <a:endParaRPr lang="en-US" dirty="0"/>
          </a:p>
          <a:p>
            <a:r>
              <a:rPr lang="zh-CN" altLang="en-US" dirty="0" smtClean="0"/>
              <a:t>目前我们可以粗略解释</a:t>
            </a:r>
            <a:r>
              <a:rPr lang="en-US" altLang="zh-CN" dirty="0" err="1" smtClean="0"/>
              <a:t>sdqn</a:t>
            </a:r>
            <a:r>
              <a:rPr lang="zh-CN" altLang="en-US" dirty="0" smtClean="0"/>
              <a:t>为什么会优于</a:t>
            </a:r>
            <a:r>
              <a:rPr lang="en-US" altLang="zh-CN" dirty="0" err="1" smtClean="0"/>
              <a:t>dqn</a:t>
            </a:r>
            <a:r>
              <a:rPr lang="zh-CN" altLang="en-US" dirty="0" smtClean="0"/>
              <a:t>，但是我们尚不能用同样的方法去设计一个更优秀的算法</a:t>
            </a:r>
            <a:endParaRPr lang="en-US" altLang="zh-CN" dirty="0" smtClean="0"/>
          </a:p>
          <a:p>
            <a:endParaRPr lang="en-US" dirty="0"/>
          </a:p>
          <a:p>
            <a:r>
              <a:rPr lang="zh-CN" altLang="en-US" dirty="0" smtClean="0"/>
              <a:t>下一步应当把对强化学习算法的解释作为重点，更深层次地揭示造成不同算法之间差异的机理。</a:t>
            </a:r>
            <a:endParaRPr lang="en-US" dirty="0"/>
          </a:p>
        </p:txBody>
      </p:sp>
    </p:spTree>
    <p:extLst>
      <p:ext uri="{BB962C8B-B14F-4D97-AF65-F5344CB8AC3E}">
        <p14:creationId xmlns:p14="http://schemas.microsoft.com/office/powerpoint/2010/main" val="13779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论文摘要</a:t>
            </a:r>
            <a:endParaRPr lang="en-US" dirty="0"/>
          </a:p>
        </p:txBody>
      </p:sp>
      <p:sp>
        <p:nvSpPr>
          <p:cNvPr id="3" name="内容占位符 2"/>
          <p:cNvSpPr>
            <a:spLocks noGrp="1"/>
          </p:cNvSpPr>
          <p:nvPr>
            <p:ph idx="1"/>
          </p:nvPr>
        </p:nvSpPr>
        <p:spPr/>
        <p:txBody>
          <a:bodyPr/>
          <a:lstStyle/>
          <a:p>
            <a:r>
              <a:rPr lang="zh-CN" altLang="en-US" dirty="0" smtClean="0"/>
              <a:t>结合</a:t>
            </a:r>
            <a:r>
              <a:rPr lang="en-US" altLang="zh-CN" dirty="0" smtClean="0"/>
              <a:t>deep Q network(DQN)</a:t>
            </a:r>
            <a:r>
              <a:rPr lang="zh-CN" altLang="en-US" dirty="0" smtClean="0"/>
              <a:t>算法中多种对网络的优化手段和</a:t>
            </a:r>
            <a:r>
              <a:rPr lang="en-US" altLang="zh-CN" dirty="0" err="1" smtClean="0"/>
              <a:t>sarsaλ</a:t>
            </a:r>
            <a:r>
              <a:rPr lang="zh-CN" altLang="en-US" dirty="0" smtClean="0"/>
              <a:t>高效的</a:t>
            </a:r>
            <a:r>
              <a:rPr lang="en-US" altLang="zh-CN" dirty="0" smtClean="0"/>
              <a:t>q</a:t>
            </a:r>
            <a:r>
              <a:rPr lang="zh-CN" altLang="en-US" dirty="0" smtClean="0"/>
              <a:t>值计算思路，编写出一个性能好于二者的算法</a:t>
            </a:r>
            <a:r>
              <a:rPr lang="en-US" altLang="zh-CN" dirty="0" err="1" smtClean="0"/>
              <a:t>sarsaλ+dqn</a:t>
            </a:r>
            <a:r>
              <a:rPr lang="en-US" altLang="zh-CN" dirty="0" smtClean="0"/>
              <a:t>(SDQN)</a:t>
            </a:r>
            <a:r>
              <a:rPr lang="zh-CN" altLang="en-US" dirty="0" smtClean="0"/>
              <a:t>并使用</a:t>
            </a:r>
            <a:r>
              <a:rPr lang="en-US" altLang="zh-CN" dirty="0" err="1" smtClean="0"/>
              <a:t>openaigym</a:t>
            </a:r>
            <a:r>
              <a:rPr lang="zh-CN" altLang="en-US" dirty="0" smtClean="0"/>
              <a:t>中的</a:t>
            </a:r>
            <a:r>
              <a:rPr lang="en-US" altLang="zh-CN" dirty="0" err="1" smtClean="0"/>
              <a:t>cartpole</a:t>
            </a:r>
            <a:r>
              <a:rPr lang="zh-CN" altLang="en-US" dirty="0" smtClean="0"/>
              <a:t>问题对算法的性能进行评估</a:t>
            </a:r>
            <a:endParaRPr lang="en-US" dirty="0"/>
          </a:p>
        </p:txBody>
      </p:sp>
      <p:pic>
        <p:nvPicPr>
          <p:cNvPr id="4" name="图片 3"/>
          <p:cNvPicPr>
            <a:picLocks noChangeAspect="1"/>
          </p:cNvPicPr>
          <p:nvPr/>
        </p:nvPicPr>
        <p:blipFill rotWithShape="1">
          <a:blip r:embed="rId2"/>
          <a:srcRect l="7691" t="18490" r="55001" b="38205"/>
          <a:stretch/>
        </p:blipFill>
        <p:spPr>
          <a:xfrm>
            <a:off x="3259016" y="3242014"/>
            <a:ext cx="5017477" cy="3276015"/>
          </a:xfrm>
          <a:prstGeom prst="rect">
            <a:avLst/>
          </a:prstGeom>
        </p:spPr>
      </p:pic>
    </p:spTree>
    <p:extLst>
      <p:ext uri="{BB962C8B-B14F-4D97-AF65-F5344CB8AC3E}">
        <p14:creationId xmlns:p14="http://schemas.microsoft.com/office/powerpoint/2010/main" val="1131919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en-US" dirty="0"/>
          </a:p>
        </p:txBody>
      </p:sp>
      <p:sp>
        <p:nvSpPr>
          <p:cNvPr id="3" name="内容占位符 2"/>
          <p:cNvSpPr>
            <a:spLocks noGrp="1"/>
          </p:cNvSpPr>
          <p:nvPr>
            <p:ph idx="1"/>
          </p:nvPr>
        </p:nvSpPr>
        <p:spPr/>
        <p:txBody>
          <a:bodyPr/>
          <a:lstStyle/>
          <a:p>
            <a:r>
              <a:rPr lang="zh-CN" altLang="en-US" dirty="0" smtClean="0"/>
              <a:t>倒立摆问题</a:t>
            </a:r>
            <a:endParaRPr lang="en-US" altLang="zh-CN" dirty="0" smtClean="0"/>
          </a:p>
          <a:p>
            <a:endParaRPr lang="en-US" dirty="0"/>
          </a:p>
          <a:p>
            <a:endParaRPr lang="en-US" dirty="0" smtClean="0"/>
          </a:p>
          <a:p>
            <a:endParaRPr lang="en-US" dirty="0"/>
          </a:p>
          <a:p>
            <a:endParaRPr lang="en-US" dirty="0" smtClean="0"/>
          </a:p>
          <a:p>
            <a:r>
              <a:rPr lang="zh-CN" altLang="en-US" dirty="0" smtClean="0"/>
              <a:t>传统</a:t>
            </a:r>
            <a:r>
              <a:rPr lang="en-US" altLang="zh-CN" dirty="0" err="1" smtClean="0"/>
              <a:t>dqn</a:t>
            </a:r>
            <a:r>
              <a:rPr lang="zh-CN" altLang="en-US" dirty="0" smtClean="0"/>
              <a:t>在倒立摆问题中的局限</a:t>
            </a:r>
            <a:endParaRPr lang="en-US" altLang="zh-CN" dirty="0" smtClean="0"/>
          </a:p>
          <a:p>
            <a:pPr lvl="1"/>
            <a:r>
              <a:rPr lang="zh-CN" altLang="en-US" dirty="0" smtClean="0"/>
              <a:t>收敛速度慢，收敛不稳定</a:t>
            </a:r>
            <a:endParaRPr lang="en-US" altLang="zh-CN" dirty="0" smtClean="0"/>
          </a:p>
          <a:p>
            <a:pPr lvl="1"/>
            <a:r>
              <a:rPr lang="zh-CN" altLang="en-US" dirty="0"/>
              <a:t>收敛</a:t>
            </a:r>
            <a:r>
              <a:rPr lang="zh-CN" altLang="en-US" dirty="0" smtClean="0"/>
              <a:t>到局部最优</a:t>
            </a:r>
            <a:endParaRPr lang="en-US" dirty="0"/>
          </a:p>
        </p:txBody>
      </p:sp>
      <p:pic>
        <p:nvPicPr>
          <p:cNvPr id="4" name="图片 3"/>
          <p:cNvPicPr>
            <a:picLocks noChangeAspect="1"/>
          </p:cNvPicPr>
          <p:nvPr/>
        </p:nvPicPr>
        <p:blipFill rotWithShape="1">
          <a:blip r:embed="rId2"/>
          <a:srcRect l="7691" t="18490" r="55001" b="38205"/>
          <a:stretch/>
        </p:blipFill>
        <p:spPr>
          <a:xfrm>
            <a:off x="7388593" y="758031"/>
            <a:ext cx="3560760" cy="2324894"/>
          </a:xfrm>
          <a:prstGeom prst="rect">
            <a:avLst/>
          </a:prstGeom>
        </p:spPr>
      </p:pic>
      <p:pic>
        <p:nvPicPr>
          <p:cNvPr id="2050" name="Picture 2" descr="Image result for 火箭">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295" y="568325"/>
            <a:ext cx="17811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局部最优">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6147" y="3945068"/>
            <a:ext cx="2983316" cy="2566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391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理论基础</a:t>
            </a:r>
            <a:endParaRPr lang="en-US" dirty="0"/>
          </a:p>
        </p:txBody>
      </p:sp>
      <p:sp>
        <p:nvSpPr>
          <p:cNvPr id="3" name="内容占位符 2"/>
          <p:cNvSpPr>
            <a:spLocks noGrp="1"/>
          </p:cNvSpPr>
          <p:nvPr>
            <p:ph idx="1"/>
          </p:nvPr>
        </p:nvSpPr>
        <p:spPr/>
        <p:txBody>
          <a:bodyPr/>
          <a:lstStyle/>
          <a:p>
            <a:r>
              <a:rPr lang="en-US" altLang="zh-CN" dirty="0" smtClean="0"/>
              <a:t>Deep Q network</a:t>
            </a:r>
            <a:r>
              <a:rPr lang="zh-CN" altLang="en-US" dirty="0" smtClean="0"/>
              <a:t>算法</a:t>
            </a:r>
            <a:endParaRPr lang="en-US" altLang="zh-CN" dirty="0" smtClean="0"/>
          </a:p>
          <a:p>
            <a:endParaRPr lang="en-US" dirty="0"/>
          </a:p>
          <a:p>
            <a:endParaRPr lang="en-US" dirty="0" smtClean="0"/>
          </a:p>
          <a:p>
            <a:r>
              <a:rPr lang="en-US" altLang="zh-CN" dirty="0" err="1" smtClean="0"/>
              <a:t>sarsaλ</a:t>
            </a:r>
            <a:endParaRPr lang="en-US" dirty="0"/>
          </a:p>
        </p:txBody>
      </p:sp>
      <p:pic>
        <p:nvPicPr>
          <p:cNvPr id="1026" name="Picture 2" descr="Image result for 强化学习">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669" y="1690688"/>
            <a:ext cx="2562225"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eep q learning图">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6878" r="816"/>
          <a:stretch/>
        </p:blipFill>
        <p:spPr bwMode="auto">
          <a:xfrm>
            <a:off x="5610225" y="2719389"/>
            <a:ext cx="4182806"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arsa lambda">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7871" y="4652962"/>
            <a:ext cx="282892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212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理论基础</a:t>
            </a:r>
            <a:r>
              <a:rPr lang="en-US" altLang="zh-CN" dirty="0" smtClean="0"/>
              <a:t>——</a:t>
            </a:r>
            <a:r>
              <a:rPr lang="en-US" altLang="zh-CN" dirty="0" err="1" smtClean="0"/>
              <a:t>dqn</a:t>
            </a:r>
            <a:endParaRPr lang="en-US" dirty="0"/>
          </a:p>
        </p:txBody>
      </p:sp>
      <p:sp>
        <p:nvSpPr>
          <p:cNvPr id="3" name="内容占位符 2"/>
          <p:cNvSpPr>
            <a:spLocks noGrp="1"/>
          </p:cNvSpPr>
          <p:nvPr>
            <p:ph idx="1"/>
          </p:nvPr>
        </p:nvSpPr>
        <p:spPr/>
        <p:txBody>
          <a:bodyPr>
            <a:normAutofit lnSpcReduction="10000"/>
          </a:bodyPr>
          <a:lstStyle/>
          <a:p>
            <a:r>
              <a:rPr lang="en-US" altLang="zh-CN" dirty="0" smtClean="0"/>
              <a:t>DQN</a:t>
            </a:r>
            <a:r>
              <a:rPr lang="zh-CN" altLang="en-US" dirty="0" smtClean="0"/>
              <a:t>是最基础的基于数值的强化学习算法。</a:t>
            </a:r>
            <a:endParaRPr lang="en-US" altLang="zh-CN" dirty="0" smtClean="0"/>
          </a:p>
          <a:p>
            <a:r>
              <a:rPr lang="zh-CN" altLang="en-US" dirty="0" smtClean="0"/>
              <a:t>认为一个状态仅依赖于上一个状态</a:t>
            </a:r>
            <a:r>
              <a:rPr lang="en-US" altLang="zh-CN" dirty="0" smtClean="0"/>
              <a:t>-</a:t>
            </a:r>
            <a:r>
              <a:rPr lang="zh-CN" altLang="en-US" dirty="0" smtClean="0"/>
              <a:t>动作二元组</a:t>
            </a:r>
            <a:endParaRPr lang="en-US" altLang="zh-CN" dirty="0" smtClean="0"/>
          </a:p>
          <a:p>
            <a:endParaRPr lang="en-US" dirty="0"/>
          </a:p>
          <a:p>
            <a:endParaRPr lang="en-US" b="0" i="0" u="sng" dirty="0" smtClean="0">
              <a:solidFill>
                <a:srgbClr val="001BA0"/>
              </a:solidFill>
              <a:effectLst/>
              <a:latin typeface="Arial" panose="020B0604020202020204" pitchFamily="34" charset="0"/>
              <a:hlinkClick r:id="rId2"/>
            </a:endParaRPr>
          </a:p>
          <a:p>
            <a:endParaRPr lang="en-US" b="0" i="0" u="sng" dirty="0" smtClean="0">
              <a:solidFill>
                <a:srgbClr val="001BA0"/>
              </a:solidFill>
              <a:effectLst/>
              <a:latin typeface="Arial" panose="020B0604020202020204" pitchFamily="34" charset="0"/>
              <a:hlinkClick r:id="rId2"/>
            </a:endParaRPr>
          </a:p>
          <a:p>
            <a:endParaRPr lang="en-US" dirty="0" smtClean="0"/>
          </a:p>
          <a:p>
            <a:endParaRPr lang="en-US" dirty="0"/>
          </a:p>
          <a:p>
            <a:endParaRPr lang="en-US" dirty="0" smtClean="0"/>
          </a:p>
          <a:p>
            <a:r>
              <a:rPr lang="zh-CN" altLang="en-US" dirty="0" smtClean="0"/>
              <a:t>容易陷入局部最优，参数震荡问题</a:t>
            </a:r>
            <a:endParaRPr lang="en-US" altLang="zh-CN" dirty="0" smtClean="0"/>
          </a:p>
          <a:p>
            <a:r>
              <a:rPr lang="zh-CN" altLang="en-US" dirty="0" smtClean="0"/>
              <a:t>有多种针对神经网络的优化</a:t>
            </a:r>
            <a:endParaRPr lang="en-US" dirty="0"/>
          </a:p>
        </p:txBody>
      </p:sp>
      <p:pic>
        <p:nvPicPr>
          <p:cNvPr id="6" name="图片 5"/>
          <p:cNvPicPr>
            <a:picLocks noChangeAspect="1"/>
          </p:cNvPicPr>
          <p:nvPr/>
        </p:nvPicPr>
        <p:blipFill>
          <a:blip r:embed="rId3"/>
          <a:stretch>
            <a:fillRect/>
          </a:stretch>
        </p:blipFill>
        <p:spPr>
          <a:xfrm>
            <a:off x="1125157" y="3026924"/>
            <a:ext cx="5153025" cy="1952625"/>
          </a:xfrm>
          <a:prstGeom prst="rect">
            <a:avLst/>
          </a:prstGeom>
        </p:spPr>
      </p:pic>
    </p:spTree>
    <p:extLst>
      <p:ext uri="{BB962C8B-B14F-4D97-AF65-F5344CB8AC3E}">
        <p14:creationId xmlns:p14="http://schemas.microsoft.com/office/powerpoint/2010/main" val="3830825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理论基础</a:t>
            </a:r>
            <a:r>
              <a:rPr lang="en-US" altLang="zh-CN" dirty="0" smtClean="0"/>
              <a:t>——</a:t>
            </a:r>
            <a:r>
              <a:rPr lang="en-US" altLang="zh-CN" dirty="0" err="1" smtClean="0"/>
              <a:t>sarsaλ</a:t>
            </a:r>
            <a:endParaRPr lang="en-US" dirty="0"/>
          </a:p>
        </p:txBody>
      </p:sp>
      <p:sp>
        <p:nvSpPr>
          <p:cNvPr id="3" name="内容占位符 2"/>
          <p:cNvSpPr>
            <a:spLocks noGrp="1"/>
          </p:cNvSpPr>
          <p:nvPr>
            <p:ph idx="1"/>
          </p:nvPr>
        </p:nvSpPr>
        <p:spPr/>
        <p:txBody>
          <a:bodyPr/>
          <a:lstStyle/>
          <a:p>
            <a:r>
              <a:rPr lang="zh-CN" altLang="en-US" dirty="0" smtClean="0"/>
              <a:t>认为每个状态都与所有前面经过的状态有关</a:t>
            </a:r>
            <a:endParaRPr lang="en-US" altLang="zh-CN" dirty="0" smtClean="0"/>
          </a:p>
          <a:p>
            <a:r>
              <a:rPr lang="en-US" altLang="zh-CN" dirty="0" err="1" smtClean="0"/>
              <a:t>Sarsaλ</a:t>
            </a:r>
            <a:r>
              <a:rPr lang="zh-CN" altLang="en-US" dirty="0" smtClean="0"/>
              <a:t>伪代码</a:t>
            </a:r>
            <a:endParaRPr lang="en-US" altLang="zh-CN" dirty="0" smtClean="0"/>
          </a:p>
          <a:p>
            <a:endParaRPr lang="en-US" dirty="0"/>
          </a:p>
          <a:p>
            <a:endParaRPr lang="en-US" dirty="0" smtClean="0"/>
          </a:p>
          <a:p>
            <a:endParaRPr lang="en-US" dirty="0"/>
          </a:p>
          <a:p>
            <a:endParaRPr lang="en-US" dirty="0" smtClean="0"/>
          </a:p>
          <a:p>
            <a:r>
              <a:rPr lang="en-US" altLang="zh-CN" dirty="0" err="1" smtClean="0"/>
              <a:t>Sarsaλ</a:t>
            </a:r>
            <a:r>
              <a:rPr lang="zh-CN" altLang="en-US" dirty="0" smtClean="0"/>
              <a:t>更快而稳定地收敛到全局最优</a:t>
            </a:r>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712" y="2318326"/>
            <a:ext cx="4794256" cy="2724728"/>
          </a:xfrm>
          <a:prstGeom prst="rect">
            <a:avLst/>
          </a:prstGeom>
        </p:spPr>
      </p:pic>
    </p:spTree>
    <p:extLst>
      <p:ext uri="{BB962C8B-B14F-4D97-AF65-F5344CB8AC3E}">
        <p14:creationId xmlns:p14="http://schemas.microsoft.com/office/powerpoint/2010/main" val="1177576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核心内容</a:t>
            </a:r>
            <a:r>
              <a:rPr lang="en-US" altLang="zh-CN" dirty="0" smtClean="0"/>
              <a:t>——</a:t>
            </a:r>
            <a:r>
              <a:rPr lang="zh-CN" altLang="en-US" dirty="0" smtClean="0"/>
              <a:t>分析</a:t>
            </a:r>
            <a:endParaRPr lang="en-US" dirty="0"/>
          </a:p>
        </p:txBody>
      </p:sp>
      <p:sp>
        <p:nvSpPr>
          <p:cNvPr id="3" name="内容占位符 2"/>
          <p:cNvSpPr>
            <a:spLocks noGrp="1"/>
          </p:cNvSpPr>
          <p:nvPr>
            <p:ph idx="1"/>
          </p:nvPr>
        </p:nvSpPr>
        <p:spPr/>
        <p:txBody>
          <a:bodyPr/>
          <a:lstStyle/>
          <a:p>
            <a:r>
              <a:rPr lang="zh-CN" altLang="en-US" dirty="0" smtClean="0"/>
              <a:t>研究资料发现，</a:t>
            </a:r>
            <a:r>
              <a:rPr lang="en-US" altLang="zh-CN" dirty="0" err="1" smtClean="0"/>
              <a:t>sarsaλ</a:t>
            </a:r>
            <a:r>
              <a:rPr lang="zh-CN" altLang="en-US" dirty="0" smtClean="0"/>
              <a:t>之所以比</a:t>
            </a:r>
            <a:r>
              <a:rPr lang="en-US" altLang="zh-CN" dirty="0" err="1" smtClean="0"/>
              <a:t>dqn</a:t>
            </a:r>
            <a:r>
              <a:rPr lang="zh-CN" altLang="en-US" dirty="0" smtClean="0"/>
              <a:t>更易收敛到全局最优，极大程度上依靠的是</a:t>
            </a:r>
            <a:r>
              <a:rPr lang="en-US" altLang="zh-CN" dirty="0" err="1" smtClean="0"/>
              <a:t>sarsaλ</a:t>
            </a:r>
            <a:r>
              <a:rPr lang="zh-CN" altLang="en-US" dirty="0" smtClean="0"/>
              <a:t>的</a:t>
            </a:r>
            <a:r>
              <a:rPr lang="en-US" altLang="zh-CN" dirty="0" smtClean="0"/>
              <a:t>q</a:t>
            </a:r>
            <a:r>
              <a:rPr lang="zh-CN" altLang="en-US" dirty="0" smtClean="0"/>
              <a:t>值更新方式。这种方式使得某个状态</a:t>
            </a:r>
            <a:r>
              <a:rPr lang="en-US" altLang="zh-CN" dirty="0" smtClean="0"/>
              <a:t>-</a:t>
            </a:r>
            <a:r>
              <a:rPr lang="zh-CN" altLang="en-US" dirty="0" smtClean="0"/>
              <a:t>动作在将来的回报也能快速地更新这个状态</a:t>
            </a:r>
            <a:r>
              <a:rPr lang="en-US" altLang="zh-CN" dirty="0" smtClean="0"/>
              <a:t>-</a:t>
            </a:r>
            <a:r>
              <a:rPr lang="zh-CN" altLang="en-US" dirty="0" smtClean="0"/>
              <a:t>动作二元组的</a:t>
            </a:r>
            <a:r>
              <a:rPr lang="en-US" altLang="zh-CN" dirty="0" smtClean="0"/>
              <a:t>q</a:t>
            </a:r>
            <a:r>
              <a:rPr lang="zh-CN" altLang="en-US" dirty="0" smtClean="0"/>
              <a:t>值。</a:t>
            </a:r>
            <a:endParaRPr lang="en-US" dirty="0"/>
          </a:p>
        </p:txBody>
      </p:sp>
      <p:pic>
        <p:nvPicPr>
          <p:cNvPr id="4" name="Picture 6" descr="Image result for sarsa lambd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1" y="3599646"/>
            <a:ext cx="4532432" cy="244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2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核心内容</a:t>
            </a:r>
            <a:r>
              <a:rPr lang="en-US" altLang="zh-CN" dirty="0" smtClean="0"/>
              <a:t>——</a:t>
            </a:r>
            <a:r>
              <a:rPr lang="zh-CN" altLang="en-US" dirty="0" smtClean="0"/>
              <a:t>分析</a:t>
            </a:r>
            <a:endParaRPr lang="en-US" dirty="0"/>
          </a:p>
        </p:txBody>
      </p:sp>
      <p:sp>
        <p:nvSpPr>
          <p:cNvPr id="3" name="内容占位符 2"/>
          <p:cNvSpPr>
            <a:spLocks noGrp="1"/>
          </p:cNvSpPr>
          <p:nvPr>
            <p:ph idx="1"/>
          </p:nvPr>
        </p:nvSpPr>
        <p:spPr/>
        <p:txBody>
          <a:bodyPr/>
          <a:lstStyle/>
          <a:p>
            <a:r>
              <a:rPr lang="zh-CN" altLang="en-US" dirty="0" smtClean="0"/>
              <a:t>探究</a:t>
            </a:r>
            <a:r>
              <a:rPr lang="en-US" altLang="zh-CN" dirty="0" err="1" smtClean="0"/>
              <a:t>dqn</a:t>
            </a:r>
            <a:r>
              <a:rPr lang="zh-CN" altLang="en-US" dirty="0" smtClean="0"/>
              <a:t>不能适应较高学习率的原因在于</a:t>
            </a:r>
            <a:r>
              <a:rPr lang="en-US" altLang="zh-CN" dirty="0" err="1" smtClean="0"/>
              <a:t>dqn</a:t>
            </a:r>
            <a:r>
              <a:rPr lang="zh-CN" altLang="en-US" dirty="0" smtClean="0"/>
              <a:t>单步更新，存在着较严重的循环依赖，极易发生参数在最优值附近震荡而不收敛的情况</a:t>
            </a:r>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855" y="3054994"/>
            <a:ext cx="2504395" cy="3333876"/>
          </a:xfrm>
          <a:prstGeom prst="rect">
            <a:avLst/>
          </a:prstGeom>
        </p:spPr>
      </p:pic>
      <p:sp>
        <p:nvSpPr>
          <p:cNvPr id="6" name="AutoShape 4" descr="Image result for 梯度下降"/>
          <p:cNvSpPr>
            <a:spLocks noChangeAspect="1" noChangeArrowheads="1"/>
          </p:cNvSpPr>
          <p:nvPr/>
        </p:nvSpPr>
        <p:spPr bwMode="auto">
          <a:xfrm>
            <a:off x="63500" y="-136525"/>
            <a:ext cx="2847975" cy="1609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941" y="3274423"/>
            <a:ext cx="4546784" cy="2602502"/>
          </a:xfrm>
          <a:prstGeom prst="rect">
            <a:avLst/>
          </a:prstGeom>
        </p:spPr>
      </p:pic>
    </p:spTree>
    <p:extLst>
      <p:ext uri="{BB962C8B-B14F-4D97-AF65-F5344CB8AC3E}">
        <p14:creationId xmlns:p14="http://schemas.microsoft.com/office/powerpoint/2010/main" val="3918431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核心内容</a:t>
            </a:r>
            <a:r>
              <a:rPr lang="en-US" altLang="zh-CN" dirty="0" smtClean="0"/>
              <a:t>——</a:t>
            </a:r>
            <a:r>
              <a:rPr lang="zh-CN" altLang="en-US" dirty="0" smtClean="0"/>
              <a:t>分析</a:t>
            </a:r>
            <a:endParaRPr lang="en-US" dirty="0"/>
          </a:p>
        </p:txBody>
      </p:sp>
      <p:sp>
        <p:nvSpPr>
          <p:cNvPr id="3" name="内容占位符 2"/>
          <p:cNvSpPr>
            <a:spLocks noGrp="1"/>
          </p:cNvSpPr>
          <p:nvPr>
            <p:ph idx="1"/>
          </p:nvPr>
        </p:nvSpPr>
        <p:spPr/>
        <p:txBody>
          <a:bodyPr/>
          <a:lstStyle/>
          <a:p>
            <a:r>
              <a:rPr lang="en-US" altLang="zh-CN" dirty="0" err="1" smtClean="0"/>
              <a:t>Dqn</a:t>
            </a:r>
            <a:r>
              <a:rPr lang="zh-CN" altLang="en-US" dirty="0" smtClean="0"/>
              <a:t>的神经网络的重要优化之一是</a:t>
            </a:r>
            <a:r>
              <a:rPr lang="en-US" altLang="zh-CN" dirty="0" smtClean="0"/>
              <a:t>replay buffer</a:t>
            </a:r>
            <a:r>
              <a:rPr lang="zh-CN" altLang="en-US" dirty="0" smtClean="0"/>
              <a:t>。</a:t>
            </a:r>
            <a:r>
              <a:rPr lang="en-US" altLang="zh-CN" dirty="0" smtClean="0"/>
              <a:t>replay buffer</a:t>
            </a:r>
            <a:r>
              <a:rPr lang="zh-CN" altLang="en-US" dirty="0" smtClean="0"/>
              <a:t>为神经网络的训练提供更多和更广泛的样本而不止局限于当前一步，有效解决了神经网络过训练的问题。</a:t>
            </a:r>
            <a:endParaRPr lang="en-US" dirty="0"/>
          </a:p>
        </p:txBody>
      </p:sp>
    </p:spTree>
    <p:extLst>
      <p:ext uri="{BB962C8B-B14F-4D97-AF65-F5344CB8AC3E}">
        <p14:creationId xmlns:p14="http://schemas.microsoft.com/office/powerpoint/2010/main" val="1384187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607</TotalTime>
  <Words>707</Words>
  <Application>Microsoft Office PowerPoint</Application>
  <PresentationFormat>宽屏</PresentationFormat>
  <Paragraphs>76</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方正姚体</vt:lpstr>
      <vt:lpstr>华文新魏</vt:lpstr>
      <vt:lpstr>Arial</vt:lpstr>
      <vt:lpstr>Trebuchet MS</vt:lpstr>
      <vt:lpstr>Wingdings 3</vt:lpstr>
      <vt:lpstr>平面</vt:lpstr>
      <vt:lpstr>一种dqn和sarsaλ结合的强化学习算法</vt:lpstr>
      <vt:lpstr>论文摘要</vt:lpstr>
      <vt:lpstr>研究背景</vt:lpstr>
      <vt:lpstr>理论基础</vt:lpstr>
      <vt:lpstr>理论基础——dqn</vt:lpstr>
      <vt:lpstr>理论基础——sarsaλ</vt:lpstr>
      <vt:lpstr>核心内容——分析</vt:lpstr>
      <vt:lpstr>核心内容——分析</vt:lpstr>
      <vt:lpstr>核心内容——分析</vt:lpstr>
      <vt:lpstr>核心内容——算法</vt:lpstr>
      <vt:lpstr>核心内容——算法框架</vt:lpstr>
      <vt:lpstr>核心内容——算法框架</vt:lpstr>
      <vt:lpstr>核心内容——实现</vt:lpstr>
      <vt:lpstr>结果分析——数据</vt:lpstr>
      <vt:lpstr>结果分析——分析</vt:lpstr>
      <vt:lpstr>结果分析——分析</vt:lpstr>
      <vt:lpstr>结果分析——效果</vt:lpstr>
      <vt:lpstr>论文总结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一种dqn和sarsaλ结合的强化学习算法</dc:title>
  <dc:creator>Admin</dc:creator>
  <cp:lastModifiedBy>Zhao Weizhi</cp:lastModifiedBy>
  <cp:revision>16</cp:revision>
  <dcterms:created xsi:type="dcterms:W3CDTF">2020-05-22T06:58:54Z</dcterms:created>
  <dcterms:modified xsi:type="dcterms:W3CDTF">2020-06-12T08:50:07Z</dcterms:modified>
</cp:coreProperties>
</file>