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7. </a:t>
            </a:r>
            <a:endParaRPr/>
          </a:p>
          <a:p>
            <a:pPr indent="0" lvl="0" marL="0" rtl="0" algn="l">
              <a:spcBef>
                <a:spcPts val="1000"/>
              </a:spcBef>
              <a:spcAft>
                <a:spcPts val="0"/>
              </a:spcAft>
              <a:buNone/>
            </a:pPr>
            <a:r>
              <a:rPr lang="en"/>
              <a:t>Members: Mark, Farhad, Xinbo, Weizhong. </a:t>
            </a:r>
            <a:endParaRPr/>
          </a:p>
          <a:p>
            <a:pPr indent="0" lvl="0" marL="0" rtl="0" algn="l">
              <a:spcBef>
                <a:spcPts val="1000"/>
              </a:spcBef>
              <a:spcAft>
                <a:spcPts val="1000"/>
              </a:spcAft>
              <a:buNone/>
            </a:pPr>
            <a:r>
              <a:rPr lang="en"/>
              <a:t>This presentation is to give recommendations for Website XYZ to attract valuable customers and improve the business.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740f65956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740f65956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About XYZ: </a:t>
            </a:r>
            <a:endParaRPr>
              <a:solidFill>
                <a:schemeClr val="dk1"/>
              </a:solidFill>
            </a:endParaRPr>
          </a:p>
          <a:p>
            <a:pPr indent="0" lvl="0" marL="0" rtl="0" algn="l">
              <a:spcBef>
                <a:spcPts val="1000"/>
              </a:spcBef>
              <a:spcAft>
                <a:spcPts val="0"/>
              </a:spcAft>
              <a:buNone/>
            </a:pPr>
            <a:r>
              <a:rPr lang="en">
                <a:solidFill>
                  <a:schemeClr val="dk1"/>
                </a:solidFill>
              </a:rPr>
              <a:t>XYZ offers free basic music services, and paid premium capabilities, similar to Spotify. </a:t>
            </a:r>
            <a:endParaRPr>
              <a:solidFill>
                <a:schemeClr val="dk1"/>
              </a:solidFill>
            </a:endParaRPr>
          </a:p>
          <a:p>
            <a:pPr indent="0" lvl="0" marL="0" rtl="0" algn="l">
              <a:spcBef>
                <a:spcPts val="1000"/>
              </a:spcBef>
              <a:spcAft>
                <a:spcPts val="0"/>
              </a:spcAft>
              <a:buNone/>
            </a:pPr>
            <a:r>
              <a:t/>
            </a:r>
            <a:endParaRPr>
              <a:solidFill>
                <a:schemeClr val="dk1"/>
              </a:solidFill>
            </a:endParaRPr>
          </a:p>
          <a:p>
            <a:pPr indent="0" lvl="0" marL="0" rtl="0" algn="l">
              <a:spcBef>
                <a:spcPts val="1000"/>
              </a:spcBef>
              <a:spcAft>
                <a:spcPts val="0"/>
              </a:spcAft>
              <a:buNone/>
            </a:pPr>
            <a:r>
              <a:rPr lang="en">
                <a:solidFill>
                  <a:schemeClr val="dk1"/>
                </a:solidFill>
              </a:rPr>
              <a:t>Goal, Challenge, and Solution:</a:t>
            </a:r>
            <a:endParaRPr>
              <a:solidFill>
                <a:schemeClr val="dk1"/>
              </a:solidFill>
            </a:endParaRPr>
          </a:p>
          <a:p>
            <a:pPr indent="0" lvl="0" marL="0" rtl="0" algn="l">
              <a:spcBef>
                <a:spcPts val="1000"/>
              </a:spcBef>
              <a:spcAft>
                <a:spcPts val="1000"/>
              </a:spcAft>
              <a:buNone/>
            </a:pPr>
            <a:r>
              <a:rPr lang="en">
                <a:solidFill>
                  <a:schemeClr val="dk1"/>
                </a:solidFill>
              </a:rPr>
              <a:t>It plans to have a campaign converting free users to premium who will bring revenue. But the company has no idea how many or which users to target. So, we provide a predictive model to identify free users who are more likely to become premium subscribers.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740f65956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740f65956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a:latin typeface="Roboto"/>
                <a:ea typeface="Roboto"/>
                <a:cs typeface="Roboto"/>
                <a:sym typeface="Roboto"/>
              </a:rPr>
              <a:t>Our model makes more money. Using this model to select highly potential premium users for next campaign, we should see a 40% lower cost and a 429% more profit on each customer, compared with the original strategy without selection. </a:t>
            </a:r>
            <a:endParaRPr>
              <a:latin typeface="Roboto"/>
              <a:ea typeface="Roboto"/>
              <a:cs typeface="Roboto"/>
              <a:sym typeface="Roboto"/>
            </a:endParaRPr>
          </a:p>
          <a:p>
            <a:pPr indent="0" lvl="0" marL="0" rtl="0" algn="l">
              <a:lnSpc>
                <a:spcPct val="115000"/>
              </a:lnSpc>
              <a:spcBef>
                <a:spcPts val="1500"/>
              </a:spcBef>
              <a:spcAft>
                <a:spcPts val="1000"/>
              </a:spcAft>
              <a:buNone/>
            </a:pPr>
            <a:r>
              <a:rPr lang="en">
                <a:latin typeface="Roboto"/>
                <a:ea typeface="Roboto"/>
                <a:cs typeface="Roboto"/>
                <a:sym typeface="Roboto"/>
              </a:rPr>
              <a:t>The interesting features we’ve included in the model will help company understand customer behaviors, and design the marketing plan that can improve user experience and engagement.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740f65956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740f65956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Roboto"/>
                <a:ea typeface="Roboto"/>
                <a:cs typeface="Roboto"/>
                <a:sym typeface="Roboto"/>
              </a:rPr>
              <a:t>Here reporting data shows that we as company </a:t>
            </a:r>
            <a:r>
              <a:rPr lang="en">
                <a:latin typeface="Roboto"/>
                <a:ea typeface="Roboto"/>
                <a:cs typeface="Roboto"/>
                <a:sym typeface="Roboto"/>
              </a:rPr>
              <a:t>analysts</a:t>
            </a:r>
            <a:r>
              <a:rPr lang="en">
                <a:latin typeface="Roboto"/>
                <a:ea typeface="Roboto"/>
                <a:cs typeface="Roboto"/>
                <a:sym typeface="Roboto"/>
              </a:rPr>
              <a:t> have taken our own historical reporting and calculated our ARPPU [Average revenue per paying user]. For this assignment, we have taken data from spotify, paypal etc. and have come up with these numbers.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740f65956_0_1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740f65956_0_1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a:p>
            <a:pPr indent="0" lvl="0" marL="0" rtl="0" algn="l">
              <a:spcBef>
                <a:spcPts val="0"/>
              </a:spcBef>
              <a:spcAft>
                <a:spcPts val="0"/>
              </a:spcAft>
              <a:buNone/>
            </a:pPr>
            <a:r>
              <a:rPr lang="en"/>
              <a:t>To give a brief introduction of how the analysis is conducted and relationship with the findings.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740f65956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740f65956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a:p>
            <a:pPr indent="-298450" lvl="0" marL="457200" rtl="0" algn="l">
              <a:spcBef>
                <a:spcPts val="0"/>
              </a:spcBef>
              <a:spcAft>
                <a:spcPts val="0"/>
              </a:spcAft>
              <a:buSzPts val="1100"/>
              <a:buAutoNum type="arabicPeriod"/>
            </a:pPr>
            <a:r>
              <a:rPr lang="en"/>
              <a:t>Logistic regression model is the best model</a:t>
            </a:r>
            <a:endParaRPr/>
          </a:p>
          <a:p>
            <a:pPr indent="-298450" lvl="0" marL="457200" rtl="0" algn="l">
              <a:spcBef>
                <a:spcPts val="0"/>
              </a:spcBef>
              <a:spcAft>
                <a:spcPts val="0"/>
              </a:spcAft>
              <a:buSzPts val="1100"/>
              <a:buAutoNum type="arabicPeriod"/>
            </a:pPr>
            <a:r>
              <a:rPr lang="en"/>
              <a:t>We find 4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Script:</a:t>
            </a:r>
            <a:endParaRPr/>
          </a:p>
          <a:p>
            <a:pPr indent="0" lvl="0" marL="0" rtl="0" algn="l">
              <a:spcBef>
                <a:spcPts val="0"/>
              </a:spcBef>
              <a:spcAft>
                <a:spcPts val="0"/>
              </a:spcAft>
              <a:buNone/>
            </a:pPr>
            <a:r>
              <a:rPr lang="en"/>
              <a:t>After training and testing the 6 models, we found that the logistic regression shows the best performance,</a:t>
            </a:r>
            <a:endParaRPr/>
          </a:p>
          <a:p>
            <a:pPr indent="0" lvl="0" marL="0" rtl="0" algn="l">
              <a:spcBef>
                <a:spcPts val="0"/>
              </a:spcBef>
              <a:spcAft>
                <a:spcPts val="0"/>
              </a:spcAft>
              <a:buNone/>
            </a:pPr>
            <a:r>
              <a:rPr lang="en"/>
              <a:t>by the metrics we chose that maximize the profit.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This is a commonly used model that gives different weights to features and output a probability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test the performance of this model, we also used a separate dataset to</a:t>
            </a:r>
            <a:r>
              <a:rPr lang="en">
                <a:solidFill>
                  <a:schemeClr val="dk1"/>
                </a:solidFill>
              </a:rPr>
              <a:t> simulate and evaluate the strategy</a:t>
            </a:r>
            <a:endParaRPr/>
          </a:p>
          <a:p>
            <a:pPr indent="0" lvl="0" marL="0" rtl="0" algn="l">
              <a:spcBef>
                <a:spcPts val="0"/>
              </a:spcBef>
              <a:spcAft>
                <a:spcPts val="0"/>
              </a:spcAft>
              <a:buNone/>
            </a:pPr>
            <a:r>
              <a:rPr lang="en"/>
              <a:t>As shown on the right, our test set contains 8308 free users from our historical data.</a:t>
            </a:r>
            <a:endParaRPr/>
          </a:p>
          <a:p>
            <a:pPr indent="0" lvl="0" marL="0" rtl="0" algn="l">
              <a:spcBef>
                <a:spcPts val="0"/>
              </a:spcBef>
              <a:spcAft>
                <a:spcPts val="0"/>
              </a:spcAft>
              <a:buNone/>
            </a:pPr>
            <a:r>
              <a:rPr lang="en"/>
              <a:t>Our model chose 41.5% of them as the target, out of which 253 accepts the offer and converted to subscriber.</a:t>
            </a:r>
            <a:endParaRPr/>
          </a:p>
          <a:p>
            <a:pPr indent="0" lvl="0" marL="0" rtl="0" algn="l">
              <a:spcBef>
                <a:spcPts val="0"/>
              </a:spcBef>
              <a:spcAft>
                <a:spcPts val="0"/>
              </a:spcAft>
              <a:buNone/>
            </a:pPr>
            <a:r>
              <a:rPr lang="en"/>
              <a:t>Which stands for 7.3% of response rate in our offers, doubled from the 3.7% we would get if we target all free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by doing so, our model missed out 55 potential users that could be converted otherwise, but saved more than half of the cost, thus making four times of profit compared to before.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74b70e90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74b70e90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This model uses 7 features in total, including aspects like number of friends, songs liked, playlists created, posts made, ect.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Which means that the model looks at different perspectives of information about a user and summarize them to inform whether we should target the user or not.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740f65956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740f65956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a:p>
            <a:pPr indent="0" lvl="0" marL="0" rtl="0" algn="l">
              <a:spcBef>
                <a:spcPts val="0"/>
              </a:spcBef>
              <a:spcAft>
                <a:spcPts val="0"/>
              </a:spcAft>
              <a:buNone/>
            </a:pPr>
            <a:r>
              <a:rPr lang="en"/>
              <a:t>After the rigorous analysis, we now focus more on what XYZ need to do </a:t>
            </a:r>
            <a:r>
              <a:rPr lang="en"/>
              <a:t>in short and long term</a:t>
            </a:r>
            <a:r>
              <a:rPr lang="en"/>
              <a:t> to </a:t>
            </a:r>
            <a:r>
              <a:rPr lang="en"/>
              <a:t>further</a:t>
            </a:r>
            <a:r>
              <a:rPr lang="en"/>
              <a:t> achieve greater profit.</a:t>
            </a:r>
            <a:endParaRPr/>
          </a:p>
          <a:p>
            <a:pPr indent="0" lvl="0" marL="0" rtl="0" algn="l">
              <a:spcBef>
                <a:spcPts val="0"/>
              </a:spcBef>
              <a:spcAft>
                <a:spcPts val="0"/>
              </a:spcAft>
              <a:buNone/>
            </a:pPr>
            <a:r>
              <a:rPr lang="en"/>
              <a:t>Based on the analysis, XYZ should Focus on specific features and apply the Logistic Regression Model to locate potential subscribers and send advertisements to them to achieve higher profit.</a:t>
            </a:r>
            <a:endParaRPr/>
          </a:p>
          <a:p>
            <a:pPr indent="0" lvl="0" marL="0" rtl="0" algn="l">
              <a:spcBef>
                <a:spcPts val="0"/>
              </a:spcBef>
              <a:spcAft>
                <a:spcPts val="0"/>
              </a:spcAft>
              <a:buNone/>
            </a:pPr>
            <a:r>
              <a:rPr lang="en"/>
              <a:t>To maximize long term profit and keep utilize and improve the model, we highly recommend XYZ to adjust the company strategy to create more potential subscribers.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f378f48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f378f485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Summary (</a:t>
            </a:r>
            <a:r>
              <a:rPr lang="en" sz="1200">
                <a:latin typeface="Roboto"/>
                <a:ea typeface="Roboto"/>
                <a:cs typeface="Roboto"/>
                <a:sym typeface="Roboto"/>
              </a:rPr>
              <a:t>Summarize and conclude by restating how your Better Than Before solution addresses the business problem and improves the situation)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6559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XYZ Subscription Campaign Empowered by Data</a:t>
            </a:r>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598088" y="2944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t>Mark Chen, Farhad Mughal, Xinbo Wang, Weizhong Yao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92" name="Google Shape;92;p14"/>
          <p:cNvGrpSpPr/>
          <p:nvPr/>
        </p:nvGrpSpPr>
        <p:grpSpPr>
          <a:xfrm>
            <a:off x="2803966" y="1017867"/>
            <a:ext cx="3536063" cy="3429275"/>
            <a:chOff x="2850350" y="1213075"/>
            <a:chExt cx="3965975" cy="3137775"/>
          </a:xfrm>
        </p:grpSpPr>
        <p:pic>
          <p:nvPicPr>
            <p:cNvPr id="93" name="Google Shape;93;p14"/>
            <p:cNvPicPr preferRelativeResize="0"/>
            <p:nvPr/>
          </p:nvPicPr>
          <p:blipFill>
            <a:blip r:embed="rId3">
              <a:alphaModFix/>
            </a:blip>
            <a:stretch>
              <a:fillRect/>
            </a:stretch>
          </p:blipFill>
          <p:spPr>
            <a:xfrm>
              <a:off x="2933700" y="1213075"/>
              <a:ext cx="3276599" cy="1940100"/>
            </a:xfrm>
            <a:prstGeom prst="rect">
              <a:avLst/>
            </a:prstGeom>
            <a:noFill/>
            <a:ln>
              <a:noFill/>
            </a:ln>
          </p:spPr>
        </p:pic>
        <p:pic>
          <p:nvPicPr>
            <p:cNvPr id="94" name="Google Shape;94;p14"/>
            <p:cNvPicPr preferRelativeResize="0"/>
            <p:nvPr/>
          </p:nvPicPr>
          <p:blipFill>
            <a:blip r:embed="rId4">
              <a:alphaModFix/>
            </a:blip>
            <a:stretch>
              <a:fillRect/>
            </a:stretch>
          </p:blipFill>
          <p:spPr>
            <a:xfrm>
              <a:off x="2850350" y="1823850"/>
              <a:ext cx="3965975" cy="2527000"/>
            </a:xfrm>
            <a:prstGeom prst="rect">
              <a:avLst/>
            </a:prstGeom>
            <a:noFill/>
            <a:ln>
              <a:noFill/>
            </a:ln>
          </p:spPr>
        </p:pic>
      </p:grpSp>
      <p:sp>
        <p:nvSpPr>
          <p:cNvPr id="95" name="Google Shape;95;p14"/>
          <p:cNvSpPr txBox="1"/>
          <p:nvPr/>
        </p:nvSpPr>
        <p:spPr>
          <a:xfrm>
            <a:off x="707225" y="1253725"/>
            <a:ext cx="2337000" cy="6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XYZ plans to expand customer group and maximize profit.</a:t>
            </a:r>
            <a:endParaRPr>
              <a:latin typeface="Roboto"/>
              <a:ea typeface="Roboto"/>
              <a:cs typeface="Roboto"/>
              <a:sym typeface="Roboto"/>
            </a:endParaRPr>
          </a:p>
        </p:txBody>
      </p:sp>
      <p:sp>
        <p:nvSpPr>
          <p:cNvPr id="96" name="Google Shape;96;p14"/>
          <p:cNvSpPr txBox="1"/>
          <p:nvPr/>
        </p:nvSpPr>
        <p:spPr>
          <a:xfrm>
            <a:off x="645300" y="3450450"/>
            <a:ext cx="2337000" cy="6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XYZ doesn’t know how many or which user to target for next marketing campaigns. </a:t>
            </a:r>
            <a:endParaRPr>
              <a:latin typeface="Roboto"/>
              <a:ea typeface="Roboto"/>
              <a:cs typeface="Roboto"/>
              <a:sym typeface="Roboto"/>
            </a:endParaRPr>
          </a:p>
        </p:txBody>
      </p:sp>
      <p:sp>
        <p:nvSpPr>
          <p:cNvPr id="97" name="Google Shape;97;p14"/>
          <p:cNvSpPr txBox="1"/>
          <p:nvPr/>
        </p:nvSpPr>
        <p:spPr>
          <a:xfrm>
            <a:off x="6340025" y="2152616"/>
            <a:ext cx="2337000" cy="11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4"/>
                </a:solidFill>
                <a:latin typeface="Roboto"/>
                <a:ea typeface="Roboto"/>
                <a:cs typeface="Roboto"/>
                <a:sym typeface="Roboto"/>
              </a:rPr>
              <a:t>Build a predictive model to identify potential premium subscribers accurately.</a:t>
            </a:r>
            <a:endParaRPr b="1" sz="1600">
              <a:solidFill>
                <a:schemeClr val="accent4"/>
              </a:solidFill>
              <a:latin typeface="Roboto"/>
              <a:ea typeface="Roboto"/>
              <a:cs typeface="Roboto"/>
              <a:sym typeface="Roboto"/>
            </a:endParaRPr>
          </a:p>
        </p:txBody>
      </p:sp>
      <p:sp>
        <p:nvSpPr>
          <p:cNvPr id="98" name="Google Shape;98;p14"/>
          <p:cNvSpPr txBox="1"/>
          <p:nvPr/>
        </p:nvSpPr>
        <p:spPr>
          <a:xfrm>
            <a:off x="3162075" y="1387525"/>
            <a:ext cx="7965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Roboto"/>
                <a:ea typeface="Roboto"/>
                <a:cs typeface="Roboto"/>
                <a:sym typeface="Roboto"/>
              </a:rPr>
              <a:t>GOAL</a:t>
            </a:r>
            <a:endParaRPr b="1" sz="1600">
              <a:solidFill>
                <a:srgbClr val="FFFFFF"/>
              </a:solidFill>
              <a:latin typeface="Roboto"/>
              <a:ea typeface="Roboto"/>
              <a:cs typeface="Roboto"/>
              <a:sym typeface="Roboto"/>
            </a:endParaRPr>
          </a:p>
        </p:txBody>
      </p:sp>
      <p:sp>
        <p:nvSpPr>
          <p:cNvPr id="99" name="Google Shape;99;p14"/>
          <p:cNvSpPr txBox="1"/>
          <p:nvPr/>
        </p:nvSpPr>
        <p:spPr>
          <a:xfrm>
            <a:off x="2918000" y="3584250"/>
            <a:ext cx="14595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Roboto"/>
                <a:ea typeface="Roboto"/>
                <a:cs typeface="Roboto"/>
                <a:sym typeface="Roboto"/>
              </a:rPr>
              <a:t>CHALLENGE</a:t>
            </a:r>
            <a:endParaRPr b="1">
              <a:solidFill>
                <a:srgbClr val="FFFFFF"/>
              </a:solidFill>
              <a:latin typeface="Roboto"/>
              <a:ea typeface="Roboto"/>
              <a:cs typeface="Roboto"/>
              <a:sym typeface="Roboto"/>
            </a:endParaRPr>
          </a:p>
        </p:txBody>
      </p:sp>
      <p:sp>
        <p:nvSpPr>
          <p:cNvPr id="100" name="Google Shape;100;p14"/>
          <p:cNvSpPr txBox="1"/>
          <p:nvPr/>
        </p:nvSpPr>
        <p:spPr>
          <a:xfrm>
            <a:off x="4715125" y="2518138"/>
            <a:ext cx="12009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Roboto"/>
                <a:ea typeface="Roboto"/>
                <a:cs typeface="Roboto"/>
                <a:sym typeface="Roboto"/>
              </a:rPr>
              <a:t>SOLUTION</a:t>
            </a:r>
            <a:endParaRPr b="1">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Solutions</a:t>
            </a:r>
            <a:endParaRPr/>
          </a:p>
        </p:txBody>
      </p:sp>
      <p:sp>
        <p:nvSpPr>
          <p:cNvPr id="106" name="Google Shape;106;p15"/>
          <p:cNvSpPr txBox="1"/>
          <p:nvPr>
            <p:ph idx="1" type="body"/>
          </p:nvPr>
        </p:nvSpPr>
        <p:spPr>
          <a:xfrm>
            <a:off x="311700" y="1229875"/>
            <a:ext cx="5023200" cy="3339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New </a:t>
            </a:r>
            <a:r>
              <a:rPr b="1" lang="en"/>
              <a:t>predictive model</a:t>
            </a:r>
            <a:r>
              <a:rPr lang="en"/>
              <a:t> to predict potential premium customers with </a:t>
            </a:r>
            <a:r>
              <a:rPr b="1" lang="en" sz="2500">
                <a:solidFill>
                  <a:schemeClr val="accent4"/>
                </a:solidFill>
              </a:rPr>
              <a:t>40%</a:t>
            </a:r>
            <a:r>
              <a:rPr b="1" lang="en">
                <a:solidFill>
                  <a:schemeClr val="accent4"/>
                </a:solidFill>
              </a:rPr>
              <a:t> lower cost</a:t>
            </a:r>
            <a:r>
              <a:rPr b="1" lang="en" sz="2000">
                <a:solidFill>
                  <a:schemeClr val="accent4"/>
                </a:solidFill>
              </a:rPr>
              <a:t> </a:t>
            </a:r>
            <a:r>
              <a:rPr lang="en"/>
              <a:t>per customer. </a:t>
            </a:r>
            <a:endParaRPr/>
          </a:p>
          <a:p>
            <a:pPr indent="-342900" lvl="0" marL="457200" rtl="0" algn="l">
              <a:lnSpc>
                <a:spcPct val="115000"/>
              </a:lnSpc>
              <a:spcBef>
                <a:spcPts val="1000"/>
              </a:spcBef>
              <a:spcAft>
                <a:spcPts val="0"/>
              </a:spcAft>
              <a:buSzPts val="1800"/>
              <a:buChar char="●"/>
            </a:pPr>
            <a:r>
              <a:rPr lang="en"/>
              <a:t>Accurate </a:t>
            </a:r>
            <a:r>
              <a:rPr b="1" lang="en"/>
              <a:t>customer targeting strategy</a:t>
            </a:r>
            <a:r>
              <a:rPr lang="en"/>
              <a:t> to </a:t>
            </a:r>
            <a:r>
              <a:rPr lang="en"/>
              <a:t>make</a:t>
            </a:r>
            <a:r>
              <a:rPr b="1" lang="en"/>
              <a:t> </a:t>
            </a:r>
            <a:r>
              <a:rPr b="1" lang="en" sz="2500">
                <a:solidFill>
                  <a:schemeClr val="accent4"/>
                </a:solidFill>
              </a:rPr>
              <a:t>429%</a:t>
            </a:r>
            <a:r>
              <a:rPr b="1" lang="en">
                <a:solidFill>
                  <a:schemeClr val="accent4"/>
                </a:solidFill>
              </a:rPr>
              <a:t> more profit</a:t>
            </a:r>
            <a:r>
              <a:rPr lang="en"/>
              <a:t> per customer. </a:t>
            </a:r>
            <a:endParaRPr/>
          </a:p>
          <a:p>
            <a:pPr indent="-342900" lvl="0" marL="457200" rtl="0" algn="l">
              <a:lnSpc>
                <a:spcPct val="115000"/>
              </a:lnSpc>
              <a:spcBef>
                <a:spcPts val="1000"/>
              </a:spcBef>
              <a:spcAft>
                <a:spcPts val="0"/>
              </a:spcAft>
              <a:buSzPts val="1800"/>
              <a:buChar char="●"/>
            </a:pPr>
            <a:r>
              <a:rPr lang="en"/>
              <a:t>Marketing plan focusing on </a:t>
            </a:r>
            <a:r>
              <a:rPr lang="en"/>
              <a:t>selected features to improve </a:t>
            </a:r>
            <a:r>
              <a:rPr b="1" lang="en"/>
              <a:t>user experience </a:t>
            </a:r>
            <a:r>
              <a:rPr lang="en"/>
              <a:t>and </a:t>
            </a:r>
            <a:r>
              <a:rPr b="1" lang="en"/>
              <a:t>engagement</a:t>
            </a:r>
            <a:r>
              <a:rPr lang="en"/>
              <a:t>. </a:t>
            </a:r>
            <a:endParaRPr/>
          </a:p>
          <a:p>
            <a:pPr indent="0" lvl="0" marL="0" rtl="0" algn="l">
              <a:spcBef>
                <a:spcPts val="1000"/>
              </a:spcBef>
              <a:spcAft>
                <a:spcPts val="1600"/>
              </a:spcAft>
              <a:buNone/>
            </a:pPr>
            <a:r>
              <a:t/>
            </a:r>
            <a:endParaRPr/>
          </a:p>
        </p:txBody>
      </p:sp>
      <p:pic>
        <p:nvPicPr>
          <p:cNvPr id="107" name="Google Shape;107;p15"/>
          <p:cNvPicPr preferRelativeResize="0"/>
          <p:nvPr/>
        </p:nvPicPr>
        <p:blipFill>
          <a:blip r:embed="rId3">
            <a:alphaModFix/>
          </a:blip>
          <a:stretch>
            <a:fillRect/>
          </a:stretch>
        </p:blipFill>
        <p:spPr>
          <a:xfrm>
            <a:off x="5334888" y="294825"/>
            <a:ext cx="3476625" cy="356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147300" y="186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Business Model:- </a:t>
            </a:r>
            <a:r>
              <a:rPr lang="en" sz="2700"/>
              <a:t>Premium</a:t>
            </a:r>
            <a:r>
              <a:rPr lang="en" sz="2700"/>
              <a:t> Users Bring Revenue But...</a:t>
            </a:r>
            <a:endParaRPr sz="2700"/>
          </a:p>
        </p:txBody>
      </p:sp>
      <p:sp>
        <p:nvSpPr>
          <p:cNvPr id="113" name="Google Shape;113;p16"/>
          <p:cNvSpPr/>
          <p:nvPr/>
        </p:nvSpPr>
        <p:spPr>
          <a:xfrm>
            <a:off x="6282375" y="1571800"/>
            <a:ext cx="1357800" cy="1173000"/>
          </a:xfrm>
          <a:prstGeom prst="rect">
            <a:avLst/>
          </a:prstGeom>
          <a:noFill/>
          <a:ln cap="flat" cmpd="sng" w="19050">
            <a:solidFill>
              <a:srgbClr val="3949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949AB"/>
                </a:solidFill>
              </a:rPr>
              <a:t>41,540 </a:t>
            </a:r>
            <a:r>
              <a:rPr b="1" lang="en" sz="1200"/>
              <a:t>Marketed Users</a:t>
            </a:r>
            <a:endParaRPr b="1" sz="1200"/>
          </a:p>
          <a:p>
            <a:pPr indent="0" lvl="0" marL="0" rtl="0" algn="l">
              <a:spcBef>
                <a:spcPts val="0"/>
              </a:spcBef>
              <a:spcAft>
                <a:spcPts val="0"/>
              </a:spcAft>
              <a:buNone/>
            </a:pPr>
            <a:r>
              <a:rPr b="1" lang="en" sz="1800">
                <a:solidFill>
                  <a:srgbClr val="FF0000"/>
                </a:solidFill>
              </a:rPr>
              <a:t>1540</a:t>
            </a:r>
            <a:endParaRPr b="1" sz="1800">
              <a:solidFill>
                <a:srgbClr val="FF0000"/>
              </a:solidFill>
            </a:endParaRPr>
          </a:p>
          <a:p>
            <a:pPr indent="0" lvl="0" marL="0" rtl="0" algn="l">
              <a:spcBef>
                <a:spcPts val="0"/>
              </a:spcBef>
              <a:spcAft>
                <a:spcPts val="0"/>
              </a:spcAft>
              <a:buNone/>
            </a:pPr>
            <a:r>
              <a:rPr b="1" lang="en" sz="1200"/>
              <a:t>Adopters</a:t>
            </a:r>
            <a:endParaRPr b="1" sz="1200"/>
          </a:p>
          <a:p>
            <a:pPr indent="0" lvl="0" marL="0" rtl="0" algn="l">
              <a:spcBef>
                <a:spcPts val="0"/>
              </a:spcBef>
              <a:spcAft>
                <a:spcPts val="0"/>
              </a:spcAft>
              <a:buNone/>
            </a:pPr>
            <a:r>
              <a:t/>
            </a:r>
            <a:endParaRPr sz="1200"/>
          </a:p>
        </p:txBody>
      </p:sp>
      <p:sp>
        <p:nvSpPr>
          <p:cNvPr id="114" name="Google Shape;114;p16"/>
          <p:cNvSpPr/>
          <p:nvPr/>
        </p:nvSpPr>
        <p:spPr>
          <a:xfrm>
            <a:off x="7640175" y="1571800"/>
            <a:ext cx="1224600" cy="1173000"/>
          </a:xfrm>
          <a:prstGeom prst="rect">
            <a:avLst/>
          </a:prstGeom>
          <a:noFill/>
          <a:ln cap="flat" cmpd="sng" w="19050">
            <a:solidFill>
              <a:srgbClr val="3949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rgbClr val="FF9900"/>
                </a:solidFill>
              </a:rPr>
              <a:t>3.7%</a:t>
            </a:r>
            <a:endParaRPr b="1" sz="2500">
              <a:solidFill>
                <a:srgbClr val="FF9900"/>
              </a:solidFill>
            </a:endParaRPr>
          </a:p>
          <a:p>
            <a:pPr indent="0" lvl="0" marL="0" rtl="0" algn="l">
              <a:spcBef>
                <a:spcPts val="0"/>
              </a:spcBef>
              <a:spcAft>
                <a:spcPts val="0"/>
              </a:spcAft>
              <a:buNone/>
            </a:pPr>
            <a:r>
              <a:rPr b="1" lang="en"/>
              <a:t>Adoption Rate</a:t>
            </a:r>
            <a:endParaRPr b="1"/>
          </a:p>
        </p:txBody>
      </p:sp>
      <p:sp>
        <p:nvSpPr>
          <p:cNvPr id="115" name="Google Shape;115;p16"/>
          <p:cNvSpPr txBox="1"/>
          <p:nvPr/>
        </p:nvSpPr>
        <p:spPr>
          <a:xfrm>
            <a:off x="242100" y="1116400"/>
            <a:ext cx="6193200" cy="3510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Targeted campaigns to </a:t>
            </a:r>
            <a:r>
              <a:rPr b="1" lang="en" sz="1800">
                <a:latin typeface="Roboto"/>
                <a:ea typeface="Roboto"/>
                <a:cs typeface="Roboto"/>
                <a:sym typeface="Roboto"/>
              </a:rPr>
              <a:t>increase</a:t>
            </a:r>
            <a:r>
              <a:rPr lang="en" sz="1800">
                <a:latin typeface="Roboto"/>
                <a:ea typeface="Roboto"/>
                <a:cs typeface="Roboto"/>
                <a:sym typeface="Roboto"/>
              </a:rPr>
              <a:t> the </a:t>
            </a:r>
            <a:r>
              <a:rPr b="1" lang="en" sz="1800">
                <a:latin typeface="Roboto"/>
                <a:ea typeface="Roboto"/>
                <a:cs typeface="Roboto"/>
                <a:sym typeface="Roboto"/>
              </a:rPr>
              <a:t>premium user adoption rate</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Low conversion rate, Less </a:t>
            </a:r>
            <a:r>
              <a:rPr lang="en" sz="1800">
                <a:latin typeface="Roboto"/>
                <a:ea typeface="Roboto"/>
                <a:cs typeface="Roboto"/>
                <a:sym typeface="Roboto"/>
              </a:rPr>
              <a:t>Opportunities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Based on reporting data, </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ARPPU as </a:t>
            </a:r>
            <a:r>
              <a:rPr b="1" lang="en" sz="1800">
                <a:latin typeface="Roboto"/>
                <a:ea typeface="Roboto"/>
                <a:cs typeface="Roboto"/>
                <a:sym typeface="Roboto"/>
              </a:rPr>
              <a:t>$34.36</a:t>
            </a:r>
            <a:r>
              <a:rPr lang="en" sz="1800">
                <a:latin typeface="Roboto"/>
                <a:ea typeface="Roboto"/>
                <a:cs typeface="Roboto"/>
                <a:sym typeface="Roboto"/>
              </a:rPr>
              <a:t> → Lost Revenue if not predicted an potential adaptor correctly</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latin typeface="Roboto"/>
                <a:ea typeface="Roboto"/>
                <a:cs typeface="Roboto"/>
                <a:sym typeface="Roboto"/>
              </a:rPr>
              <a:t>Avg Advertising Cost $1.14 → sunk cost if</a:t>
            </a:r>
            <a:endParaRPr sz="1800">
              <a:latin typeface="Roboto"/>
              <a:ea typeface="Roboto"/>
              <a:cs typeface="Roboto"/>
              <a:sym typeface="Roboto"/>
            </a:endParaRPr>
          </a:p>
          <a:p>
            <a:pPr indent="0" lvl="0" marL="914400" rtl="0" algn="l">
              <a:spcBef>
                <a:spcPts val="0"/>
              </a:spcBef>
              <a:spcAft>
                <a:spcPts val="0"/>
              </a:spcAft>
              <a:buNone/>
            </a:pPr>
            <a:r>
              <a:rPr lang="en" sz="1800">
                <a:latin typeface="Roboto"/>
                <a:ea typeface="Roboto"/>
                <a:cs typeface="Roboto"/>
                <a:sym typeface="Roboto"/>
              </a:rPr>
              <a:t>wrongly predictor a non-adaptor</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Performance Metric:- Higher cost for missing a potential premium user, less cost for identifying a false positive, hence best model will have lower overall cost function</a:t>
            </a:r>
            <a:endParaRPr sz="1800">
              <a:latin typeface="Roboto"/>
              <a:ea typeface="Roboto"/>
              <a:cs typeface="Roboto"/>
              <a:sym typeface="Roboto"/>
            </a:endParaRPr>
          </a:p>
        </p:txBody>
      </p:sp>
      <p:sp>
        <p:nvSpPr>
          <p:cNvPr id="116" name="Google Shape;116;p16"/>
          <p:cNvSpPr txBox="1"/>
          <p:nvPr>
            <p:ph type="title"/>
          </p:nvPr>
        </p:nvSpPr>
        <p:spPr>
          <a:xfrm>
            <a:off x="6282375" y="1116400"/>
            <a:ext cx="2574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Previous Data</a:t>
            </a:r>
            <a:endParaRPr sz="2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3879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grpSp>
        <p:nvGrpSpPr>
          <p:cNvPr id="122" name="Google Shape;122;p17"/>
          <p:cNvGrpSpPr/>
          <p:nvPr/>
        </p:nvGrpSpPr>
        <p:grpSpPr>
          <a:xfrm>
            <a:off x="5632325" y="2180375"/>
            <a:ext cx="3305700" cy="1576685"/>
            <a:chOff x="5632325" y="1189775"/>
            <a:chExt cx="3305700" cy="756349"/>
          </a:xfrm>
        </p:grpSpPr>
        <p:sp>
          <p:nvSpPr>
            <p:cNvPr id="123" name="Google Shape;123;p17"/>
            <p:cNvSpPr/>
            <p:nvPr/>
          </p:nvSpPr>
          <p:spPr>
            <a:xfrm>
              <a:off x="5632325" y="1189775"/>
              <a:ext cx="3305700" cy="132600"/>
            </a:xfrm>
            <a:prstGeom prst="chevron">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Evaluate Performance</a:t>
              </a:r>
              <a:endParaRPr>
                <a:solidFill>
                  <a:srgbClr val="FFFFFF"/>
                </a:solidFill>
                <a:latin typeface="Roboto"/>
                <a:ea typeface="Roboto"/>
                <a:cs typeface="Roboto"/>
                <a:sym typeface="Roboto"/>
              </a:endParaRPr>
            </a:p>
          </p:txBody>
        </p:sp>
        <p:sp>
          <p:nvSpPr>
            <p:cNvPr id="124" name="Google Shape;124;p17"/>
            <p:cNvSpPr txBox="1"/>
            <p:nvPr/>
          </p:nvSpPr>
          <p:spPr>
            <a:xfrm>
              <a:off x="6167075" y="1285824"/>
              <a:ext cx="2236200" cy="660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Performance on cost metric</a:t>
              </a:r>
              <a:endParaRPr sz="1600">
                <a:latin typeface="Roboto"/>
                <a:ea typeface="Roboto"/>
                <a:cs typeface="Roboto"/>
                <a:sym typeface="Roboto"/>
              </a:endParaRPr>
            </a:p>
          </p:txBody>
        </p:sp>
      </p:grpSp>
      <p:grpSp>
        <p:nvGrpSpPr>
          <p:cNvPr id="125" name="Google Shape;125;p17"/>
          <p:cNvGrpSpPr/>
          <p:nvPr/>
        </p:nvGrpSpPr>
        <p:grpSpPr>
          <a:xfrm>
            <a:off x="0" y="2180644"/>
            <a:ext cx="3546900" cy="2087638"/>
            <a:chOff x="0" y="1189989"/>
            <a:chExt cx="3546900" cy="5028030"/>
          </a:xfrm>
        </p:grpSpPr>
        <p:sp>
          <p:nvSpPr>
            <p:cNvPr id="126" name="Google Shape;126;p17"/>
            <p:cNvSpPr/>
            <p:nvPr/>
          </p:nvSpPr>
          <p:spPr>
            <a:xfrm>
              <a:off x="0" y="1189989"/>
              <a:ext cx="35469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Select Models</a:t>
              </a:r>
              <a:endParaRPr>
                <a:solidFill>
                  <a:srgbClr val="FFFFFF"/>
                </a:solidFill>
                <a:latin typeface="Roboto"/>
                <a:ea typeface="Roboto"/>
                <a:cs typeface="Roboto"/>
                <a:sym typeface="Roboto"/>
              </a:endParaRPr>
            </a:p>
          </p:txBody>
        </p:sp>
        <p:sp>
          <p:nvSpPr>
            <p:cNvPr id="127" name="Google Shape;127;p17"/>
            <p:cNvSpPr txBox="1"/>
            <p:nvPr/>
          </p:nvSpPr>
          <p:spPr>
            <a:xfrm>
              <a:off x="655350" y="1859019"/>
              <a:ext cx="2818500" cy="4359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KNN models with K 5,6,7 </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Naive Bayse  </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Decision Tree </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Logistic Regression</a:t>
              </a:r>
              <a:endParaRPr sz="1600">
                <a:latin typeface="Roboto"/>
                <a:ea typeface="Roboto"/>
                <a:cs typeface="Roboto"/>
                <a:sym typeface="Roboto"/>
              </a:endParaRPr>
            </a:p>
          </p:txBody>
        </p:sp>
      </p:grpSp>
      <p:grpSp>
        <p:nvGrpSpPr>
          <p:cNvPr id="128" name="Google Shape;128;p17"/>
          <p:cNvGrpSpPr/>
          <p:nvPr/>
        </p:nvGrpSpPr>
        <p:grpSpPr>
          <a:xfrm>
            <a:off x="2944200" y="2180375"/>
            <a:ext cx="3305700" cy="1716450"/>
            <a:chOff x="2944200" y="1189775"/>
            <a:chExt cx="3305700" cy="1716450"/>
          </a:xfrm>
        </p:grpSpPr>
        <p:sp>
          <p:nvSpPr>
            <p:cNvPr id="129" name="Google Shape;129;p17"/>
            <p:cNvSpPr/>
            <p:nvPr/>
          </p:nvSpPr>
          <p:spPr>
            <a:xfrm>
              <a:off x="2944200" y="1189775"/>
              <a:ext cx="3305700" cy="2784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Test Models</a:t>
              </a:r>
              <a:endParaRPr>
                <a:solidFill>
                  <a:srgbClr val="FFFFFF"/>
                </a:solidFill>
                <a:latin typeface="Roboto"/>
                <a:ea typeface="Roboto"/>
                <a:cs typeface="Roboto"/>
                <a:sym typeface="Roboto"/>
              </a:endParaRPr>
            </a:p>
          </p:txBody>
        </p:sp>
        <p:sp>
          <p:nvSpPr>
            <p:cNvPr id="130" name="Google Shape;130;p17"/>
            <p:cNvSpPr txBox="1"/>
            <p:nvPr/>
          </p:nvSpPr>
          <p:spPr>
            <a:xfrm>
              <a:off x="3478950" y="1413425"/>
              <a:ext cx="2661000" cy="1492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Testing is conducted</a:t>
              </a:r>
              <a:endParaRPr sz="1600">
                <a:latin typeface="Roboto"/>
                <a:ea typeface="Roboto"/>
                <a:cs typeface="Roboto"/>
                <a:sym typeface="Roboto"/>
              </a:endParaRPr>
            </a:p>
            <a:p>
              <a:pPr indent="0" lvl="0" marL="457200" rtl="0" algn="l">
                <a:lnSpc>
                  <a:spcPct val="115000"/>
                </a:lnSpc>
                <a:spcBef>
                  <a:spcPts val="0"/>
                </a:spcBef>
                <a:spcAft>
                  <a:spcPts val="0"/>
                </a:spcAft>
                <a:buNone/>
              </a:pPr>
              <a:r>
                <a:t/>
              </a:r>
              <a:endParaRPr sz="1600">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lang="en" sz="1600">
                  <a:latin typeface="Roboto"/>
                  <a:ea typeface="Roboto"/>
                  <a:cs typeface="Roboto"/>
                  <a:sym typeface="Roboto"/>
                </a:rPr>
                <a:t>Same dataset to test models. </a:t>
              </a:r>
              <a:endParaRPr sz="1600">
                <a:latin typeface="Roboto"/>
                <a:ea typeface="Roboto"/>
                <a:cs typeface="Roboto"/>
                <a:sym typeface="Roboto"/>
              </a:endParaRPr>
            </a:p>
          </p:txBody>
        </p:sp>
      </p:grpSp>
      <p:sp>
        <p:nvSpPr>
          <p:cNvPr id="131" name="Google Shape;131;p17"/>
          <p:cNvSpPr txBox="1"/>
          <p:nvPr/>
        </p:nvSpPr>
        <p:spPr>
          <a:xfrm>
            <a:off x="159300" y="941600"/>
            <a:ext cx="7438500" cy="1119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Roboto"/>
              <a:buChar char="●"/>
            </a:pPr>
            <a:r>
              <a:rPr lang="en" sz="2100">
                <a:latin typeface="Roboto"/>
                <a:ea typeface="Roboto"/>
                <a:cs typeface="Roboto"/>
                <a:sym typeface="Roboto"/>
              </a:rPr>
              <a:t>Relevant Feature Selection</a:t>
            </a:r>
            <a:endParaRPr sz="2100">
              <a:latin typeface="Roboto"/>
              <a:ea typeface="Roboto"/>
              <a:cs typeface="Roboto"/>
              <a:sym typeface="Roboto"/>
            </a:endParaRPr>
          </a:p>
          <a:p>
            <a:pPr indent="-361950" lvl="1" marL="914400" rtl="0" algn="l">
              <a:spcBef>
                <a:spcPts val="0"/>
              </a:spcBef>
              <a:spcAft>
                <a:spcPts val="0"/>
              </a:spcAft>
              <a:buSzPts val="2100"/>
              <a:buFont typeface="Roboto"/>
              <a:buChar char="○"/>
            </a:pPr>
            <a:r>
              <a:rPr lang="en" sz="2100">
                <a:latin typeface="Roboto"/>
                <a:ea typeface="Roboto"/>
                <a:cs typeface="Roboto"/>
                <a:sym typeface="Roboto"/>
              </a:rPr>
              <a:t>11 features out of 27 </a:t>
            </a:r>
            <a:endParaRPr sz="2100">
              <a:latin typeface="Roboto"/>
              <a:ea typeface="Roboto"/>
              <a:cs typeface="Roboto"/>
              <a:sym typeface="Roboto"/>
            </a:endParaRPr>
          </a:p>
          <a:p>
            <a:pPr indent="-361950" lvl="2" marL="1371600" rtl="0" algn="l">
              <a:spcBef>
                <a:spcPts val="0"/>
              </a:spcBef>
              <a:spcAft>
                <a:spcPts val="0"/>
              </a:spcAft>
              <a:buSzPts val="2100"/>
              <a:buFont typeface="Roboto"/>
              <a:buChar char="■"/>
            </a:pPr>
            <a:r>
              <a:rPr lang="en" sz="1200">
                <a:latin typeface="Roboto"/>
                <a:ea typeface="Roboto"/>
                <a:cs typeface="Roboto"/>
                <a:sym typeface="Roboto"/>
              </a:rPr>
              <a:t>(Age, Friends, Track Loved, Premium Friends, Playlist etc.)</a:t>
            </a:r>
            <a:r>
              <a:rPr lang="en" sz="2100">
                <a:latin typeface="Roboto"/>
                <a:ea typeface="Roboto"/>
                <a:cs typeface="Roboto"/>
                <a:sym typeface="Roboto"/>
              </a:rPr>
              <a:t> </a:t>
            </a:r>
            <a:endParaRPr sz="21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pic>
        <p:nvPicPr>
          <p:cNvPr id="137" name="Google Shape;137;p18"/>
          <p:cNvPicPr preferRelativeResize="0"/>
          <p:nvPr/>
        </p:nvPicPr>
        <p:blipFill>
          <a:blip r:embed="rId3">
            <a:alphaModFix/>
          </a:blip>
          <a:stretch>
            <a:fillRect/>
          </a:stretch>
        </p:blipFill>
        <p:spPr>
          <a:xfrm>
            <a:off x="311700" y="2027750"/>
            <a:ext cx="4940371" cy="2697225"/>
          </a:xfrm>
          <a:prstGeom prst="rect">
            <a:avLst/>
          </a:prstGeom>
          <a:noFill/>
          <a:ln>
            <a:noFill/>
          </a:ln>
        </p:spPr>
      </p:pic>
      <p:sp>
        <p:nvSpPr>
          <p:cNvPr id="138" name="Google Shape;138;p18"/>
          <p:cNvSpPr txBox="1"/>
          <p:nvPr>
            <p:ph idx="1" type="body"/>
          </p:nvPr>
        </p:nvSpPr>
        <p:spPr>
          <a:xfrm>
            <a:off x="311700" y="928478"/>
            <a:ext cx="4664100" cy="11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Logistic regression model</a:t>
            </a:r>
            <a:r>
              <a:rPr lang="en"/>
              <a:t> is our best model, with the lowest cost thus highest profit for each free user we have.</a:t>
            </a:r>
            <a:endParaRPr/>
          </a:p>
          <a:p>
            <a:pPr indent="0" lvl="0" marL="0" rtl="0" algn="l">
              <a:spcBef>
                <a:spcPts val="1600"/>
              </a:spcBef>
              <a:spcAft>
                <a:spcPts val="1600"/>
              </a:spcAft>
              <a:buNone/>
            </a:pPr>
            <a:r>
              <a:t/>
            </a:r>
            <a:endParaRPr/>
          </a:p>
        </p:txBody>
      </p:sp>
      <p:grpSp>
        <p:nvGrpSpPr>
          <p:cNvPr id="139" name="Google Shape;139;p18"/>
          <p:cNvGrpSpPr/>
          <p:nvPr/>
        </p:nvGrpSpPr>
        <p:grpSpPr>
          <a:xfrm>
            <a:off x="4836050" y="928475"/>
            <a:ext cx="4045425" cy="2883425"/>
            <a:chOff x="4880475" y="928475"/>
            <a:chExt cx="4045425" cy="2883425"/>
          </a:xfrm>
        </p:grpSpPr>
        <p:sp>
          <p:nvSpPr>
            <p:cNvPr id="140" name="Google Shape;140;p18"/>
            <p:cNvSpPr txBox="1"/>
            <p:nvPr/>
          </p:nvSpPr>
          <p:spPr>
            <a:xfrm>
              <a:off x="4975800" y="1378475"/>
              <a:ext cx="3950100" cy="2433300"/>
            </a:xfrm>
            <a:prstGeom prst="rect">
              <a:avLst/>
            </a:prstGeom>
            <a:solidFill>
              <a:srgbClr val="A4C2F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141" name="Google Shape;141;p18"/>
            <p:cNvCxnSpPr/>
            <p:nvPr/>
          </p:nvCxnSpPr>
          <p:spPr>
            <a:xfrm>
              <a:off x="5190600" y="2346750"/>
              <a:ext cx="3520500" cy="0"/>
            </a:xfrm>
            <a:prstGeom prst="straightConnector1">
              <a:avLst/>
            </a:prstGeom>
            <a:noFill/>
            <a:ln cap="flat" cmpd="sng" w="9525">
              <a:solidFill>
                <a:srgbClr val="666666"/>
              </a:solidFill>
              <a:prstDash val="solid"/>
              <a:round/>
              <a:headEnd len="med" w="med" type="none"/>
              <a:tailEnd len="med" w="med" type="none"/>
            </a:ln>
          </p:spPr>
        </p:cxnSp>
        <p:sp>
          <p:nvSpPr>
            <p:cNvPr id="142" name="Google Shape;142;p18"/>
            <p:cNvSpPr txBox="1"/>
            <p:nvPr/>
          </p:nvSpPr>
          <p:spPr>
            <a:xfrm>
              <a:off x="4975800" y="928475"/>
              <a:ext cx="3580800" cy="4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Testing With Separate Data</a:t>
              </a:r>
              <a:endParaRPr>
                <a:latin typeface="Roboto"/>
                <a:ea typeface="Roboto"/>
                <a:cs typeface="Roboto"/>
                <a:sym typeface="Roboto"/>
              </a:endParaRPr>
            </a:p>
          </p:txBody>
        </p:sp>
        <p:sp>
          <p:nvSpPr>
            <p:cNvPr id="143" name="Google Shape;143;p18"/>
            <p:cNvSpPr txBox="1"/>
            <p:nvPr/>
          </p:nvSpPr>
          <p:spPr>
            <a:xfrm>
              <a:off x="5885675" y="1410063"/>
              <a:ext cx="13473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Roboto"/>
                  <a:ea typeface="Roboto"/>
                  <a:cs typeface="Roboto"/>
                  <a:sym typeface="Roboto"/>
                </a:rPr>
                <a:t>8308 </a:t>
              </a:r>
              <a:endParaRPr b="1" sz="2100">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Total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144" name="Google Shape;144;p18"/>
            <p:cNvSpPr txBox="1"/>
            <p:nvPr/>
          </p:nvSpPr>
          <p:spPr>
            <a:xfrm>
              <a:off x="7171800" y="1429575"/>
              <a:ext cx="16605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Roboto"/>
                  <a:ea typeface="Roboto"/>
                  <a:cs typeface="Roboto"/>
                  <a:sym typeface="Roboto"/>
                </a:rPr>
                <a:t>3444</a:t>
              </a:r>
              <a:endParaRPr b="1" sz="2100">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Chosen by Model</a:t>
              </a:r>
              <a:r>
                <a:rPr lang="en">
                  <a:latin typeface="Roboto"/>
                  <a:ea typeface="Roboto"/>
                  <a:cs typeface="Roboto"/>
                  <a:sym typeface="Roboto"/>
                </a:rPr>
                <a:t>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145" name="Google Shape;145;p18"/>
            <p:cNvSpPr/>
            <p:nvPr/>
          </p:nvSpPr>
          <p:spPr>
            <a:xfrm>
              <a:off x="6921650" y="1620525"/>
              <a:ext cx="418800" cy="2418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7840950" y="2121750"/>
              <a:ext cx="322200" cy="4500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txBox="1"/>
            <p:nvPr/>
          </p:nvSpPr>
          <p:spPr>
            <a:xfrm>
              <a:off x="5872863" y="2583825"/>
              <a:ext cx="13473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Roboto"/>
                  <a:ea typeface="Roboto"/>
                  <a:cs typeface="Roboto"/>
                  <a:sym typeface="Roboto"/>
                </a:rPr>
                <a:t>55</a:t>
              </a:r>
              <a:r>
                <a:rPr b="1" lang="en" sz="2100">
                  <a:latin typeface="Roboto"/>
                  <a:ea typeface="Roboto"/>
                  <a:cs typeface="Roboto"/>
                  <a:sym typeface="Roboto"/>
                </a:rPr>
                <a:t> </a:t>
              </a:r>
              <a:endParaRPr b="1" sz="2100">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Left Out</a:t>
              </a:r>
              <a:r>
                <a:rPr lang="en">
                  <a:latin typeface="Roboto"/>
                  <a:ea typeface="Roboto"/>
                  <a:cs typeface="Roboto"/>
                  <a:sym typeface="Roboto"/>
                </a:rPr>
                <a:t>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148" name="Google Shape;148;p18"/>
            <p:cNvSpPr txBox="1"/>
            <p:nvPr/>
          </p:nvSpPr>
          <p:spPr>
            <a:xfrm>
              <a:off x="4880475" y="1429563"/>
              <a:ext cx="13473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Free Users</a:t>
              </a:r>
              <a:endParaRPr sz="1600">
                <a:latin typeface="Roboto"/>
                <a:ea typeface="Roboto"/>
                <a:cs typeface="Roboto"/>
                <a:sym typeface="Roboto"/>
              </a:endParaRPr>
            </a:p>
            <a:p>
              <a:pPr indent="0" lvl="0" marL="0" rtl="0" algn="ctr">
                <a:spcBef>
                  <a:spcPts val="0"/>
                </a:spcBef>
                <a:spcAft>
                  <a:spcPts val="0"/>
                </a:spcAft>
                <a:buNone/>
              </a:pPr>
              <a:r>
                <a:t/>
              </a:r>
              <a:endParaRPr sz="1600">
                <a:latin typeface="Roboto"/>
                <a:ea typeface="Roboto"/>
                <a:cs typeface="Roboto"/>
                <a:sym typeface="Roboto"/>
              </a:endParaRPr>
            </a:p>
            <a:p>
              <a:pPr indent="0" lvl="0" marL="0" rtl="0" algn="ctr">
                <a:spcBef>
                  <a:spcPts val="0"/>
                </a:spcBef>
                <a:spcAft>
                  <a:spcPts val="0"/>
                </a:spcAft>
                <a:buNone/>
              </a:pPr>
              <a:r>
                <a:t/>
              </a:r>
              <a:endParaRPr sz="1600">
                <a:latin typeface="Roboto"/>
                <a:ea typeface="Roboto"/>
                <a:cs typeface="Roboto"/>
                <a:sym typeface="Roboto"/>
              </a:endParaRPr>
            </a:p>
          </p:txBody>
        </p:sp>
        <p:sp>
          <p:nvSpPr>
            <p:cNvPr id="149" name="Google Shape;149;p18"/>
            <p:cNvSpPr txBox="1"/>
            <p:nvPr/>
          </p:nvSpPr>
          <p:spPr>
            <a:xfrm>
              <a:off x="4975800" y="2346725"/>
              <a:ext cx="13473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Subscribers</a:t>
              </a:r>
              <a:endParaRPr sz="900">
                <a:latin typeface="Roboto"/>
                <a:ea typeface="Roboto"/>
                <a:cs typeface="Roboto"/>
                <a:sym typeface="Roboto"/>
              </a:endParaRPr>
            </a:p>
            <a:p>
              <a:pPr indent="0" lvl="0" marL="0" rtl="0" algn="ctr">
                <a:spcBef>
                  <a:spcPts val="0"/>
                </a:spcBef>
                <a:spcAft>
                  <a:spcPts val="0"/>
                </a:spcAft>
                <a:buNone/>
              </a:pPr>
              <a:r>
                <a:t/>
              </a:r>
              <a:endParaRPr sz="900">
                <a:latin typeface="Roboto"/>
                <a:ea typeface="Roboto"/>
                <a:cs typeface="Roboto"/>
                <a:sym typeface="Roboto"/>
              </a:endParaRPr>
            </a:p>
            <a:p>
              <a:pPr indent="0" lvl="0" marL="0" rtl="0" algn="ctr">
                <a:spcBef>
                  <a:spcPts val="0"/>
                </a:spcBef>
                <a:spcAft>
                  <a:spcPts val="0"/>
                </a:spcAft>
                <a:buNone/>
              </a:pPr>
              <a:r>
                <a:t/>
              </a:r>
              <a:endParaRPr sz="900">
                <a:latin typeface="Roboto"/>
                <a:ea typeface="Roboto"/>
                <a:cs typeface="Roboto"/>
                <a:sym typeface="Roboto"/>
              </a:endParaRPr>
            </a:p>
          </p:txBody>
        </p:sp>
        <p:sp>
          <p:nvSpPr>
            <p:cNvPr id="150" name="Google Shape;150;p18"/>
            <p:cNvSpPr txBox="1"/>
            <p:nvPr/>
          </p:nvSpPr>
          <p:spPr>
            <a:xfrm>
              <a:off x="7328400" y="2583825"/>
              <a:ext cx="13473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latin typeface="Roboto"/>
                  <a:ea typeface="Roboto"/>
                  <a:cs typeface="Roboto"/>
                  <a:sym typeface="Roboto"/>
                </a:rPr>
                <a:t>253</a:t>
              </a:r>
              <a:r>
                <a:rPr b="1" lang="en" sz="2100">
                  <a:latin typeface="Roboto"/>
                  <a:ea typeface="Roboto"/>
                  <a:cs typeface="Roboto"/>
                  <a:sym typeface="Roboto"/>
                </a:rPr>
                <a:t> </a:t>
              </a:r>
              <a:endParaRPr b="1" sz="2100">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Targeted</a:t>
              </a:r>
              <a:r>
                <a:rPr lang="en">
                  <a:latin typeface="Roboto"/>
                  <a:ea typeface="Roboto"/>
                  <a:cs typeface="Roboto"/>
                  <a:sym typeface="Roboto"/>
                </a:rPr>
                <a:t>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151" name="Google Shape;151;p18"/>
            <p:cNvSpPr txBox="1"/>
            <p:nvPr/>
          </p:nvSpPr>
          <p:spPr>
            <a:xfrm>
              <a:off x="5160450" y="3131800"/>
              <a:ext cx="3580800" cy="6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Roboto"/>
                  <a:ea typeface="Roboto"/>
                  <a:cs typeface="Roboto"/>
                  <a:sym typeface="Roboto"/>
                </a:rPr>
                <a:t>7.3%</a:t>
              </a:r>
              <a:r>
                <a:rPr b="1" lang="en" sz="2100">
                  <a:latin typeface="Roboto"/>
                  <a:ea typeface="Roboto"/>
                  <a:cs typeface="Roboto"/>
                  <a:sym typeface="Roboto"/>
                </a:rPr>
                <a:t> </a:t>
              </a:r>
              <a:r>
                <a:rPr lang="en">
                  <a:latin typeface="Roboto"/>
                  <a:ea typeface="Roboto"/>
                  <a:cs typeface="Roboto"/>
                  <a:sym typeface="Roboto"/>
                </a:rPr>
                <a:t>Response Rate, Compared to </a:t>
              </a:r>
              <a:r>
                <a:rPr b="1" lang="en" sz="1500">
                  <a:latin typeface="Roboto"/>
                  <a:ea typeface="Roboto"/>
                  <a:cs typeface="Roboto"/>
                  <a:sym typeface="Roboto"/>
                </a:rPr>
                <a:t>3.7% </a:t>
              </a:r>
              <a:r>
                <a:rPr lang="en">
                  <a:latin typeface="Roboto"/>
                  <a:ea typeface="Roboto"/>
                  <a:cs typeface="Roboto"/>
                  <a:sym typeface="Roboto"/>
                </a:rPr>
                <a:t>when targeting all users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152" name="Google Shape;152;p18"/>
            <p:cNvSpPr txBox="1"/>
            <p:nvPr/>
          </p:nvSpPr>
          <p:spPr>
            <a:xfrm>
              <a:off x="8058150" y="2298975"/>
              <a:ext cx="6831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Roboto"/>
                  <a:ea typeface="Roboto"/>
                  <a:cs typeface="Roboto"/>
                  <a:sym typeface="Roboto"/>
                </a:rPr>
                <a:t>7.3%</a:t>
              </a:r>
              <a:endParaRPr/>
            </a:p>
          </p:txBody>
        </p:sp>
        <p:sp>
          <p:nvSpPr>
            <p:cNvPr id="153" name="Google Shape;153;p18"/>
            <p:cNvSpPr txBox="1"/>
            <p:nvPr/>
          </p:nvSpPr>
          <p:spPr>
            <a:xfrm>
              <a:off x="6778050" y="1317725"/>
              <a:ext cx="835800" cy="38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Roboto"/>
                  <a:ea typeface="Roboto"/>
                  <a:cs typeface="Roboto"/>
                  <a:sym typeface="Roboto"/>
                </a:rPr>
                <a:t>41.5</a:t>
              </a:r>
              <a:r>
                <a:rPr b="1" lang="en" sz="1500">
                  <a:latin typeface="Roboto"/>
                  <a:ea typeface="Roboto"/>
                  <a:cs typeface="Roboto"/>
                  <a:sym typeface="Roboto"/>
                </a:rPr>
                <a: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3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p:nvPr/>
        </p:nvSpPr>
        <p:spPr>
          <a:xfrm>
            <a:off x="3692988" y="1463475"/>
            <a:ext cx="1758000" cy="1130100"/>
          </a:xfrm>
          <a:prstGeom prst="roundRect">
            <a:avLst>
              <a:gd fmla="val 16667"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3693000" y="2657363"/>
            <a:ext cx="1758000" cy="1130100"/>
          </a:xfrm>
          <a:prstGeom prst="roundRect">
            <a:avLst>
              <a:gd fmla="val 16667"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61" name="Google Shape;161;p19"/>
          <p:cNvSpPr txBox="1"/>
          <p:nvPr/>
        </p:nvSpPr>
        <p:spPr>
          <a:xfrm>
            <a:off x="405700" y="1017800"/>
            <a:ext cx="5871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Roboto"/>
                <a:ea typeface="Roboto"/>
                <a:cs typeface="Roboto"/>
                <a:sym typeface="Roboto"/>
              </a:rPr>
              <a:t>Features</a:t>
            </a:r>
            <a:r>
              <a:rPr lang="en" sz="1800">
                <a:solidFill>
                  <a:schemeClr val="dk2"/>
                </a:solidFill>
                <a:latin typeface="Roboto"/>
                <a:ea typeface="Roboto"/>
                <a:cs typeface="Roboto"/>
                <a:sym typeface="Roboto"/>
              </a:rPr>
              <a:t> Used by the Logistic Regression Model</a:t>
            </a:r>
            <a:endParaRPr sz="1800">
              <a:solidFill>
                <a:schemeClr val="dk2"/>
              </a:solidFill>
              <a:latin typeface="Roboto"/>
              <a:ea typeface="Roboto"/>
              <a:cs typeface="Roboto"/>
              <a:sym typeface="Roboto"/>
            </a:endParaRPr>
          </a:p>
        </p:txBody>
      </p:sp>
      <p:grpSp>
        <p:nvGrpSpPr>
          <p:cNvPr id="162" name="Google Shape;162;p19"/>
          <p:cNvGrpSpPr/>
          <p:nvPr/>
        </p:nvGrpSpPr>
        <p:grpSpPr>
          <a:xfrm>
            <a:off x="1855351" y="1463463"/>
            <a:ext cx="5433301" cy="2335602"/>
            <a:chOff x="5211776" y="316763"/>
            <a:chExt cx="5433301" cy="2335602"/>
          </a:xfrm>
        </p:grpSpPr>
        <p:grpSp>
          <p:nvGrpSpPr>
            <p:cNvPr id="163" name="Google Shape;163;p19"/>
            <p:cNvGrpSpPr/>
            <p:nvPr/>
          </p:nvGrpSpPr>
          <p:grpSpPr>
            <a:xfrm>
              <a:off x="5211776" y="316763"/>
              <a:ext cx="5433301" cy="2335602"/>
              <a:chOff x="5237326" y="502013"/>
              <a:chExt cx="5433301" cy="2335602"/>
            </a:xfrm>
          </p:grpSpPr>
          <p:sp>
            <p:nvSpPr>
              <p:cNvPr id="164" name="Google Shape;164;p19"/>
              <p:cNvSpPr/>
              <p:nvPr/>
            </p:nvSpPr>
            <p:spPr>
              <a:xfrm flipH="1">
                <a:off x="8912627" y="502013"/>
                <a:ext cx="1758000" cy="11301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9"/>
              <p:cNvGrpSpPr/>
              <p:nvPr/>
            </p:nvGrpSpPr>
            <p:grpSpPr>
              <a:xfrm>
                <a:off x="5237326" y="502013"/>
                <a:ext cx="1757918" cy="1130112"/>
                <a:chOff x="1236610" y="1005848"/>
                <a:chExt cx="1944600" cy="1569600"/>
              </a:xfrm>
            </p:grpSpPr>
            <p:sp>
              <p:nvSpPr>
                <p:cNvPr id="166" name="Google Shape;166;p19"/>
                <p:cNvSpPr/>
                <p:nvPr/>
              </p:nvSpPr>
              <p:spPr>
                <a:xfrm rot="10800000">
                  <a:off x="1236610" y="1005848"/>
                  <a:ext cx="1944600" cy="1569600"/>
                </a:xfrm>
                <a:prstGeom prst="round2DiagRect">
                  <a:avLst>
                    <a:gd fmla="val 0" name="adj1"/>
                    <a:gd fmla="val 17764" name="adj2"/>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txBox="1"/>
                <p:nvPr/>
              </p:nvSpPr>
              <p:spPr>
                <a:xfrm>
                  <a:off x="1454827" y="1139027"/>
                  <a:ext cx="1451700" cy="10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Number of </a:t>
                  </a:r>
                  <a:r>
                    <a:rPr b="1" lang="en" sz="1800">
                      <a:solidFill>
                        <a:srgbClr val="FFFFFF"/>
                      </a:solidFill>
                      <a:latin typeface="Roboto"/>
                      <a:ea typeface="Roboto"/>
                      <a:cs typeface="Roboto"/>
                      <a:sym typeface="Roboto"/>
                    </a:rPr>
                    <a:t>Friends</a:t>
                  </a:r>
                  <a:r>
                    <a:rPr lang="en" sz="1200">
                      <a:solidFill>
                        <a:srgbClr val="FFFFFF"/>
                      </a:solidFill>
                      <a:latin typeface="Roboto"/>
                      <a:ea typeface="Roboto"/>
                      <a:cs typeface="Roboto"/>
                      <a:sym typeface="Roboto"/>
                    </a:rPr>
                    <a:t> The Current User Has</a:t>
                  </a:r>
                  <a:endParaRPr sz="1200">
                    <a:solidFill>
                      <a:srgbClr val="FFFFFF"/>
                    </a:solidFill>
                    <a:latin typeface="Roboto"/>
                    <a:ea typeface="Roboto"/>
                    <a:cs typeface="Roboto"/>
                    <a:sym typeface="Roboto"/>
                  </a:endParaRPr>
                </a:p>
              </p:txBody>
            </p:sp>
          </p:grpSp>
          <p:grpSp>
            <p:nvGrpSpPr>
              <p:cNvPr id="168" name="Google Shape;168;p19"/>
              <p:cNvGrpSpPr/>
              <p:nvPr/>
            </p:nvGrpSpPr>
            <p:grpSpPr>
              <a:xfrm>
                <a:off x="7244017" y="1698603"/>
                <a:ext cx="3426611" cy="1130112"/>
                <a:chOff x="3461163" y="2671351"/>
                <a:chExt cx="3790499" cy="1569600"/>
              </a:xfrm>
            </p:grpSpPr>
            <p:sp>
              <p:nvSpPr>
                <p:cNvPr id="169" name="Google Shape;169;p19"/>
                <p:cNvSpPr/>
                <p:nvPr/>
              </p:nvSpPr>
              <p:spPr>
                <a:xfrm rot="10800000">
                  <a:off x="5307061" y="2671351"/>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txBox="1"/>
                <p:nvPr/>
              </p:nvSpPr>
              <p:spPr>
                <a:xfrm>
                  <a:off x="3461163" y="2814260"/>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Number of liked </a:t>
                  </a:r>
                  <a:r>
                    <a:rPr b="1" lang="en" sz="1800">
                      <a:solidFill>
                        <a:srgbClr val="FFFFFF"/>
                      </a:solidFill>
                      <a:latin typeface="Roboto"/>
                      <a:ea typeface="Roboto"/>
                      <a:cs typeface="Roboto"/>
                      <a:sym typeface="Roboto"/>
                    </a:rPr>
                    <a:t>Songs</a:t>
                  </a:r>
                  <a:r>
                    <a:rPr lang="en" sz="1800">
                      <a:solidFill>
                        <a:srgbClr val="FFFFFF"/>
                      </a:solidFill>
                      <a:latin typeface="Roboto"/>
                      <a:ea typeface="Roboto"/>
                      <a:cs typeface="Roboto"/>
                      <a:sym typeface="Roboto"/>
                    </a:rPr>
                    <a:t> </a:t>
                  </a:r>
                  <a:r>
                    <a:rPr lang="en" sz="1200">
                      <a:solidFill>
                        <a:srgbClr val="FFFFFF"/>
                      </a:solidFill>
                      <a:latin typeface="Roboto"/>
                      <a:ea typeface="Roboto"/>
                      <a:cs typeface="Roboto"/>
                      <a:sym typeface="Roboto"/>
                    </a:rPr>
                    <a:t>within 3 months</a:t>
                  </a:r>
                  <a:endParaRPr sz="1200">
                    <a:solidFill>
                      <a:srgbClr val="FFFFFF"/>
                    </a:solidFill>
                    <a:latin typeface="Roboto"/>
                    <a:ea typeface="Roboto"/>
                    <a:cs typeface="Roboto"/>
                    <a:sym typeface="Roboto"/>
                  </a:endParaRPr>
                </a:p>
              </p:txBody>
            </p:sp>
          </p:grpSp>
          <p:grpSp>
            <p:nvGrpSpPr>
              <p:cNvPr id="171" name="Google Shape;171;p19"/>
              <p:cNvGrpSpPr/>
              <p:nvPr/>
            </p:nvGrpSpPr>
            <p:grpSpPr>
              <a:xfrm>
                <a:off x="5237326" y="577411"/>
                <a:ext cx="3288947" cy="2260205"/>
                <a:chOff x="1236610" y="1114138"/>
                <a:chExt cx="3638216" cy="3139173"/>
              </a:xfrm>
            </p:grpSpPr>
            <p:sp>
              <p:nvSpPr>
                <p:cNvPr id="172" name="Google Shape;172;p19"/>
                <p:cNvSpPr txBox="1"/>
                <p:nvPr/>
              </p:nvSpPr>
              <p:spPr>
                <a:xfrm>
                  <a:off x="3423126" y="1114138"/>
                  <a:ext cx="1451700" cy="45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Total Number of Different </a:t>
                  </a:r>
                  <a:r>
                    <a:rPr b="1" lang="en" sz="1800">
                      <a:solidFill>
                        <a:srgbClr val="FFFFFF"/>
                      </a:solidFill>
                      <a:latin typeface="Roboto"/>
                      <a:ea typeface="Roboto"/>
                      <a:cs typeface="Roboto"/>
                      <a:sym typeface="Roboto"/>
                    </a:rPr>
                    <a:t>Songs</a:t>
                  </a:r>
                  <a:r>
                    <a:rPr lang="en" sz="1800">
                      <a:solidFill>
                        <a:srgbClr val="FFFFFF"/>
                      </a:solidFill>
                      <a:latin typeface="Roboto"/>
                      <a:ea typeface="Roboto"/>
                      <a:cs typeface="Roboto"/>
                      <a:sym typeface="Roboto"/>
                    </a:rPr>
                    <a:t> </a:t>
                  </a:r>
                  <a:r>
                    <a:rPr lang="en" sz="1200">
                      <a:solidFill>
                        <a:srgbClr val="FFFFFF"/>
                      </a:solidFill>
                      <a:latin typeface="Roboto"/>
                      <a:ea typeface="Roboto"/>
                      <a:cs typeface="Roboto"/>
                      <a:sym typeface="Roboto"/>
                    </a:rPr>
                    <a:t>User “liked”</a:t>
                  </a:r>
                  <a:endParaRPr sz="1200">
                    <a:solidFill>
                      <a:srgbClr val="FFFFFF"/>
                    </a:solidFill>
                    <a:latin typeface="Roboto"/>
                    <a:ea typeface="Roboto"/>
                    <a:cs typeface="Roboto"/>
                    <a:sym typeface="Roboto"/>
                  </a:endParaRPr>
                </a:p>
              </p:txBody>
            </p:sp>
            <p:sp>
              <p:nvSpPr>
                <p:cNvPr id="173" name="Google Shape;173;p19"/>
                <p:cNvSpPr/>
                <p:nvPr/>
              </p:nvSpPr>
              <p:spPr>
                <a:xfrm flipH="1">
                  <a:off x="1236610" y="2683712"/>
                  <a:ext cx="1944600" cy="1569600"/>
                </a:xfrm>
                <a:prstGeom prst="round2DiagRect">
                  <a:avLst>
                    <a:gd fmla="val 0" name="adj1"/>
                    <a:gd fmla="val 17764"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4" name="Google Shape;174;p19"/>
            <p:cNvSpPr txBox="1"/>
            <p:nvPr/>
          </p:nvSpPr>
          <p:spPr>
            <a:xfrm>
              <a:off x="8967713" y="392150"/>
              <a:ext cx="1651800" cy="113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Number of </a:t>
              </a:r>
              <a:r>
                <a:rPr b="1" lang="en" sz="1800">
                  <a:solidFill>
                    <a:srgbClr val="FFFFFF"/>
                  </a:solidFill>
                  <a:latin typeface="Roboto"/>
                  <a:ea typeface="Roboto"/>
                  <a:cs typeface="Roboto"/>
                  <a:sym typeface="Roboto"/>
                </a:rPr>
                <a:t>Playlists</a:t>
              </a:r>
              <a:r>
                <a:rPr lang="en" sz="1800">
                  <a:solidFill>
                    <a:srgbClr val="FFFFFF"/>
                  </a:solidFill>
                  <a:latin typeface="Roboto"/>
                  <a:ea typeface="Roboto"/>
                  <a:cs typeface="Roboto"/>
                  <a:sym typeface="Roboto"/>
                </a:rPr>
                <a:t> </a:t>
              </a:r>
              <a:r>
                <a:rPr lang="en" sz="1200">
                  <a:solidFill>
                    <a:srgbClr val="FFFFFF"/>
                  </a:solidFill>
                  <a:latin typeface="Roboto"/>
                  <a:ea typeface="Roboto"/>
                  <a:cs typeface="Roboto"/>
                  <a:sym typeface="Roboto"/>
                </a:rPr>
                <a:t>Created by The User</a:t>
              </a:r>
              <a:endParaRPr sz="1200">
                <a:solidFill>
                  <a:srgbClr val="FFFFFF"/>
                </a:solidFill>
                <a:latin typeface="Roboto"/>
                <a:ea typeface="Roboto"/>
                <a:cs typeface="Roboto"/>
                <a:sym typeface="Roboto"/>
              </a:endParaRPr>
            </a:p>
          </p:txBody>
        </p:sp>
        <p:sp>
          <p:nvSpPr>
            <p:cNvPr id="175" name="Google Shape;175;p19"/>
            <p:cNvSpPr txBox="1"/>
            <p:nvPr/>
          </p:nvSpPr>
          <p:spPr>
            <a:xfrm>
              <a:off x="8940213" y="1513338"/>
              <a:ext cx="1651800" cy="113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Total number of </a:t>
              </a:r>
              <a:r>
                <a:rPr b="1" lang="en" sz="1800">
                  <a:solidFill>
                    <a:srgbClr val="FFFFFF"/>
                  </a:solidFill>
                  <a:latin typeface="Roboto"/>
                  <a:ea typeface="Roboto"/>
                  <a:cs typeface="Roboto"/>
                  <a:sym typeface="Roboto"/>
                </a:rPr>
                <a:t>Posts</a:t>
              </a:r>
              <a:r>
                <a:rPr lang="en" sz="1800">
                  <a:solidFill>
                    <a:srgbClr val="FFFFFF"/>
                  </a:solidFill>
                  <a:latin typeface="Roboto"/>
                  <a:ea typeface="Roboto"/>
                  <a:cs typeface="Roboto"/>
                  <a:sym typeface="Roboto"/>
                </a:rPr>
                <a:t> </a:t>
              </a:r>
              <a:r>
                <a:rPr lang="en" sz="1200">
                  <a:solidFill>
                    <a:srgbClr val="FFFFFF"/>
                  </a:solidFill>
                  <a:latin typeface="Roboto"/>
                  <a:ea typeface="Roboto"/>
                  <a:cs typeface="Roboto"/>
                  <a:sym typeface="Roboto"/>
                </a:rPr>
                <a:t>and that created in 3 months</a:t>
              </a:r>
              <a:endParaRPr sz="1200">
                <a:solidFill>
                  <a:srgbClr val="FFFFFF"/>
                </a:solidFill>
                <a:latin typeface="Roboto"/>
                <a:ea typeface="Roboto"/>
                <a:cs typeface="Roboto"/>
                <a:sym typeface="Roboto"/>
              </a:endParaRPr>
            </a:p>
          </p:txBody>
        </p:sp>
      </p:grpSp>
      <p:sp>
        <p:nvSpPr>
          <p:cNvPr id="176" name="Google Shape;176;p19"/>
          <p:cNvSpPr txBox="1"/>
          <p:nvPr/>
        </p:nvSpPr>
        <p:spPr>
          <a:xfrm>
            <a:off x="2064550" y="2756750"/>
            <a:ext cx="14082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Number of Friends Who Are </a:t>
            </a:r>
            <a:r>
              <a:rPr b="1" lang="en" sz="1800">
                <a:solidFill>
                  <a:schemeClr val="lt1"/>
                </a:solidFill>
                <a:latin typeface="Roboto"/>
                <a:ea typeface="Roboto"/>
                <a:cs typeface="Roboto"/>
                <a:sym typeface="Roboto"/>
              </a:rPr>
              <a:t>Premium</a:t>
            </a:r>
            <a:r>
              <a:rPr lang="en" sz="1200">
                <a:solidFill>
                  <a:schemeClr val="lt1"/>
                </a:solidFill>
                <a:latin typeface="Roboto"/>
                <a:ea typeface="Roboto"/>
                <a:cs typeface="Roboto"/>
                <a:sym typeface="Roboto"/>
              </a:rPr>
              <a:t> Subscribers</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82" name="Google Shape;182;p20"/>
          <p:cNvSpPr txBox="1"/>
          <p:nvPr>
            <p:ph idx="1" type="body"/>
          </p:nvPr>
        </p:nvSpPr>
        <p:spPr>
          <a:xfrm>
            <a:off x="311700" y="1091875"/>
            <a:ext cx="7767300" cy="1066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Focus on specific features and apply the Logistic Regression Model to locate potential subscribers to </a:t>
            </a:r>
            <a:r>
              <a:rPr b="1" lang="en" sz="2000"/>
              <a:t>achieve greater profit.</a:t>
            </a:r>
            <a:endParaRPr b="1" sz="2000"/>
          </a:p>
          <a:p>
            <a:pPr indent="0" lvl="0" marL="0" rtl="0" algn="l">
              <a:lnSpc>
                <a:spcPct val="115000"/>
              </a:lnSpc>
              <a:spcBef>
                <a:spcPts val="1600"/>
              </a:spcBef>
              <a:spcAft>
                <a:spcPts val="1600"/>
              </a:spcAft>
              <a:buNone/>
            </a:pPr>
            <a:r>
              <a:t/>
            </a:r>
            <a:endParaRPr/>
          </a:p>
        </p:txBody>
      </p:sp>
      <p:sp>
        <p:nvSpPr>
          <p:cNvPr id="183" name="Google Shape;183;p20"/>
          <p:cNvSpPr txBox="1"/>
          <p:nvPr/>
        </p:nvSpPr>
        <p:spPr>
          <a:xfrm>
            <a:off x="609600" y="2921850"/>
            <a:ext cx="5653500" cy="1807800"/>
          </a:xfrm>
          <a:prstGeom prst="rect">
            <a:avLst/>
          </a:prstGeom>
          <a:noFill/>
          <a:ln cap="flat" cmpd="sng" w="9525">
            <a:solidFill>
              <a:srgbClr val="4A86E8"/>
            </a:solidFill>
            <a:prstDash val="dash"/>
            <a:round/>
            <a:headEnd len="sm" w="sm" type="none"/>
            <a:tailEnd len="sm" w="sm" type="none"/>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Build better community, e</a:t>
            </a:r>
            <a:r>
              <a:rPr lang="en" sz="1600">
                <a:solidFill>
                  <a:schemeClr val="dk2"/>
                </a:solidFill>
                <a:latin typeface="Roboto"/>
                <a:ea typeface="Roboto"/>
                <a:cs typeface="Roboto"/>
                <a:sym typeface="Roboto"/>
              </a:rPr>
              <a:t>ncourage users to </a:t>
            </a:r>
            <a:endParaRPr sz="1600">
              <a:solidFill>
                <a:schemeClr val="dk2"/>
              </a:solidFill>
              <a:latin typeface="Roboto"/>
              <a:ea typeface="Roboto"/>
              <a:cs typeface="Roboto"/>
              <a:sym typeface="Roboto"/>
            </a:endParaRPr>
          </a:p>
          <a:p>
            <a:pPr indent="-330200" lvl="0" marL="1371600" rtl="0" algn="l">
              <a:lnSpc>
                <a:spcPct val="115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open network and connect with others</a:t>
            </a:r>
            <a:endParaRPr sz="1600">
              <a:solidFill>
                <a:schemeClr val="dk2"/>
              </a:solidFill>
              <a:latin typeface="Roboto"/>
              <a:ea typeface="Roboto"/>
              <a:cs typeface="Roboto"/>
              <a:sym typeface="Roboto"/>
            </a:endParaRPr>
          </a:p>
          <a:p>
            <a:pPr indent="-330200" lvl="0" marL="1371600" rtl="0" algn="l">
              <a:lnSpc>
                <a:spcPct val="115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leave out comments and “LIKE”</a:t>
            </a:r>
            <a:endParaRPr sz="1600">
              <a:solidFill>
                <a:schemeClr val="dk2"/>
              </a:solidFill>
              <a:latin typeface="Roboto"/>
              <a:ea typeface="Roboto"/>
              <a:cs typeface="Roboto"/>
              <a:sym typeface="Roboto"/>
            </a:endParaRPr>
          </a:p>
          <a:p>
            <a:pPr indent="-330200" lvl="0" marL="1371600" rtl="0" algn="l">
              <a:lnSpc>
                <a:spcPct val="115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create and share exclusive playlists</a:t>
            </a:r>
            <a:endParaRPr sz="1600">
              <a:solidFill>
                <a:schemeClr val="dk2"/>
              </a:solidFill>
              <a:latin typeface="Roboto"/>
              <a:ea typeface="Roboto"/>
              <a:cs typeface="Roboto"/>
              <a:sym typeface="Roboto"/>
            </a:endParaRPr>
          </a:p>
          <a:p>
            <a:pPr indent="-330200" lvl="0" marL="457200" rtl="0" algn="l">
              <a:lnSpc>
                <a:spcPct val="115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Discount for group subscribe </a:t>
            </a:r>
            <a:endParaRPr sz="1600">
              <a:solidFill>
                <a:schemeClr val="dk2"/>
              </a:solidFill>
              <a:latin typeface="Roboto"/>
              <a:ea typeface="Roboto"/>
              <a:cs typeface="Roboto"/>
              <a:sym typeface="Roboto"/>
            </a:endParaRPr>
          </a:p>
          <a:p>
            <a:pPr indent="-330200" lvl="0" marL="457200" rtl="0" algn="l">
              <a:lnSpc>
                <a:spcPct val="115000"/>
              </a:lnSpc>
              <a:spcBef>
                <a:spcPts val="0"/>
              </a:spcBef>
              <a:spcAft>
                <a:spcPts val="0"/>
              </a:spcAft>
              <a:buClr>
                <a:schemeClr val="dk2"/>
              </a:buClr>
              <a:buSzPts val="1600"/>
              <a:buFont typeface="Roboto"/>
              <a:buChar char="➢"/>
            </a:pPr>
            <a:r>
              <a:rPr lang="en" sz="1600">
                <a:solidFill>
                  <a:schemeClr val="dk2"/>
                </a:solidFill>
                <a:latin typeface="Roboto"/>
                <a:ea typeface="Roboto"/>
                <a:cs typeface="Roboto"/>
                <a:sym typeface="Roboto"/>
              </a:rPr>
              <a:t>Reward for numbers of songs listened</a:t>
            </a:r>
            <a:endParaRPr sz="16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t/>
            </a:r>
            <a:endParaRPr sz="1600">
              <a:solidFill>
                <a:schemeClr val="dk2"/>
              </a:solidFill>
              <a:latin typeface="Roboto"/>
              <a:ea typeface="Roboto"/>
              <a:cs typeface="Roboto"/>
              <a:sym typeface="Roboto"/>
            </a:endParaRPr>
          </a:p>
        </p:txBody>
      </p:sp>
      <p:sp>
        <p:nvSpPr>
          <p:cNvPr id="184" name="Google Shape;184;p20"/>
          <p:cNvSpPr/>
          <p:nvPr/>
        </p:nvSpPr>
        <p:spPr>
          <a:xfrm>
            <a:off x="6881150" y="2515950"/>
            <a:ext cx="2007300" cy="915900"/>
          </a:xfrm>
          <a:prstGeom prst="curvedLeftArrow">
            <a:avLst>
              <a:gd fmla="val 25000" name="adj1"/>
              <a:gd fmla="val 48927" name="adj2"/>
              <a:gd fmla="val 25000" name="adj3"/>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txBox="1"/>
          <p:nvPr/>
        </p:nvSpPr>
        <p:spPr>
          <a:xfrm>
            <a:off x="311700" y="2070000"/>
            <a:ext cx="6249300" cy="740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Adjust the company strategy to create </a:t>
            </a:r>
            <a:r>
              <a:rPr b="1" lang="en" sz="2000">
                <a:solidFill>
                  <a:schemeClr val="dk2"/>
                </a:solidFill>
                <a:latin typeface="Roboto"/>
                <a:ea typeface="Roboto"/>
                <a:cs typeface="Roboto"/>
                <a:sym typeface="Roboto"/>
              </a:rPr>
              <a:t>more potential subscribers.</a:t>
            </a:r>
            <a:endParaRPr b="1" sz="1600">
              <a:latin typeface="Roboto"/>
              <a:ea typeface="Roboto"/>
              <a:cs typeface="Roboto"/>
              <a:sym typeface="Roboto"/>
            </a:endParaRPr>
          </a:p>
        </p:txBody>
      </p:sp>
      <p:pic>
        <p:nvPicPr>
          <p:cNvPr id="186" name="Google Shape;186;p20"/>
          <p:cNvPicPr preferRelativeResize="0"/>
          <p:nvPr/>
        </p:nvPicPr>
        <p:blipFill>
          <a:blip r:embed="rId3">
            <a:alphaModFix/>
          </a:blip>
          <a:stretch>
            <a:fillRect/>
          </a:stretch>
        </p:blipFill>
        <p:spPr>
          <a:xfrm>
            <a:off x="7063300" y="1948000"/>
            <a:ext cx="1643025" cy="174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92" name="Google Shape;192;p21"/>
          <p:cNvSpPr txBox="1"/>
          <p:nvPr/>
        </p:nvSpPr>
        <p:spPr>
          <a:xfrm>
            <a:off x="663000" y="1204350"/>
            <a:ext cx="4671900" cy="3437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Roboto"/>
              <a:buChar char="●"/>
            </a:pPr>
            <a:r>
              <a:rPr lang="en" sz="2000">
                <a:latin typeface="Roboto"/>
                <a:ea typeface="Roboto"/>
                <a:cs typeface="Roboto"/>
                <a:sym typeface="Roboto"/>
              </a:rPr>
              <a:t>Predictive modeling</a:t>
            </a:r>
            <a:endParaRPr sz="20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Cost Minimization</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Feature selection</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Logistic Regression Model</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lang="en" sz="2000">
                <a:latin typeface="Roboto"/>
                <a:ea typeface="Roboto"/>
                <a:cs typeface="Roboto"/>
                <a:sym typeface="Roboto"/>
              </a:rPr>
              <a:t>Business insights</a:t>
            </a:r>
            <a:endParaRPr sz="20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Apply LR model to maximize the advertising profit</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Adjust the company strategy to create more active and loyal users.</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p:txBody>
      </p:sp>
      <p:pic>
        <p:nvPicPr>
          <p:cNvPr id="193" name="Google Shape;193;p21"/>
          <p:cNvPicPr preferRelativeResize="0"/>
          <p:nvPr/>
        </p:nvPicPr>
        <p:blipFill>
          <a:blip r:embed="rId3">
            <a:alphaModFix/>
          </a:blip>
          <a:stretch>
            <a:fillRect/>
          </a:stretch>
        </p:blipFill>
        <p:spPr>
          <a:xfrm>
            <a:off x="5334888" y="294825"/>
            <a:ext cx="3476625" cy="356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