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-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9ACD-6A5F-4F16-A701-1FC2E156FD8D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32ABC-A876-423C-AFF5-025CFF163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9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9ACD-6A5F-4F16-A701-1FC2E156FD8D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32ABC-A876-423C-AFF5-025CFF163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11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9ACD-6A5F-4F16-A701-1FC2E156FD8D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32ABC-A876-423C-AFF5-025CFF163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05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9ACD-6A5F-4F16-A701-1FC2E156FD8D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32ABC-A876-423C-AFF5-025CFF163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38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9ACD-6A5F-4F16-A701-1FC2E156FD8D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32ABC-A876-423C-AFF5-025CFF163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9ACD-6A5F-4F16-A701-1FC2E156FD8D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32ABC-A876-423C-AFF5-025CFF163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0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9ACD-6A5F-4F16-A701-1FC2E156FD8D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32ABC-A876-423C-AFF5-025CFF163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97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9ACD-6A5F-4F16-A701-1FC2E156FD8D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32ABC-A876-423C-AFF5-025CFF163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06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9ACD-6A5F-4F16-A701-1FC2E156FD8D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32ABC-A876-423C-AFF5-025CFF163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85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9ACD-6A5F-4F16-A701-1FC2E156FD8D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32ABC-A876-423C-AFF5-025CFF163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53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9ACD-6A5F-4F16-A701-1FC2E156FD8D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32ABC-A876-423C-AFF5-025CFF163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97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29ACD-6A5F-4F16-A701-1FC2E156FD8D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32ABC-A876-423C-AFF5-025CFF163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6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280" y="3414144"/>
            <a:ext cx="9144000" cy="3420687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220758"/>
              </p:ext>
            </p:extLst>
          </p:nvPr>
        </p:nvGraphicFramePr>
        <p:xfrm>
          <a:off x="146343" y="1301556"/>
          <a:ext cx="11884791" cy="623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1597">
                  <a:extLst>
                    <a:ext uri="{9D8B030D-6E8A-4147-A177-3AD203B41FA5}">
                      <a16:colId xmlns:a16="http://schemas.microsoft.com/office/drawing/2014/main" val="2856103335"/>
                    </a:ext>
                  </a:extLst>
                </a:gridCol>
                <a:gridCol w="3961597">
                  <a:extLst>
                    <a:ext uri="{9D8B030D-6E8A-4147-A177-3AD203B41FA5}">
                      <a16:colId xmlns:a16="http://schemas.microsoft.com/office/drawing/2014/main" val="4181482263"/>
                    </a:ext>
                  </a:extLst>
                </a:gridCol>
                <a:gridCol w="3961597">
                  <a:extLst>
                    <a:ext uri="{9D8B030D-6E8A-4147-A177-3AD203B41FA5}">
                      <a16:colId xmlns:a16="http://schemas.microsoft.com/office/drawing/2014/main" val="652497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Phenomena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Mis</a:t>
                      </a:r>
                      <a:r>
                        <a:rPr lang="en-US" dirty="0" smtClean="0"/>
                        <a:t>-folding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987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Ribosome assembles</a:t>
                      </a:r>
                      <a:r>
                        <a:rPr lang="en-US" baseline="0" dirty="0" smtClean="0"/>
                        <a:t> protein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 translational</a:t>
                      </a:r>
                    </a:p>
                    <a:p>
                      <a:r>
                        <a:rPr lang="en-US" dirty="0" smtClean="0"/>
                        <a:t>Plasma</a:t>
                      </a:r>
                    </a:p>
                    <a:p>
                      <a:r>
                        <a:rPr lang="en-US" dirty="0" smtClean="0"/>
                        <a:t>ER(</a:t>
                      </a:r>
                      <a:r>
                        <a:rPr lang="en-US" dirty="0" err="1" smtClean="0"/>
                        <a:t>edoplamatic</a:t>
                      </a:r>
                      <a:r>
                        <a:rPr lang="en-US" dirty="0" smtClean="0"/>
                        <a:t> reticulum)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56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Chaperones</a:t>
                      </a:r>
                    </a:p>
                    <a:p>
                      <a:r>
                        <a:rPr lang="en-US" dirty="0" smtClean="0"/>
                        <a:t>Increase efficiency</a:t>
                      </a:r>
                      <a:r>
                        <a:rPr lang="en-US" baseline="0" dirty="0" smtClean="0"/>
                        <a:t> of folding, and not its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-Guide folding </a:t>
                      </a:r>
                    </a:p>
                    <a:p>
                      <a:r>
                        <a:rPr lang="en-US" dirty="0" smtClean="0"/>
                        <a:t>And prevent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misfolding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-ATP required for optimal function of these chaperones</a:t>
                      </a:r>
                    </a:p>
                    <a:p>
                      <a:r>
                        <a:rPr lang="en-US" baseline="0" dirty="0" smtClean="0"/>
                        <a:t>-upregulated during stress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Faulty chaperones will contribute/fail to prevent-</a:t>
                      </a:r>
                      <a:r>
                        <a:rPr lang="en-US" baseline="0" dirty="0" smtClean="0"/>
                        <a:t> aggregation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185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Folding catalysts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Their</a:t>
                      </a:r>
                      <a:r>
                        <a:rPr lang="en-US" baseline="0" dirty="0" smtClean="0"/>
                        <a:t> failure will allow longer times for misfolded states to be available.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296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ER- quality control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-glycosylation /</a:t>
                      </a:r>
                      <a:r>
                        <a:rPr lang="en-US" dirty="0" err="1" smtClean="0"/>
                        <a:t>deglycosylation</a:t>
                      </a:r>
                      <a:r>
                        <a:rPr lang="en-US" dirty="0" smtClean="0"/>
                        <a:t> </a:t>
                      </a:r>
                    </a:p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degredation</a:t>
                      </a:r>
                      <a:r>
                        <a:rPr lang="en-US" dirty="0" smtClean="0"/>
                        <a:t> of</a:t>
                      </a:r>
                      <a:r>
                        <a:rPr lang="en-US" baseline="0" dirty="0" smtClean="0"/>
                        <a:t> misfolded species</a:t>
                      </a:r>
                      <a:endParaRPr lang="en-US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-upregulated during stress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-failure in ER quality</a:t>
                      </a:r>
                      <a:r>
                        <a:rPr lang="en-US" baseline="0" dirty="0" smtClean="0"/>
                        <a:t> control may lead to </a:t>
                      </a:r>
                      <a:r>
                        <a:rPr lang="en-US" baseline="0" dirty="0" err="1" smtClean="0"/>
                        <a:t>mis</a:t>
                      </a:r>
                      <a:r>
                        <a:rPr lang="en-US" baseline="0" dirty="0" smtClean="0"/>
                        <a:t>-folding</a:t>
                      </a:r>
                    </a:p>
                    <a:p>
                      <a:r>
                        <a:rPr lang="en-US" baseline="0" dirty="0" smtClean="0"/>
                        <a:t>-Failure in degradation of misfolded protein can cause protein oligomer fragments that promote </a:t>
                      </a:r>
                      <a:r>
                        <a:rPr lang="en-US" baseline="0" dirty="0" err="1" smtClean="0"/>
                        <a:t>agregation</a:t>
                      </a:r>
                      <a:endParaRPr lang="en-US" baseline="0" dirty="0" smtClean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960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54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352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534398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46341" y="208649"/>
            <a:ext cx="1188479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What is the mechanism of protein folding and </a:t>
            </a:r>
            <a:r>
              <a:rPr lang="en-US" sz="4000" dirty="0" err="1" smtClean="0"/>
              <a:t>mis</a:t>
            </a:r>
            <a:r>
              <a:rPr lang="en-US" sz="4000" dirty="0" smtClean="0"/>
              <a:t>-folding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18250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133" y="76200"/>
            <a:ext cx="11904134" cy="62176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Driving forces of folding and </a:t>
            </a:r>
            <a:r>
              <a:rPr lang="en-US" dirty="0" err="1" smtClean="0"/>
              <a:t>mis</a:t>
            </a:r>
            <a:r>
              <a:rPr lang="en-US" dirty="0" smtClean="0"/>
              <a:t>-folding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855557"/>
              </p:ext>
            </p:extLst>
          </p:nvPr>
        </p:nvGraphicFramePr>
        <p:xfrm>
          <a:off x="423950" y="550179"/>
          <a:ext cx="9390918" cy="8712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0306">
                  <a:extLst>
                    <a:ext uri="{9D8B030D-6E8A-4147-A177-3AD203B41FA5}">
                      <a16:colId xmlns:a16="http://schemas.microsoft.com/office/drawing/2014/main" val="2856103335"/>
                    </a:ext>
                  </a:extLst>
                </a:gridCol>
                <a:gridCol w="3130306">
                  <a:extLst>
                    <a:ext uri="{9D8B030D-6E8A-4147-A177-3AD203B41FA5}">
                      <a16:colId xmlns:a16="http://schemas.microsoft.com/office/drawing/2014/main" val="4181482263"/>
                    </a:ext>
                  </a:extLst>
                </a:gridCol>
                <a:gridCol w="3130306">
                  <a:extLst>
                    <a:ext uri="{9D8B030D-6E8A-4147-A177-3AD203B41FA5}">
                      <a16:colId xmlns:a16="http://schemas.microsoft.com/office/drawing/2014/main" val="652497336"/>
                    </a:ext>
                  </a:extLst>
                </a:gridCol>
              </a:tblGrid>
              <a:tr h="660553">
                <a:tc>
                  <a:txBody>
                    <a:bodyPr/>
                    <a:lstStyle/>
                    <a:p>
                      <a:r>
                        <a:rPr lang="en-US" dirty="0" smtClean="0"/>
                        <a:t>Phenomena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Mis</a:t>
                      </a:r>
                      <a:r>
                        <a:rPr lang="en-US" dirty="0" smtClean="0"/>
                        <a:t>-folding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987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Energy landscape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Usually in thermodynamic</a:t>
                      </a:r>
                      <a:r>
                        <a:rPr lang="en-US" baseline="0" dirty="0" smtClean="0"/>
                        <a:t> equilibrium in physiological conditions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56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Statistical thermodynamics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Samples</a:t>
                      </a:r>
                      <a:r>
                        <a:rPr lang="en-US" baseline="0" dirty="0" smtClean="0"/>
                        <a:t> all energetic state until it finds the minimal folded state.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Amyloid fiber</a:t>
                      </a:r>
                      <a:r>
                        <a:rPr lang="en-US" baseline="0" dirty="0" smtClean="0"/>
                        <a:t> aggregates gain stability from hydrogen bond network, this allows them to be stable for long enough to grow larger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185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Secondary structure assembly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	dominated by 	</a:t>
                      </a:r>
                      <a:r>
                        <a:rPr lang="en-US" dirty="0" smtClean="0"/>
                        <a:t>Main chain 	hydrogen 	bonding(carbonyl to 	amide 	groups)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Very fast</a:t>
                      </a:r>
                    </a:p>
                    <a:p>
                      <a:r>
                        <a:rPr lang="en-US" dirty="0" smtClean="0"/>
                        <a:t>Alpha helix-</a:t>
                      </a:r>
                      <a:r>
                        <a:rPr lang="en-US" dirty="0" err="1" smtClean="0"/>
                        <a:t>nanosec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Beta sheets- </a:t>
                      </a:r>
                      <a:r>
                        <a:rPr lang="en-US" dirty="0" err="1" smtClean="0"/>
                        <a:t>microsecs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of hydrogen</a:t>
                      </a:r>
                      <a:r>
                        <a:rPr lang="en-US" baseline="0" dirty="0" smtClean="0"/>
                        <a:t> bonds, that build an amyloid fiber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296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Residues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</a:t>
                      </a:r>
                      <a:r>
                        <a:rPr lang="en-US" baseline="0" dirty="0" smtClean="0"/>
                        <a:t> number of residues compose the –”folding nucleus” from which the rest of the structure quickly condenses.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-Amyloids- alternating hydrophobic</a:t>
                      </a:r>
                      <a:r>
                        <a:rPr lang="en-US" baseline="0" dirty="0" smtClean="0"/>
                        <a:t> and polar residues that favor beta sheets</a:t>
                      </a:r>
                    </a:p>
                    <a:p>
                      <a:r>
                        <a:rPr lang="en-US" baseline="0" dirty="0" smtClean="0"/>
                        <a:t>-nucleates in different sites then “folding nucleus” of native </a:t>
                      </a:r>
                      <a:r>
                        <a:rPr lang="en-US" baseline="0" dirty="0" err="1" smtClean="0"/>
                        <a:t>protien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960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Trasition</a:t>
                      </a:r>
                      <a:r>
                        <a:rPr lang="en-US" baseline="0" dirty="0" smtClean="0"/>
                        <a:t> state population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</a:t>
                      </a:r>
                      <a:r>
                        <a:rPr lang="en-US" baseline="0" dirty="0" smtClean="0"/>
                        <a:t> least one exists when above 100 residues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54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Final 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Cooperative folding that leads to </a:t>
                      </a:r>
                      <a:r>
                        <a:rPr lang="en-US" dirty="0" err="1" smtClean="0"/>
                        <a:t>epulsion</a:t>
                      </a:r>
                      <a:r>
                        <a:rPr lang="en-US" dirty="0" smtClean="0"/>
                        <a:t> of</a:t>
                      </a:r>
                      <a:r>
                        <a:rPr lang="en-US" baseline="0" dirty="0" smtClean="0"/>
                        <a:t> water </a:t>
                      </a:r>
                      <a:r>
                        <a:rPr lang="en-US" baseline="0" dirty="0" err="1" smtClean="0"/>
                        <a:t>mollecules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352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534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6920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Contact order- average distance between two side chains. As related to sequence, divided by total protein length.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970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key molecular events and formed species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Ribosome assembles protein monomer</a:t>
            </a:r>
          </a:p>
          <a:p>
            <a:r>
              <a:rPr lang="en-US" dirty="0" smtClean="0"/>
              <a:t>Chaperones and folding catalysts bind and regulate folding</a:t>
            </a:r>
          </a:p>
          <a:p>
            <a:r>
              <a:rPr lang="en-US" dirty="0" smtClean="0"/>
              <a:t>Protein may complete folding co translationally, in the cytoplasm, or in the ER</a:t>
            </a:r>
          </a:p>
          <a:p>
            <a:r>
              <a:rPr lang="en-US" dirty="0" smtClean="0"/>
              <a:t>The ER regulates folding by glycosylation/</a:t>
            </a:r>
            <a:r>
              <a:rPr lang="en-US" dirty="0" err="1" smtClean="0"/>
              <a:t>deglycolysation</a:t>
            </a:r>
            <a:endParaRPr lang="en-US" dirty="0" smtClean="0"/>
          </a:p>
          <a:p>
            <a:r>
              <a:rPr lang="en-US" dirty="0" smtClean="0"/>
              <a:t>Degradation of failed protein folding attempts(misfolded) to amino acids/ </a:t>
            </a:r>
            <a:r>
              <a:rPr lang="en-US" dirty="0" smtClean="0">
                <a:solidFill>
                  <a:srgbClr val="FF0000"/>
                </a:solidFill>
              </a:rPr>
              <a:t>protein oligomers that inhibit aggregation?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328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key molecular events and formed species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err="1" smtClean="0"/>
              <a:t>Misfolding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-</a:t>
            </a:r>
            <a:r>
              <a:rPr lang="en-US" dirty="0" smtClean="0"/>
              <a:t>any dysfunction in protein folding regulation(either in ER, or </a:t>
            </a:r>
            <a:r>
              <a:rPr lang="en-US" dirty="0" err="1" smtClean="0"/>
              <a:t>chaprones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), may cause </a:t>
            </a:r>
            <a:r>
              <a:rPr lang="en-US" dirty="0" err="1" smtClean="0"/>
              <a:t>misfolding</a:t>
            </a:r>
            <a:r>
              <a:rPr lang="en-US" dirty="0" smtClean="0"/>
              <a:t> to commence/ </a:t>
            </a:r>
            <a:r>
              <a:rPr lang="en-US" dirty="0" err="1" smtClean="0"/>
              <a:t>presist</a:t>
            </a:r>
            <a:endParaRPr lang="en-US" b="1" dirty="0" smtClean="0"/>
          </a:p>
          <a:p>
            <a:pPr>
              <a:buFontTx/>
              <a:buChar char="-"/>
            </a:pPr>
            <a:r>
              <a:rPr lang="en-US" dirty="0" smtClean="0"/>
              <a:t>Improper degradation of protein oligomers, may also cause aggregation, as aggregation promoting </a:t>
            </a:r>
            <a:r>
              <a:rPr lang="en-US" dirty="0" err="1" smtClean="0"/>
              <a:t>oligamer</a:t>
            </a:r>
            <a:r>
              <a:rPr lang="en-US" dirty="0" smtClean="0"/>
              <a:t> species are present </a:t>
            </a:r>
            <a:r>
              <a:rPr lang="en-US" dirty="0" smtClean="0">
                <a:solidFill>
                  <a:srgbClr val="FF0000"/>
                </a:solidFill>
              </a:rPr>
              <a:t>instead of  aggregation inhibitory species.?</a:t>
            </a:r>
          </a:p>
          <a:p>
            <a:pPr>
              <a:buFontTx/>
              <a:buChar char="-"/>
            </a:pPr>
            <a:r>
              <a:rPr lang="en-US" b="1" dirty="0" smtClean="0"/>
              <a:t>For amyloids </a:t>
            </a:r>
          </a:p>
          <a:p>
            <a:pPr>
              <a:buFontTx/>
              <a:buChar char="-"/>
            </a:pPr>
            <a:r>
              <a:rPr lang="en-US" dirty="0" smtClean="0"/>
              <a:t>a lag stage similar to nucleation where a beta sheet crystal has not reached a critical nucleus size</a:t>
            </a:r>
          </a:p>
          <a:p>
            <a:pPr>
              <a:buFontTx/>
              <a:buChar char="-"/>
            </a:pPr>
            <a:r>
              <a:rPr lang="en-US" dirty="0" smtClean="0"/>
              <a:t>Once critical nucleus of beta sheets reached, Chain growth begins</a:t>
            </a:r>
          </a:p>
          <a:p>
            <a:pPr>
              <a:buFontTx/>
              <a:buChar char="-"/>
            </a:pPr>
            <a:r>
              <a:rPr lang="en-US" dirty="0" smtClean="0"/>
              <a:t>Beta sheets connected by hydrogen bond networks, comprise proto-filament</a:t>
            </a:r>
          </a:p>
          <a:p>
            <a:pPr>
              <a:buFontTx/>
              <a:buChar char="-"/>
            </a:pPr>
            <a:r>
              <a:rPr lang="en-US" dirty="0" err="1" smtClean="0"/>
              <a:t>thi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2886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characteristics of the endpoint fibril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214" y="1476491"/>
            <a:ext cx="10364585" cy="485313"/>
          </a:xfrm>
        </p:spPr>
        <p:txBody>
          <a:bodyPr/>
          <a:lstStyle/>
          <a:p>
            <a:r>
              <a:rPr lang="en-US" dirty="0" smtClean="0"/>
              <a:t>Beta sheets hydrogen network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837113"/>
            <a:ext cx="12078392" cy="47845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6862" t="23043" r="36531" b="58339"/>
          <a:stretch/>
        </p:blipFill>
        <p:spPr>
          <a:xfrm>
            <a:off x="9567949" y="5201989"/>
            <a:ext cx="1029392" cy="11490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0032075" y="5345084"/>
                <a:ext cx="113053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2075" y="5345084"/>
                <a:ext cx="1130531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0927774" y="5345084"/>
            <a:ext cx="1072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Beta -Sheet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83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456</Words>
  <Application>Microsoft Office PowerPoint</Application>
  <PresentationFormat>Widescreen</PresentationFormat>
  <Paragraphs>66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Driving forces of folding and mis-folding</vt:lpstr>
      <vt:lpstr>PowerPoint Presentation</vt:lpstr>
      <vt:lpstr>The key molecular events and formed species</vt:lpstr>
      <vt:lpstr>The key molecular events and formed species</vt:lpstr>
      <vt:lpstr>Structural characteristics of the endpoint fibril</vt:lpstr>
    </vt:vector>
  </TitlesOfParts>
  <Company>WIS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the mechanism of protein folding and mis-folding</dc:title>
  <dc:creator>Yishai Gilron</dc:creator>
  <cp:lastModifiedBy>Yishai Gilron</cp:lastModifiedBy>
  <cp:revision>29</cp:revision>
  <dcterms:created xsi:type="dcterms:W3CDTF">2021-06-07T10:04:33Z</dcterms:created>
  <dcterms:modified xsi:type="dcterms:W3CDTF">2021-06-07T13:09:16Z</dcterms:modified>
</cp:coreProperties>
</file>