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10287000" cx="18288000"/>
  <p:notesSz cx="6858000" cy="9144000"/>
  <p:embeddedFontLst>
    <p:embeddedFont>
      <p:font typeface="Poppins"/>
      <p:regular r:id="rId22"/>
      <p:bold r:id="rId23"/>
      <p:italic r:id="rId24"/>
      <p:boldItalic r:id="rId25"/>
    </p:embeddedFont>
    <p:embeddedFont>
      <p:font typeface="Poppins Medium"/>
      <p:regular r:id="rId26"/>
      <p:bold r:id="rId27"/>
      <p:italic r:id="rId28"/>
      <p:boldItalic r:id="rId29"/>
    </p:embeddedFont>
    <p:embeddedFont>
      <p:font typeface="Helvetica Neue"/>
      <p:regular r:id="rId30"/>
      <p:bold r:id="rId31"/>
      <p:italic r:id="rId32"/>
      <p:boldItalic r:id="rId33"/>
    </p:embeddedFont>
    <p:embeddedFont>
      <p:font typeface="Poppins SemiBold"/>
      <p:regular r:id="rId34"/>
      <p:bold r:id="rId35"/>
      <p:italic r:id="rId36"/>
      <p:boldItalic r:id="rId37"/>
    </p:embeddedFont>
    <p:embeddedFont>
      <p:font typeface="JetBrains Mono"/>
      <p:regular r:id="rId38"/>
      <p:bold r:id="rId39"/>
      <p:italic r:id="rId40"/>
      <p:boldItalic r:id="rId41"/>
    </p:embeddedFont>
    <p:embeddedFont>
      <p:font typeface="Open Sans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46" roundtripDataSignature="AMtx7mj5RfatfI8y+LMCcxLxzvLgGn9V7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JetBrainsMono-italic.fntdata"/><Relationship Id="rId20" Type="http://schemas.openxmlformats.org/officeDocument/2006/relationships/slide" Target="slides/slide15.xml"/><Relationship Id="rId42" Type="http://schemas.openxmlformats.org/officeDocument/2006/relationships/font" Target="fonts/OpenSans-regular.fntdata"/><Relationship Id="rId41" Type="http://schemas.openxmlformats.org/officeDocument/2006/relationships/font" Target="fonts/JetBrainsMono-boldItalic.fntdata"/><Relationship Id="rId22" Type="http://schemas.openxmlformats.org/officeDocument/2006/relationships/font" Target="fonts/Poppins-regular.fntdata"/><Relationship Id="rId44" Type="http://schemas.openxmlformats.org/officeDocument/2006/relationships/font" Target="fonts/OpenSans-italic.fntdata"/><Relationship Id="rId21" Type="http://schemas.openxmlformats.org/officeDocument/2006/relationships/slide" Target="slides/slide16.xml"/><Relationship Id="rId43" Type="http://schemas.openxmlformats.org/officeDocument/2006/relationships/font" Target="fonts/OpenSans-bold.fntdata"/><Relationship Id="rId24" Type="http://schemas.openxmlformats.org/officeDocument/2006/relationships/font" Target="fonts/Poppins-italic.fntdata"/><Relationship Id="rId46" Type="http://customschemas.google.com/relationships/presentationmetadata" Target="metadata"/><Relationship Id="rId23" Type="http://schemas.openxmlformats.org/officeDocument/2006/relationships/font" Target="fonts/Poppins-bold.fntdata"/><Relationship Id="rId45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Medium-regular.fntdata"/><Relationship Id="rId25" Type="http://schemas.openxmlformats.org/officeDocument/2006/relationships/font" Target="fonts/Poppins-boldItalic.fntdata"/><Relationship Id="rId28" Type="http://schemas.openxmlformats.org/officeDocument/2006/relationships/font" Target="fonts/PoppinsMedium-italic.fntdata"/><Relationship Id="rId27" Type="http://schemas.openxmlformats.org/officeDocument/2006/relationships/font" Target="fonts/Poppins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-bold.fntdata"/><Relationship Id="rId30" Type="http://schemas.openxmlformats.org/officeDocument/2006/relationships/font" Target="fonts/HelveticaNeue-regular.fntdata"/><Relationship Id="rId11" Type="http://schemas.openxmlformats.org/officeDocument/2006/relationships/slide" Target="slides/slide6.xml"/><Relationship Id="rId33" Type="http://schemas.openxmlformats.org/officeDocument/2006/relationships/font" Target="fonts/HelveticaNeue-boldItalic.fntdata"/><Relationship Id="rId10" Type="http://schemas.openxmlformats.org/officeDocument/2006/relationships/slide" Target="slides/slide5.xml"/><Relationship Id="rId32" Type="http://schemas.openxmlformats.org/officeDocument/2006/relationships/font" Target="fonts/HelveticaNeue-italic.fntdata"/><Relationship Id="rId13" Type="http://schemas.openxmlformats.org/officeDocument/2006/relationships/slide" Target="slides/slide8.xml"/><Relationship Id="rId35" Type="http://schemas.openxmlformats.org/officeDocument/2006/relationships/font" Target="fonts/PoppinsSemiBold-bold.fntdata"/><Relationship Id="rId12" Type="http://schemas.openxmlformats.org/officeDocument/2006/relationships/slide" Target="slides/slide7.xml"/><Relationship Id="rId34" Type="http://schemas.openxmlformats.org/officeDocument/2006/relationships/font" Target="fonts/PoppinsSemiBold-regular.fntdata"/><Relationship Id="rId15" Type="http://schemas.openxmlformats.org/officeDocument/2006/relationships/slide" Target="slides/slide10.xml"/><Relationship Id="rId37" Type="http://schemas.openxmlformats.org/officeDocument/2006/relationships/font" Target="fonts/PoppinsSemiBold-boldItalic.fntdata"/><Relationship Id="rId14" Type="http://schemas.openxmlformats.org/officeDocument/2006/relationships/slide" Target="slides/slide9.xml"/><Relationship Id="rId36" Type="http://schemas.openxmlformats.org/officeDocument/2006/relationships/font" Target="fonts/PoppinsSemiBold-italic.fntdata"/><Relationship Id="rId17" Type="http://schemas.openxmlformats.org/officeDocument/2006/relationships/slide" Target="slides/slide12.xml"/><Relationship Id="rId39" Type="http://schemas.openxmlformats.org/officeDocument/2006/relationships/font" Target="fonts/JetBrainsMono-bold.fntdata"/><Relationship Id="rId16" Type="http://schemas.openxmlformats.org/officeDocument/2006/relationships/slide" Target="slides/slide11.xml"/><Relationship Id="rId38" Type="http://schemas.openxmlformats.org/officeDocument/2006/relationships/font" Target="fonts/JetBrainsMon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9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9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54" name="Google Shape;254;p9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9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p9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9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77" name="Google Shape;277;p10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10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9" name="Google Shape;279;p10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0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95" name="Google Shape;295;p11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1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7" name="Google Shape;297;p11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1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1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311" name="Google Shape;311;p12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12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3" name="Google Shape;313;p12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12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1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329" name="Google Shape;329;p13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p13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1" name="Google Shape;331;p13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13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a4c2758ba1_1_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g2a4c2758ba1_1_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345" name="Google Shape;345;g2a4c2758ba1_1_0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g2a4c2758ba1_1_0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7" name="Google Shape;347;g2a4c2758ba1_1_0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g2a4c2758ba1_1_0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4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7" name="Google Shape;357;p14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14" name="Google Shape;114;p3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p4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44" name="Google Shape;144;p5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5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5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5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p27:notes"/>
          <p:cNvSpPr/>
          <p:nvPr>
            <p:ph idx="2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8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85" name="Google Shape;185;p28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28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p28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8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6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6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14" name="Google Shape;214;p6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6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p6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6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8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" name="Google Shape;241;p8:notes"/>
          <p:cNvSpPr/>
          <p:nvPr>
            <p:ph idx="2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2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2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2.jpg"/><Relationship Id="rId5" Type="http://schemas.openxmlformats.org/officeDocument/2006/relationships/image" Target="../media/image14.png"/><Relationship Id="rId6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Relationship Id="rId4" Type="http://schemas.openxmlformats.org/officeDocument/2006/relationships/image" Target="../media/image18.png"/><Relationship Id="rId5" Type="http://schemas.openxmlformats.org/officeDocument/2006/relationships/image" Target="../media/image25.png"/><Relationship Id="rId6" Type="http://schemas.openxmlformats.org/officeDocument/2006/relationships/image" Target="../media/image17.png"/><Relationship Id="rId7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Relationship Id="rId4" Type="http://schemas.openxmlformats.org/officeDocument/2006/relationships/image" Target="../media/image22.png"/><Relationship Id="rId5" Type="http://schemas.openxmlformats.org/officeDocument/2006/relationships/image" Target="../media/image16.png"/><Relationship Id="rId6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Relationship Id="rId4" Type="http://schemas.openxmlformats.org/officeDocument/2006/relationships/image" Target="../media/image27.jpg"/><Relationship Id="rId5" Type="http://schemas.openxmlformats.org/officeDocument/2006/relationships/image" Target="../media/image14.png"/><Relationship Id="rId6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Relationship Id="rId4" Type="http://schemas.openxmlformats.org/officeDocument/2006/relationships/image" Target="../media/image21.png"/><Relationship Id="rId5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Relationship Id="rId4" Type="http://schemas.openxmlformats.org/officeDocument/2006/relationships/image" Target="../media/image28.jpg"/><Relationship Id="rId5" Type="http://schemas.openxmlformats.org/officeDocument/2006/relationships/image" Target="../media/image14.png"/><Relationship Id="rId6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Relationship Id="rId4" Type="http://schemas.openxmlformats.org/officeDocument/2006/relationships/image" Target="../media/image14.png"/><Relationship Id="rId5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g"/><Relationship Id="rId4" Type="http://schemas.openxmlformats.org/officeDocument/2006/relationships/image" Target="../media/image29.png"/><Relationship Id="rId5" Type="http://schemas.openxmlformats.org/officeDocument/2006/relationships/image" Target="../media/image14.png"/><Relationship Id="rId6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14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1.png"/><Relationship Id="rId5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3.jpg"/><Relationship Id="rId5" Type="http://schemas.openxmlformats.org/officeDocument/2006/relationships/image" Target="../media/image1.png"/><Relationship Id="rId6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3.jpg"/><Relationship Id="rId5" Type="http://schemas.openxmlformats.org/officeDocument/2006/relationships/image" Target="../media/image1.png"/><Relationship Id="rId6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image" Target="../media/image13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Relationship Id="rId4" Type="http://schemas.openxmlformats.org/officeDocument/2006/relationships/image" Target="../media/image20.jpg"/><Relationship Id="rId5" Type="http://schemas.openxmlformats.org/officeDocument/2006/relationships/image" Target="../media/image14.png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-36871" y="6069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5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0" y="0"/>
            <a:ext cx="7720494" cy="716980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4">
            <a:alphaModFix/>
          </a:blip>
          <a:srcRect b="0" l="24451" r="24450" t="0"/>
          <a:stretch/>
        </p:blipFill>
        <p:spPr>
          <a:xfrm>
            <a:off x="658359" y="1841399"/>
            <a:ext cx="6513966" cy="84456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1"/>
          <p:cNvCxnSpPr/>
          <p:nvPr/>
        </p:nvCxnSpPr>
        <p:spPr>
          <a:xfrm>
            <a:off x="11374104" y="1004900"/>
            <a:ext cx="3147000" cy="0"/>
          </a:xfrm>
          <a:prstGeom prst="straightConnector1">
            <a:avLst/>
          </a:prstGeom>
          <a:noFill/>
          <a:ln cap="rnd" cmpd="sng" w="666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" name="Google Shape;92;p1"/>
          <p:cNvCxnSpPr/>
          <p:nvPr/>
        </p:nvCxnSpPr>
        <p:spPr>
          <a:xfrm>
            <a:off x="0" y="1004888"/>
            <a:ext cx="4351104" cy="0"/>
          </a:xfrm>
          <a:prstGeom prst="straightConnector1">
            <a:avLst/>
          </a:prstGeom>
          <a:noFill/>
          <a:ln cap="rnd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1"/>
          <p:cNvSpPr txBox="1"/>
          <p:nvPr/>
        </p:nvSpPr>
        <p:spPr>
          <a:xfrm>
            <a:off x="8766434" y="2107326"/>
            <a:ext cx="9023700" cy="26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Présentation du </a:t>
            </a:r>
            <a:r>
              <a:rPr b="1" i="0" lang="en-US" sz="2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Projet de Machine Learning :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70C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200" u="none" cap="none" strike="noStrike">
                <a:solidFill>
                  <a:srgbClr val="0070C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CONSTRUCTION DU VÉHICULIER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200" u="none" cap="none" strike="noStrike">
                <a:solidFill>
                  <a:srgbClr val="0070C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EN ASSURANCE AUTOMOBILE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C72A1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9450679" y="5249210"/>
            <a:ext cx="6376800" cy="19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7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47"/>
              <a:buFont typeface="Arial"/>
              <a:buNone/>
            </a:pPr>
            <a:r>
              <a:rPr i="0" lang="en-US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Travail élaboré par le groupe DAB :</a:t>
            </a:r>
            <a:r>
              <a:rPr b="1" i="0" lang="en-US" sz="2400" u="none" cap="none" strike="noStrik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5165" lvl="0" marL="457200" marR="0" rtl="0" algn="l">
              <a:lnSpc>
                <a:spcPct val="13997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HAMMAMI Wejdene</a:t>
            </a:r>
            <a:endParaRPr b="1" i="0" sz="2400" u="none" cap="none" strike="noStrike">
              <a:solidFill>
                <a:srgbClr val="000000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435165" lvl="0" marL="457200" marR="0" rtl="0" algn="l">
              <a:lnSpc>
                <a:spcPct val="13997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MBAYE Serigue Bara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5165" lvl="0" marL="457200" marR="0" rtl="0" algn="l">
              <a:lnSpc>
                <a:spcPct val="13997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MENNESSIER Lyzie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9003325" y="8294175"/>
            <a:ext cx="7626300" cy="1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marR="0" rtl="0" algn="l">
              <a:lnSpc>
                <a:spcPct val="13997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47"/>
              <a:buFont typeface="Arial"/>
              <a:buNone/>
            </a:pPr>
            <a:r>
              <a:rPr lang="en-US" sz="2400">
                <a:latin typeface="Poppins"/>
                <a:ea typeface="Poppins"/>
                <a:cs typeface="Poppins"/>
                <a:sym typeface="Poppins"/>
              </a:rPr>
              <a:t>Soutenue le 10/01/2025 devant le jury</a:t>
            </a:r>
            <a:r>
              <a:rPr i="0" lang="en-US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:</a:t>
            </a:r>
            <a:endParaRPr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3997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47"/>
              <a:buFont typeface="Arial"/>
              <a:buNone/>
            </a:pPr>
            <a:r>
              <a:rPr b="1" lang="en-US" sz="2400">
                <a:latin typeface="Poppins"/>
                <a:ea typeface="Poppins"/>
                <a:cs typeface="Poppins"/>
                <a:sym typeface="Poppins"/>
              </a:rPr>
              <a:t>M. COHEN Arnaud</a:t>
            </a:r>
            <a:endParaRPr b="1" sz="2400"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3997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47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M. KEZHAN Shi</a:t>
            </a:r>
            <a:endParaRPr b="1" i="0" sz="2400" u="none" cap="none" strike="noStrike">
              <a:solidFill>
                <a:srgbClr val="000000"/>
              </a:solidFill>
            </a:endParaRPr>
          </a:p>
        </p:txBody>
      </p:sp>
      <p:pic>
        <p:nvPicPr>
          <p:cNvPr descr="Une image contenant Police, Graphique, logo, symbole&#10;&#10;Description générée automatiquement" id="96" name="Google Shape;96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73050" y="359300"/>
            <a:ext cx="2341900" cy="951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Police, logo, Graphique, symbole&#10;&#10;Description générée automatiquement" id="97" name="Google Shape;97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397475" y="336575"/>
            <a:ext cx="1153850" cy="115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9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5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9"/>
          <p:cNvSpPr txBox="1"/>
          <p:nvPr/>
        </p:nvSpPr>
        <p:spPr>
          <a:xfrm>
            <a:off x="505819" y="479825"/>
            <a:ext cx="116853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99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99"/>
              <a:buFont typeface="Arial"/>
              <a:buNone/>
            </a:pPr>
            <a:r>
              <a:rPr b="1" i="0" lang="en-US" sz="2099" u="none" cap="none" strike="noStrike">
                <a:solidFill>
                  <a:srgbClr val="0070C0"/>
                </a:solidFill>
                <a:latin typeface="Poppins"/>
                <a:ea typeface="Poppins"/>
                <a:cs typeface="Poppins"/>
                <a:sym typeface="Poppins"/>
              </a:rPr>
              <a:t>IV. MODÉLISATION du nombre de sinistres résiduels par un GBM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9"/>
          <p:cNvSpPr txBox="1"/>
          <p:nvPr/>
        </p:nvSpPr>
        <p:spPr>
          <a:xfrm>
            <a:off x="1066800" y="1458917"/>
            <a:ext cx="6113623" cy="3550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99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99"/>
              <a:buFont typeface="Arial"/>
              <a:buNone/>
            </a:pPr>
            <a:r>
              <a:rPr b="1" i="0" lang="en-US" sz="2699" u="sng" cap="none" strike="noStrike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Modèle avant supression des valeurs extremes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9"/>
          <p:cNvSpPr txBox="1"/>
          <p:nvPr/>
        </p:nvSpPr>
        <p:spPr>
          <a:xfrm>
            <a:off x="11127244" y="1550267"/>
            <a:ext cx="6113623" cy="3550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99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99"/>
              <a:buFont typeface="Arial"/>
              <a:buNone/>
            </a:pPr>
            <a:r>
              <a:rPr b="1" i="0" lang="en-US" sz="2699" u="sng" cap="none" strike="noStrike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Modèle après supression des valeurs extremes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9"/>
          <p:cNvSpPr txBox="1"/>
          <p:nvPr/>
        </p:nvSpPr>
        <p:spPr>
          <a:xfrm>
            <a:off x="576276" y="6168100"/>
            <a:ext cx="6414900" cy="8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48283" lvl="1" marL="496566" marR="0" rtl="0" algn="ctr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99"/>
              <a:buFont typeface="Arial"/>
              <a:buChar char="•"/>
            </a:pPr>
            <a:r>
              <a:rPr b="1" i="0" lang="en-US" sz="22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50 arbres, de profondeurs maximales 5.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ctr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99"/>
              <a:buFont typeface="Arial"/>
              <a:buNone/>
            </a:pPr>
            <a:r>
              <a:t/>
            </a:r>
            <a:endParaRPr b="1" i="0" sz="2299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64" name="Google Shape;264;p9"/>
          <p:cNvCxnSpPr/>
          <p:nvPr/>
        </p:nvCxnSpPr>
        <p:spPr>
          <a:xfrm>
            <a:off x="834345" y="8931166"/>
            <a:ext cx="684699" cy="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65" name="Google Shape;265;p9"/>
          <p:cNvSpPr txBox="1"/>
          <p:nvPr/>
        </p:nvSpPr>
        <p:spPr>
          <a:xfrm>
            <a:off x="1577502" y="8552883"/>
            <a:ext cx="4202400" cy="14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b="1" i="0" lang="en-US" sz="24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Problème de sous-apprentissage</a:t>
            </a:r>
            <a:endParaRPr b="1" i="0" sz="2499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t/>
            </a:r>
            <a:endParaRPr b="1" i="0" sz="2499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6" name="Google Shape;266;p9"/>
          <p:cNvSpPr txBox="1"/>
          <p:nvPr/>
        </p:nvSpPr>
        <p:spPr>
          <a:xfrm>
            <a:off x="10825967" y="6168100"/>
            <a:ext cx="6414900" cy="9906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48283" lvl="1" marL="496566" marR="0" rtl="0" algn="ctr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99"/>
              <a:buFont typeface="Arial"/>
              <a:buChar char="•"/>
            </a:pPr>
            <a:r>
              <a:rPr b="1" i="0" lang="en-US" sz="22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50 arbres, de profondeurs maximales 5 et nb de feuilles entre 10 et 32.</a:t>
            </a:r>
            <a:endParaRPr b="1" i="0" sz="2299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67" name="Google Shape;267;p9"/>
          <p:cNvCxnSpPr/>
          <p:nvPr/>
        </p:nvCxnSpPr>
        <p:spPr>
          <a:xfrm>
            <a:off x="11353646" y="8877300"/>
            <a:ext cx="684699" cy="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68" name="Google Shape;268;p9"/>
          <p:cNvSpPr txBox="1"/>
          <p:nvPr/>
        </p:nvSpPr>
        <p:spPr>
          <a:xfrm>
            <a:off x="12191070" y="8666162"/>
            <a:ext cx="5468949" cy="4222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b="1" i="0" lang="en-US" sz="24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Problème de sous-apprentissage : </a:t>
            </a:r>
            <a:r>
              <a:rPr b="1" i="0" lang="en-US" sz="2499" u="none" cap="none" strike="noStrike">
                <a:solidFill>
                  <a:srgbClr val="00BF63"/>
                </a:solidFill>
                <a:latin typeface="Open Sans"/>
                <a:ea typeface="Open Sans"/>
                <a:cs typeface="Open Sans"/>
                <a:sym typeface="Open Sans"/>
              </a:rPr>
              <a:t>Controlé</a:t>
            </a:r>
            <a:endParaRPr b="1" i="0" sz="2499" u="none" cap="none" strike="noStrike">
              <a:solidFill>
                <a:srgbClr val="00BF6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9" name="Google Shape;269;p9"/>
          <p:cNvSpPr txBox="1"/>
          <p:nvPr/>
        </p:nvSpPr>
        <p:spPr>
          <a:xfrm>
            <a:off x="409288" y="9779092"/>
            <a:ext cx="425057" cy="3133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99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99"/>
              <a:buFont typeface="Arial"/>
              <a:buNone/>
            </a:pPr>
            <a:r>
              <a:rPr b="1" i="0" lang="en-US" sz="2099" u="none" cap="none" strike="noStrike">
                <a:solidFill>
                  <a:srgbClr val="0070C0"/>
                </a:solidFill>
                <a:latin typeface="Poppins"/>
                <a:ea typeface="Poppins"/>
                <a:cs typeface="Poppins"/>
                <a:sym typeface="Poppins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e image contenant texte, capture d’écran, diagramme, ligne&#10;&#10;Description générée automatiquement" id="270" name="Google Shape;27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5276" y="2387382"/>
            <a:ext cx="5046823" cy="34865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texte, diagramme, capture d’écran, ligne&#10;&#10;Description générée automatiquement" id="271" name="Google Shape;271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127244" y="2541867"/>
            <a:ext cx="5521142" cy="3332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77493" y="6837181"/>
            <a:ext cx="4202400" cy="11140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texte, Police, capture d’écran, nombre&#10;&#10;Description générée automatiquement" id="273" name="Google Shape;273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191070" y="7280133"/>
            <a:ext cx="4486070" cy="93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0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5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0"/>
          <p:cNvSpPr txBox="1"/>
          <p:nvPr/>
        </p:nvSpPr>
        <p:spPr>
          <a:xfrm>
            <a:off x="959176" y="1263604"/>
            <a:ext cx="6113623" cy="3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99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99"/>
              <a:buFont typeface="Arial"/>
              <a:buNone/>
            </a:pPr>
            <a:r>
              <a:rPr b="1" i="0" lang="en-US" sz="2699" u="sng" cap="none" strike="noStrike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Modèle après Tunning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0"/>
          <p:cNvSpPr txBox="1"/>
          <p:nvPr/>
        </p:nvSpPr>
        <p:spPr>
          <a:xfrm>
            <a:off x="1711588" y="4452622"/>
            <a:ext cx="3208415" cy="356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99"/>
              <a:buFont typeface="Arial"/>
              <a:buNone/>
            </a:pPr>
            <a:r>
              <a:rPr b="0" i="0" lang="en-US" sz="20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Hyperparamètres Optimaux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0"/>
          <p:cNvSpPr txBox="1"/>
          <p:nvPr/>
        </p:nvSpPr>
        <p:spPr>
          <a:xfrm>
            <a:off x="409300" y="5980900"/>
            <a:ext cx="16061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99986" lvl="0" marL="45720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99"/>
              <a:buFont typeface="Open Sans"/>
              <a:buChar char="●"/>
            </a:pPr>
            <a:r>
              <a:rPr b="1" i="0" lang="en-US" sz="26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Les variables les plus discriminantes pour la modélisation de la fréquence résiduelle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6" name="Google Shape;286;p10"/>
          <p:cNvCxnSpPr/>
          <p:nvPr/>
        </p:nvCxnSpPr>
        <p:spPr>
          <a:xfrm>
            <a:off x="2973500" y="7125413"/>
            <a:ext cx="684600" cy="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87" name="Google Shape;287;p10"/>
          <p:cNvSpPr txBox="1"/>
          <p:nvPr/>
        </p:nvSpPr>
        <p:spPr>
          <a:xfrm>
            <a:off x="409315" y="9779100"/>
            <a:ext cx="6846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99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99"/>
              <a:buFont typeface="Arial"/>
              <a:buNone/>
            </a:pPr>
            <a:r>
              <a:rPr b="1" i="0" lang="en-US" sz="2099" u="none" cap="none" strike="noStrike">
                <a:solidFill>
                  <a:srgbClr val="0070C0"/>
                </a:solidFill>
                <a:latin typeface="Poppins"/>
                <a:ea typeface="Poppins"/>
                <a:cs typeface="Poppins"/>
                <a:sym typeface="Poppins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e image contenant texte, capture d’écran, nombre, Police&#10;&#10;Description générée automatiquement" id="288" name="Google Shape;28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36901" y="6692975"/>
            <a:ext cx="4713240" cy="3213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200" y="2304924"/>
            <a:ext cx="17319942" cy="15217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capture d’écran, texte, ligne, Police&#10;&#10;Description générée automatiquement" id="290" name="Google Shape;290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68462" y="4205042"/>
            <a:ext cx="10230777" cy="1179796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10"/>
          <p:cNvSpPr txBox="1"/>
          <p:nvPr/>
        </p:nvSpPr>
        <p:spPr>
          <a:xfrm>
            <a:off x="505819" y="479825"/>
            <a:ext cx="116853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99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99"/>
              <a:buFont typeface="Arial"/>
              <a:buNone/>
            </a:pPr>
            <a:r>
              <a:rPr b="1" i="0" lang="en-US" sz="2099" u="none" cap="none" strike="noStrike">
                <a:solidFill>
                  <a:srgbClr val="0070C0"/>
                </a:solidFill>
                <a:latin typeface="Poppins"/>
                <a:ea typeface="Poppins"/>
                <a:cs typeface="Poppins"/>
                <a:sym typeface="Poppins"/>
              </a:rPr>
              <a:t>IV. MODÉLISATION du nombre de sinistres résiduels par un GBM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1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5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1"/>
          <p:cNvSpPr/>
          <p:nvPr/>
        </p:nvSpPr>
        <p:spPr>
          <a:xfrm>
            <a:off x="10432100" y="2076313"/>
            <a:ext cx="7588871" cy="89449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2" name="Google Shape;302;p11"/>
          <p:cNvPicPr preferRelativeResize="0"/>
          <p:nvPr/>
        </p:nvPicPr>
        <p:blipFill rotWithShape="1">
          <a:blip r:embed="rId4">
            <a:alphaModFix/>
          </a:blip>
          <a:srcRect b="0" l="18052" r="36787" t="0"/>
          <a:stretch/>
        </p:blipFill>
        <p:spPr>
          <a:xfrm>
            <a:off x="10432100" y="1725178"/>
            <a:ext cx="7304451" cy="90866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3" name="Google Shape;303;p11"/>
          <p:cNvCxnSpPr/>
          <p:nvPr/>
        </p:nvCxnSpPr>
        <p:spPr>
          <a:xfrm>
            <a:off x="1028700" y="6591662"/>
            <a:ext cx="2788886" cy="0"/>
          </a:xfrm>
          <a:prstGeom prst="straightConnector1">
            <a:avLst/>
          </a:prstGeom>
          <a:noFill/>
          <a:ln cap="rnd" cmpd="sng" w="857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4" name="Google Shape;304;p11"/>
          <p:cNvSpPr txBox="1"/>
          <p:nvPr/>
        </p:nvSpPr>
        <p:spPr>
          <a:xfrm>
            <a:off x="364520" y="3773021"/>
            <a:ext cx="9516000" cy="20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7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80"/>
              <a:buFont typeface="Arial"/>
              <a:buNone/>
            </a:pPr>
            <a:r>
              <a:rPr b="1" i="0" lang="en-US" sz="6880" u="none" cap="none" strike="noStrike">
                <a:solidFill>
                  <a:srgbClr val="0070C0"/>
                </a:solidFill>
                <a:latin typeface="Poppins"/>
                <a:ea typeface="Poppins"/>
                <a:cs typeface="Poppins"/>
                <a:sym typeface="Poppins"/>
              </a:rPr>
              <a:t>V. C</a:t>
            </a:r>
            <a:r>
              <a:rPr b="1" lang="en-US" sz="6880">
                <a:solidFill>
                  <a:srgbClr val="0070C0"/>
                </a:solidFill>
                <a:latin typeface="Poppins"/>
                <a:ea typeface="Poppins"/>
                <a:cs typeface="Poppins"/>
                <a:sym typeface="Poppins"/>
              </a:rPr>
              <a:t>onstruction</a:t>
            </a:r>
            <a:r>
              <a:rPr b="1" i="0" lang="en-US" sz="6880" u="none" cap="none" strike="noStrike">
                <a:solidFill>
                  <a:srgbClr val="0070C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1" lang="en-US" sz="6880">
                <a:solidFill>
                  <a:srgbClr val="0070C0"/>
                </a:solidFill>
                <a:latin typeface="Poppins"/>
                <a:ea typeface="Poppins"/>
                <a:cs typeface="Poppins"/>
                <a:sym typeface="Poppins"/>
              </a:rPr>
              <a:t>du</a:t>
            </a:r>
            <a:r>
              <a:rPr b="1" i="0" lang="en-US" sz="6880" u="none" cap="none" strike="noStrike">
                <a:solidFill>
                  <a:srgbClr val="0070C0"/>
                </a:solidFill>
                <a:latin typeface="Poppins"/>
                <a:ea typeface="Poppins"/>
                <a:cs typeface="Poppins"/>
                <a:sym typeface="Poppins"/>
              </a:rPr>
              <a:t> V</a:t>
            </a:r>
            <a:r>
              <a:rPr b="1" lang="en-US" sz="6880">
                <a:solidFill>
                  <a:srgbClr val="0070C0"/>
                </a:solidFill>
                <a:latin typeface="Poppins"/>
                <a:ea typeface="Poppins"/>
                <a:cs typeface="Poppins"/>
                <a:sym typeface="Poppins"/>
              </a:rPr>
              <a:t>éhiculier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1"/>
          <p:cNvSpPr txBox="1"/>
          <p:nvPr/>
        </p:nvSpPr>
        <p:spPr>
          <a:xfrm>
            <a:off x="409288" y="9779092"/>
            <a:ext cx="428912" cy="3133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99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99"/>
              <a:buFont typeface="Arial"/>
              <a:buNone/>
            </a:pPr>
            <a:r>
              <a:rPr b="1" i="0" lang="en-US" sz="2099" u="none" cap="none" strike="noStrike">
                <a:solidFill>
                  <a:srgbClr val="0070C0"/>
                </a:solidFill>
                <a:latin typeface="Poppins"/>
                <a:ea typeface="Poppins"/>
                <a:cs typeface="Poppins"/>
                <a:sym typeface="Poppins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e image contenant Police, Graphique, logo, symbole&#10;&#10;Description générée automatiquement" id="306" name="Google Shape;306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9302" y="231253"/>
            <a:ext cx="2383925" cy="968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Police, logo, Graphique, symbole&#10;&#10;Description générée automatiquement" id="307" name="Google Shape;307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153000" y="243437"/>
            <a:ext cx="1352675" cy="1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2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5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2"/>
          <p:cNvSpPr txBox="1"/>
          <p:nvPr/>
        </p:nvSpPr>
        <p:spPr>
          <a:xfrm>
            <a:off x="505828" y="479832"/>
            <a:ext cx="50496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99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99"/>
              <a:buFont typeface="Arial"/>
              <a:buNone/>
            </a:pPr>
            <a:r>
              <a:rPr b="1" i="0" lang="en-US" sz="2099" u="none" cap="none" strike="noStrike">
                <a:solidFill>
                  <a:srgbClr val="0070C0"/>
                </a:solidFill>
                <a:latin typeface="Poppins"/>
                <a:ea typeface="Poppins"/>
                <a:cs typeface="Poppins"/>
                <a:sym typeface="Poppins"/>
              </a:rPr>
              <a:t>V. </a:t>
            </a:r>
            <a:r>
              <a:rPr b="1" lang="en-US" sz="2050">
                <a:solidFill>
                  <a:srgbClr val="0070C0"/>
                </a:solidFill>
                <a:latin typeface="Poppins"/>
                <a:ea typeface="Poppins"/>
                <a:cs typeface="Poppins"/>
                <a:sym typeface="Poppins"/>
              </a:rPr>
              <a:t>Construction du Véhiculier</a:t>
            </a:r>
            <a:endParaRPr b="0" i="0" sz="2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2"/>
          <p:cNvSpPr txBox="1"/>
          <p:nvPr/>
        </p:nvSpPr>
        <p:spPr>
          <a:xfrm>
            <a:off x="1690659" y="7446770"/>
            <a:ext cx="3823841" cy="11893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99"/>
              <a:buFont typeface="Arial"/>
              <a:buNone/>
            </a:pPr>
            <a:r>
              <a:rPr b="1" i="0" lang="en-US" sz="22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D’après la courbe Elbow, le nombre optimal de clusters est k=7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9" name="Google Shape;319;p12"/>
          <p:cNvCxnSpPr/>
          <p:nvPr/>
        </p:nvCxnSpPr>
        <p:spPr>
          <a:xfrm>
            <a:off x="1028700" y="7847027"/>
            <a:ext cx="684699" cy="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20" name="Google Shape;320;p12"/>
          <p:cNvSpPr txBox="1"/>
          <p:nvPr/>
        </p:nvSpPr>
        <p:spPr>
          <a:xfrm>
            <a:off x="1518014" y="2652673"/>
            <a:ext cx="4092753" cy="3550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99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99"/>
              <a:buFont typeface="Arial"/>
              <a:buNone/>
            </a:pPr>
            <a:r>
              <a:rPr b="1" i="0" lang="en-US" sz="2699" u="sng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Méthode de coude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2"/>
          <p:cNvSpPr txBox="1"/>
          <p:nvPr/>
        </p:nvSpPr>
        <p:spPr>
          <a:xfrm>
            <a:off x="11452076" y="7136800"/>
            <a:ext cx="5326500" cy="38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248286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sng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Cluster 2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Open Sans"/>
              <a:buChar char="●"/>
            </a:pPr>
            <a:r>
              <a:rPr b="1" i="0" lang="en-US" sz="2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Nombre de sinistres résiduels total le plus élevé</a:t>
            </a:r>
            <a:endParaRPr b="1" i="0" sz="2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74650" lvl="0" marL="45720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Open Sans"/>
              <a:buChar char="●"/>
            </a:pPr>
            <a:r>
              <a:rPr b="1" i="0" lang="en-US" sz="2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Nombre négatif : nb de sinistres observé &gt; Nb prédits</a:t>
            </a:r>
            <a:endParaRPr b="1" i="0" sz="2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1" marL="248286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1" i="0" sz="2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1" i="0" sz="2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1" marL="248286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1" i="0" sz="2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2" name="Google Shape;322;p12"/>
          <p:cNvSpPr txBox="1"/>
          <p:nvPr/>
        </p:nvSpPr>
        <p:spPr>
          <a:xfrm>
            <a:off x="1477169" y="1141167"/>
            <a:ext cx="2444849" cy="771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-US" sz="4500" u="sng" cap="none" strike="noStrike">
                <a:solidFill>
                  <a:srgbClr val="0070C0"/>
                </a:solidFill>
                <a:latin typeface="Open Sans"/>
                <a:ea typeface="Open Sans"/>
                <a:cs typeface="Open Sans"/>
                <a:sym typeface="Open Sans"/>
              </a:rPr>
              <a:t>K-Means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2"/>
          <p:cNvSpPr txBox="1"/>
          <p:nvPr/>
        </p:nvSpPr>
        <p:spPr>
          <a:xfrm>
            <a:off x="409288" y="9779092"/>
            <a:ext cx="352712" cy="3133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99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99"/>
              <a:buFont typeface="Arial"/>
              <a:buNone/>
            </a:pPr>
            <a:r>
              <a:rPr b="1" i="0" lang="en-US" sz="2099" u="none" cap="none" strike="noStrike">
                <a:solidFill>
                  <a:srgbClr val="0070C0"/>
                </a:solidFill>
                <a:latin typeface="Poppins"/>
                <a:ea typeface="Poppins"/>
                <a:cs typeface="Poppins"/>
                <a:sym typeface="Poppins"/>
              </a:rPr>
              <a:t>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e image contenant texte, ligne, diagramme, Tracé&#10;&#10;Description générée automatiquement" id="324" name="Google Shape;324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614" y="3280752"/>
            <a:ext cx="6226080" cy="38560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texte, capture d’écran, diagramme, Tracé&#10;&#10;Description générée automatiquement" id="325" name="Google Shape;325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52578" y="2142210"/>
            <a:ext cx="6226080" cy="4405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3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5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13"/>
          <p:cNvSpPr/>
          <p:nvPr/>
        </p:nvSpPr>
        <p:spPr>
          <a:xfrm>
            <a:off x="10432100" y="2076313"/>
            <a:ext cx="7588871" cy="89449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6" name="Google Shape;336;p13"/>
          <p:cNvPicPr preferRelativeResize="0"/>
          <p:nvPr/>
        </p:nvPicPr>
        <p:blipFill rotWithShape="1">
          <a:blip r:embed="rId4">
            <a:alphaModFix/>
          </a:blip>
          <a:srcRect b="0" l="25783" r="25783" t="0"/>
          <a:stretch/>
        </p:blipFill>
        <p:spPr>
          <a:xfrm>
            <a:off x="10432100" y="1725178"/>
            <a:ext cx="7304451" cy="90866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7" name="Google Shape;337;p13"/>
          <p:cNvCxnSpPr/>
          <p:nvPr/>
        </p:nvCxnSpPr>
        <p:spPr>
          <a:xfrm>
            <a:off x="1028700" y="6591662"/>
            <a:ext cx="2788886" cy="0"/>
          </a:xfrm>
          <a:prstGeom prst="straightConnector1">
            <a:avLst/>
          </a:prstGeom>
          <a:noFill/>
          <a:ln cap="rnd" cmpd="sng" w="857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8" name="Google Shape;338;p13"/>
          <p:cNvSpPr txBox="1"/>
          <p:nvPr/>
        </p:nvSpPr>
        <p:spPr>
          <a:xfrm>
            <a:off x="331022" y="4275396"/>
            <a:ext cx="9516131" cy="9839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7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80"/>
              <a:buFont typeface="Arial"/>
              <a:buNone/>
            </a:pPr>
            <a:r>
              <a:rPr b="1" i="0" lang="en-US" sz="7580" u="none" cap="none" strike="noStrike">
                <a:solidFill>
                  <a:srgbClr val="0070C0"/>
                </a:solidFill>
                <a:latin typeface="Poppins"/>
                <a:ea typeface="Poppins"/>
                <a:cs typeface="Poppins"/>
                <a:sym typeface="Poppins"/>
              </a:rPr>
              <a:t>VI. CONCLUSION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3"/>
          <p:cNvSpPr txBox="1"/>
          <p:nvPr/>
        </p:nvSpPr>
        <p:spPr>
          <a:xfrm>
            <a:off x="409288" y="9779093"/>
            <a:ext cx="505112" cy="3133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99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99"/>
              <a:buFont typeface="Arial"/>
              <a:buNone/>
            </a:pPr>
            <a:r>
              <a:rPr b="1" i="0" lang="en-US" sz="2099" u="none" cap="none" strike="noStrike">
                <a:solidFill>
                  <a:srgbClr val="0070C0"/>
                </a:solidFill>
                <a:latin typeface="Poppins"/>
                <a:ea typeface="Poppins"/>
                <a:cs typeface="Poppins"/>
                <a:sym typeface="Poppins"/>
              </a:rPr>
              <a:t>14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e image contenant Police, Graphique, logo, symbole&#10;&#10;Description générée automatiquement" id="340" name="Google Shape;340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9294" y="427773"/>
            <a:ext cx="2422154" cy="98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Police, logo, Graphique, symbole&#10;&#10;Description générée automatiquement" id="341" name="Google Shape;341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153000" y="243437"/>
            <a:ext cx="1352675" cy="1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a4c2758ba1_1_0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5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g2a4c2758ba1_1_0"/>
          <p:cNvSpPr txBox="1"/>
          <p:nvPr/>
        </p:nvSpPr>
        <p:spPr>
          <a:xfrm>
            <a:off x="409302" y="2111800"/>
            <a:ext cx="15446400" cy="53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7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80"/>
              <a:buFont typeface="Arial"/>
              <a:buNone/>
            </a:pPr>
            <a:r>
              <a:rPr b="1" lang="en-US" sz="3600">
                <a:solidFill>
                  <a:srgbClr val="0070C0"/>
                </a:solidFill>
                <a:latin typeface="Poppins"/>
                <a:ea typeface="Poppins"/>
                <a:cs typeface="Poppins"/>
                <a:sym typeface="Poppins"/>
              </a:rPr>
              <a:t>Références :</a:t>
            </a:r>
            <a:endParaRPr b="1" sz="3600">
              <a:solidFill>
                <a:srgbClr val="0070C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97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80"/>
              <a:buFont typeface="Arial"/>
              <a:buNone/>
            </a:pPr>
            <a:r>
              <a:t/>
            </a:r>
            <a:endParaRPr b="1" sz="3600">
              <a:solidFill>
                <a:srgbClr val="0070C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97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8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[1] Adrien CONDAMIN. Construction de véhiculier et mise en perspective dans le cadre de tarification d’assurance automobile : Application sur les garanties bris-de-glace et vol. , 2020. </a:t>
            </a:r>
            <a:endParaRPr sz="2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97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8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97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8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[2] Leslie GNANSOUNOU. Construction d’un véhiculier en assurance automobile à partir de méthodes de machine learning., 2019. </a:t>
            </a:r>
            <a:endParaRPr sz="2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97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8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97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8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[3] Julie LAVENU. Les méthodes de machine learning peuvent-elles être plus performantes que l’avis d’experts pour classer les véhicules par risque homogène?, 2019. </a:t>
            </a:r>
            <a:endParaRPr sz="2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97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8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97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8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[4] Matthieu QUILFEN. Classification des véhicules en assurance automobile., 2017. </a:t>
            </a:r>
            <a:endParaRPr sz="2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97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8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97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8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[5] Magali RUIMY. Elaboration d’un véhiculier en assurance automobile., 2016.</a:t>
            </a:r>
            <a:endParaRPr sz="2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2" name="Google Shape;352;g2a4c2758ba1_1_0"/>
          <p:cNvSpPr txBox="1"/>
          <p:nvPr/>
        </p:nvSpPr>
        <p:spPr>
          <a:xfrm>
            <a:off x="409288" y="9779093"/>
            <a:ext cx="5052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99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99"/>
              <a:buFont typeface="Arial"/>
              <a:buNone/>
            </a:pPr>
            <a:r>
              <a:rPr b="1" i="0" lang="en-US" sz="2099" u="none" cap="none" strike="noStrike">
                <a:solidFill>
                  <a:srgbClr val="0070C0"/>
                </a:solidFill>
                <a:latin typeface="Poppins"/>
                <a:ea typeface="Poppins"/>
                <a:cs typeface="Poppins"/>
                <a:sym typeface="Poppins"/>
              </a:rPr>
              <a:t>14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e image contenant Police, Graphique, logo, symbole&#10;&#10;Description générée automatiquement" id="353" name="Google Shape;353;g2a4c2758ba1_1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9294" y="427773"/>
            <a:ext cx="2422154" cy="98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Police, logo, Graphique, symbole&#10;&#10;Description générée automatiquement" id="354" name="Google Shape;354;g2a4c2758ba1_1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153000" y="243437"/>
            <a:ext cx="1352675" cy="1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5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14"/>
          <p:cNvSpPr/>
          <p:nvPr/>
        </p:nvSpPr>
        <p:spPr>
          <a:xfrm>
            <a:off x="0" y="0"/>
            <a:ext cx="8375784" cy="1050090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14"/>
          <p:cNvSpPr txBox="1"/>
          <p:nvPr/>
        </p:nvSpPr>
        <p:spPr>
          <a:xfrm>
            <a:off x="6304895" y="4751532"/>
            <a:ext cx="9595789" cy="8031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98"/>
              <a:buFont typeface="Arial"/>
              <a:buNone/>
            </a:pPr>
            <a:r>
              <a:rPr b="0" i="0" lang="en-US" sz="5398" u="none" cap="none" strike="noStrike">
                <a:solidFill>
                  <a:srgbClr val="FFFF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POUR</a:t>
            </a:r>
            <a:r>
              <a:rPr b="0" i="0" lang="en-US" sz="5398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</a:t>
            </a:r>
            <a:r>
              <a:rPr b="0" i="0" lang="en-US" sz="5398" u="none" cap="none" strike="noStrike">
                <a:solidFill>
                  <a:srgbClr val="0070C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VOTRE ATTENTION 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4"/>
          <p:cNvSpPr/>
          <p:nvPr/>
        </p:nvSpPr>
        <p:spPr>
          <a:xfrm rot="-1764736">
            <a:off x="1745136" y="2760733"/>
            <a:ext cx="5829861" cy="3487317"/>
          </a:xfrm>
          <a:custGeom>
            <a:rect b="b" l="l" r="r" t="t"/>
            <a:pathLst>
              <a:path extrusionOk="0" h="3487317" w="5829861">
                <a:moveTo>
                  <a:pt x="0" y="0"/>
                </a:moveTo>
                <a:lnTo>
                  <a:pt x="5829861" y="0"/>
                </a:lnTo>
                <a:lnTo>
                  <a:pt x="5829861" y="3487317"/>
                </a:lnTo>
                <a:lnTo>
                  <a:pt x="0" y="348731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ne image contenant Police, Graphique, logo, symbole&#10;&#10;Description générée automatiquement" id="363" name="Google Shape;363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60925" y="296750"/>
            <a:ext cx="2341900" cy="951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Police, logo, Graphique, symbole&#10;&#10;Description générée automatiquement" id="364" name="Google Shape;364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397475" y="336575"/>
            <a:ext cx="1153850" cy="115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5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103;p2"/>
          <p:cNvCxnSpPr/>
          <p:nvPr/>
        </p:nvCxnSpPr>
        <p:spPr>
          <a:xfrm>
            <a:off x="1028700" y="3064334"/>
            <a:ext cx="2101215" cy="0"/>
          </a:xfrm>
          <a:prstGeom prst="straightConnector1">
            <a:avLst/>
          </a:prstGeom>
          <a:noFill/>
          <a:ln cap="rnd" cmpd="sng" w="762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" name="Google Shape;104;p2"/>
          <p:cNvSpPr txBox="1"/>
          <p:nvPr/>
        </p:nvSpPr>
        <p:spPr>
          <a:xfrm>
            <a:off x="1028700" y="2015518"/>
            <a:ext cx="2153637" cy="718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20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80"/>
              <a:buFont typeface="Arial"/>
              <a:buNone/>
            </a:pPr>
            <a:r>
              <a:rPr b="1" i="0" lang="en-US" sz="4980" u="none" cap="none" strike="noStrike">
                <a:solidFill>
                  <a:srgbClr val="0070C0"/>
                </a:solidFill>
                <a:latin typeface="Poppins"/>
                <a:ea typeface="Poppins"/>
                <a:cs typeface="Poppins"/>
                <a:sym typeface="Poppins"/>
              </a:rPr>
              <a:t>PLAN 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4249300" y="404375"/>
            <a:ext cx="10800000" cy="9508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4582767" y="755387"/>
            <a:ext cx="10087500" cy="80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7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99"/>
              <a:buFont typeface="Arial"/>
              <a:buNone/>
            </a:pPr>
            <a:r>
              <a:rPr b="1" i="0" lang="en-US" sz="3899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I)   Contexte</a:t>
            </a:r>
            <a:endParaRPr b="1" i="0" sz="3899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77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99"/>
              <a:buFont typeface="Arial"/>
              <a:buNone/>
            </a:pPr>
            <a:r>
              <a:rPr b="1" i="0" lang="en-US" sz="3899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II)  Analyse des données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77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99"/>
              <a:buFont typeface="Arial"/>
              <a:buNone/>
            </a:pPr>
            <a:r>
              <a:rPr b="1" i="0" lang="en-US" sz="3899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III) Modélisation du nombre de sinistres hors effet véhicule par un  GBM</a:t>
            </a:r>
            <a:endParaRPr/>
          </a:p>
          <a:p>
            <a:pPr indent="0" lvl="0" marL="0" marR="0" rtl="0" algn="l">
              <a:lnSpc>
                <a:spcPct val="177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99"/>
              <a:buFont typeface="Arial"/>
              <a:buNone/>
            </a:pPr>
            <a:r>
              <a:rPr b="1" i="0" lang="en-US" sz="3899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IV) Modélisation du nombre de sinistres résiduels par un GBM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77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99"/>
              <a:buFont typeface="Arial"/>
              <a:buNone/>
            </a:pPr>
            <a:r>
              <a:rPr b="1" i="0" lang="en-US" sz="3899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IV.) Construction d</a:t>
            </a:r>
            <a:r>
              <a:rPr b="1" lang="en-US" sz="38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</a:t>
            </a:r>
            <a:r>
              <a:rPr b="1" i="0" lang="en-US" sz="3899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véhiculier</a:t>
            </a:r>
            <a:endParaRPr b="1" i="0" sz="3899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77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99"/>
              <a:buFont typeface="Arial"/>
              <a:buNone/>
            </a:pPr>
            <a:r>
              <a:rPr b="1" i="0" lang="en-US" sz="3899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V) Conclusion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6722876" y="2738596"/>
            <a:ext cx="5174231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409288" y="9779092"/>
            <a:ext cx="505112" cy="2677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99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99"/>
              <a:buFont typeface="Arial"/>
              <a:buNone/>
            </a:pPr>
            <a:r>
              <a:rPr b="1" i="0" lang="en-US" sz="2099" u="none" cap="none" strike="noStrike">
                <a:solidFill>
                  <a:srgbClr val="0070C0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e image contenant Police, Graphique, logo, symbole&#10;&#10;Description générée automatiquement" id="109" name="Google Shape;10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9300" y="270500"/>
            <a:ext cx="2387150" cy="969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Police, logo, Graphique, symbole&#10;&#10;Description générée automatiquement" id="110" name="Google Shape;110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208150" y="270500"/>
            <a:ext cx="1296100" cy="129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5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"/>
          <p:cNvSpPr/>
          <p:nvPr/>
        </p:nvSpPr>
        <p:spPr>
          <a:xfrm>
            <a:off x="17558309" y="2076313"/>
            <a:ext cx="405512" cy="89449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1" name="Google Shape;121;p3"/>
          <p:cNvCxnSpPr/>
          <p:nvPr/>
        </p:nvCxnSpPr>
        <p:spPr>
          <a:xfrm>
            <a:off x="1351987" y="6047378"/>
            <a:ext cx="1869400" cy="0"/>
          </a:xfrm>
          <a:prstGeom prst="straightConnector1">
            <a:avLst/>
          </a:prstGeom>
          <a:noFill/>
          <a:ln cap="rnd" cmpd="sng" w="857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2" name="Google Shape;122;p3"/>
          <p:cNvSpPr txBox="1"/>
          <p:nvPr/>
        </p:nvSpPr>
        <p:spPr>
          <a:xfrm>
            <a:off x="1028700" y="4661307"/>
            <a:ext cx="8379435" cy="9839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7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80"/>
              <a:buFont typeface="Arial"/>
              <a:buNone/>
            </a:pPr>
            <a:r>
              <a:rPr b="1" i="0" lang="en-US" sz="7580" u="none" cap="none" strike="noStrike">
                <a:solidFill>
                  <a:srgbClr val="0070C0"/>
                </a:solidFill>
                <a:latin typeface="Poppins"/>
                <a:ea typeface="Poppins"/>
                <a:cs typeface="Poppins"/>
                <a:sym typeface="Poppins"/>
              </a:rPr>
              <a:t>I. CONTEXTE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"/>
          <p:cNvSpPr/>
          <p:nvPr/>
        </p:nvSpPr>
        <p:spPr>
          <a:xfrm>
            <a:off x="16853788" y="2687050"/>
            <a:ext cx="405512" cy="89449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16153000" y="3342681"/>
            <a:ext cx="405512" cy="89449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3"/>
          <p:cNvSpPr/>
          <p:nvPr/>
        </p:nvSpPr>
        <p:spPr>
          <a:xfrm>
            <a:off x="15452213" y="4053931"/>
            <a:ext cx="405512" cy="89449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3"/>
          <p:cNvSpPr txBox="1"/>
          <p:nvPr/>
        </p:nvSpPr>
        <p:spPr>
          <a:xfrm>
            <a:off x="409288" y="9779092"/>
            <a:ext cx="619412" cy="2677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99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99"/>
              <a:buFont typeface="Arial"/>
              <a:buNone/>
            </a:pPr>
            <a:r>
              <a:rPr b="1" i="0" lang="en-US" sz="2099" u="none" cap="none" strike="noStrike">
                <a:solidFill>
                  <a:srgbClr val="0070C0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e image contenant Police, logo, Graphique, symbole&#10;&#10;Description générée automatiquement" id="127" name="Google Shape;12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53000" y="243437"/>
            <a:ext cx="1352675" cy="1352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Police, Graphique, logo, symbole&#10;&#10;Description générée automatiquement" id="128" name="Google Shape;128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9294" y="427773"/>
            <a:ext cx="2422154" cy="98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5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4"/>
          <p:cNvSpPr/>
          <p:nvPr/>
        </p:nvSpPr>
        <p:spPr>
          <a:xfrm>
            <a:off x="10432100" y="2076313"/>
            <a:ext cx="7588871" cy="89449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4"/>
          <p:cNvPicPr preferRelativeResize="0"/>
          <p:nvPr/>
        </p:nvPicPr>
        <p:blipFill rotWithShape="1">
          <a:blip r:embed="rId4">
            <a:alphaModFix/>
          </a:blip>
          <a:srcRect b="0" l="20109" r="30823" t="0"/>
          <a:stretch/>
        </p:blipFill>
        <p:spPr>
          <a:xfrm>
            <a:off x="10432100" y="1725178"/>
            <a:ext cx="7304451" cy="90866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Google Shape;136;p4"/>
          <p:cNvCxnSpPr/>
          <p:nvPr/>
        </p:nvCxnSpPr>
        <p:spPr>
          <a:xfrm>
            <a:off x="1028700" y="6591662"/>
            <a:ext cx="2788886" cy="0"/>
          </a:xfrm>
          <a:prstGeom prst="straightConnector1">
            <a:avLst/>
          </a:prstGeom>
          <a:noFill/>
          <a:ln cap="rnd" cmpd="sng" w="857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7" name="Google Shape;137;p4"/>
          <p:cNvSpPr txBox="1"/>
          <p:nvPr/>
        </p:nvSpPr>
        <p:spPr>
          <a:xfrm>
            <a:off x="0" y="4275396"/>
            <a:ext cx="9847153" cy="1782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7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80"/>
              <a:buFont typeface="Arial"/>
              <a:buNone/>
            </a:pPr>
            <a:r>
              <a:rPr b="1" i="0" lang="en-US" sz="6880" u="none" cap="none" strike="noStrike">
                <a:solidFill>
                  <a:srgbClr val="0070C0"/>
                </a:solidFill>
                <a:latin typeface="Poppins"/>
                <a:ea typeface="Poppins"/>
                <a:cs typeface="Poppins"/>
                <a:sym typeface="Poppins"/>
              </a:rPr>
              <a:t>II. ANALYSE DES DONNÉES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4"/>
          <p:cNvSpPr txBox="1"/>
          <p:nvPr/>
        </p:nvSpPr>
        <p:spPr>
          <a:xfrm>
            <a:off x="409288" y="9779092"/>
            <a:ext cx="176312" cy="2677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99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99"/>
              <a:buFont typeface="Arial"/>
              <a:buNone/>
            </a:pPr>
            <a:r>
              <a:rPr b="1" i="0" lang="en-US" sz="2099" u="none" cap="none" strike="noStrike">
                <a:solidFill>
                  <a:srgbClr val="0070C0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e image contenant Police, logo, Graphique, symbole&#10;&#10;Description générée automatiquement" id="139" name="Google Shape;139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383875" y="231250"/>
            <a:ext cx="1352675" cy="1352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Police, Graphique, logo, symbole&#10;&#10;Description générée automatiquement" id="140" name="Google Shape;140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9302" y="231253"/>
            <a:ext cx="2383925" cy="96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5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Google Shape;150;p5"/>
          <p:cNvCxnSpPr/>
          <p:nvPr/>
        </p:nvCxnSpPr>
        <p:spPr>
          <a:xfrm>
            <a:off x="7322909" y="3099766"/>
            <a:ext cx="684699" cy="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51" name="Google Shape;151;p5"/>
          <p:cNvCxnSpPr/>
          <p:nvPr/>
        </p:nvCxnSpPr>
        <p:spPr>
          <a:xfrm>
            <a:off x="11130720" y="3305679"/>
            <a:ext cx="684699" cy="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152" name="Google Shape;152;p5"/>
          <p:cNvGrpSpPr/>
          <p:nvPr/>
        </p:nvGrpSpPr>
        <p:grpSpPr>
          <a:xfrm>
            <a:off x="4881483" y="4420612"/>
            <a:ext cx="6931988" cy="619208"/>
            <a:chOff x="0" y="5536"/>
            <a:chExt cx="9242651" cy="825611"/>
          </a:xfrm>
        </p:grpSpPr>
        <p:cxnSp>
          <p:nvCxnSpPr>
            <p:cNvPr id="153" name="Google Shape;153;p5"/>
            <p:cNvCxnSpPr/>
            <p:nvPr/>
          </p:nvCxnSpPr>
          <p:spPr>
            <a:xfrm rot="10800000">
              <a:off x="8329719" y="436325"/>
              <a:ext cx="912932" cy="0"/>
            </a:xfrm>
            <a:prstGeom prst="straightConnector1">
              <a:avLst/>
            </a:prstGeom>
            <a:noFill/>
            <a:ln cap="flat" cmpd="sng" w="50800">
              <a:solidFill>
                <a:srgbClr val="0070C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54" name="Google Shape;154;p5"/>
            <p:cNvCxnSpPr/>
            <p:nvPr/>
          </p:nvCxnSpPr>
          <p:spPr>
            <a:xfrm rot="10800000">
              <a:off x="3252637" y="458629"/>
              <a:ext cx="912932" cy="0"/>
            </a:xfrm>
            <a:prstGeom prst="straightConnector1">
              <a:avLst/>
            </a:prstGeom>
            <a:noFill/>
            <a:ln cap="flat" cmpd="sng" w="50800">
              <a:solidFill>
                <a:srgbClr val="0070C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55" name="Google Shape;155;p5"/>
            <p:cNvSpPr txBox="1"/>
            <p:nvPr/>
          </p:nvSpPr>
          <p:spPr>
            <a:xfrm>
              <a:off x="4798191" y="202598"/>
              <a:ext cx="2983260" cy="4314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3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31"/>
                <a:buFont typeface="Arial"/>
                <a:buNone/>
              </a:pPr>
              <a:r>
                <a:rPr b="1" i="0" lang="en-US" sz="1931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Taux très faible</a:t>
              </a:r>
              <a:endParaRPr b="1" i="0" sz="1931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6" name="Google Shape;156;p5"/>
            <p:cNvSpPr txBox="1"/>
            <p:nvPr/>
          </p:nvSpPr>
          <p:spPr>
            <a:xfrm>
              <a:off x="0" y="5536"/>
              <a:ext cx="2983260" cy="8256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997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56"/>
                <a:buFont typeface="Arial"/>
                <a:buNone/>
              </a:pPr>
              <a:r>
                <a:rPr b="1" i="0" lang="en-US" sz="1756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On conserve toutes les variables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7" name="Google Shape;157;p5"/>
          <p:cNvSpPr txBox="1"/>
          <p:nvPr/>
        </p:nvSpPr>
        <p:spPr>
          <a:xfrm>
            <a:off x="4889157" y="2800217"/>
            <a:ext cx="2027631" cy="6192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89582" lvl="1" marL="379168" marR="0" rtl="0" algn="ctr">
              <a:lnSpc>
                <a:spcPct val="1399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6"/>
              <a:buFont typeface="Arial"/>
              <a:buChar char="•"/>
            </a:pPr>
            <a:r>
              <a:rPr b="1" i="0" lang="en-US" sz="1756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105 555 lignes</a:t>
            </a:r>
            <a:endParaRPr b="1" i="0" sz="1756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89582" lvl="1" marL="379168" marR="0" rtl="0" algn="ctr">
              <a:lnSpc>
                <a:spcPct val="1399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6"/>
              <a:buFont typeface="Arial"/>
              <a:buChar char="•"/>
            </a:pPr>
            <a:r>
              <a:rPr b="1" i="0" lang="en-US" sz="1756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30 variables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5"/>
          <p:cNvSpPr txBox="1"/>
          <p:nvPr/>
        </p:nvSpPr>
        <p:spPr>
          <a:xfrm>
            <a:off x="12616656" y="1999655"/>
            <a:ext cx="4360169" cy="501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28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Présence de données manquantes pour certaines variables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5"/>
          <p:cNvSpPr txBox="1"/>
          <p:nvPr/>
        </p:nvSpPr>
        <p:spPr>
          <a:xfrm>
            <a:off x="8449985" y="2797466"/>
            <a:ext cx="2237445" cy="6698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31"/>
              <a:buFont typeface="Arial"/>
              <a:buNone/>
            </a:pPr>
            <a:r>
              <a:rPr b="1" i="0" lang="en-US" sz="1931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10 000 contrats</a:t>
            </a:r>
            <a:endParaRPr b="1" i="0" sz="1931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31"/>
              <a:buFont typeface="Arial"/>
              <a:buNone/>
            </a:pPr>
            <a:r>
              <a:rPr b="1" i="0" lang="en-US" sz="1931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 ligne pas risque</a:t>
            </a:r>
            <a:endParaRPr b="1" i="0" sz="1931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" name="Google Shape;160;p5"/>
          <p:cNvSpPr txBox="1"/>
          <p:nvPr/>
        </p:nvSpPr>
        <p:spPr>
          <a:xfrm>
            <a:off x="12034615" y="7497801"/>
            <a:ext cx="5805314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160946" marR="0" rtl="0" algn="l">
              <a:lnSpc>
                <a:spcPct val="11594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Exposition égale à une année et donc prendra la valeur 1</a:t>
            </a:r>
            <a:r>
              <a:rPr b="0" i="0" lang="en-US" sz="1400" u="none" cap="none" strike="noStrik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b="0" i="0" sz="149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5"/>
          <p:cNvSpPr txBox="1"/>
          <p:nvPr/>
        </p:nvSpPr>
        <p:spPr>
          <a:xfrm>
            <a:off x="505828" y="479832"/>
            <a:ext cx="4092753" cy="2677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99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99"/>
              <a:buFont typeface="Arial"/>
              <a:buNone/>
            </a:pPr>
            <a:r>
              <a:rPr b="1" i="0" lang="en-US" sz="2099" u="none" cap="none" strike="noStrike">
                <a:solidFill>
                  <a:srgbClr val="0070C0"/>
                </a:solidFill>
                <a:latin typeface="Poppins"/>
                <a:ea typeface="Poppins"/>
                <a:cs typeface="Poppins"/>
                <a:sym typeface="Poppins"/>
              </a:rPr>
              <a:t>II. ANALYSE DES DONNÉES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5"/>
          <p:cNvSpPr txBox="1"/>
          <p:nvPr/>
        </p:nvSpPr>
        <p:spPr>
          <a:xfrm>
            <a:off x="409288" y="9779092"/>
            <a:ext cx="170458" cy="3133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99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99"/>
              <a:buFont typeface="Arial"/>
              <a:buNone/>
            </a:pPr>
            <a:r>
              <a:rPr b="1" i="0" lang="en-US" sz="2099" u="none" cap="none" strike="noStrike">
                <a:solidFill>
                  <a:srgbClr val="0070C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5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e image contenant texte, capture d’écran, diagramme, Rectangle&#10;&#10;Description générée automatiquement" id="163" name="Google Shape;16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478429" y="2722438"/>
            <a:ext cx="4636625" cy="239991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5"/>
          <p:cNvSpPr txBox="1"/>
          <p:nvPr/>
        </p:nvSpPr>
        <p:spPr>
          <a:xfrm>
            <a:off x="4882116" y="7632454"/>
            <a:ext cx="58053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160946" marR="0" rtl="0" algn="l">
              <a:lnSpc>
                <a:spcPct val="11594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Classification des véhicules est basée sur la fréquence</a:t>
            </a:r>
            <a:endParaRPr b="1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5" name="Google Shape;165;p5"/>
          <p:cNvCxnSpPr/>
          <p:nvPr/>
        </p:nvCxnSpPr>
        <p:spPr>
          <a:xfrm>
            <a:off x="11130720" y="7781598"/>
            <a:ext cx="684699" cy="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66" name="Google Shape;166;p5"/>
          <p:cNvCxnSpPr/>
          <p:nvPr/>
        </p:nvCxnSpPr>
        <p:spPr>
          <a:xfrm flipH="1" rot="10800000">
            <a:off x="1030785" y="3314124"/>
            <a:ext cx="3042837" cy="15492"/>
          </a:xfrm>
          <a:prstGeom prst="straightConnector1">
            <a:avLst/>
          </a:prstGeom>
          <a:noFill/>
          <a:ln cap="rnd" cmpd="sng" w="8828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7" name="Google Shape;167;p5"/>
          <p:cNvSpPr txBox="1"/>
          <p:nvPr/>
        </p:nvSpPr>
        <p:spPr>
          <a:xfrm>
            <a:off x="930455" y="3099766"/>
            <a:ext cx="3120111" cy="271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41"/>
              <a:buFont typeface="Arial"/>
              <a:buNone/>
            </a:pPr>
            <a:r>
              <a:rPr b="1" i="0" lang="en-US" sz="1641" u="none" cap="none" strike="noStrike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Base de données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" name="Google Shape;168;p5"/>
          <p:cNvCxnSpPr/>
          <p:nvPr/>
        </p:nvCxnSpPr>
        <p:spPr>
          <a:xfrm>
            <a:off x="1068319" y="7781598"/>
            <a:ext cx="2982247" cy="11237"/>
          </a:xfrm>
          <a:prstGeom prst="straightConnector1">
            <a:avLst/>
          </a:prstGeom>
          <a:noFill/>
          <a:ln cap="rnd" cmpd="sng" w="8828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9" name="Google Shape;169;p5"/>
          <p:cNvSpPr txBox="1"/>
          <p:nvPr/>
        </p:nvSpPr>
        <p:spPr>
          <a:xfrm>
            <a:off x="930456" y="7611699"/>
            <a:ext cx="3120110" cy="2767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41"/>
              <a:buFont typeface="Arial"/>
              <a:buNone/>
            </a:pPr>
            <a:r>
              <a:rPr b="1" i="0" lang="en-US" sz="1641" u="none" cap="none" strike="noStrike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Exposition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5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7"/>
          <p:cNvSpPr/>
          <p:nvPr/>
        </p:nvSpPr>
        <p:spPr>
          <a:xfrm>
            <a:off x="10432100" y="2076313"/>
            <a:ext cx="7588871" cy="89449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27"/>
          <p:cNvPicPr preferRelativeResize="0"/>
          <p:nvPr/>
        </p:nvPicPr>
        <p:blipFill rotWithShape="1">
          <a:blip r:embed="rId4">
            <a:alphaModFix/>
          </a:blip>
          <a:srcRect b="0" l="20109" r="30823" t="0"/>
          <a:stretch/>
        </p:blipFill>
        <p:spPr>
          <a:xfrm>
            <a:off x="10432100" y="1725178"/>
            <a:ext cx="7304451" cy="90866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Google Shape;177;p27"/>
          <p:cNvCxnSpPr/>
          <p:nvPr/>
        </p:nvCxnSpPr>
        <p:spPr>
          <a:xfrm>
            <a:off x="936837" y="7458765"/>
            <a:ext cx="2788886" cy="0"/>
          </a:xfrm>
          <a:prstGeom prst="straightConnector1">
            <a:avLst/>
          </a:prstGeom>
          <a:noFill/>
          <a:ln cap="rnd" cmpd="sng" w="857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8" name="Google Shape;178;p27"/>
          <p:cNvSpPr txBox="1"/>
          <p:nvPr/>
        </p:nvSpPr>
        <p:spPr>
          <a:xfrm>
            <a:off x="300527" y="2576507"/>
            <a:ext cx="9847153" cy="41080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7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80"/>
              <a:buFont typeface="Arial"/>
              <a:buNone/>
            </a:pPr>
            <a:r>
              <a:rPr b="1" i="0" lang="en-US" sz="6880" u="none" cap="none" strike="noStrike">
                <a:solidFill>
                  <a:srgbClr val="0070C0"/>
                </a:solidFill>
                <a:latin typeface="Poppins"/>
                <a:ea typeface="Poppins"/>
                <a:cs typeface="Poppins"/>
                <a:sym typeface="Poppins"/>
              </a:rPr>
              <a:t>III. Modélisation du Nombre de Sinistres hors effet véhicule par un GBM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7"/>
          <p:cNvSpPr txBox="1"/>
          <p:nvPr/>
        </p:nvSpPr>
        <p:spPr>
          <a:xfrm>
            <a:off x="409288" y="9779092"/>
            <a:ext cx="176312" cy="3133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99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99"/>
              <a:buFont typeface="Arial"/>
              <a:buNone/>
            </a:pPr>
            <a:r>
              <a:rPr b="1" i="0" lang="en-US" sz="2099" u="none" cap="none" strike="noStrike">
                <a:solidFill>
                  <a:srgbClr val="0070C0"/>
                </a:solidFill>
                <a:latin typeface="Poppins"/>
                <a:ea typeface="Poppins"/>
                <a:cs typeface="Poppins"/>
                <a:sym typeface="Poppins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e image contenant Police, logo, Graphique, symbole&#10;&#10;Description générée automatiquement" id="180" name="Google Shape;180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383875" y="231250"/>
            <a:ext cx="1352675" cy="1352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Police, Graphique, logo, symbole&#10;&#10;Description générée automatiquement" id="181" name="Google Shape;181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9302" y="231253"/>
            <a:ext cx="2383925" cy="96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/>
          <p:nvPr/>
        </p:nvSpPr>
        <p:spPr>
          <a:xfrm>
            <a:off x="0" y="32253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5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1" name="Google Shape;191;p28"/>
          <p:cNvCxnSpPr/>
          <p:nvPr/>
        </p:nvCxnSpPr>
        <p:spPr>
          <a:xfrm>
            <a:off x="7322909" y="2800217"/>
            <a:ext cx="684699" cy="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92" name="Google Shape;192;p28"/>
          <p:cNvSpPr txBox="1"/>
          <p:nvPr/>
        </p:nvSpPr>
        <p:spPr>
          <a:xfrm>
            <a:off x="12330684" y="9208807"/>
            <a:ext cx="5537566" cy="5243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60946" lvl="1" marL="321892" marR="0" rtl="0" algn="l">
              <a:lnSpc>
                <a:spcPct val="1304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Moyenne différente de la médiane</a:t>
            </a:r>
            <a:endParaRPr b="1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60946" lvl="1" marL="321892" marR="0" rtl="0" algn="l">
              <a:lnSpc>
                <a:spcPct val="1304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Q3 &lt; Moyenne:</a:t>
            </a:r>
            <a:r>
              <a:rPr b="0" i="0" lang="en-U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La distribution est étirée vers la droite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8"/>
          <p:cNvSpPr txBox="1"/>
          <p:nvPr/>
        </p:nvSpPr>
        <p:spPr>
          <a:xfrm>
            <a:off x="8449985" y="4577043"/>
            <a:ext cx="2584180" cy="9639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160946" marR="0" rtl="0" algn="l">
              <a:lnSpc>
                <a:spcPct val="11594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Prédiction du nombre de sinistres hors effet véhicule</a:t>
            </a:r>
            <a:endParaRPr b="0" i="0" sz="149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28"/>
          <p:cNvSpPr txBox="1"/>
          <p:nvPr/>
        </p:nvSpPr>
        <p:spPr>
          <a:xfrm>
            <a:off x="505824" y="479825"/>
            <a:ext cx="99015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99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99"/>
              <a:buFont typeface="Arial"/>
              <a:buNone/>
            </a:pPr>
            <a:r>
              <a:rPr b="1" i="0" lang="en-US" sz="2050" u="none" cap="none" strike="noStrike">
                <a:solidFill>
                  <a:srgbClr val="0070C0"/>
                </a:solidFill>
                <a:latin typeface="Poppins"/>
                <a:ea typeface="Poppins"/>
                <a:cs typeface="Poppins"/>
                <a:sym typeface="Poppins"/>
              </a:rPr>
              <a:t>III. Modélisation du Nombre de Sinistres hors effet véhicule par un GBM</a:t>
            </a:r>
            <a:endParaRPr b="0" i="0" sz="2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8"/>
          <p:cNvSpPr txBox="1"/>
          <p:nvPr/>
        </p:nvSpPr>
        <p:spPr>
          <a:xfrm>
            <a:off x="409288" y="9779092"/>
            <a:ext cx="170458" cy="3133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99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99"/>
              <a:buFont typeface="Arial"/>
              <a:buNone/>
            </a:pPr>
            <a:r>
              <a:rPr b="1" i="0" lang="en-US" sz="2099" u="none" cap="none" strike="noStrike">
                <a:solidFill>
                  <a:srgbClr val="0070C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7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6" name="Google Shape;196;p28"/>
          <p:cNvCxnSpPr/>
          <p:nvPr/>
        </p:nvCxnSpPr>
        <p:spPr>
          <a:xfrm>
            <a:off x="11239088" y="5026134"/>
            <a:ext cx="684699" cy="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97" name="Google Shape;197;p28"/>
          <p:cNvCxnSpPr/>
          <p:nvPr/>
        </p:nvCxnSpPr>
        <p:spPr>
          <a:xfrm flipH="1" rot="10800000">
            <a:off x="1007729" y="2845041"/>
            <a:ext cx="3042837" cy="15492"/>
          </a:xfrm>
          <a:prstGeom prst="straightConnector1">
            <a:avLst/>
          </a:prstGeom>
          <a:noFill/>
          <a:ln cap="rnd" cmpd="sng" w="8828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8" name="Google Shape;198;p28"/>
          <p:cNvSpPr txBox="1"/>
          <p:nvPr/>
        </p:nvSpPr>
        <p:spPr>
          <a:xfrm>
            <a:off x="930456" y="2673568"/>
            <a:ext cx="3120111" cy="353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41"/>
              <a:buFont typeface="Arial"/>
              <a:buNone/>
            </a:pPr>
            <a:r>
              <a:rPr b="1" i="0" lang="en-US" sz="1641" u="none" cap="none" strike="noStrike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Modèle de Poisson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9" name="Google Shape;199;p28"/>
          <p:cNvCxnSpPr/>
          <p:nvPr/>
        </p:nvCxnSpPr>
        <p:spPr>
          <a:xfrm>
            <a:off x="1068319" y="5164516"/>
            <a:ext cx="2982247" cy="11237"/>
          </a:xfrm>
          <a:prstGeom prst="straightConnector1">
            <a:avLst/>
          </a:prstGeom>
          <a:noFill/>
          <a:ln cap="rnd" cmpd="sng" w="8828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0" name="Google Shape;200;p28"/>
          <p:cNvSpPr txBox="1"/>
          <p:nvPr/>
        </p:nvSpPr>
        <p:spPr>
          <a:xfrm>
            <a:off x="930456" y="5026134"/>
            <a:ext cx="3120110" cy="353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41"/>
              <a:buFont typeface="Arial"/>
              <a:buNone/>
            </a:pPr>
            <a:r>
              <a:rPr b="1" i="0" lang="en-US" sz="1641" u="none" cap="none" strike="noStrike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GBM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1" name="Google Shape;201;p28"/>
          <p:cNvCxnSpPr/>
          <p:nvPr/>
        </p:nvCxnSpPr>
        <p:spPr>
          <a:xfrm>
            <a:off x="11699404" y="7620500"/>
            <a:ext cx="684699" cy="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02" name="Google Shape;202;p28"/>
          <p:cNvCxnSpPr/>
          <p:nvPr/>
        </p:nvCxnSpPr>
        <p:spPr>
          <a:xfrm>
            <a:off x="1112235" y="7620500"/>
            <a:ext cx="2966510" cy="0"/>
          </a:xfrm>
          <a:prstGeom prst="straightConnector1">
            <a:avLst/>
          </a:prstGeom>
          <a:noFill/>
          <a:ln cap="rnd" cmpd="sng" w="8828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3" name="Google Shape;203;p28"/>
          <p:cNvSpPr txBox="1"/>
          <p:nvPr/>
        </p:nvSpPr>
        <p:spPr>
          <a:xfrm>
            <a:off x="958634" y="7278993"/>
            <a:ext cx="3120111" cy="8700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356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"Freq_Res</a:t>
            </a:r>
            <a:endParaRPr b="1" i="0" sz="16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4356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‘fréquence résiduelle’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99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41"/>
              <a:buFont typeface="Arial"/>
              <a:buNone/>
            </a:pPr>
            <a:r>
              <a:t/>
            </a:r>
            <a:endParaRPr b="1" i="0" sz="1641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Une image contenant texte, Police, capture d’écran, ligne&#10;&#10;Description générée automatiquement" id="204" name="Google Shape;20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52167" y="7213229"/>
            <a:ext cx="6729918" cy="7362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Rectangle, ligne, diagramme, capture d’écran&#10;&#10;Description générée automatiquement" id="205" name="Google Shape;205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854285" y="6637708"/>
            <a:ext cx="4475081" cy="2401684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8"/>
          <p:cNvSpPr txBox="1"/>
          <p:nvPr/>
        </p:nvSpPr>
        <p:spPr>
          <a:xfrm>
            <a:off x="4883431" y="2671501"/>
            <a:ext cx="19116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160946" marR="0" rtl="0" algn="l">
              <a:lnSpc>
                <a:spcPct val="11594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Surdispersion</a:t>
            </a:r>
            <a:endParaRPr b="1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7" name="Google Shape;207;p28"/>
          <p:cNvSpPr txBox="1"/>
          <p:nvPr/>
        </p:nvSpPr>
        <p:spPr>
          <a:xfrm>
            <a:off x="8990599" y="2617203"/>
            <a:ext cx="5805314" cy="3213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160946" marR="0" rtl="0" algn="l">
              <a:lnSpc>
                <a:spcPct val="11594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Loi de Poisson en utilisant les GLM non adapté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Une image contenant texte, Police, nombre, capture d’écran&#10;&#10;Description générée automatiquement" id="208" name="Google Shape;208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064097" y="4555131"/>
            <a:ext cx="5463631" cy="9420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" name="Google Shape;209;p28"/>
          <p:cNvCxnSpPr/>
          <p:nvPr/>
        </p:nvCxnSpPr>
        <p:spPr>
          <a:xfrm>
            <a:off x="7432427" y="5135179"/>
            <a:ext cx="684699" cy="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10" name="Google Shape;210;p28"/>
          <p:cNvSpPr txBox="1"/>
          <p:nvPr/>
        </p:nvSpPr>
        <p:spPr>
          <a:xfrm>
            <a:off x="4707937" y="4793032"/>
            <a:ext cx="2584180" cy="9639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160946" marR="0" rtl="0" algn="l">
              <a:lnSpc>
                <a:spcPct val="11594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Identification des variables discriminantes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5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0" name="Google Shape;220;p6"/>
          <p:cNvCxnSpPr/>
          <p:nvPr/>
        </p:nvCxnSpPr>
        <p:spPr>
          <a:xfrm>
            <a:off x="9828699" y="2462128"/>
            <a:ext cx="684699" cy="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21" name="Google Shape;221;p6"/>
          <p:cNvCxnSpPr/>
          <p:nvPr/>
        </p:nvCxnSpPr>
        <p:spPr>
          <a:xfrm>
            <a:off x="10271660" y="4929663"/>
            <a:ext cx="684699" cy="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22" name="Google Shape;222;p6"/>
          <p:cNvSpPr txBox="1"/>
          <p:nvPr/>
        </p:nvSpPr>
        <p:spPr>
          <a:xfrm>
            <a:off x="11324933" y="2172829"/>
            <a:ext cx="5235603" cy="323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31"/>
              <a:buFont typeface="Arial"/>
              <a:buNone/>
            </a:pPr>
            <a:r>
              <a:rPr b="1" i="0" lang="en-US" sz="1931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Résultat: 24% de Valeurs abérrantes</a:t>
            </a:r>
            <a:endParaRPr b="1" i="0" sz="1931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3" name="Google Shape;223;p6"/>
          <p:cNvSpPr txBox="1"/>
          <p:nvPr/>
        </p:nvSpPr>
        <p:spPr>
          <a:xfrm>
            <a:off x="505825" y="479825"/>
            <a:ext cx="10570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699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99"/>
              <a:buFont typeface="Arial"/>
              <a:buNone/>
            </a:pPr>
            <a:r>
              <a:rPr b="1" lang="en-US" sz="2050">
                <a:solidFill>
                  <a:srgbClr val="0070C0"/>
                </a:solidFill>
                <a:latin typeface="Poppins"/>
                <a:ea typeface="Poppins"/>
                <a:cs typeface="Poppins"/>
                <a:sym typeface="Poppins"/>
              </a:rPr>
              <a:t>III. Modélisation du Nombre de Sinistres hors effet véhicule par un GBM</a:t>
            </a:r>
            <a:endParaRPr sz="2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699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99"/>
              <a:buFont typeface="Arial"/>
              <a:buNone/>
            </a:pPr>
            <a:r>
              <a:t/>
            </a:r>
            <a:endParaRPr b="1" sz="2099">
              <a:solidFill>
                <a:srgbClr val="0070C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4" name="Google Shape;224;p6"/>
          <p:cNvSpPr txBox="1"/>
          <p:nvPr/>
        </p:nvSpPr>
        <p:spPr>
          <a:xfrm>
            <a:off x="11919436" y="4391760"/>
            <a:ext cx="2702743" cy="9398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6"/>
              <a:buFont typeface="Arial"/>
              <a:buNone/>
            </a:pPr>
            <a:r>
              <a:rPr b="1" i="0" lang="en-US" sz="1756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Nous favorisons, alors, les percentiles P2,5 et P97,5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6"/>
          <p:cNvSpPr txBox="1"/>
          <p:nvPr/>
        </p:nvSpPr>
        <p:spPr>
          <a:xfrm>
            <a:off x="580540" y="1059869"/>
            <a:ext cx="4092753" cy="3550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99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99"/>
              <a:buFont typeface="Arial"/>
              <a:buNone/>
            </a:pPr>
            <a:r>
              <a:rPr b="1" i="0" lang="en-US" sz="2699" u="sng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Détection des Outliers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6"/>
          <p:cNvSpPr txBox="1"/>
          <p:nvPr/>
        </p:nvSpPr>
        <p:spPr>
          <a:xfrm>
            <a:off x="409288" y="9779092"/>
            <a:ext cx="171252" cy="3133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99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99"/>
              <a:buFont typeface="Arial"/>
              <a:buNone/>
            </a:pPr>
            <a:r>
              <a:rPr b="1" i="0" lang="en-US" sz="2099" u="none" cap="none" strike="noStrike">
                <a:solidFill>
                  <a:srgbClr val="0070C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8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7" name="Google Shape;227;p6"/>
          <p:cNvCxnSpPr/>
          <p:nvPr/>
        </p:nvCxnSpPr>
        <p:spPr>
          <a:xfrm flipH="1" rot="10800000">
            <a:off x="753657" y="2441080"/>
            <a:ext cx="3042837" cy="15492"/>
          </a:xfrm>
          <a:prstGeom prst="straightConnector1">
            <a:avLst/>
          </a:prstGeom>
          <a:noFill/>
          <a:ln cap="rnd" cmpd="sng" w="8828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8" name="Google Shape;228;p6"/>
          <p:cNvSpPr txBox="1"/>
          <p:nvPr/>
        </p:nvSpPr>
        <p:spPr>
          <a:xfrm>
            <a:off x="694693" y="2264017"/>
            <a:ext cx="3120111" cy="2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41"/>
              <a:buFont typeface="Arial"/>
              <a:buNone/>
            </a:pPr>
            <a:r>
              <a:rPr b="1" i="0" lang="en-US" sz="1641" u="none" cap="none" strike="noStrike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Critère IQR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9" name="Google Shape;229;p6"/>
          <p:cNvCxnSpPr/>
          <p:nvPr/>
        </p:nvCxnSpPr>
        <p:spPr>
          <a:xfrm flipH="1" rot="10800000">
            <a:off x="803158" y="4929663"/>
            <a:ext cx="3042837" cy="15492"/>
          </a:xfrm>
          <a:prstGeom prst="straightConnector1">
            <a:avLst/>
          </a:prstGeom>
          <a:noFill/>
          <a:ln cap="rnd" cmpd="sng" w="8828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0" name="Google Shape;230;p6"/>
          <p:cNvSpPr txBox="1"/>
          <p:nvPr/>
        </p:nvSpPr>
        <p:spPr>
          <a:xfrm>
            <a:off x="803157" y="4725676"/>
            <a:ext cx="3120110" cy="271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41"/>
              <a:buFont typeface="Arial"/>
              <a:buNone/>
            </a:pPr>
            <a:r>
              <a:rPr b="1" i="0" lang="en-US" sz="1641" u="none" cap="none" strike="noStrike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Critère des Percentiles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6"/>
          <p:cNvSpPr/>
          <p:nvPr/>
        </p:nvSpPr>
        <p:spPr>
          <a:xfrm>
            <a:off x="4703171" y="1312259"/>
            <a:ext cx="4518317" cy="2558165"/>
          </a:xfrm>
          <a:custGeom>
            <a:rect b="b" l="l" r="r" t="t"/>
            <a:pathLst>
              <a:path extrusionOk="0" h="2558165" w="4518317">
                <a:moveTo>
                  <a:pt x="0" y="0"/>
                </a:moveTo>
                <a:lnTo>
                  <a:pt x="4518317" y="0"/>
                </a:lnTo>
                <a:lnTo>
                  <a:pt x="4518317" y="2558165"/>
                </a:lnTo>
                <a:lnTo>
                  <a:pt x="0" y="25581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ne image contenant texte, Police, capture d’écran, ligne&#10;&#10;Description générée automatiquement" id="232" name="Google Shape;232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1880" y="4425697"/>
            <a:ext cx="5171132" cy="10079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3" name="Google Shape;233;p6"/>
          <p:cNvCxnSpPr/>
          <p:nvPr/>
        </p:nvCxnSpPr>
        <p:spPr>
          <a:xfrm flipH="1" rot="10800000">
            <a:off x="880430" y="7836291"/>
            <a:ext cx="3042837" cy="15492"/>
          </a:xfrm>
          <a:prstGeom prst="straightConnector1">
            <a:avLst/>
          </a:prstGeom>
          <a:noFill/>
          <a:ln cap="rnd" cmpd="sng" w="8828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4" name="Google Shape;234;p6"/>
          <p:cNvSpPr txBox="1"/>
          <p:nvPr/>
        </p:nvSpPr>
        <p:spPr>
          <a:xfrm>
            <a:off x="841792" y="7646775"/>
            <a:ext cx="3120111" cy="271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41"/>
              <a:buFont typeface="Arial"/>
              <a:buNone/>
            </a:pPr>
            <a:r>
              <a:rPr b="1" i="0" lang="en-US" sz="1641" u="none" cap="none" strike="noStrike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Hill Plot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6"/>
          <p:cNvSpPr txBox="1"/>
          <p:nvPr/>
        </p:nvSpPr>
        <p:spPr>
          <a:xfrm>
            <a:off x="4673293" y="7000456"/>
            <a:ext cx="3798300" cy="15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31"/>
              <a:buFont typeface="Arial"/>
              <a:buNone/>
            </a:pPr>
            <a:r>
              <a:rPr b="1" i="0" lang="en-US" sz="1931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L’estimateur de Hill est l’une des méthodes issues de la TVE qui sert à déterminer le seuil</a:t>
            </a:r>
            <a:endParaRPr b="1" i="0" sz="1931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31"/>
              <a:buFont typeface="Arial"/>
              <a:buNone/>
            </a:pPr>
            <a:r>
              <a:rPr b="1" i="0" lang="en-US" sz="1931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des valeurs extrêmes.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6" name="Google Shape;236;p6"/>
          <p:cNvCxnSpPr/>
          <p:nvPr/>
        </p:nvCxnSpPr>
        <p:spPr>
          <a:xfrm>
            <a:off x="8801650" y="7782762"/>
            <a:ext cx="684699" cy="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descr="Une image contenant texte, ligne, capture d’écran, diagramme&#10;&#10;Description générée automatiquement" id="237" name="Google Shape;237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828699" y="5975628"/>
            <a:ext cx="6248634" cy="3342293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6"/>
          <p:cNvSpPr txBox="1"/>
          <p:nvPr/>
        </p:nvSpPr>
        <p:spPr>
          <a:xfrm>
            <a:off x="9058390" y="9349952"/>
            <a:ext cx="76035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31"/>
              <a:buFont typeface="Arial"/>
              <a:buNone/>
            </a:pPr>
            <a:r>
              <a:rPr b="1" i="0" lang="en-US" sz="1931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Seuil à 3,6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31"/>
              <a:buFont typeface="Arial"/>
              <a:buNone/>
            </a:pPr>
            <a:r>
              <a:rPr b="1" i="0" lang="en-US" sz="1931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 choix du seuil est donc </a:t>
            </a:r>
            <a:r>
              <a:rPr b="1" i="0" lang="en-US" sz="1931" u="none" cap="none" strike="noStrike">
                <a:solidFill>
                  <a:srgbClr val="6AA84F"/>
                </a:solidFill>
                <a:latin typeface="Open Sans"/>
                <a:ea typeface="Open Sans"/>
                <a:cs typeface="Open Sans"/>
                <a:sym typeface="Open Sans"/>
              </a:rPr>
              <a:t>validé</a:t>
            </a:r>
            <a:endParaRPr b="1" i="0" sz="1931" u="none" cap="none" strike="noStrike">
              <a:solidFill>
                <a:srgbClr val="6AA84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8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5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8"/>
          <p:cNvSpPr/>
          <p:nvPr/>
        </p:nvSpPr>
        <p:spPr>
          <a:xfrm>
            <a:off x="10432100" y="2076313"/>
            <a:ext cx="7588871" cy="89449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5" name="Google Shape;245;p8"/>
          <p:cNvPicPr preferRelativeResize="0"/>
          <p:nvPr/>
        </p:nvPicPr>
        <p:blipFill rotWithShape="1">
          <a:blip r:embed="rId4">
            <a:alphaModFix/>
          </a:blip>
          <a:srcRect b="0" l="19168" r="28821" t="0"/>
          <a:stretch/>
        </p:blipFill>
        <p:spPr>
          <a:xfrm>
            <a:off x="10432100" y="1725178"/>
            <a:ext cx="7304451" cy="90866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6" name="Google Shape;246;p8"/>
          <p:cNvCxnSpPr/>
          <p:nvPr/>
        </p:nvCxnSpPr>
        <p:spPr>
          <a:xfrm>
            <a:off x="809825" y="8029962"/>
            <a:ext cx="2788800" cy="0"/>
          </a:xfrm>
          <a:prstGeom prst="straightConnector1">
            <a:avLst/>
          </a:prstGeom>
          <a:noFill/>
          <a:ln cap="rnd" cmpd="sng" w="857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7" name="Google Shape;247;p8"/>
          <p:cNvSpPr txBox="1"/>
          <p:nvPr/>
        </p:nvSpPr>
        <p:spPr>
          <a:xfrm>
            <a:off x="409297" y="2916434"/>
            <a:ext cx="9516000" cy="41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7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80"/>
              <a:buFont typeface="Arial"/>
              <a:buNone/>
            </a:pPr>
            <a:r>
              <a:rPr b="1" i="0" lang="en-US" sz="6880" u="none" cap="none" strike="noStrike">
                <a:solidFill>
                  <a:srgbClr val="0070C0"/>
                </a:solidFill>
                <a:latin typeface="Poppins"/>
                <a:ea typeface="Poppins"/>
                <a:cs typeface="Poppins"/>
                <a:sym typeface="Poppins"/>
              </a:rPr>
              <a:t>IV. Modélisation du Nombre de Sinistres Résiduels par un GBM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8"/>
          <p:cNvSpPr txBox="1"/>
          <p:nvPr/>
        </p:nvSpPr>
        <p:spPr>
          <a:xfrm>
            <a:off x="409288" y="9779092"/>
            <a:ext cx="171450" cy="3133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99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99"/>
              <a:buFont typeface="Arial"/>
              <a:buNone/>
            </a:pPr>
            <a:r>
              <a:rPr b="1" i="0" lang="en-US" sz="2099" u="none" cap="none" strike="noStrike">
                <a:solidFill>
                  <a:srgbClr val="0070C0"/>
                </a:solidFill>
                <a:latin typeface="Poppins"/>
                <a:ea typeface="Poppins"/>
                <a:cs typeface="Poppins"/>
                <a:sym typeface="Poppins"/>
              </a:rPr>
              <a:t>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e image contenant Police, Graphique, logo, symbole&#10;&#10;Description générée automatiquement" id="249" name="Google Shape;249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9294" y="427773"/>
            <a:ext cx="2422154" cy="98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Police, logo, Graphique, symbole&#10;&#10;Description générée automatiquement" id="250" name="Google Shape;250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153000" y="243437"/>
            <a:ext cx="1352675" cy="1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Lyzie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bf4bb52-9e9d-4296-940a-59002820a53c_Enabled">
    <vt:lpwstr>true</vt:lpwstr>
  </property>
  <property fmtid="{D5CDD505-2E9C-101B-9397-08002B2CF9AE}" pid="3" name="MSIP_Label_5bf4bb52-9e9d-4296-940a-59002820a53c_SetDate">
    <vt:lpwstr>2024-03-04T22:14:12Z</vt:lpwstr>
  </property>
  <property fmtid="{D5CDD505-2E9C-101B-9397-08002B2CF9AE}" pid="4" name="MSIP_Label_5bf4bb52-9e9d-4296-940a-59002820a53c_Method">
    <vt:lpwstr>Standard</vt:lpwstr>
  </property>
  <property fmtid="{D5CDD505-2E9C-101B-9397-08002B2CF9AE}" pid="5" name="MSIP_Label_5bf4bb52-9e9d-4296-940a-59002820a53c_Name">
    <vt:lpwstr>5bf4bb52-9e9d-4296-940a-59002820a53c</vt:lpwstr>
  </property>
  <property fmtid="{D5CDD505-2E9C-101B-9397-08002B2CF9AE}" pid="6" name="MSIP_Label_5bf4bb52-9e9d-4296-940a-59002820a53c_SiteId">
    <vt:lpwstr>cbeb3ecc-6f45-4183-b5a8-088140deae5d</vt:lpwstr>
  </property>
  <property fmtid="{D5CDD505-2E9C-101B-9397-08002B2CF9AE}" pid="7" name="MSIP_Label_5bf4bb52-9e9d-4296-940a-59002820a53c_ActionId">
    <vt:lpwstr>e9f423c1-fc9c-4015-8b2e-6fc0d7dc9402</vt:lpwstr>
  </property>
  <property fmtid="{D5CDD505-2E9C-101B-9397-08002B2CF9AE}" pid="8" name="MSIP_Label_5bf4bb52-9e9d-4296-940a-59002820a53c_ContentBits">
    <vt:lpwstr>0</vt:lpwstr>
  </property>
</Properties>
</file>