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62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68B49-878F-418D-9397-AE10F434271C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4A6C-A55A-4E24-8580-9921F682E63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6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68B49-878F-418D-9397-AE10F434271C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4A6C-A55A-4E24-8580-9921F682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98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68B49-878F-418D-9397-AE10F434271C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4A6C-A55A-4E24-8580-9921F682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70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68B49-878F-418D-9397-AE10F434271C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4A6C-A55A-4E24-8580-9921F682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3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68B49-878F-418D-9397-AE10F434271C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4A6C-A55A-4E24-8580-9921F682E63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54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68B49-878F-418D-9397-AE10F434271C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4A6C-A55A-4E24-8580-9921F682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87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68B49-878F-418D-9397-AE10F434271C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4A6C-A55A-4E24-8580-9921F682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93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68B49-878F-418D-9397-AE10F434271C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4A6C-A55A-4E24-8580-9921F682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9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68B49-878F-418D-9397-AE10F434271C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4A6C-A55A-4E24-8580-9921F682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15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068B49-878F-418D-9397-AE10F434271C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014A6C-A55A-4E24-8580-9921F682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48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68B49-878F-418D-9397-AE10F434271C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4A6C-A55A-4E24-8580-9921F682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79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068B49-878F-418D-9397-AE10F434271C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014A6C-A55A-4E24-8580-9921F682E63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15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300" b="1" i="1" dirty="0">
                <a:solidFill>
                  <a:schemeClr val="tx1"/>
                </a:solidFill>
                <a:latin typeface="+mn-lt"/>
              </a:rPr>
              <a:t>Обзор подходов к моделированию прикладных</a:t>
            </a:r>
            <a:br>
              <a:rPr lang="ru-RU" sz="3300" b="1" i="1" dirty="0">
                <a:solidFill>
                  <a:schemeClr val="tx1"/>
                </a:solidFill>
                <a:latin typeface="+mn-lt"/>
              </a:rPr>
            </a:br>
            <a:r>
              <a:rPr lang="ru-RU" sz="3300" b="1" i="1" dirty="0">
                <a:solidFill>
                  <a:schemeClr val="tx1"/>
                </a:solidFill>
                <a:latin typeface="+mn-lt"/>
              </a:rPr>
              <a:t>задач маршрутизации транспортных </a:t>
            </a:r>
            <a:r>
              <a:rPr lang="ru-RU" sz="3300" b="1" i="1" dirty="0" smtClean="0">
                <a:solidFill>
                  <a:schemeClr val="tx1"/>
                </a:solidFill>
                <a:latin typeface="+mn-lt"/>
              </a:rPr>
              <a:t>средств</a:t>
            </a:r>
            <a:r>
              <a:rPr lang="ru-RU" sz="33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ru-RU" sz="3300" dirty="0" smtClean="0">
                <a:solidFill>
                  <a:schemeClr val="tx1"/>
                </a:solidFill>
                <a:latin typeface="+mn-lt"/>
              </a:rPr>
            </a:br>
            <a:r>
              <a:rPr lang="ru-RU" sz="3300" dirty="0" smtClean="0">
                <a:solidFill>
                  <a:schemeClr val="tx1"/>
                </a:solidFill>
                <a:latin typeface="+mn-lt"/>
              </a:rPr>
              <a:t>и</a:t>
            </a:r>
            <a:br>
              <a:rPr lang="ru-RU" sz="3300" dirty="0" smtClean="0">
                <a:solidFill>
                  <a:schemeClr val="tx1"/>
                </a:solidFill>
                <a:latin typeface="+mn-lt"/>
              </a:rPr>
            </a:br>
            <a:r>
              <a:rPr lang="ru-RU" sz="3300" b="1" i="1" dirty="0">
                <a:solidFill>
                  <a:schemeClr val="tx1"/>
                </a:solidFill>
                <a:latin typeface="+mn-lt"/>
              </a:rPr>
              <a:t>Расширение </a:t>
            </a:r>
            <a:r>
              <a:rPr lang="en-US" sz="3300" b="1" i="1" dirty="0" smtClean="0">
                <a:solidFill>
                  <a:schemeClr val="tx1"/>
                </a:solidFill>
                <a:latin typeface="+mn-lt"/>
              </a:rPr>
              <a:t>TSP</a:t>
            </a:r>
            <a:r>
              <a:rPr lang="ru-RU" sz="3300" b="1" i="1" dirty="0" smtClean="0">
                <a:solidFill>
                  <a:schemeClr val="tx1"/>
                </a:solidFill>
                <a:latin typeface="+mn-lt"/>
              </a:rPr>
              <a:t> Лина-</a:t>
            </a:r>
            <a:r>
              <a:rPr lang="ru-RU" sz="3300" b="1" i="1" dirty="0" err="1" smtClean="0">
                <a:solidFill>
                  <a:schemeClr val="tx1"/>
                </a:solidFill>
                <a:latin typeface="+mn-lt"/>
              </a:rPr>
              <a:t>Кернигана</a:t>
            </a:r>
            <a:r>
              <a:rPr lang="ru-RU" sz="3300" b="1" i="1" dirty="0" smtClean="0">
                <a:solidFill>
                  <a:schemeClr val="tx1"/>
                </a:solidFill>
                <a:latin typeface="+mn-lt"/>
              </a:rPr>
              <a:t>-</a:t>
            </a:r>
            <a:r>
              <a:rPr lang="ru-RU" sz="3300" b="1" i="1" dirty="0" err="1" smtClean="0">
                <a:solidFill>
                  <a:schemeClr val="tx1"/>
                </a:solidFill>
                <a:latin typeface="+mn-lt"/>
              </a:rPr>
              <a:t>Хельсгауна</a:t>
            </a:r>
            <a:r>
              <a:rPr lang="ru-RU" sz="3300" b="1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3300" b="1" i="1" dirty="0">
                <a:solidFill>
                  <a:schemeClr val="tx1"/>
                </a:solidFill>
                <a:latin typeface="+mn-lt"/>
              </a:rPr>
              <a:t>для</a:t>
            </a:r>
            <a:br>
              <a:rPr lang="ru-RU" sz="3300" b="1" i="1" dirty="0">
                <a:solidFill>
                  <a:schemeClr val="tx1"/>
                </a:solidFill>
                <a:latin typeface="+mn-lt"/>
              </a:rPr>
            </a:br>
            <a:r>
              <a:rPr lang="ru-RU" sz="3300" b="1" i="1" dirty="0">
                <a:solidFill>
                  <a:schemeClr val="tx1"/>
                </a:solidFill>
                <a:latin typeface="+mn-lt"/>
              </a:rPr>
              <a:t>решения проблем </a:t>
            </a:r>
            <a:r>
              <a:rPr lang="ru-RU" sz="3300" b="1" i="1" dirty="0" smtClean="0">
                <a:solidFill>
                  <a:schemeClr val="tx1"/>
                </a:solidFill>
                <a:latin typeface="+mn-lt"/>
              </a:rPr>
              <a:t>с коммивояжерами </a:t>
            </a:r>
            <a:r>
              <a:rPr lang="ru-RU" sz="3300" b="1" i="1" dirty="0">
                <a:solidFill>
                  <a:schemeClr val="tx1"/>
                </a:solidFill>
                <a:latin typeface="+mn-lt"/>
              </a:rPr>
              <a:t>и маршрутами</a:t>
            </a:r>
            <a:br>
              <a:rPr lang="ru-RU" sz="3300" b="1" i="1" dirty="0">
                <a:solidFill>
                  <a:schemeClr val="tx1"/>
                </a:solidFill>
                <a:latin typeface="+mn-lt"/>
              </a:rPr>
            </a:br>
            <a:r>
              <a:rPr lang="ru-RU" sz="3300" b="1" i="1" dirty="0">
                <a:solidFill>
                  <a:schemeClr val="tx1"/>
                </a:solidFill>
                <a:latin typeface="+mn-lt"/>
              </a:rPr>
              <a:t>транспортных средств </a:t>
            </a:r>
            <a:r>
              <a:rPr lang="ru-RU" sz="3300" b="1" i="1" dirty="0" smtClean="0">
                <a:solidFill>
                  <a:schemeClr val="tx1"/>
                </a:solidFill>
                <a:latin typeface="+mn-lt"/>
              </a:rPr>
              <a:t>с ограниченными </a:t>
            </a:r>
            <a:r>
              <a:rPr lang="ru-RU" sz="3300" b="1" i="1" dirty="0">
                <a:solidFill>
                  <a:schemeClr val="tx1"/>
                </a:solidFill>
                <a:latin typeface="+mn-lt"/>
              </a:rPr>
              <a:t>возможностями</a:t>
            </a:r>
            <a:endParaRPr lang="ru-RU" sz="3300" b="1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67601" y="5912945"/>
            <a:ext cx="4167274" cy="1143000"/>
          </a:xfrm>
        </p:spPr>
        <p:txBody>
          <a:bodyPr/>
          <a:lstStyle/>
          <a:p>
            <a:r>
              <a:rPr lang="ru-RU" dirty="0" smtClean="0"/>
              <a:t>Михельсон Герман 320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7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The </a:t>
            </a:r>
            <a:r>
              <a:rPr lang="en-US" sz="2500" b="1" dirty="0">
                <a:solidFill>
                  <a:srgbClr val="00B050"/>
                </a:solidFill>
              </a:rPr>
              <a:t>vehicle routing problem</a:t>
            </a:r>
            <a:r>
              <a:rPr lang="en-US" sz="2500" dirty="0">
                <a:solidFill>
                  <a:srgbClr val="00B050"/>
                </a:solidFill>
              </a:rPr>
              <a:t> (</a:t>
            </a:r>
            <a:r>
              <a:rPr lang="en-US" sz="2500" b="1" dirty="0">
                <a:solidFill>
                  <a:srgbClr val="00B050"/>
                </a:solidFill>
              </a:rPr>
              <a:t>VRP</a:t>
            </a:r>
            <a:r>
              <a:rPr lang="en-US" sz="2500" dirty="0">
                <a:solidFill>
                  <a:srgbClr val="00B050"/>
                </a:solidFill>
              </a:rPr>
              <a:t>) </a:t>
            </a:r>
            <a:r>
              <a:rPr lang="en-US" sz="2500" dirty="0"/>
              <a:t>– </a:t>
            </a:r>
            <a:r>
              <a:rPr lang="ru-RU" sz="2500" dirty="0"/>
              <a:t>проблема маршрутизации транспортных средств</a:t>
            </a:r>
            <a:r>
              <a:rPr lang="en-US" sz="2500" dirty="0"/>
              <a:t>. </a:t>
            </a:r>
            <a:r>
              <a:rPr lang="ru-RU" sz="2500" dirty="0"/>
              <a:t>В задаче </a:t>
            </a:r>
            <a:r>
              <a:rPr lang="en-US" sz="2500" dirty="0"/>
              <a:t>VRP</a:t>
            </a:r>
            <a:r>
              <a:rPr lang="ru-RU" sz="2500" dirty="0"/>
              <a:t> задается вопрос: </a:t>
            </a:r>
            <a:r>
              <a:rPr lang="ru-RU" sz="2500" b="1" dirty="0"/>
              <a:t>«Каков оптимальный набор маршрутов для транспортных средств, чтобы доставить продукт определенной группе клиентов?»</a:t>
            </a:r>
            <a:endParaRPr lang="ru-RU" sz="25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Основные проблемы </a:t>
            </a:r>
            <a:r>
              <a:rPr lang="en-US" dirty="0" smtClean="0"/>
              <a:t>VRP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  <a:p>
            <a:pPr lvl="1"/>
            <a:r>
              <a:rPr lang="ru-RU" i="1" dirty="0"/>
              <a:t>Что такое транспортные запросы?</a:t>
            </a:r>
            <a:endParaRPr lang="ru-RU" sz="1600" dirty="0"/>
          </a:p>
          <a:p>
            <a:pPr lvl="1"/>
            <a:r>
              <a:rPr lang="ru-RU" i="1" dirty="0"/>
              <a:t>Как должны выполняться заявки на транспортировку?</a:t>
            </a:r>
            <a:endParaRPr lang="ru-RU" sz="1600" dirty="0"/>
          </a:p>
          <a:p>
            <a:pPr lvl="1"/>
            <a:r>
              <a:rPr lang="ru-RU" i="1" dirty="0"/>
              <a:t>Что является транспортным средством и как можно его перемещать между местами?</a:t>
            </a:r>
            <a:endParaRPr lang="ru-RU" sz="1600" dirty="0"/>
          </a:p>
          <a:p>
            <a:pPr lvl="1"/>
            <a:r>
              <a:rPr lang="ru-RU" i="1" dirty="0"/>
              <a:t>Какие наборы из маршрутов являются выполнимыми?</a:t>
            </a:r>
            <a:endParaRPr lang="ru-RU" sz="1600" dirty="0"/>
          </a:p>
          <a:p>
            <a:pPr lvl="1"/>
            <a:r>
              <a:rPr lang="ru-RU" i="1" dirty="0"/>
              <a:t>Как определяется стоимость набора маршрутов?</a:t>
            </a:r>
            <a:endParaRPr lang="ru-RU" sz="1600" dirty="0"/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ru-RU" i="1" dirty="0"/>
              <a:t>Проблемы маршрутизации транспортных </a:t>
            </a:r>
            <a:r>
              <a:rPr lang="ru-RU" i="1" dirty="0" smtClean="0"/>
              <a:t>средств имеют </a:t>
            </a:r>
            <a:r>
              <a:rPr lang="ru-RU" i="1" dirty="0"/>
              <a:t>большое практическое значение - хорошо известно, что транспорт обычно вносит значительный вклад в окончательную цену продукта, а автоматизированное планирование может </a:t>
            </a:r>
            <a:r>
              <a:rPr lang="ru-RU" i="1" dirty="0" smtClean="0"/>
              <a:t>принести производственной</a:t>
            </a:r>
            <a:r>
              <a:rPr lang="ru-RU" i="1" dirty="0"/>
              <a:t> компании </a:t>
            </a:r>
            <a:r>
              <a:rPr lang="ru-RU" i="1" dirty="0" smtClean="0"/>
              <a:t>ощутимую экономию</a:t>
            </a:r>
            <a:r>
              <a:rPr lang="ru-RU" i="1" dirty="0"/>
              <a:t>. Однако, поскольку VRP </a:t>
            </a:r>
            <a:r>
              <a:rPr lang="ru-RU" i="1" dirty="0" err="1" smtClean="0"/>
              <a:t>содержтпроблему</a:t>
            </a:r>
            <a:r>
              <a:rPr lang="ru-RU" i="1" dirty="0"/>
              <a:t> </a:t>
            </a:r>
            <a:r>
              <a:rPr lang="ru-RU" i="1" dirty="0" smtClean="0"/>
              <a:t>коммивояжера</a:t>
            </a:r>
            <a:r>
              <a:rPr lang="ru-RU" i="1" dirty="0"/>
              <a:t>, любая VRP может быть рассмотрена NP-трудной задачей.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19772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The </a:t>
            </a:r>
            <a:r>
              <a:rPr lang="en-US" sz="2500" b="1" dirty="0">
                <a:solidFill>
                  <a:srgbClr val="00B050"/>
                </a:solidFill>
              </a:rPr>
              <a:t>travelling salesman problem</a:t>
            </a:r>
            <a:r>
              <a:rPr lang="ru-RU" sz="2500" b="1" dirty="0">
                <a:solidFill>
                  <a:srgbClr val="00B050"/>
                </a:solidFill>
              </a:rPr>
              <a:t> (</a:t>
            </a:r>
            <a:r>
              <a:rPr lang="en-US" sz="2500" b="1" dirty="0">
                <a:solidFill>
                  <a:srgbClr val="00B050"/>
                </a:solidFill>
              </a:rPr>
              <a:t>TSP</a:t>
            </a:r>
            <a:r>
              <a:rPr lang="ru-RU" sz="2500" b="1" dirty="0">
                <a:solidFill>
                  <a:srgbClr val="00B050"/>
                </a:solidFill>
              </a:rPr>
              <a:t>)</a:t>
            </a:r>
            <a:r>
              <a:rPr lang="ru-RU" sz="2500" dirty="0">
                <a:solidFill>
                  <a:srgbClr val="00B050"/>
                </a:solidFill>
              </a:rPr>
              <a:t> </a:t>
            </a:r>
            <a:r>
              <a:rPr lang="ru-RU" sz="2500" dirty="0"/>
              <a:t>– </a:t>
            </a:r>
            <a:r>
              <a:rPr lang="ru-RU" sz="2500" dirty="0" smtClean="0"/>
              <a:t>проблема коммивояжера. В </a:t>
            </a:r>
            <a:r>
              <a:rPr lang="ru-RU" sz="2500" dirty="0"/>
              <a:t>задаче </a:t>
            </a:r>
            <a:r>
              <a:rPr lang="en-US" sz="2500" dirty="0"/>
              <a:t>TSP </a:t>
            </a:r>
            <a:r>
              <a:rPr lang="ru-RU" sz="2500" dirty="0"/>
              <a:t>задается вопрос: </a:t>
            </a:r>
            <a:r>
              <a:rPr lang="ru-RU" sz="2500" b="1" dirty="0"/>
              <a:t>"Учитывая список городов и расстояния между каждой парой городов, каков кратчайший возможный маршрут, который посещает каждый город ровно один раз и возвращается в исходный город?"</a:t>
            </a:r>
            <a:endParaRPr lang="ru-RU" sz="25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Важные методы оптимизации в </a:t>
            </a:r>
            <a:r>
              <a:rPr lang="en-US" dirty="0" smtClean="0"/>
              <a:t>TSP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ru-RU" i="1" dirty="0" smtClean="0"/>
              <a:t>Методы плоскости среза</a:t>
            </a:r>
            <a:endParaRPr lang="ru-RU" sz="1600" i="1" dirty="0"/>
          </a:p>
          <a:p>
            <a:pPr lvl="1"/>
            <a:r>
              <a:rPr lang="ru-RU" i="1" dirty="0"/>
              <a:t>Алгоритмы ветвления и привязки </a:t>
            </a:r>
            <a:endParaRPr lang="ru-RU" i="1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17920" y="1572577"/>
            <a:ext cx="4937760" cy="736282"/>
          </a:xfrm>
        </p:spPr>
        <p:txBody>
          <a:bodyPr/>
          <a:lstStyle/>
          <a:p>
            <a:pPr algn="ctr"/>
            <a:r>
              <a:rPr lang="ru-RU" dirty="0" smtClean="0"/>
              <a:t>Алгоритмы </a:t>
            </a:r>
            <a:r>
              <a:rPr lang="en-US" dirty="0" smtClean="0"/>
              <a:t>VRP</a:t>
            </a:r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2114549"/>
            <a:ext cx="6076950" cy="4562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108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Эвристические алгоритмы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smtClean="0"/>
              <a:t>Пример конструктивной эвристики это </a:t>
            </a:r>
            <a:r>
              <a:rPr lang="ru-RU" b="1" i="1" dirty="0" smtClean="0"/>
              <a:t>алгоритм ближайшего соседа</a:t>
            </a:r>
            <a:r>
              <a:rPr lang="en-US" b="1" dirty="0" smtClean="0"/>
              <a:t>: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172324" y="1845735"/>
            <a:ext cx="4448176" cy="402336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Пример </a:t>
            </a:r>
            <a:r>
              <a:rPr lang="ru-RU" b="1" dirty="0" err="1" smtClean="0"/>
              <a:t>метаэвристики</a:t>
            </a:r>
            <a:r>
              <a:rPr lang="ru-RU" b="1" dirty="0" smtClean="0"/>
              <a:t> это </a:t>
            </a:r>
            <a:r>
              <a:rPr lang="ru-RU" b="1" i="1" dirty="0" smtClean="0"/>
              <a:t>локальный поиск</a:t>
            </a:r>
            <a:r>
              <a:rPr lang="en-US" b="1" i="1" dirty="0" smtClean="0"/>
              <a:t>:</a:t>
            </a:r>
            <a:endParaRPr lang="ru-RU" b="1" i="1" dirty="0" smtClean="0"/>
          </a:p>
          <a:p>
            <a:r>
              <a:rPr lang="ru-RU" dirty="0"/>
              <a:t>• они начинают поиск с единственного допустимого решения (обычно генерируемого некоторой конструктивной эвристикой)</a:t>
            </a:r>
          </a:p>
          <a:p>
            <a:r>
              <a:rPr lang="ru-RU" dirty="0"/>
              <a:t>• на каждой итерации они создают окрестности текущего решения – набор допустимых решений, обычно полиномиального размера и состоящих из решений, “похожих” на текущее</a:t>
            </a:r>
          </a:p>
          <a:p>
            <a:r>
              <a:rPr lang="ru-RU" dirty="0"/>
              <a:t>• </a:t>
            </a:r>
            <a:r>
              <a:rPr lang="ru-RU" dirty="0">
                <a:solidFill>
                  <a:srgbClr val="FF0000"/>
                </a:solidFill>
              </a:rPr>
              <a:t>для окрестности, где находится действующее лицо они выбирают одно решение и принимают его (продвигают его к действующему решению) в соответствии с некоторым правилом, которое может быть как детерминированным (принять, если оно лучше, чем действующее), так и стохастическим (принять, если лучше, в противном случае принять с некоторой вероятностью</a:t>
            </a:r>
            <a:r>
              <a:rPr lang="ru-RU" dirty="0" smtClean="0">
                <a:solidFill>
                  <a:srgbClr val="FF0000"/>
                </a:solidFill>
              </a:rPr>
              <a:t>).</a:t>
            </a:r>
          </a:p>
          <a:p>
            <a:endParaRPr lang="ru-RU" i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" y="2657474"/>
            <a:ext cx="7043526" cy="173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Еще примеры </a:t>
            </a:r>
            <a:r>
              <a:rPr lang="ru-RU" dirty="0" err="1" smtClean="0"/>
              <a:t>метаэвристик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i="1" dirty="0" err="1">
                <a:solidFill>
                  <a:schemeClr val="tx1"/>
                </a:solidFill>
              </a:rPr>
              <a:t>Метаэвристика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“</a:t>
            </a:r>
            <a:r>
              <a:rPr lang="ru-RU" b="1" i="1" dirty="0">
                <a:solidFill>
                  <a:schemeClr val="tx1"/>
                </a:solidFill>
              </a:rPr>
              <a:t>имитация отжига</a:t>
            </a:r>
            <a:r>
              <a:rPr lang="en-US" b="1" i="1" dirty="0" smtClean="0">
                <a:solidFill>
                  <a:schemeClr val="tx1"/>
                </a:solidFill>
              </a:rPr>
              <a:t>”</a:t>
            </a:r>
            <a:endParaRPr lang="ru-RU" b="1" i="1" dirty="0" smtClean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Другой метод локального поиска, широко известный в сообществе VRP, - </a:t>
            </a:r>
            <a:r>
              <a:rPr lang="ru-RU" dirty="0" smtClean="0"/>
              <a:t>это</a:t>
            </a:r>
            <a:r>
              <a:rPr lang="en-US" dirty="0"/>
              <a:t> </a:t>
            </a:r>
            <a:r>
              <a:rPr lang="en-US" b="1" dirty="0" smtClean="0"/>
              <a:t>“</a:t>
            </a:r>
            <a:r>
              <a:rPr lang="ru-RU" b="1" i="1" dirty="0" smtClean="0"/>
              <a:t>запретный поиск</a:t>
            </a:r>
            <a:r>
              <a:rPr lang="en-US" b="1" i="1" dirty="0" smtClean="0"/>
              <a:t>”</a:t>
            </a:r>
            <a:r>
              <a:rPr lang="ru-RU" dirty="0" smtClean="0"/>
              <a:t>.</a:t>
            </a:r>
          </a:p>
          <a:p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ru-RU" dirty="0"/>
              <a:t>поиске с запретами новое решение может быть принято, даже если оно хуже действующего, но алгоритм поиска поддерживает список запретов – специальные структуры данных, которые поддерживают недавние решения и запрещают возвращаться к ним.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571751"/>
            <a:ext cx="2667000" cy="1162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2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Эволюционные алгоритмы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римером является </a:t>
            </a:r>
            <a:r>
              <a:rPr lang="ru-RU" b="1" i="1" dirty="0" smtClean="0"/>
              <a:t>семейство </a:t>
            </a:r>
            <a:r>
              <a:rPr lang="ru-RU" b="1" i="1" dirty="0"/>
              <a:t>генетических алгоритмов</a:t>
            </a:r>
            <a:r>
              <a:rPr lang="ru-RU" dirty="0"/>
              <a:t>, которое повторяет следующие операции с популяцией:</a:t>
            </a:r>
          </a:p>
          <a:p>
            <a:pPr lvl="0"/>
            <a:r>
              <a:rPr lang="en-US" b="1" dirty="0"/>
              <a:t>Selection</a:t>
            </a:r>
            <a:r>
              <a:rPr lang="ru-RU" dirty="0"/>
              <a:t>(Выбор</a:t>
            </a:r>
            <a:r>
              <a:rPr lang="ru-RU" dirty="0" smtClean="0"/>
              <a:t>).</a:t>
            </a:r>
            <a:endParaRPr lang="ru-RU" dirty="0"/>
          </a:p>
          <a:p>
            <a:pPr lvl="0"/>
            <a:r>
              <a:rPr lang="en-US" b="1" dirty="0"/>
              <a:t>Crossover</a:t>
            </a:r>
            <a:r>
              <a:rPr lang="ru-RU" dirty="0"/>
              <a:t>. </a:t>
            </a:r>
            <a:endParaRPr lang="ru-RU" dirty="0" smtClean="0"/>
          </a:p>
          <a:p>
            <a:pPr lvl="0"/>
            <a:r>
              <a:rPr lang="en-US" b="1" dirty="0" smtClean="0">
                <a:solidFill>
                  <a:srgbClr val="FF0000"/>
                </a:solidFill>
              </a:rPr>
              <a:t>Mutation</a:t>
            </a:r>
            <a:r>
              <a:rPr lang="ru-RU" dirty="0">
                <a:solidFill>
                  <a:srgbClr val="FF0000"/>
                </a:solidFill>
              </a:rPr>
              <a:t>(Мутация).</a:t>
            </a:r>
            <a:r>
              <a:rPr lang="ru-RU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53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LKH-3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120641" cy="4023360"/>
          </a:xfrm>
        </p:spPr>
        <p:txBody>
          <a:bodyPr>
            <a:noAutofit/>
          </a:bodyPr>
          <a:lstStyle/>
          <a:p>
            <a:r>
              <a:rPr lang="ru-RU" sz="1400" dirty="0"/>
              <a:t>В</a:t>
            </a:r>
            <a:r>
              <a:rPr lang="ru-RU" sz="1400" dirty="0" smtClean="0"/>
              <a:t>о </a:t>
            </a:r>
            <a:r>
              <a:rPr lang="ru-RU" sz="1400" dirty="0"/>
              <a:t>многих практических ситуациях TSP сталкивается с </a:t>
            </a:r>
            <a:r>
              <a:rPr lang="ru-RU" sz="1400" dirty="0" smtClean="0"/>
              <a:t>дополнительными ограничениями</a:t>
            </a:r>
            <a:r>
              <a:rPr lang="ru-RU" sz="1400" dirty="0"/>
              <a:t>, такими как ограниченные ресурсы, временные рамки и </a:t>
            </a:r>
            <a:r>
              <a:rPr lang="ru-RU" sz="1400" dirty="0" smtClean="0"/>
              <a:t>ограничения приоритета</a:t>
            </a:r>
            <a:r>
              <a:rPr lang="ru-RU" sz="1400" dirty="0"/>
              <a:t>. Поскольку текущая версия LKH, LKH-2, сильно адаптирована для </a:t>
            </a:r>
            <a:r>
              <a:rPr lang="ru-RU" sz="1400" dirty="0" smtClean="0"/>
              <a:t>стандартного TSP </a:t>
            </a:r>
            <a:r>
              <a:rPr lang="ru-RU" sz="1400" dirty="0"/>
              <a:t>и не может соответствовать ограничениям, ее использование в этих ситуациях </a:t>
            </a:r>
            <a:r>
              <a:rPr lang="ru-RU" sz="1400" dirty="0" smtClean="0"/>
              <a:t>крайне ограничено</a:t>
            </a:r>
            <a:r>
              <a:rPr lang="ru-RU" sz="1400" dirty="0"/>
              <a:t>. Кроме того, решение проблем, в которых задействовано несколько </a:t>
            </a:r>
            <a:r>
              <a:rPr lang="ru-RU" sz="1400" dirty="0" smtClean="0"/>
              <a:t>коммивояжеров, непросто</a:t>
            </a:r>
            <a:r>
              <a:rPr lang="ru-RU" sz="1400" dirty="0"/>
              <a:t>.</a:t>
            </a:r>
          </a:p>
          <a:p>
            <a:r>
              <a:rPr lang="ru-RU" sz="1400" dirty="0"/>
              <a:t>Это является мотивацией для расширения LKH-2 с ограничениями по </a:t>
            </a:r>
            <a:r>
              <a:rPr lang="ru-RU" sz="1400" dirty="0" smtClean="0"/>
              <a:t>обслуживанию оборудования </a:t>
            </a:r>
            <a:r>
              <a:rPr lang="ru-RU" sz="1400" dirty="0"/>
              <a:t>и множеством коммивояжеров. Расширение, названное LKH-3, в </a:t>
            </a:r>
            <a:r>
              <a:rPr lang="ru-RU" sz="1400" dirty="0" smtClean="0"/>
              <a:t>настоящее время </a:t>
            </a:r>
            <a:r>
              <a:rPr lang="ru-RU" sz="1400" dirty="0"/>
              <a:t>способно решать следующие типы </a:t>
            </a:r>
            <a:r>
              <a:rPr lang="ru-RU" sz="1400" dirty="0" smtClean="0"/>
              <a:t>проблем</a:t>
            </a:r>
            <a:r>
              <a:rPr lang="en-US" sz="1400" dirty="0"/>
              <a:t> </a:t>
            </a:r>
            <a:r>
              <a:rPr lang="en-US" sz="1400" dirty="0" smtClean="0"/>
              <a:t>-&gt;</a:t>
            </a:r>
          </a:p>
          <a:p>
            <a:r>
              <a:rPr lang="ru-RU" sz="1400" dirty="0" smtClean="0"/>
              <a:t>Штрафные функции</a:t>
            </a:r>
            <a:endParaRPr lang="en-US" sz="1400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60820" y="1899075"/>
            <a:ext cx="4937760" cy="4023360"/>
          </a:xfrm>
        </p:spPr>
        <p:txBody>
          <a:bodyPr>
            <a:normAutofit fontScale="47500" lnSpcReduction="20000"/>
          </a:bodyPr>
          <a:lstStyle/>
          <a:p>
            <a:r>
              <a:rPr lang="ru-RU" b="1" dirty="0"/>
              <a:t>CVRP</a:t>
            </a:r>
            <a:r>
              <a:rPr lang="ru-RU" dirty="0"/>
              <a:t>: Проблема маршрутизации </a:t>
            </a:r>
            <a:r>
              <a:rPr lang="ru-RU" dirty="0" err="1"/>
              <a:t>вместимого</a:t>
            </a:r>
            <a:r>
              <a:rPr lang="ru-RU" dirty="0"/>
              <a:t> транспортного </a:t>
            </a:r>
            <a:r>
              <a:rPr lang="ru-RU" dirty="0" smtClean="0"/>
              <a:t>средства</a:t>
            </a:r>
            <a:endParaRPr lang="ru-RU" dirty="0"/>
          </a:p>
          <a:p>
            <a:r>
              <a:rPr lang="ru-RU" b="1" dirty="0"/>
              <a:t>PDPTW</a:t>
            </a:r>
            <a:r>
              <a:rPr lang="ru-RU" dirty="0"/>
              <a:t>: Проблема с самовывозом и доставкой из-за временных интервалов</a:t>
            </a:r>
          </a:p>
          <a:p>
            <a:r>
              <a:rPr lang="ru-RU" b="1" dirty="0"/>
              <a:t>PDTSP</a:t>
            </a:r>
            <a:r>
              <a:rPr lang="ru-RU" dirty="0"/>
              <a:t>: Проблема с коммивояжером при самовывозе и доставке</a:t>
            </a:r>
          </a:p>
          <a:p>
            <a:r>
              <a:rPr lang="ru-RU" b="1" dirty="0"/>
              <a:t>PDTSPF</a:t>
            </a:r>
            <a:r>
              <a:rPr lang="ru-RU" dirty="0"/>
              <a:t>: Проблема коммивояжера при самовывозе и доставке с загрузкой FIFO</a:t>
            </a:r>
          </a:p>
          <a:p>
            <a:r>
              <a:rPr lang="ru-RU" b="1" dirty="0"/>
              <a:t>PDTSPL</a:t>
            </a:r>
            <a:r>
              <a:rPr lang="ru-RU" dirty="0"/>
              <a:t>: Проблема коммивояжера с доставкой и самовывозом при загрузке LIFO</a:t>
            </a:r>
          </a:p>
          <a:p>
            <a:r>
              <a:rPr lang="ru-RU" b="1" dirty="0"/>
              <a:t>RCTVRP</a:t>
            </a:r>
            <a:r>
              <a:rPr lang="ru-RU" dirty="0"/>
              <a:t>: Проблема маршрутизации транспортных средств с ограничением риска при</a:t>
            </a:r>
          </a:p>
          <a:p>
            <a:r>
              <a:rPr lang="ru-RU" dirty="0"/>
              <a:t>перевозке наличных денег</a:t>
            </a:r>
          </a:p>
          <a:p>
            <a:r>
              <a:rPr lang="ru-RU" b="1" dirty="0"/>
              <a:t>RCTVRPTW</a:t>
            </a:r>
            <a:r>
              <a:rPr lang="ru-RU" dirty="0"/>
              <a:t>: Маршрут транспортных средств с ограниченным количеством наличных</a:t>
            </a:r>
          </a:p>
          <a:p>
            <a:r>
              <a:rPr lang="ru-RU" dirty="0"/>
              <a:t>денег в пути с ограниченными рисками во временных окнах</a:t>
            </a:r>
          </a:p>
          <a:p>
            <a:r>
              <a:rPr lang="en-US" b="1" dirty="0"/>
              <a:t>SOP</a:t>
            </a:r>
            <a:r>
              <a:rPr lang="en-US" dirty="0"/>
              <a:t>: </a:t>
            </a:r>
            <a:r>
              <a:rPr lang="ru-RU" dirty="0"/>
              <a:t>Проблема последовательного упорядочения</a:t>
            </a:r>
          </a:p>
          <a:p>
            <a:r>
              <a:rPr lang="ru-RU" b="1" dirty="0"/>
              <a:t>TRP</a:t>
            </a:r>
            <a:r>
              <a:rPr lang="ru-RU" dirty="0"/>
              <a:t>: Проблема с разъездным ремонтником</a:t>
            </a:r>
          </a:p>
          <a:p>
            <a:r>
              <a:rPr lang="ru-RU" b="1" dirty="0"/>
              <a:t>TSPPD</a:t>
            </a:r>
            <a:r>
              <a:rPr lang="ru-RU" dirty="0"/>
              <a:t>: Проблема коммивояжера с самовывозом и доставкой</a:t>
            </a:r>
          </a:p>
          <a:p>
            <a:r>
              <a:rPr lang="ru-RU" b="1" dirty="0"/>
              <a:t>TSPTW</a:t>
            </a:r>
            <a:r>
              <a:rPr lang="ru-RU" dirty="0"/>
              <a:t>: Проблема коммивояжера с временными окнами</a:t>
            </a:r>
          </a:p>
          <a:p>
            <a:r>
              <a:rPr lang="ru-RU" b="1" dirty="0"/>
              <a:t>VRPB</a:t>
            </a:r>
            <a:r>
              <a:rPr lang="ru-RU" dirty="0"/>
              <a:t>: Проблема маршрутизации транспортных средств при обратных </a:t>
            </a:r>
            <a:r>
              <a:rPr lang="ru-RU" dirty="0" smtClean="0"/>
              <a:t>перевозках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59" y="4795838"/>
            <a:ext cx="4975861" cy="148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3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1500" dirty="0"/>
              <a:t>LKH-3 был тщательно протестировано на эталонных примерах из литературы. </a:t>
            </a:r>
            <a:endParaRPr lang="ru-RU" sz="1500" dirty="0" smtClean="0"/>
          </a:p>
          <a:p>
            <a:r>
              <a:rPr lang="ru-RU" sz="1500" dirty="0" smtClean="0"/>
              <a:t>В </a:t>
            </a:r>
            <a:r>
              <a:rPr lang="ru-RU" sz="1500" dirty="0"/>
              <a:t>первых двух столбцах указаны тип проблемы и </a:t>
            </a:r>
            <a:r>
              <a:rPr lang="ru-RU" sz="1500" dirty="0" smtClean="0"/>
              <a:t>количество экземпляров </a:t>
            </a:r>
            <a:r>
              <a:rPr lang="ru-RU" sz="1500" dirty="0"/>
              <a:t>тестов для этого типа. </a:t>
            </a:r>
            <a:endParaRPr lang="ru-RU" sz="1500" dirty="0" smtClean="0"/>
          </a:p>
          <a:p>
            <a:r>
              <a:rPr lang="ru-RU" sz="1500" dirty="0" smtClean="0"/>
              <a:t>В </a:t>
            </a:r>
            <a:r>
              <a:rPr lang="ru-RU" sz="1500" dirty="0"/>
              <a:t>трех последних столбцах указано, сколько раз </a:t>
            </a:r>
            <a:r>
              <a:rPr lang="ru-RU" sz="1500" dirty="0" smtClean="0"/>
              <a:t>решение, найденное </a:t>
            </a:r>
            <a:r>
              <a:rPr lang="ru-RU" sz="1500" dirty="0"/>
              <a:t>LKH-3, было лучше, равно или хуже, чем самое известное решение (BKS).</a:t>
            </a:r>
            <a:endParaRPr lang="ru-RU" sz="15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6480" y="1845734"/>
            <a:ext cx="2288454" cy="40227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534" y="2462954"/>
            <a:ext cx="1927814" cy="38159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218" y="2462954"/>
            <a:ext cx="1902142" cy="334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1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1134</TotalTime>
  <Words>580</Words>
  <Application>Microsoft Office PowerPoint</Application>
  <PresentationFormat>Широкоэкранный</PresentationFormat>
  <Paragraphs>53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Ретро</vt:lpstr>
      <vt:lpstr>Обзор подходов к моделированию прикладных задач маршрутизации транспортных средств и Расширение TSP Лина-Кернигана-Хельсгауна для решения проблем с коммивояжерами и маршрутами транспортных средств с ограниченными возможностями</vt:lpstr>
      <vt:lpstr>The vehicle routing problem (VRP) – проблема маршрутизации транспортных средств. В задаче VRP задается вопрос: «Каков оптимальный набор маршрутов для транспортных средств, чтобы доставить продукт определенной группе клиентов?»</vt:lpstr>
      <vt:lpstr>The travelling salesman problem (TSP) – проблема коммивояжера. В задаче TSP задается вопрос: "Учитывая список городов и расстояния между каждой парой городов, каков кратчайший возможный маршрут, который посещает каждый город ровно один раз и возвращается в исходный город?"</vt:lpstr>
      <vt:lpstr>Эвристические алгоритмы</vt:lpstr>
      <vt:lpstr>Еще примеры метаэвристик</vt:lpstr>
      <vt:lpstr>Эволюционные алгоритмы</vt:lpstr>
      <vt:lpstr>LKH-3</vt:lpstr>
      <vt:lpstr>Контрольные тесты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подходов к моделированию прикладных задач маршрутизации транспортных средств и Расширение TSP Лина-Кернигана-Хельсгауна для решения проблем с коммивояжерами и маршрутами транспортных средств с ограниченными возможностями</dc:title>
  <dc:creator>Пользователь Windows</dc:creator>
  <cp:lastModifiedBy>Пользователь Windows</cp:lastModifiedBy>
  <cp:revision>18</cp:revision>
  <dcterms:created xsi:type="dcterms:W3CDTF">2021-09-21T13:58:42Z</dcterms:created>
  <dcterms:modified xsi:type="dcterms:W3CDTF">2021-09-22T08:53:41Z</dcterms:modified>
</cp:coreProperties>
</file>