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2" r:id="rId7"/>
    <p:sldId id="263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28259-AA03-4479-B63B-E554E452951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9084-3958-43BC-88AA-1679869DE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3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9084-3958-43BC-88AA-1679869DE9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6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49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68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6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46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8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4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5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28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8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4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2983EC-88B8-4F07-A1CC-6429E4B2FAC9}" type="datetimeFigureOut">
              <a:rPr lang="ru-RU" smtClean="0"/>
              <a:t>11.10.2021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3B7A8F-A910-43F4-BF91-DC54CC3A46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0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176338"/>
            <a:ext cx="10515600" cy="2852737"/>
          </a:xfrm>
        </p:spPr>
        <p:txBody>
          <a:bodyPr/>
          <a:lstStyle/>
          <a:p>
            <a:pPr algn="ctr"/>
            <a:r>
              <a:rPr lang="ru-RU" dirty="0"/>
              <a:t>Эвристика поиска табу для проблемы маршрутизации транспортных средств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01100" y="6448425"/>
            <a:ext cx="3390899" cy="40957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Михельсон Герман 320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9" y="1987381"/>
            <a:ext cx="10110085" cy="471382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5893" y="1215433"/>
            <a:ext cx="11029616" cy="988332"/>
          </a:xfrm>
        </p:spPr>
        <p:txBody>
          <a:bodyPr/>
          <a:lstStyle/>
          <a:p>
            <a:pPr algn="ctr"/>
            <a:r>
              <a:rPr lang="ru-RU" sz="2200" dirty="0" smtClean="0">
                <a:latin typeface="Gill Sans MT (Основной текст)"/>
              </a:rPr>
              <a:t>10</a:t>
            </a:r>
            <a:r>
              <a:rPr lang="en-US" sz="2200" dirty="0" smtClean="0">
                <a:latin typeface="Gill Sans MT (Основной текст)"/>
              </a:rPr>
              <a:t>0</a:t>
            </a:r>
            <a:r>
              <a:rPr lang="ru-RU" sz="2200" dirty="0" smtClean="0">
                <a:latin typeface="Gill Sans MT (Основной текст)"/>
              </a:rPr>
              <a:t> </a:t>
            </a:r>
            <a:r>
              <a:rPr lang="ru-RU" sz="2200" dirty="0">
                <a:latin typeface="Gill Sans MT (Основной текст)"/>
              </a:rPr>
              <a:t>вершин</a:t>
            </a:r>
            <a:r>
              <a:rPr lang="en-US" sz="2200" dirty="0">
                <a:latin typeface="Gill Sans MT (Основной текст)"/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8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алгоритма </a:t>
            </a:r>
            <a:r>
              <a:rPr lang="en-US" dirty="0" smtClean="0"/>
              <a:t>TABUROUTE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8056" y="2228002"/>
            <a:ext cx="5422390" cy="4534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Целевая функция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F1(S)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связана с любым выполнимым решением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 любым решением(осуществимым или нет) связана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F2(S)):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выражение в квадратных скобках меньше или равны, то по данному обозначению              они равны 0 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F1(S) = F2(S),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значит решение осуществимо, в противном случае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F2(S)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два штрафных срока за превышение вместимости транспортного средства и превышение продолжительности маршрута.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44072"/>
            <a:ext cx="3966164" cy="1855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900068"/>
            <a:ext cx="5514808" cy="27388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991" y="4475614"/>
            <a:ext cx="1457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с запретам(</a:t>
            </a:r>
            <a:r>
              <a:rPr lang="en-US" dirty="0" smtClean="0"/>
              <a:t>“</a:t>
            </a:r>
            <a:r>
              <a:rPr lang="en-US" dirty="0" err="1" smtClean="0"/>
              <a:t>tabu</a:t>
            </a:r>
            <a:r>
              <a:rPr lang="en-US" dirty="0" smtClean="0"/>
              <a:t> search”)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" y="2526990"/>
            <a:ext cx="7673731" cy="3465355"/>
          </a:xfrm>
          <a:prstGeom prst="rect">
            <a:avLst/>
          </a:prstGeom>
        </p:spPr>
      </p:pic>
      <p:pic>
        <p:nvPicPr>
          <p:cNvPr id="5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2228003"/>
            <a:ext cx="4143375" cy="3764342"/>
          </a:xfrm>
        </p:spPr>
      </p:pic>
    </p:spTree>
    <p:extLst>
      <p:ext uri="{BB962C8B-B14F-4D97-AF65-F5344CB8AC3E}">
        <p14:creationId xmlns:p14="http://schemas.microsoft.com/office/powerpoint/2010/main" val="38056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процедуры </a:t>
            </a:r>
            <a:r>
              <a:rPr lang="en-US" dirty="0" smtClean="0"/>
              <a:t>SEARCH(P)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324100"/>
            <a:ext cx="5422390" cy="461010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регулируется вектором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едуры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0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(инициализация)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 (выбор вершины)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2(оценка всех ходов кандидатов)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3(определение наилучшего хода)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4 (следующее решение)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5 (обновление)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6 (корректировка штрафа)</a:t>
            </a:r>
          </a:p>
          <a:p>
            <a:pPr lvl="1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7 (проверка завершения)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3583" y="2758281"/>
            <a:ext cx="5410200" cy="4953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96001" y="3253581"/>
            <a:ext cx="5422390" cy="360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непустое подмножество V \ { v_0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содержащее вершины, которые разрешено перемещать с их текущего маршрута;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количество вершин W, которые являются кандидатами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повторного включения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другой маршрут;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маршрут, в который повторно вставляется вершина v, должен содержать по крайней мере один из ее ближайших соседей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размер окрестности, используемый в GENI;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O_min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ограничения на количество итераций, для которых перемещение объявлено запретным;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коэффициент масштабирования, используемый для определения значения искусственной целевой функции;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частота, с которой рассматриваются обновления 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максимальное количество итераций, в течение которых допускается выполнение последнего шага процедуры без какого-либо улучшения целевой функции.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9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Продолжение описание </a:t>
            </a:r>
            <a:r>
              <a:rPr lang="en-US" dirty="0" smtClean="0"/>
              <a:t>TABUROUTE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1828801"/>
            <a:ext cx="5422390" cy="5029200"/>
          </a:xfrm>
        </p:spPr>
        <p:txBody>
          <a:bodyPr>
            <a:normAutofit/>
          </a:bodyPr>
          <a:lstStyle/>
          <a:p>
            <a:r>
              <a:rPr lang="ru-RU" dirty="0" smtClean="0"/>
              <a:t>Сначала</a:t>
            </a:r>
            <a:r>
              <a:rPr lang="ru-RU" dirty="0"/>
              <a:t>, генерируется несколько предварительных начальных решений, к каждому из них применяется SEARCH в течение ограниченного числа итераций, и в качестве отправной точки для TABUROUTE выбирается наиболее перспективное решение. Затем дважды вызывается SEARCH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разными </a:t>
            </a:r>
            <a:r>
              <a:rPr lang="ru-RU" dirty="0"/>
              <a:t>значениями P1 и P2 параметров. Первый вызов обычно вносит наиболее значительное улучшение в первоначальное решение, в то время как второй вызов усиливает поиск локально, концентрируясь на определенных подмножествах городов с наиболее известным возможным решением, если таковое имеется, или с наиболее известным неосуществимым решением в противном случае.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1828801"/>
            <a:ext cx="5422392" cy="5029200"/>
          </a:xfrm>
        </p:spPr>
        <p:txBody>
          <a:bodyPr>
            <a:normAutofit/>
          </a:bodyPr>
          <a:lstStyle/>
          <a:p>
            <a:r>
              <a:rPr lang="ru-RU" i="1" dirty="0" smtClean="0"/>
              <a:t>Алгоритм </a:t>
            </a:r>
            <a:r>
              <a:rPr lang="en-US" i="1" dirty="0" smtClean="0"/>
              <a:t>TABUROUTE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0 (инициализация)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(первое решение)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(улучшение решения)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3(интенсификация)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19" y="2857500"/>
            <a:ext cx="280225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4" y="834433"/>
            <a:ext cx="11029616" cy="9883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Выбор параметров для процедуры </a:t>
            </a:r>
            <a:r>
              <a:rPr lang="en-US" i="1" dirty="0">
                <a:cs typeface="Times New Roman" panose="02020603050405020304" pitchFamily="18" charset="0"/>
              </a:rPr>
              <a:t>search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ru-RU" dirty="0" smtClean="0">
                <a:cs typeface="Times New Roman" panose="02020603050405020304" pitchFamily="18" charset="0"/>
              </a:rPr>
              <a:t>алгоритма </a:t>
            </a:r>
            <a:r>
              <a:rPr lang="en-US" i="1" dirty="0" err="1" smtClean="0">
                <a:cs typeface="Times New Roman" panose="02020603050405020304" pitchFamily="18" charset="0"/>
              </a:rPr>
              <a:t>taburoute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1720982"/>
            <a:ext cx="5087075" cy="536005"/>
          </a:xfrm>
        </p:spPr>
        <p:txBody>
          <a:bodyPr/>
          <a:lstStyle/>
          <a:p>
            <a:pPr algn="ctr"/>
            <a:r>
              <a:rPr lang="ru-RU" dirty="0" smtClean="0">
                <a:cs typeface="Times New Roman" panose="02020603050405020304" pitchFamily="18" charset="0"/>
              </a:rPr>
              <a:t>Процедуры </a:t>
            </a:r>
            <a:r>
              <a:rPr lang="en-US" i="1" dirty="0" smtClean="0">
                <a:cs typeface="Times New Roman" panose="02020603050405020304" pitchFamily="18" charset="0"/>
              </a:rPr>
              <a:t>SEARCH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256987"/>
            <a:ext cx="5393100" cy="4964645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 smtClean="0"/>
              <a:t>Параметры </a:t>
            </a:r>
            <a:r>
              <a:rPr lang="ru-RU" sz="2000" dirty="0"/>
              <a:t>выбирались независимо от тестовых задач, максимально полагаясь на теоретические соображения и на опыт, накопленный другими исследователями в области </a:t>
            </a:r>
            <a:r>
              <a:rPr lang="en-US" sz="2000" i="1" dirty="0" err="1"/>
              <a:t>tabu</a:t>
            </a:r>
            <a:r>
              <a:rPr lang="en-US" sz="2000" i="1" dirty="0"/>
              <a:t> search</a:t>
            </a:r>
            <a:r>
              <a:rPr lang="ru-RU" sz="2000" dirty="0"/>
              <a:t>.</a:t>
            </a: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ru-RU" sz="2000" b="1" i="1" dirty="0"/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(с)</a:t>
            </a:r>
            <a:r>
              <a:rPr lang="ru-RU" sz="2000" dirty="0"/>
              <a:t> </a:t>
            </a:r>
            <a:r>
              <a:rPr lang="ru-RU" sz="2000" dirty="0" smtClean="0"/>
              <a:t> Тесты </a:t>
            </a:r>
            <a:r>
              <a:rPr lang="ru-RU" sz="2000" dirty="0"/>
              <a:t>на </a:t>
            </a:r>
            <a:r>
              <a:rPr lang="ru-RU" sz="2000" dirty="0" err="1">
                <a:solidFill>
                  <a:schemeClr val="tx1"/>
                </a:solidFill>
              </a:rPr>
              <a:t>постоптимальность</a:t>
            </a:r>
            <a:r>
              <a:rPr lang="ru-RU" sz="2000" dirty="0"/>
              <a:t> показывают, что алгоритм совершенно нечувствителен к </a:t>
            </a:r>
            <a:r>
              <a:rPr lang="ru-RU" sz="2000" b="1" dirty="0"/>
              <a:t>g</a:t>
            </a:r>
            <a:r>
              <a:rPr lang="ru-RU" sz="2000" dirty="0"/>
              <a:t>, пока он остается в интервале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[0.005, 0.02]</a:t>
            </a:r>
          </a:p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5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/>
              <a:t>После </a:t>
            </a:r>
            <a:r>
              <a:rPr lang="ru-RU" sz="2000" dirty="0"/>
              <a:t>обширных экспериментов по применению </a:t>
            </a:r>
            <a:r>
              <a:rPr lang="en-US" sz="2000" i="1" dirty="0" err="1"/>
              <a:t>tabu</a:t>
            </a:r>
            <a:r>
              <a:rPr lang="en-US" sz="2000" i="1" dirty="0"/>
              <a:t> search </a:t>
            </a:r>
            <a:r>
              <a:rPr lang="ru-RU" sz="2000" dirty="0" smtClean="0"/>
              <a:t>к </a:t>
            </a:r>
            <a:r>
              <a:rPr lang="ru-RU" sz="2000" dirty="0"/>
              <a:t>задаче квадратичного </a:t>
            </a:r>
            <a:r>
              <a:rPr lang="ru-RU" sz="2000" dirty="0" smtClean="0"/>
              <a:t>назначения выясняется, что </a:t>
            </a:r>
            <a:r>
              <a:rPr lang="ru-RU" sz="2000" i="1" dirty="0" smtClean="0"/>
              <a:t>вероятность </a:t>
            </a:r>
            <a:r>
              <a:rPr lang="ru-RU" sz="2000" i="1" dirty="0"/>
              <a:t>получения глобального оптимума увеличивается в случае переменной длины </a:t>
            </a:r>
            <a:r>
              <a:rPr lang="ru-RU" sz="2000" i="1" dirty="0" smtClean="0"/>
              <a:t>списка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6 </a:t>
            </a:r>
            <a:r>
              <a:rPr lang="ru-RU" sz="2000" dirty="0"/>
              <a:t>Здесь коэффициенты штрафа удваиваются, если предыдущие решения </a:t>
            </a:r>
            <a:r>
              <a:rPr lang="ru-RU" sz="2000" dirty="0" smtClean="0"/>
              <a:t>h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2000" dirty="0" smtClean="0"/>
              <a:t> </a:t>
            </a:r>
            <a:r>
              <a:rPr lang="ru-RU" sz="2000" dirty="0"/>
              <a:t>были невыполнимы, и уменьшаются вдвое, если предыдущие решения h = 10 были выполнимы. </a:t>
            </a:r>
            <a:r>
              <a:rPr lang="ru-RU" sz="2000" i="1" dirty="0" smtClean="0"/>
              <a:t>С </a:t>
            </a:r>
            <a:r>
              <a:rPr lang="ru-RU" sz="2000" i="1" dirty="0"/>
              <a:t>помощью этого правила </a:t>
            </a:r>
            <a:r>
              <a:rPr lang="ru-RU" sz="2000" i="1" dirty="0" smtClean="0"/>
              <a:t>быстро </a:t>
            </a:r>
            <a:r>
              <a:rPr lang="ru-RU" sz="2000" i="1" dirty="0"/>
              <a:t>приходим к значениям </a:t>
            </a:r>
            <a:r>
              <a:rPr lang="ru-RU" sz="2000" b="1" i="1" dirty="0"/>
              <a:t>α</a:t>
            </a:r>
            <a:r>
              <a:rPr lang="ru-RU" sz="2000" i="1" dirty="0" smtClean="0"/>
              <a:t> </a:t>
            </a:r>
            <a:r>
              <a:rPr lang="ru-RU" sz="2000" i="1" dirty="0"/>
              <a:t>и </a:t>
            </a:r>
            <a:r>
              <a:rPr lang="el-GR" sz="2000" b="1" i="1" dirty="0" smtClean="0"/>
              <a:t>β</a:t>
            </a:r>
            <a:r>
              <a:rPr lang="ru-RU" sz="2000" i="1" dirty="0" smtClean="0"/>
              <a:t>,</a:t>
            </a:r>
            <a:r>
              <a:rPr lang="ru-RU" sz="2000" i="1" dirty="0"/>
              <a:t> </a:t>
            </a:r>
            <a:r>
              <a:rPr lang="ru-RU" sz="2000" i="1" dirty="0" smtClean="0"/>
              <a:t>которые </a:t>
            </a:r>
            <a:r>
              <a:rPr lang="ru-RU" sz="2000" i="1" dirty="0"/>
              <a:t>дают сочетание возможных и неосуществимых решений</a:t>
            </a:r>
            <a:r>
              <a:rPr lang="ru-RU" sz="2000" dirty="0"/>
              <a:t>. </a:t>
            </a:r>
          </a:p>
          <a:p>
            <a:r>
              <a:rPr lang="ru-RU" sz="2000" i="1" dirty="0" smtClean="0"/>
              <a:t>Было обнаружено, </a:t>
            </a:r>
            <a:r>
              <a:rPr lang="ru-RU" sz="2000" i="1" dirty="0"/>
              <a:t>что алгоритм не очень чувствителен к значению </a:t>
            </a:r>
            <a:r>
              <a:rPr lang="ru-RU" sz="2000" b="1" i="1" dirty="0"/>
              <a:t>h</a:t>
            </a:r>
            <a:r>
              <a:rPr lang="ru-RU" sz="2000" dirty="0"/>
              <a:t>.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6" y="1720982"/>
            <a:ext cx="5087073" cy="553373"/>
          </a:xfrm>
        </p:spPr>
        <p:txBody>
          <a:bodyPr/>
          <a:lstStyle/>
          <a:p>
            <a:pPr algn="ctr"/>
            <a:r>
              <a:rPr lang="ru-RU" dirty="0" smtClean="0">
                <a:cs typeface="Times New Roman" panose="02020603050405020304" pitchFamily="18" charset="0"/>
              </a:rPr>
              <a:t>Алгоритм </a:t>
            </a:r>
            <a:r>
              <a:rPr lang="en-US" i="1" dirty="0" smtClean="0">
                <a:cs typeface="Times New Roman" panose="02020603050405020304" pitchFamily="18" charset="0"/>
              </a:rPr>
              <a:t>TABUROUTE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274354"/>
            <a:ext cx="5393100" cy="4583645"/>
          </a:xfrm>
        </p:spPr>
        <p:txBody>
          <a:bodyPr/>
          <a:lstStyle/>
          <a:p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b="1" dirty="0" smtClean="0"/>
              <a:t>λ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количество </a:t>
            </a:r>
            <a:r>
              <a:rPr lang="ru-RU" dirty="0"/>
              <a:t>предварительных начальных </a:t>
            </a:r>
            <a:r>
              <a:rPr lang="ru-RU" dirty="0" smtClean="0"/>
              <a:t>решений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равно </a:t>
            </a:r>
            <a:r>
              <a:rPr lang="en-US" dirty="0" smtClean="0"/>
              <a:t>[√</a:t>
            </a:r>
            <a:r>
              <a:rPr lang="ru-RU" dirty="0" smtClean="0"/>
              <a:t>n </a:t>
            </a:r>
            <a:r>
              <a:rPr lang="ru-RU" dirty="0"/>
              <a:t>/ </a:t>
            </a:r>
            <a:r>
              <a:rPr lang="ru-RU" dirty="0" smtClean="0"/>
              <a:t>2</a:t>
            </a:r>
            <a:r>
              <a:rPr lang="en-US" dirty="0"/>
              <a:t>]</a:t>
            </a:r>
            <a:r>
              <a:rPr lang="ru-RU" dirty="0" smtClean="0"/>
              <a:t>. Тесты </a:t>
            </a:r>
            <a:r>
              <a:rPr lang="ru-RU" dirty="0"/>
              <a:t>на </a:t>
            </a:r>
            <a:r>
              <a:rPr lang="ru-RU" dirty="0" err="1"/>
              <a:t>постоптимальность</a:t>
            </a:r>
            <a:r>
              <a:rPr lang="ru-RU" dirty="0"/>
              <a:t> показывают, что стоит использовать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λ </a:t>
            </a:r>
            <a:r>
              <a:rPr lang="ru-RU" dirty="0"/>
              <a:t>&gt; 1 и такое же большое, как </a:t>
            </a:r>
            <a:r>
              <a:rPr lang="en-US" dirty="0"/>
              <a:t>[√</a:t>
            </a:r>
            <a:r>
              <a:rPr lang="ru-RU" dirty="0"/>
              <a:t>n / 2</a:t>
            </a:r>
            <a:r>
              <a:rPr lang="en-US" dirty="0"/>
              <a:t>]</a:t>
            </a:r>
            <a:r>
              <a:rPr lang="ru-RU" dirty="0" smtClean="0"/>
              <a:t>, </a:t>
            </a:r>
            <a:r>
              <a:rPr lang="ru-RU" dirty="0"/>
              <a:t>потому что тогда алгоритм с меньшей вероятностью начнет с неверного </a:t>
            </a:r>
            <a:r>
              <a:rPr lang="ru-RU" dirty="0" smtClean="0"/>
              <a:t>пути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ru-RU" b="1" i="1" dirty="0"/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/>
              <a:t>Результаты показывают, что значения окончательного решения, полученные с использованием </a:t>
            </a:r>
            <a:r>
              <a:rPr lang="ru-RU" dirty="0" smtClean="0"/>
              <a:t>процедуры </a:t>
            </a:r>
            <a:r>
              <a:rPr lang="en-US" dirty="0" smtClean="0"/>
              <a:t>GENIUS</a:t>
            </a:r>
            <a:r>
              <a:rPr lang="en-US" dirty="0"/>
              <a:t> </a:t>
            </a:r>
            <a:r>
              <a:rPr lang="ru-RU" dirty="0" smtClean="0"/>
              <a:t>примерно </a:t>
            </a:r>
            <a:r>
              <a:rPr lang="ru-RU" dirty="0"/>
              <a:t>на 1% лучше, чем те, которые получены из случайно сгенерированных маршрутов.</a:t>
            </a:r>
          </a:p>
        </p:txBody>
      </p:sp>
    </p:spTree>
    <p:extLst>
      <p:ext uri="{BB962C8B-B14F-4D97-AF65-F5344CB8AC3E}">
        <p14:creationId xmlns:p14="http://schemas.microsoft.com/office/powerpoint/2010/main" val="21912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5" y="2076451"/>
            <a:ext cx="8343060" cy="42957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352675"/>
            <a:ext cx="3276600" cy="40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Имитация Отжига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3835" y="1860482"/>
            <a:ext cx="5087075" cy="536005"/>
          </a:xfrm>
        </p:spPr>
        <p:txBody>
          <a:bodyPr/>
          <a:lstStyle/>
          <a:p>
            <a:pPr algn="ctr"/>
            <a:r>
              <a:rPr lang="ru-RU" dirty="0" smtClean="0"/>
              <a:t>Обозначения</a:t>
            </a:r>
            <a:endParaRPr lang="ru-RU" dirty="0"/>
          </a:p>
        </p:txBody>
      </p:sp>
      <p:sp>
        <p:nvSpPr>
          <p:cNvPr id="25" name="Текст 2"/>
          <p:cNvSpPr>
            <a:spLocks noGrp="1"/>
          </p:cNvSpPr>
          <p:nvPr>
            <p:ph type="body" idx="1"/>
          </p:nvPr>
        </p:nvSpPr>
        <p:spPr>
          <a:xfrm>
            <a:off x="6965322" y="1860482"/>
            <a:ext cx="5087075" cy="536005"/>
          </a:xfrm>
        </p:spPr>
        <p:txBody>
          <a:bodyPr/>
          <a:lstStyle/>
          <a:p>
            <a:pPr algn="ctr"/>
            <a:r>
              <a:rPr lang="ru-RU" dirty="0" smtClean="0"/>
              <a:t>Базовый алгоритм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83" y="2396487"/>
            <a:ext cx="5261505" cy="318776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322" y="2396487"/>
            <a:ext cx="6496103" cy="35661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83" y="5962650"/>
            <a:ext cx="526150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992" y="535558"/>
            <a:ext cx="9607661" cy="147231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Визуализация </a:t>
            </a:r>
            <a:r>
              <a:rPr lang="ru-RU" dirty="0" smtClean="0"/>
              <a:t>алгоритма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“Simulated Annealing”</a:t>
            </a:r>
            <a:br>
              <a:rPr lang="en-US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5604" y="1529794"/>
            <a:ext cx="4645152" cy="801943"/>
          </a:xfrm>
        </p:spPr>
        <p:txBody>
          <a:bodyPr/>
          <a:lstStyle/>
          <a:p>
            <a:pPr algn="ctr"/>
            <a:r>
              <a:rPr lang="en-US" dirty="0" smtClean="0"/>
              <a:t>20</a:t>
            </a:r>
            <a:r>
              <a:rPr lang="ru-RU" dirty="0" smtClean="0"/>
              <a:t> вершин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537" y="2276476"/>
            <a:ext cx="5803287" cy="3611144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874576" y="1529500"/>
            <a:ext cx="4645152" cy="802237"/>
          </a:xfrm>
        </p:spPr>
        <p:txBody>
          <a:bodyPr/>
          <a:lstStyle/>
          <a:p>
            <a:pPr algn="ctr"/>
            <a:r>
              <a:rPr lang="ru-RU" dirty="0" smtClean="0"/>
              <a:t>50 вершин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849" y="2276475"/>
            <a:ext cx="5572754" cy="36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270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4829</TotalTime>
  <Words>650</Words>
  <Application>Microsoft Office PowerPoint</Application>
  <PresentationFormat>Широкоэкранный</PresentationFormat>
  <Paragraphs>63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Corbel</vt:lpstr>
      <vt:lpstr>Gill Sans MT</vt:lpstr>
      <vt:lpstr>Gill Sans MT (Основной текст)</vt:lpstr>
      <vt:lpstr>Times New Roman</vt:lpstr>
      <vt:lpstr>Wingdings 2</vt:lpstr>
      <vt:lpstr>Дивиденд</vt:lpstr>
      <vt:lpstr>Эвристика поиска табу для проблемы маршрутизации транспортных средств</vt:lpstr>
      <vt:lpstr>Описание алгоритма TABUROUTE</vt:lpstr>
      <vt:lpstr>Поиск с запретам(“tabu search”)</vt:lpstr>
      <vt:lpstr>Описание процедуры SEARCH(P)</vt:lpstr>
      <vt:lpstr>Продолжение описание TABUROUTE</vt:lpstr>
      <vt:lpstr>Выбор параметров для процедуры search  и  алгоритма taburoute</vt:lpstr>
      <vt:lpstr>Результаты</vt:lpstr>
      <vt:lpstr>Алгоритм Имитация Отжига</vt:lpstr>
      <vt:lpstr>Визуализация алгоритма “Simulated Annealing” </vt:lpstr>
      <vt:lpstr>100 вершин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Эвристика поиска табу для проблемы маршрутизации транспортных средств</dc:title>
  <dc:creator>Пользователь Windows</dc:creator>
  <cp:lastModifiedBy>Пользователь Windows</cp:lastModifiedBy>
  <cp:revision>57</cp:revision>
  <dcterms:created xsi:type="dcterms:W3CDTF">2021-09-25T20:36:32Z</dcterms:created>
  <dcterms:modified xsi:type="dcterms:W3CDTF">2021-10-11T15:25:01Z</dcterms:modified>
</cp:coreProperties>
</file>