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81" r:id="rId6"/>
    <p:sldId id="257" r:id="rId7"/>
    <p:sldId id="258" r:id="rId8"/>
    <p:sldId id="290" r:id="rId9"/>
    <p:sldId id="260" r:id="rId10"/>
    <p:sldId id="279" r:id="rId11"/>
    <p:sldId id="283" r:id="rId12"/>
    <p:sldId id="293" r:id="rId13"/>
    <p:sldId id="291" r:id="rId14"/>
    <p:sldId id="280" r:id="rId15"/>
    <p:sldId id="285" r:id="rId16"/>
    <p:sldId id="287" r:id="rId17"/>
    <p:sldId id="289" r:id="rId18"/>
    <p:sldId id="28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21F5"/>
    <a:srgbClr val="2D0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2FD90-8CDC-4AB7-5ACE-C1652F6105A7}" v="6" dt="2021-12-16T07:29:21.628"/>
    <p1510:client id="{1BEC2D0E-E8DF-D260-28B7-6356A2D43A2B}" v="13" dt="2021-12-15T09:44:19.963"/>
    <p1510:client id="{358E9A5C-E2A9-5DAA-E684-3FC8E4B5AACE}" v="128" dt="2021-12-15T08:12:29.939"/>
    <p1510:client id="{83BD1726-E901-4697-984A-C966D946B3AE}" v="4611" dt="2021-12-15T21:42:22.289"/>
    <p1510:client id="{AC1F0709-EB73-0F54-882A-C363AD875690}" v="6" dt="2021-12-15T08:55:39.693"/>
    <p1510:client id="{D4C55592-26EC-B592-5547-2477A54EBEF6}" v="886" dt="2021-12-15T10:53:13.677"/>
    <p1510:client id="{F529A45F-93C3-BCD4-130D-41BE355F1ADA}" v="405" dt="2021-12-15T22:54:21.273"/>
  </p1510:revLst>
</p1510:revInfo>
</file>

<file path=ppt/tableStyles.xml><?xml version="1.0" encoding="utf-8"?>
<a:tblStyleLst xmlns:a="http://schemas.openxmlformats.org/drawingml/2006/main" def="{0FA91A45-7F35-45C5-929B-4FD0D04569FF}">
  <a:tblStyle styleId="{0FA91A45-7F35-45C5-929B-4FD0D04569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7" y="62"/>
      </p:cViewPr>
      <p:guideLst>
        <p:guide orient="horz" pos="1620"/>
        <p:guide pos="2880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cc83c2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cc83c2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cc83c28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acc83c28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acc83c28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acc83c28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595959"/>
                </a:solidFill>
              </a:rPr>
              <a:t>То есть области, в которых требуется построение оптимального маршрута (время/расстояние/количество транспорта) в короткий срок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cc83c2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acc83c2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cc83c2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acc83c2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712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8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41404" y="2571750"/>
            <a:ext cx="7861193" cy="1332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3200" b="1" dirty="0">
                <a:solidFill>
                  <a:srgbClr val="0070C0"/>
                </a:solidFill>
                <a:latin typeface="Calibri"/>
                <a:cs typeface="Calibri"/>
              </a:rPr>
              <a:t>Классические методы решения задачи оптимизации маршрутов транспортных средств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72000" y="3673662"/>
            <a:ext cx="6372000" cy="1805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r"/>
            <a:r>
              <a:rPr lang="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Михельсон Г.В. </a:t>
            </a:r>
          </a:p>
          <a:p>
            <a:pPr marL="0" indent="0" algn="r"/>
            <a:r>
              <a:rPr 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спирант Сорока А.Г</a:t>
            </a:r>
            <a:r>
              <a:rPr lang="ru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/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инженер Герасимов С.В</a:t>
            </a:r>
            <a:r>
              <a:rPr lang="ru-RU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/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к.ф.-м.н. Мещеряков А.В. </a:t>
            </a:r>
          </a:p>
          <a:p>
            <a:pPr marL="0" indent="0" algn="r"/>
            <a:r>
              <a:rPr lang="ru" sz="20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948" y="10125"/>
            <a:ext cx="3746099" cy="17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89000" y="1544491"/>
            <a:ext cx="5166000" cy="72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Московский государственный университет имени М.В.Ломоносова</a:t>
            </a:r>
            <a:br>
              <a:rPr lang="ru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Факультет вычислительной математики и кибернетики</a:t>
            </a:r>
            <a:br>
              <a:rPr lang="ru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Кафедра интеллектуальных информационных технологий</a:t>
            </a:r>
            <a:endParaRPr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06BD8-5DDB-48D3-80BD-530297AE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0"/>
            <a:ext cx="4422487" cy="659625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rgbClr val="0070C0"/>
                </a:solidFill>
                <a:latin typeface="Calibri"/>
                <a:cs typeface="Calibri"/>
              </a:rPr>
              <a:t>Используемая литература</a:t>
            </a:r>
            <a:endParaRPr lang="ru-RU" sz="28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7F48DF-F869-4B6D-960C-BAC45A8D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659359"/>
            <a:ext cx="8551575" cy="3611218"/>
          </a:xfrm>
        </p:spPr>
        <p:txBody>
          <a:bodyPr>
            <a:noAutofit/>
          </a:bodyPr>
          <a:lstStyle/>
          <a:p>
            <a:pPr>
              <a:lnSpc>
                <a:spcPct val="114999"/>
              </a:lnSpc>
              <a:buClrTx/>
            </a:pPr>
            <a:r>
              <a:rPr lang="ru-RU" sz="1800" b="1">
                <a:solidFill>
                  <a:schemeClr val="tx1"/>
                </a:solidFill>
                <a:latin typeface="Calibri"/>
                <a:cs typeface="Calibri"/>
              </a:rPr>
              <a:t>Алгоритм "Имитация отжига"</a:t>
            </a:r>
          </a:p>
          <a:p>
            <a:pPr lvl="1">
              <a:lnSpc>
                <a:spcPct val="114999"/>
              </a:lnSpc>
              <a:buClrTx/>
            </a:pPr>
            <a:r>
              <a:rPr lang="ru-RU" sz="1600" i="1" err="1">
                <a:solidFill>
                  <a:schemeClr val="tx1"/>
                </a:solidFill>
                <a:latin typeface="Calibri"/>
              </a:rPr>
              <a:t>Wang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,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Lijin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,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et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al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. "Enhanced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list-based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simulated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annealing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algorithm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for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large-scale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traveling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salesman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problem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." IEEE Access 7 (2019)</a:t>
            </a:r>
            <a:endParaRPr lang="en-US" sz="1600" i="1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14999"/>
              </a:lnSpc>
              <a:buClrTx/>
            </a:pPr>
            <a:r>
              <a:rPr lang="ru-RU" sz="1800" b="1">
                <a:solidFill>
                  <a:schemeClr val="tx1"/>
                </a:solidFill>
                <a:latin typeface="Calibri"/>
                <a:cs typeface="Calibri"/>
              </a:rPr>
              <a:t>Алгоритм "Эвристика Лина-</a:t>
            </a:r>
            <a:r>
              <a:rPr lang="ru-RU" sz="1800" b="1" err="1">
                <a:solidFill>
                  <a:schemeClr val="tx1"/>
                </a:solidFill>
                <a:latin typeface="Calibri"/>
                <a:cs typeface="Calibri"/>
              </a:rPr>
              <a:t>Кёрнигана</a:t>
            </a:r>
            <a:r>
              <a:rPr lang="ru-RU" sz="1800" b="1">
                <a:solidFill>
                  <a:schemeClr val="tx1"/>
                </a:solidFill>
                <a:latin typeface="Calibri"/>
                <a:cs typeface="Calibri"/>
              </a:rPr>
              <a:t>"</a:t>
            </a:r>
            <a:endParaRPr lang="en-US" sz="180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14999"/>
              </a:lnSpc>
              <a:buClrTx/>
            </a:pPr>
            <a:r>
              <a:rPr lang="ru-RU" sz="1500" i="1" err="1">
                <a:solidFill>
                  <a:schemeClr val="tx1"/>
                </a:solidFill>
                <a:latin typeface="Calibri"/>
              </a:rPr>
              <a:t>Helsgaun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, K. (2000). "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An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effective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implementation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of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the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Lin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–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Kernighan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traveling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salesman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heuristic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". European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journal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of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operational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500" i="1" err="1">
                <a:solidFill>
                  <a:schemeClr val="tx1"/>
                </a:solidFill>
                <a:latin typeface="Calibri"/>
              </a:rPr>
              <a:t>research</a:t>
            </a:r>
            <a:r>
              <a:rPr lang="ru-RU" sz="1500" i="1">
                <a:solidFill>
                  <a:schemeClr val="tx1"/>
                </a:solidFill>
                <a:latin typeface="Calibri"/>
              </a:rPr>
              <a:t>.</a:t>
            </a:r>
          </a:p>
          <a:p>
            <a:pPr lvl="1">
              <a:lnSpc>
                <a:spcPct val="114999"/>
              </a:lnSpc>
              <a:buClrTx/>
            </a:pPr>
            <a:r>
              <a:rPr lang="ru-RU" sz="1600" i="1" err="1">
                <a:solidFill>
                  <a:schemeClr val="tx1"/>
                </a:solidFill>
                <a:latin typeface="Calibri"/>
              </a:rPr>
              <a:t>Helsgaun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, K. (2009). "General k-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opt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submoves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for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the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Lin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–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Kernighan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TSP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heuristic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". 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Mathematical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Programming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Computation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.</a:t>
            </a:r>
            <a:endParaRPr lang="ru-RU" err="1">
              <a:solidFill>
                <a:schemeClr val="tx1"/>
              </a:solidFill>
              <a:latin typeface="Calibri"/>
            </a:endParaRPr>
          </a:p>
          <a:p>
            <a:pPr lvl="1">
              <a:lnSpc>
                <a:spcPct val="114999"/>
              </a:lnSpc>
              <a:buClr>
                <a:srgbClr val="595959"/>
              </a:buClr>
            </a:pP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Helsgaun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,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Keld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. "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An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extension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lin-kernighan-helsgaun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TSP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solver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constrained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traveling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salesman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vehicle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routing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problems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".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Technical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600" i="1" err="1">
                <a:solidFill>
                  <a:schemeClr val="tx1"/>
                </a:solidFill>
                <a:latin typeface="Calibri"/>
                <a:cs typeface="Calibri"/>
              </a:rPr>
              <a:t>report</a:t>
            </a:r>
            <a:r>
              <a:rPr lang="ru-RU" sz="1600" i="1">
                <a:solidFill>
                  <a:schemeClr val="tx1"/>
                </a:solidFill>
                <a:latin typeface="Calibri"/>
                <a:cs typeface="Calibri"/>
              </a:rPr>
              <a:t>. 2017.</a:t>
            </a:r>
            <a:endParaRPr lang="ru-RU" sz="160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ClrTx/>
            </a:pPr>
            <a:r>
              <a:rPr lang="ru-RU" sz="1800" b="1">
                <a:solidFill>
                  <a:schemeClr val="tx1"/>
                </a:solidFill>
                <a:latin typeface="Calibri"/>
                <a:cs typeface="Calibri"/>
              </a:rPr>
              <a:t>Метод "ветвей и границ"</a:t>
            </a:r>
          </a:p>
          <a:p>
            <a:pPr lvl="1">
              <a:lnSpc>
                <a:spcPct val="114999"/>
              </a:lnSpc>
              <a:buClrTx/>
            </a:pPr>
            <a:r>
              <a:rPr lang="ru-RU" sz="1600" i="1" err="1">
                <a:solidFill>
                  <a:schemeClr val="tx1"/>
                </a:solidFill>
                <a:latin typeface="Calibri"/>
              </a:rPr>
              <a:t>Tahernejad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,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Sahar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,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Ted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K.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Ralphs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,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and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Scott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T.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DeNegre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. "A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branch-and-cut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algorithm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for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mixed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integer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bilevel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linear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optimization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problems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and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its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implementation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." 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Mathematical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Programming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Computation</a:t>
            </a:r>
            <a:r>
              <a:rPr lang="ru-RU" sz="1600" i="1">
                <a:solidFill>
                  <a:schemeClr val="tx1"/>
                </a:solidFill>
                <a:latin typeface="Calibri"/>
              </a:rPr>
              <a:t> 12.4 (2020)</a:t>
            </a:r>
            <a:endParaRPr lang="ru-RU" i="1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B3BFE78-B3D2-4401-8D87-A0CEC9153BC2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E253DCC-B54C-4C67-8D92-C525481E6F7A}"/>
              </a:ext>
            </a:extLst>
          </p:cNvPr>
          <p:cNvSpPr txBox="1">
            <a:spLocks/>
          </p:cNvSpPr>
          <p:nvPr/>
        </p:nvSpPr>
        <p:spPr>
          <a:xfrm>
            <a:off x="250825" y="0"/>
            <a:ext cx="5649815" cy="6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>
                <a:solidFill>
                  <a:srgbClr val="0070C0"/>
                </a:solidFill>
                <a:latin typeface="Calibri"/>
                <a:cs typeface="Calibri"/>
              </a:rPr>
              <a:t>Имитация отжига</a:t>
            </a:r>
            <a:endParaRPr lang="ru-RU" sz="28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CF6C663-8C06-4B8A-A312-BF2579764BCF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29ED71E7-4914-4B20-BF33-7E1420FB3593}"/>
              </a:ext>
            </a:extLst>
          </p:cNvPr>
          <p:cNvGrpSpPr/>
          <p:nvPr/>
        </p:nvGrpSpPr>
        <p:grpSpPr>
          <a:xfrm>
            <a:off x="1414489" y="808264"/>
            <a:ext cx="6315022" cy="3811395"/>
            <a:chOff x="2410078" y="808264"/>
            <a:chExt cx="6315022" cy="3811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98A53574-FAEF-41D5-9B29-384EC1F2314B}"/>
                    </a:ext>
                  </a:extLst>
                </p:cNvPr>
                <p:cNvSpPr/>
                <p:nvPr/>
              </p:nvSpPr>
              <p:spPr>
                <a:xfrm>
                  <a:off x="3066144" y="808264"/>
                  <a:ext cx="3011714" cy="33912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Начальное решение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</m:oMath>
                  </a14:m>
                  <a:endParaRPr lang="ru-RU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98A53574-FAEF-41D5-9B29-384EC1F231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44" y="808264"/>
                  <a:ext cx="3011714" cy="339122"/>
                </a:xfrm>
                <a:prstGeom prst="rect">
                  <a:avLst/>
                </a:prstGeom>
                <a:blipFill>
                  <a:blip r:embed="rId2"/>
                  <a:stretch>
                    <a:fillRect b="-10345"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Прямоугольник 47">
                  <a:extLst>
                    <a:ext uri="{FF2B5EF4-FFF2-40B4-BE49-F238E27FC236}">
                      <a16:creationId xmlns:a16="http://schemas.microsoft.com/office/drawing/2014/main" id="{2C8945C1-E198-4928-8E33-0B94AC5CC107}"/>
                    </a:ext>
                  </a:extLst>
                </p:cNvPr>
                <p:cNvSpPr/>
                <p:nvPr/>
              </p:nvSpPr>
              <p:spPr>
                <a:xfrm>
                  <a:off x="3066144" y="1386792"/>
                  <a:ext cx="3011714" cy="3393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ru-RU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Начальная температура 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ru-RU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и</a:t>
                  </a:r>
                  <a:r>
                    <a:rPr lang="en-US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ru-RU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ru-R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ru-RU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" name="Прямоугольник 47">
                  <a:extLst>
                    <a:ext uri="{FF2B5EF4-FFF2-40B4-BE49-F238E27FC236}">
                      <a16:creationId xmlns:a16="http://schemas.microsoft.com/office/drawing/2014/main" id="{2C8945C1-E198-4928-8E33-0B94AC5CC1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44" y="1386792"/>
                  <a:ext cx="3011714" cy="339398"/>
                </a:xfrm>
                <a:prstGeom prst="rect">
                  <a:avLst/>
                </a:prstGeom>
                <a:blipFill>
                  <a:blip r:embed="rId3"/>
                  <a:stretch>
                    <a:fillRect l="-201" b="-10169"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0269BFC1-7DBB-4E94-BA7A-7092DB9AC8C8}"/>
                    </a:ext>
                  </a:extLst>
                </p:cNvPr>
                <p:cNvSpPr/>
                <p:nvPr/>
              </p:nvSpPr>
              <p:spPr>
                <a:xfrm>
                  <a:off x="3066144" y="1965596"/>
                  <a:ext cx="3011714" cy="3393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0" dirty="0" smtClean="0">
                            <a:solidFill>
                              <a:srgbClr val="2529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u-RU" b="0" i="0" dirty="0" smtClean="0">
                            <a:solidFill>
                              <a:srgbClr val="25292E"/>
                            </a:solidFill>
                            <a:effectLst/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ru-RU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ru-RU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0269BFC1-7DBB-4E94-BA7A-7092DB9AC8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44" y="1965596"/>
                  <a:ext cx="3011714" cy="3393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83E0C62D-68AB-4A62-BA4A-C0B492A5B050}"/>
                    </a:ext>
                  </a:extLst>
                </p:cNvPr>
                <p:cNvSpPr/>
                <p:nvPr/>
              </p:nvSpPr>
              <p:spPr>
                <a:xfrm>
                  <a:off x="3066144" y="2544400"/>
                  <a:ext cx="3011713" cy="3393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Модификация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</m:oMath>
                  </a14:m>
                  <a:r>
                    <a:rPr lang="en-US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ru-RU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в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</m:oMath>
                  </a14:m>
                  <a:r>
                    <a:rPr lang="en-US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’</a:t>
                  </a:r>
                  <a:endParaRPr lang="ru-RU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83E0C62D-68AB-4A62-BA4A-C0B492A5B0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44" y="2544400"/>
                  <a:ext cx="3011713" cy="339398"/>
                </a:xfrm>
                <a:prstGeom prst="rect">
                  <a:avLst/>
                </a:prstGeom>
                <a:blipFill>
                  <a:blip r:embed="rId5"/>
                  <a:stretch>
                    <a:fillRect b="-10169"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F5C00BB2-7EF3-4D0D-9F5D-823FFAC9DF86}"/>
                    </a:ext>
                  </a:extLst>
                </p:cNvPr>
                <p:cNvSpPr/>
                <p:nvPr/>
              </p:nvSpPr>
              <p:spPr>
                <a:xfrm>
                  <a:off x="3066144" y="3123204"/>
                  <a:ext cx="3011713" cy="3393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l-GR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l-GR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l-GR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l-GR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𝑠𝑡</m:t>
                        </m:r>
                        <m:d>
                          <m:dPr>
                            <m:ctrlPr>
                              <a:rPr lang="el-GR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el-GR" b="0" i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el-GR" b="0" i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𝑠𝑡</m:t>
                        </m:r>
                        <m:d>
                          <m:dPr>
                            <m:ctrlPr>
                              <a:rPr lang="el-GR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F5C00BB2-7EF3-4D0D-9F5D-823FFAC9D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144" y="3123204"/>
                  <a:ext cx="3011713" cy="3393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Прямоугольник 53">
                  <a:extLst>
                    <a:ext uri="{FF2B5EF4-FFF2-40B4-BE49-F238E27FC236}">
                      <a16:creationId xmlns:a16="http://schemas.microsoft.com/office/drawing/2014/main" id="{75421366-776A-44E7-A97D-A2698D085152}"/>
                    </a:ext>
                  </a:extLst>
                </p:cNvPr>
                <p:cNvSpPr/>
                <p:nvPr/>
              </p:nvSpPr>
              <p:spPr>
                <a:xfrm>
                  <a:off x="2410079" y="3702008"/>
                  <a:ext cx="1021960" cy="33912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ru-RU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" name="Прямоугольник 53">
                  <a:extLst>
                    <a:ext uri="{FF2B5EF4-FFF2-40B4-BE49-F238E27FC236}">
                      <a16:creationId xmlns:a16="http://schemas.microsoft.com/office/drawing/2014/main" id="{75421366-776A-44E7-A97D-A2698D085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079" y="3702008"/>
                  <a:ext cx="1021960" cy="3391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Прямоугольник 54">
                  <a:extLst>
                    <a:ext uri="{FF2B5EF4-FFF2-40B4-BE49-F238E27FC236}">
                      <a16:creationId xmlns:a16="http://schemas.microsoft.com/office/drawing/2014/main" id="{21910A77-9C3C-421B-B1E1-6D11AE669DF3}"/>
                    </a:ext>
                  </a:extLst>
                </p:cNvPr>
                <p:cNvSpPr/>
                <p:nvPr/>
              </p:nvSpPr>
              <p:spPr>
                <a:xfrm>
                  <a:off x="5652650" y="3702008"/>
                  <a:ext cx="3071026" cy="33912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Положить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lang="el-G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′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ru-RU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с вероятностью</a:t>
                  </a:r>
                  <a:r>
                    <a:rPr lang="en-US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a14:m>
                  <a:endParaRPr lang="ru-RU" baseline="30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" name="Прямоугольник 54">
                  <a:extLst>
                    <a:ext uri="{FF2B5EF4-FFF2-40B4-BE49-F238E27FC236}">
                      <a16:creationId xmlns:a16="http://schemas.microsoft.com/office/drawing/2014/main" id="{21910A77-9C3C-421B-B1E1-6D11AE669D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650" y="3702008"/>
                  <a:ext cx="3071026" cy="339123"/>
                </a:xfrm>
                <a:prstGeom prst="rect">
                  <a:avLst/>
                </a:prstGeom>
                <a:blipFill>
                  <a:blip r:embed="rId8"/>
                  <a:stretch>
                    <a:fillRect b="-22034"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856B67-BF09-4038-A815-4FEAA9B3302A}"/>
                    </a:ext>
                  </a:extLst>
                </p:cNvPr>
                <p:cNvSpPr/>
                <p:nvPr/>
              </p:nvSpPr>
              <p:spPr>
                <a:xfrm>
                  <a:off x="2410079" y="4280537"/>
                  <a:ext cx="1021960" cy="33912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ru-RU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u-RU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856B67-BF09-4038-A815-4FEAA9B33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079" y="4280537"/>
                  <a:ext cx="1021960" cy="33912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D4668DA4-391F-4F01-AD7B-A1B62B457E37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>
              <a:off x="4572001" y="1147386"/>
              <a:ext cx="0" cy="23940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06D9A14E-E170-4249-ADDA-0F7A0629BEDD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4572001" y="1726190"/>
              <a:ext cx="0" cy="23940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D2297E71-05DA-4ADF-8DF2-9954A291C551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4572001" y="2304994"/>
              <a:ext cx="0" cy="23940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>
              <a:extLst>
                <a:ext uri="{FF2B5EF4-FFF2-40B4-BE49-F238E27FC236}">
                  <a16:creationId xmlns:a16="http://schemas.microsoft.com/office/drawing/2014/main" id="{1CF9ACDA-DE50-4932-9B27-AD0D588581D0}"/>
                </a:ext>
              </a:extLst>
            </p:cNvPr>
            <p:cNvCxnSpPr>
              <a:cxnSpLocks/>
              <a:stCxn id="51" idx="2"/>
              <a:endCxn id="53" idx="0"/>
            </p:cNvCxnSpPr>
            <p:nvPr/>
          </p:nvCxnSpPr>
          <p:spPr>
            <a:xfrm>
              <a:off x="4572001" y="2883798"/>
              <a:ext cx="0" cy="23940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9252E970-A87A-490F-98A9-315D82D84AAB}"/>
                </a:ext>
              </a:extLst>
            </p:cNvPr>
            <p:cNvCxnSpPr>
              <a:cxnSpLocks/>
              <a:stCxn id="54" idx="2"/>
              <a:endCxn id="57" idx="0"/>
            </p:cNvCxnSpPr>
            <p:nvPr/>
          </p:nvCxnSpPr>
          <p:spPr>
            <a:xfrm>
              <a:off x="2921059" y="4041130"/>
              <a:ext cx="0" cy="2394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Соединитель: уступ 74">
              <a:extLst>
                <a:ext uri="{FF2B5EF4-FFF2-40B4-BE49-F238E27FC236}">
                  <a16:creationId xmlns:a16="http://schemas.microsoft.com/office/drawing/2014/main" id="{4E1AFECB-6E5C-4A5B-ABF2-2D628255C503}"/>
                </a:ext>
              </a:extLst>
            </p:cNvPr>
            <p:cNvCxnSpPr>
              <a:cxnSpLocks/>
              <a:stCxn id="53" idx="1"/>
              <a:endCxn id="54" idx="0"/>
            </p:cNvCxnSpPr>
            <p:nvPr/>
          </p:nvCxnSpPr>
          <p:spPr>
            <a:xfrm rot="10800000" flipV="1">
              <a:off x="2921060" y="3292902"/>
              <a:ext cx="145085" cy="409105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Соединитель: уступ 76">
              <a:extLst>
                <a:ext uri="{FF2B5EF4-FFF2-40B4-BE49-F238E27FC236}">
                  <a16:creationId xmlns:a16="http://schemas.microsoft.com/office/drawing/2014/main" id="{2AC6C0DC-E825-4EA5-BD6D-19427DD0CB69}"/>
                </a:ext>
              </a:extLst>
            </p:cNvPr>
            <p:cNvCxnSpPr>
              <a:cxnSpLocks/>
              <a:stCxn id="53" idx="3"/>
              <a:endCxn id="55" idx="0"/>
            </p:cNvCxnSpPr>
            <p:nvPr/>
          </p:nvCxnSpPr>
          <p:spPr>
            <a:xfrm>
              <a:off x="6077857" y="3292903"/>
              <a:ext cx="1110306" cy="409105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Прямоугольник 79">
                  <a:extLst>
                    <a:ext uri="{FF2B5EF4-FFF2-40B4-BE49-F238E27FC236}">
                      <a16:creationId xmlns:a16="http://schemas.microsoft.com/office/drawing/2014/main" id="{AD9A6E30-39B3-4E92-8973-3620186A30DC}"/>
                    </a:ext>
                  </a:extLst>
                </p:cNvPr>
                <p:cNvSpPr/>
                <p:nvPr/>
              </p:nvSpPr>
              <p:spPr>
                <a:xfrm>
                  <a:off x="2530753" y="3321538"/>
                  <a:ext cx="269632" cy="28212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0" name="Прямоугольник 79">
                  <a:extLst>
                    <a:ext uri="{FF2B5EF4-FFF2-40B4-BE49-F238E27FC236}">
                      <a16:creationId xmlns:a16="http://schemas.microsoft.com/office/drawing/2014/main" id="{AD9A6E30-39B3-4E92-8973-3620186A3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753" y="3321538"/>
                  <a:ext cx="269632" cy="282125"/>
                </a:xfrm>
                <a:prstGeom prst="rect">
                  <a:avLst/>
                </a:prstGeom>
                <a:blipFill>
                  <a:blip r:embed="rId10"/>
                  <a:stretch>
                    <a:fillRect l="-31818" r="-18182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Прямоугольник 80">
                  <a:extLst>
                    <a:ext uri="{FF2B5EF4-FFF2-40B4-BE49-F238E27FC236}">
                      <a16:creationId xmlns:a16="http://schemas.microsoft.com/office/drawing/2014/main" id="{CB3B316E-FF87-4467-9755-08FD63A1983E}"/>
                    </a:ext>
                  </a:extLst>
                </p:cNvPr>
                <p:cNvSpPr/>
                <p:nvPr/>
              </p:nvSpPr>
              <p:spPr>
                <a:xfrm>
                  <a:off x="7314082" y="3324364"/>
                  <a:ext cx="269632" cy="28212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Прямоугольник 80">
                  <a:extLst>
                    <a:ext uri="{FF2B5EF4-FFF2-40B4-BE49-F238E27FC236}">
                      <a16:creationId xmlns:a16="http://schemas.microsoft.com/office/drawing/2014/main" id="{CB3B316E-FF87-4467-9755-08FD63A198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082" y="3324364"/>
                  <a:ext cx="269632" cy="282125"/>
                </a:xfrm>
                <a:prstGeom prst="rect">
                  <a:avLst/>
                </a:prstGeom>
                <a:blipFill>
                  <a:blip r:embed="rId11"/>
                  <a:stretch>
                    <a:fillRect l="-28889" r="-1555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Соединитель: уступ 81">
              <a:extLst>
                <a:ext uri="{FF2B5EF4-FFF2-40B4-BE49-F238E27FC236}">
                  <a16:creationId xmlns:a16="http://schemas.microsoft.com/office/drawing/2014/main" id="{0CC4AAB9-9ED9-4742-A0CB-2E02FDB3E2F6}"/>
                </a:ext>
              </a:extLst>
            </p:cNvPr>
            <p:cNvCxnSpPr>
              <a:cxnSpLocks/>
              <a:stCxn id="55" idx="2"/>
              <a:endCxn id="57" idx="3"/>
            </p:cNvCxnSpPr>
            <p:nvPr/>
          </p:nvCxnSpPr>
          <p:spPr>
            <a:xfrm rot="5400000">
              <a:off x="5105618" y="2367552"/>
              <a:ext cx="408967" cy="3756124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Соединитель: уступ 84">
              <a:extLst>
                <a:ext uri="{FF2B5EF4-FFF2-40B4-BE49-F238E27FC236}">
                  <a16:creationId xmlns:a16="http://schemas.microsoft.com/office/drawing/2014/main" id="{10631833-EDAA-4D6A-8E6A-4366F15BE89D}"/>
                </a:ext>
              </a:extLst>
            </p:cNvPr>
            <p:cNvCxnSpPr>
              <a:cxnSpLocks/>
              <a:stCxn id="57" idx="1"/>
              <a:endCxn id="49" idx="1"/>
            </p:cNvCxnSpPr>
            <p:nvPr/>
          </p:nvCxnSpPr>
          <p:spPr>
            <a:xfrm rot="10800000" flipH="1">
              <a:off x="2410078" y="2135296"/>
              <a:ext cx="656065" cy="2314803"/>
            </a:xfrm>
            <a:prstGeom prst="bentConnector3">
              <a:avLst>
                <a:gd name="adj1" fmla="val -34844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AEB0B63E-B2F5-4BEB-BE9B-1DB2CF3885FE}"/>
                </a:ext>
              </a:extLst>
            </p:cNvPr>
            <p:cNvCxnSpPr>
              <a:cxnSpLocks/>
              <a:stCxn id="49" idx="3"/>
              <a:endCxn id="93" idx="1"/>
            </p:cNvCxnSpPr>
            <p:nvPr/>
          </p:nvCxnSpPr>
          <p:spPr>
            <a:xfrm flipV="1">
              <a:off x="6077858" y="2128849"/>
              <a:ext cx="1788882" cy="644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A547FB80-1551-4F59-A61F-2D5D0F162BE1}"/>
                </a:ext>
              </a:extLst>
            </p:cNvPr>
            <p:cNvSpPr/>
            <p:nvPr/>
          </p:nvSpPr>
          <p:spPr>
            <a:xfrm>
              <a:off x="4568174" y="2301349"/>
              <a:ext cx="427464" cy="25211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Да</a:t>
              </a:r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81C29363-C680-4CA4-927E-3B925C35B483}"/>
                </a:ext>
              </a:extLst>
            </p:cNvPr>
            <p:cNvSpPr/>
            <p:nvPr/>
          </p:nvSpPr>
          <p:spPr>
            <a:xfrm>
              <a:off x="6232275" y="1876733"/>
              <a:ext cx="516868" cy="25211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Нет</a:t>
              </a:r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54A73F03-389D-4CF0-AFE4-2A18632335C2}"/>
                </a:ext>
              </a:extLst>
            </p:cNvPr>
            <p:cNvSpPr/>
            <p:nvPr/>
          </p:nvSpPr>
          <p:spPr>
            <a:xfrm>
              <a:off x="7866740" y="1959150"/>
              <a:ext cx="858360" cy="33939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8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Конец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2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E2717-E7DB-41E5-84AC-DED0A977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86925"/>
            <a:ext cx="8520600" cy="572700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LKH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831CB1B-7E45-4169-8D78-96C5112458BE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918E3F6-D6A3-467B-888F-998E0AE6B2D3}"/>
              </a:ext>
            </a:extLst>
          </p:cNvPr>
          <p:cNvGrpSpPr/>
          <p:nvPr/>
        </p:nvGrpSpPr>
        <p:grpSpPr>
          <a:xfrm>
            <a:off x="326573" y="1449121"/>
            <a:ext cx="2281932" cy="2259275"/>
            <a:chOff x="399143" y="1222828"/>
            <a:chExt cx="2975950" cy="2946402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FDC5A118-DD78-4535-B02A-A7B9D99AFB83}"/>
                </a:ext>
              </a:extLst>
            </p:cNvPr>
            <p:cNvCxnSpPr>
              <a:cxnSpLocks/>
              <a:stCxn id="17" idx="1"/>
              <a:endCxn id="9" idx="6"/>
            </p:cNvCxnSpPr>
            <p:nvPr/>
          </p:nvCxnSpPr>
          <p:spPr>
            <a:xfrm flipH="1" flipV="1">
              <a:off x="2170354" y="1598114"/>
              <a:ext cx="464801" cy="2317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8880F511-F060-4570-AAB3-27FEF070499E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 flipV="1">
              <a:off x="1654628" y="3875315"/>
              <a:ext cx="486230" cy="72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35290108-0E57-45F1-B2ED-3925380390D4}"/>
                </a:ext>
              </a:extLst>
            </p:cNvPr>
            <p:cNvGrpSpPr/>
            <p:nvPr/>
          </p:nvGrpSpPr>
          <p:grpSpPr>
            <a:xfrm>
              <a:off x="399143" y="1222828"/>
              <a:ext cx="2975950" cy="2946402"/>
              <a:chOff x="399143" y="1222828"/>
              <a:chExt cx="2975950" cy="2946402"/>
            </a:xfrm>
          </p:grpSpPr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DC1BA3D5-AE14-4507-95D2-99A61D169E44}"/>
                  </a:ext>
                </a:extLst>
              </p:cNvPr>
              <p:cNvSpPr/>
              <p:nvPr/>
            </p:nvSpPr>
            <p:spPr>
              <a:xfrm rot="1080599">
                <a:off x="1611085" y="1222828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0DA4CF0D-9A30-43D3-888B-C12320ABF05B}"/>
                  </a:ext>
                </a:extLst>
              </p:cNvPr>
              <p:cNvSpPr/>
              <p:nvPr/>
            </p:nvSpPr>
            <p:spPr>
              <a:xfrm rot="637554">
                <a:off x="660400" y="1696360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1BC7CE9E-9285-4B10-A1C7-FC00174268C9}"/>
                  </a:ext>
                </a:extLst>
              </p:cNvPr>
              <p:cNvSpPr/>
              <p:nvPr/>
            </p:nvSpPr>
            <p:spPr>
              <a:xfrm rot="20837897">
                <a:off x="2590802" y="1696360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18D81890-A8DC-4338-87E6-5B77D9E7D656}"/>
                  </a:ext>
                </a:extLst>
              </p:cNvPr>
              <p:cNvSpPr/>
              <p:nvPr/>
            </p:nvSpPr>
            <p:spPr>
              <a:xfrm rot="1242864">
                <a:off x="399143" y="2748188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FA83CF74-72FE-433B-80F0-0827993415A4}"/>
                  </a:ext>
                </a:extLst>
              </p:cNvPr>
              <p:cNvSpPr/>
              <p:nvPr/>
            </p:nvSpPr>
            <p:spPr>
              <a:xfrm rot="20849864">
                <a:off x="2801779" y="2748188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D22459DC-69D3-4BB8-9C90-E479551DDEB5}"/>
                  </a:ext>
                </a:extLst>
              </p:cNvPr>
              <p:cNvSpPr/>
              <p:nvPr/>
            </p:nvSpPr>
            <p:spPr>
              <a:xfrm>
                <a:off x="2140858" y="3588658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88D6A73D-A5F5-49D7-9442-B18A819F9DC5}"/>
                  </a:ext>
                </a:extLst>
              </p:cNvPr>
              <p:cNvSpPr/>
              <p:nvPr/>
            </p:nvSpPr>
            <p:spPr>
              <a:xfrm>
                <a:off x="1081314" y="3595916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D409035-A1BB-495D-8DC3-66276C649FB2}"/>
                </a:ext>
              </a:extLst>
            </p:cNvPr>
            <p:cNvCxnSpPr>
              <a:cxnSpLocks/>
              <a:stCxn id="15" idx="7"/>
              <a:endCxn id="9" idx="3"/>
            </p:cNvCxnSpPr>
            <p:nvPr/>
          </p:nvCxnSpPr>
          <p:spPr>
            <a:xfrm flipV="1">
              <a:off x="1183654" y="1639580"/>
              <a:ext cx="458653" cy="18159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E88E08A2-7E5C-471D-BF7A-33995A17F3BA}"/>
                </a:ext>
              </a:extLst>
            </p:cNvPr>
            <p:cNvCxnSpPr>
              <a:cxnSpLocks/>
              <a:stCxn id="20" idx="0"/>
              <a:endCxn id="17" idx="4"/>
            </p:cNvCxnSpPr>
            <p:nvPr/>
          </p:nvCxnSpPr>
          <p:spPr>
            <a:xfrm flipH="1" flipV="1">
              <a:off x="2940488" y="2262659"/>
              <a:ext cx="85893" cy="49232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75BB0908-2A94-4D64-A4EE-9DDC6AA677C6}"/>
                </a:ext>
              </a:extLst>
            </p:cNvPr>
            <p:cNvCxnSpPr>
              <a:cxnSpLocks/>
              <a:stCxn id="21" idx="7"/>
              <a:endCxn id="20" idx="3"/>
            </p:cNvCxnSpPr>
            <p:nvPr/>
          </p:nvCxnSpPr>
          <p:spPr>
            <a:xfrm flipV="1">
              <a:off x="2630212" y="3276615"/>
              <a:ext cx="304213" cy="39600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F1F1B22D-5A24-401E-910F-04F3EE96C1CE}"/>
                </a:ext>
              </a:extLst>
            </p:cNvPr>
            <p:cNvCxnSpPr>
              <a:cxnSpLocks/>
              <a:stCxn id="18" idx="5"/>
              <a:endCxn id="23" idx="1"/>
            </p:cNvCxnSpPr>
            <p:nvPr/>
          </p:nvCxnSpPr>
          <p:spPr>
            <a:xfrm>
              <a:off x="803698" y="3296135"/>
              <a:ext cx="361576" cy="38374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52F0AADC-5EE2-40A6-98A6-B2A96B153EE5}"/>
                </a:ext>
              </a:extLst>
            </p:cNvPr>
            <p:cNvCxnSpPr>
              <a:cxnSpLocks/>
              <a:stCxn id="18" idx="0"/>
              <a:endCxn id="15" idx="4"/>
            </p:cNvCxnSpPr>
            <p:nvPr/>
          </p:nvCxnSpPr>
          <p:spPr>
            <a:xfrm flipV="1">
              <a:off x="787193" y="2264758"/>
              <a:ext cx="107006" cy="50196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7E335CCC-351E-4940-ADAC-F22F9F205F98}"/>
              </a:ext>
            </a:extLst>
          </p:cNvPr>
          <p:cNvGrpSpPr/>
          <p:nvPr/>
        </p:nvGrpSpPr>
        <p:grpSpPr>
          <a:xfrm>
            <a:off x="3336311" y="1449121"/>
            <a:ext cx="2281932" cy="2259275"/>
            <a:chOff x="399143" y="1222828"/>
            <a:chExt cx="2975950" cy="2946402"/>
          </a:xfrm>
        </p:grpSpPr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C6540FD7-0242-4E32-8FF7-C13FBF3B2A44}"/>
                </a:ext>
              </a:extLst>
            </p:cNvPr>
            <p:cNvCxnSpPr>
              <a:cxnSpLocks/>
              <a:stCxn id="119" idx="1"/>
              <a:endCxn id="117" idx="6"/>
            </p:cNvCxnSpPr>
            <p:nvPr/>
          </p:nvCxnSpPr>
          <p:spPr>
            <a:xfrm flipH="1" flipV="1">
              <a:off x="2170354" y="1598114"/>
              <a:ext cx="464801" cy="2317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DC2DBC72-3E9B-4C98-94C4-5A849A1E21A5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 flipV="1">
              <a:off x="1654628" y="3875315"/>
              <a:ext cx="486230" cy="72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Группа 108">
              <a:extLst>
                <a:ext uri="{FF2B5EF4-FFF2-40B4-BE49-F238E27FC236}">
                  <a16:creationId xmlns:a16="http://schemas.microsoft.com/office/drawing/2014/main" id="{6708AF6A-7D83-44B2-9E4C-4F2ACF24AA06}"/>
                </a:ext>
              </a:extLst>
            </p:cNvPr>
            <p:cNvGrpSpPr/>
            <p:nvPr/>
          </p:nvGrpSpPr>
          <p:grpSpPr>
            <a:xfrm>
              <a:off x="399143" y="1222828"/>
              <a:ext cx="2975950" cy="2946402"/>
              <a:chOff x="399143" y="1222828"/>
              <a:chExt cx="2975950" cy="2946402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91810412-5460-47D9-9999-0210259704A5}"/>
                  </a:ext>
                </a:extLst>
              </p:cNvPr>
              <p:cNvSpPr/>
              <p:nvPr/>
            </p:nvSpPr>
            <p:spPr>
              <a:xfrm rot="1080599">
                <a:off x="1611085" y="1222828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Овал 117">
                <a:extLst>
                  <a:ext uri="{FF2B5EF4-FFF2-40B4-BE49-F238E27FC236}">
                    <a16:creationId xmlns:a16="http://schemas.microsoft.com/office/drawing/2014/main" id="{5F4820E7-3FCE-4515-9288-492532CAF5BF}"/>
                  </a:ext>
                </a:extLst>
              </p:cNvPr>
              <p:cNvSpPr/>
              <p:nvPr/>
            </p:nvSpPr>
            <p:spPr>
              <a:xfrm rot="637554">
                <a:off x="660400" y="1696360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Овал 118">
                <a:extLst>
                  <a:ext uri="{FF2B5EF4-FFF2-40B4-BE49-F238E27FC236}">
                    <a16:creationId xmlns:a16="http://schemas.microsoft.com/office/drawing/2014/main" id="{2B4C10E3-61F6-4475-97DC-50F13909B093}"/>
                  </a:ext>
                </a:extLst>
              </p:cNvPr>
              <p:cNvSpPr/>
              <p:nvPr/>
            </p:nvSpPr>
            <p:spPr>
              <a:xfrm rot="20837897">
                <a:off x="2590802" y="1696360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Овал 119">
                <a:extLst>
                  <a:ext uri="{FF2B5EF4-FFF2-40B4-BE49-F238E27FC236}">
                    <a16:creationId xmlns:a16="http://schemas.microsoft.com/office/drawing/2014/main" id="{A4603241-BA2A-479E-9B48-DF5B44C96EE0}"/>
                  </a:ext>
                </a:extLst>
              </p:cNvPr>
              <p:cNvSpPr/>
              <p:nvPr/>
            </p:nvSpPr>
            <p:spPr>
              <a:xfrm rot="1242864">
                <a:off x="399143" y="2748188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Овал 120">
                <a:extLst>
                  <a:ext uri="{FF2B5EF4-FFF2-40B4-BE49-F238E27FC236}">
                    <a16:creationId xmlns:a16="http://schemas.microsoft.com/office/drawing/2014/main" id="{F37A67BE-3284-490B-ABF9-0D91B0527778}"/>
                  </a:ext>
                </a:extLst>
              </p:cNvPr>
              <p:cNvSpPr/>
              <p:nvPr/>
            </p:nvSpPr>
            <p:spPr>
              <a:xfrm rot="20849864">
                <a:off x="2801779" y="2748188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0F1BAE62-3207-4801-BD91-903C6FAF2A5B}"/>
                  </a:ext>
                </a:extLst>
              </p:cNvPr>
              <p:cNvSpPr/>
              <p:nvPr/>
            </p:nvSpPr>
            <p:spPr>
              <a:xfrm>
                <a:off x="2140858" y="3588658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Овал 122">
                <a:extLst>
                  <a:ext uri="{FF2B5EF4-FFF2-40B4-BE49-F238E27FC236}">
                    <a16:creationId xmlns:a16="http://schemas.microsoft.com/office/drawing/2014/main" id="{6DF1FFEE-0E6F-4A3D-94D6-F13BA25B8115}"/>
                  </a:ext>
                </a:extLst>
              </p:cNvPr>
              <p:cNvSpPr/>
              <p:nvPr/>
            </p:nvSpPr>
            <p:spPr>
              <a:xfrm>
                <a:off x="1081314" y="3595916"/>
                <a:ext cx="573314" cy="57331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99D72BC6-F38E-4D5F-B7D7-1D0A16F9F000}"/>
                </a:ext>
              </a:extLst>
            </p:cNvPr>
            <p:cNvCxnSpPr>
              <a:cxnSpLocks/>
              <a:stCxn id="118" idx="7"/>
              <a:endCxn id="117" idx="3"/>
            </p:cNvCxnSpPr>
            <p:nvPr/>
          </p:nvCxnSpPr>
          <p:spPr>
            <a:xfrm flipV="1">
              <a:off x="1183654" y="1639580"/>
              <a:ext cx="458653" cy="18159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A1760532-0760-403E-912A-717965B25605}"/>
                </a:ext>
              </a:extLst>
            </p:cNvPr>
            <p:cNvCxnSpPr>
              <a:cxnSpLocks/>
              <a:stCxn id="121" idx="0"/>
              <a:endCxn id="119" idx="4"/>
            </p:cNvCxnSpPr>
            <p:nvPr/>
          </p:nvCxnSpPr>
          <p:spPr>
            <a:xfrm flipH="1" flipV="1">
              <a:off x="2940488" y="2262659"/>
              <a:ext cx="85893" cy="49232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76C37B8-0726-4B90-AA07-0C69F26D19FA}"/>
                </a:ext>
              </a:extLst>
            </p:cNvPr>
            <p:cNvCxnSpPr>
              <a:cxnSpLocks/>
              <a:stCxn id="122" idx="7"/>
              <a:endCxn id="121" idx="3"/>
            </p:cNvCxnSpPr>
            <p:nvPr/>
          </p:nvCxnSpPr>
          <p:spPr>
            <a:xfrm flipV="1">
              <a:off x="2630212" y="3276615"/>
              <a:ext cx="304213" cy="39600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47B130EE-A583-4A26-B09B-70FBC3BCADC4}"/>
                </a:ext>
              </a:extLst>
            </p:cNvPr>
            <p:cNvCxnSpPr>
              <a:cxnSpLocks/>
              <a:stCxn id="120" idx="5"/>
              <a:endCxn id="123" idx="1"/>
            </p:cNvCxnSpPr>
            <p:nvPr/>
          </p:nvCxnSpPr>
          <p:spPr>
            <a:xfrm>
              <a:off x="803698" y="3296135"/>
              <a:ext cx="361576" cy="38374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623CC4E2-ADAB-46D4-BCA9-3BE3ECDB63C1}"/>
                </a:ext>
              </a:extLst>
            </p:cNvPr>
            <p:cNvCxnSpPr>
              <a:cxnSpLocks/>
              <a:stCxn id="120" idx="0"/>
              <a:endCxn id="118" idx="4"/>
            </p:cNvCxnSpPr>
            <p:nvPr/>
          </p:nvCxnSpPr>
          <p:spPr>
            <a:xfrm flipV="1">
              <a:off x="787193" y="2264758"/>
              <a:ext cx="107006" cy="50196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84E4E8D-3BCA-4A3C-B1B2-FE68E90B2678}"/>
                </a:ext>
              </a:extLst>
            </p:cNvPr>
            <p:cNvCxnSpPr>
              <a:cxnSpLocks/>
              <a:stCxn id="122" idx="0"/>
              <a:endCxn id="117" idx="5"/>
            </p:cNvCxnSpPr>
            <p:nvPr/>
          </p:nvCxnSpPr>
          <p:spPr>
            <a:xfrm flipH="1" flipV="1">
              <a:off x="2027837" y="1764921"/>
              <a:ext cx="399679" cy="182373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63BA79D6-43AE-48B2-BCB0-0313B3424E3B}"/>
                </a:ext>
              </a:extLst>
            </p:cNvPr>
            <p:cNvCxnSpPr>
              <a:cxnSpLocks/>
              <a:stCxn id="123" idx="7"/>
              <a:endCxn id="119" idx="3"/>
            </p:cNvCxnSpPr>
            <p:nvPr/>
          </p:nvCxnSpPr>
          <p:spPr>
            <a:xfrm flipV="1">
              <a:off x="1570668" y="2225321"/>
              <a:ext cx="1153623" cy="145455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174B92B2-708D-4353-B88C-BD97CF555488}"/>
              </a:ext>
            </a:extLst>
          </p:cNvPr>
          <p:cNvGrpSpPr/>
          <p:nvPr/>
        </p:nvGrpSpPr>
        <p:grpSpPr>
          <a:xfrm>
            <a:off x="6346048" y="1449121"/>
            <a:ext cx="2281932" cy="2259275"/>
            <a:chOff x="6346048" y="1449121"/>
            <a:chExt cx="2281932" cy="2259275"/>
          </a:xfrm>
        </p:grpSpPr>
        <p:grpSp>
          <p:nvGrpSpPr>
            <p:cNvPr id="124" name="Группа 123">
              <a:extLst>
                <a:ext uri="{FF2B5EF4-FFF2-40B4-BE49-F238E27FC236}">
                  <a16:creationId xmlns:a16="http://schemas.microsoft.com/office/drawing/2014/main" id="{FEBE399A-7E3E-4452-AC36-F66C29A2378A}"/>
                </a:ext>
              </a:extLst>
            </p:cNvPr>
            <p:cNvGrpSpPr/>
            <p:nvPr/>
          </p:nvGrpSpPr>
          <p:grpSpPr>
            <a:xfrm>
              <a:off x="6346048" y="1449121"/>
              <a:ext cx="2281932" cy="2259275"/>
              <a:chOff x="399143" y="1222828"/>
              <a:chExt cx="2975950" cy="2946402"/>
            </a:xfrm>
          </p:grpSpPr>
          <p:grpSp>
            <p:nvGrpSpPr>
              <p:cNvPr id="125" name="Группа 124">
                <a:extLst>
                  <a:ext uri="{FF2B5EF4-FFF2-40B4-BE49-F238E27FC236}">
                    <a16:creationId xmlns:a16="http://schemas.microsoft.com/office/drawing/2014/main" id="{AACCB019-0519-4431-AA1B-52649DA4AEFA}"/>
                  </a:ext>
                </a:extLst>
              </p:cNvPr>
              <p:cNvGrpSpPr/>
              <p:nvPr/>
            </p:nvGrpSpPr>
            <p:grpSpPr>
              <a:xfrm>
                <a:off x="399143" y="1222828"/>
                <a:ext cx="2975950" cy="2946402"/>
                <a:chOff x="399143" y="1222828"/>
                <a:chExt cx="2975950" cy="2946402"/>
              </a:xfrm>
            </p:grpSpPr>
            <p:sp>
              <p:nvSpPr>
                <p:cNvPr id="133" name="Овал 132">
                  <a:extLst>
                    <a:ext uri="{FF2B5EF4-FFF2-40B4-BE49-F238E27FC236}">
                      <a16:creationId xmlns:a16="http://schemas.microsoft.com/office/drawing/2014/main" id="{ADB66F0C-2E6D-461B-919C-9F686B85EB70}"/>
                    </a:ext>
                  </a:extLst>
                </p:cNvPr>
                <p:cNvSpPr/>
                <p:nvPr/>
              </p:nvSpPr>
              <p:spPr>
                <a:xfrm rot="1080599">
                  <a:off x="1611085" y="1222828"/>
                  <a:ext cx="573314" cy="573314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Овал 133">
                  <a:extLst>
                    <a:ext uri="{FF2B5EF4-FFF2-40B4-BE49-F238E27FC236}">
                      <a16:creationId xmlns:a16="http://schemas.microsoft.com/office/drawing/2014/main" id="{9E229696-610D-4E04-B743-9F7A88993917}"/>
                    </a:ext>
                  </a:extLst>
                </p:cNvPr>
                <p:cNvSpPr/>
                <p:nvPr/>
              </p:nvSpPr>
              <p:spPr>
                <a:xfrm rot="637554">
                  <a:off x="660400" y="1696360"/>
                  <a:ext cx="573314" cy="573314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Овал 134">
                  <a:extLst>
                    <a:ext uri="{FF2B5EF4-FFF2-40B4-BE49-F238E27FC236}">
                      <a16:creationId xmlns:a16="http://schemas.microsoft.com/office/drawing/2014/main" id="{D2860107-2CEA-455D-B80F-46493E8343D2}"/>
                    </a:ext>
                  </a:extLst>
                </p:cNvPr>
                <p:cNvSpPr/>
                <p:nvPr/>
              </p:nvSpPr>
              <p:spPr>
                <a:xfrm rot="20837897">
                  <a:off x="2590802" y="1696360"/>
                  <a:ext cx="573314" cy="573314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Овал 135">
                  <a:extLst>
                    <a:ext uri="{FF2B5EF4-FFF2-40B4-BE49-F238E27FC236}">
                      <a16:creationId xmlns:a16="http://schemas.microsoft.com/office/drawing/2014/main" id="{F5720ED1-A3E0-4CAE-A621-7F94B210F54A}"/>
                    </a:ext>
                  </a:extLst>
                </p:cNvPr>
                <p:cNvSpPr/>
                <p:nvPr/>
              </p:nvSpPr>
              <p:spPr>
                <a:xfrm rot="1242864">
                  <a:off x="399143" y="2748188"/>
                  <a:ext cx="573314" cy="573314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Овал 136">
                  <a:extLst>
                    <a:ext uri="{FF2B5EF4-FFF2-40B4-BE49-F238E27FC236}">
                      <a16:creationId xmlns:a16="http://schemas.microsoft.com/office/drawing/2014/main" id="{C331E482-AE4E-4471-A147-10ECFBAC7ECE}"/>
                    </a:ext>
                  </a:extLst>
                </p:cNvPr>
                <p:cNvSpPr/>
                <p:nvPr/>
              </p:nvSpPr>
              <p:spPr>
                <a:xfrm rot="20849864">
                  <a:off x="2801779" y="2748188"/>
                  <a:ext cx="573314" cy="573314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Овал 137">
                  <a:extLst>
                    <a:ext uri="{FF2B5EF4-FFF2-40B4-BE49-F238E27FC236}">
                      <a16:creationId xmlns:a16="http://schemas.microsoft.com/office/drawing/2014/main" id="{E699AD62-096B-43D4-A9D4-6E8A00E7B7C0}"/>
                    </a:ext>
                  </a:extLst>
                </p:cNvPr>
                <p:cNvSpPr/>
                <p:nvPr/>
              </p:nvSpPr>
              <p:spPr>
                <a:xfrm>
                  <a:off x="2140858" y="3588658"/>
                  <a:ext cx="573314" cy="573314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Овал 138">
                  <a:extLst>
                    <a:ext uri="{FF2B5EF4-FFF2-40B4-BE49-F238E27FC236}">
                      <a16:creationId xmlns:a16="http://schemas.microsoft.com/office/drawing/2014/main" id="{803ACC56-504B-40A9-8FEA-C5301CB1BE97}"/>
                    </a:ext>
                  </a:extLst>
                </p:cNvPr>
                <p:cNvSpPr/>
                <p:nvPr/>
              </p:nvSpPr>
              <p:spPr>
                <a:xfrm>
                  <a:off x="1081314" y="3595916"/>
                  <a:ext cx="573314" cy="573314"/>
                </a:xfrm>
                <a:prstGeom prst="ellipse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26" name="Прямая соединительная линия 125">
                <a:extLst>
                  <a:ext uri="{FF2B5EF4-FFF2-40B4-BE49-F238E27FC236}">
                    <a16:creationId xmlns:a16="http://schemas.microsoft.com/office/drawing/2014/main" id="{77C0223B-8511-4FC3-9356-3C52C392EAFF}"/>
                  </a:ext>
                </a:extLst>
              </p:cNvPr>
              <p:cNvCxnSpPr>
                <a:cxnSpLocks/>
                <a:stCxn id="134" idx="7"/>
                <a:endCxn id="133" idx="3"/>
              </p:cNvCxnSpPr>
              <p:nvPr/>
            </p:nvCxnSpPr>
            <p:spPr>
              <a:xfrm flipV="1">
                <a:off x="1183654" y="1639580"/>
                <a:ext cx="458653" cy="18159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Прямая соединительная линия 127">
                <a:extLst>
                  <a:ext uri="{FF2B5EF4-FFF2-40B4-BE49-F238E27FC236}">
                    <a16:creationId xmlns:a16="http://schemas.microsoft.com/office/drawing/2014/main" id="{42EB5E12-C1F3-4900-B98E-82D4966A84CD}"/>
                  </a:ext>
                </a:extLst>
              </p:cNvPr>
              <p:cNvCxnSpPr>
                <a:cxnSpLocks/>
                <a:stCxn id="137" idx="0"/>
                <a:endCxn id="135" idx="4"/>
              </p:cNvCxnSpPr>
              <p:nvPr/>
            </p:nvCxnSpPr>
            <p:spPr>
              <a:xfrm flipH="1" flipV="1">
                <a:off x="2940488" y="2262659"/>
                <a:ext cx="85893" cy="49232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единительная линия 128">
                <a:extLst>
                  <a:ext uri="{FF2B5EF4-FFF2-40B4-BE49-F238E27FC236}">
                    <a16:creationId xmlns:a16="http://schemas.microsoft.com/office/drawing/2014/main" id="{5D483D76-B272-45FE-AB05-83BD2EE0B9E0}"/>
                  </a:ext>
                </a:extLst>
              </p:cNvPr>
              <p:cNvCxnSpPr>
                <a:cxnSpLocks/>
                <a:stCxn id="138" idx="7"/>
                <a:endCxn id="137" idx="3"/>
              </p:cNvCxnSpPr>
              <p:nvPr/>
            </p:nvCxnSpPr>
            <p:spPr>
              <a:xfrm flipV="1">
                <a:off x="2630212" y="3276615"/>
                <a:ext cx="304213" cy="39600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единительная линия 130">
                <a:extLst>
                  <a:ext uri="{FF2B5EF4-FFF2-40B4-BE49-F238E27FC236}">
                    <a16:creationId xmlns:a16="http://schemas.microsoft.com/office/drawing/2014/main" id="{67558DD1-A4F1-4CAD-89CE-408A8FDB9B81}"/>
                  </a:ext>
                </a:extLst>
              </p:cNvPr>
              <p:cNvCxnSpPr>
                <a:cxnSpLocks/>
                <a:stCxn id="136" idx="5"/>
                <a:endCxn id="139" idx="1"/>
              </p:cNvCxnSpPr>
              <p:nvPr/>
            </p:nvCxnSpPr>
            <p:spPr>
              <a:xfrm>
                <a:off x="803698" y="3296135"/>
                <a:ext cx="361576" cy="383741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>
                <a:extLst>
                  <a:ext uri="{FF2B5EF4-FFF2-40B4-BE49-F238E27FC236}">
                    <a16:creationId xmlns:a16="http://schemas.microsoft.com/office/drawing/2014/main" id="{D68D02C9-FDF6-494A-BA10-F5B5A8C7DBA1}"/>
                  </a:ext>
                </a:extLst>
              </p:cNvPr>
              <p:cNvCxnSpPr>
                <a:cxnSpLocks/>
                <a:stCxn id="136" idx="0"/>
                <a:endCxn id="134" idx="4"/>
              </p:cNvCxnSpPr>
              <p:nvPr/>
            </p:nvCxnSpPr>
            <p:spPr>
              <a:xfrm flipV="1">
                <a:off x="787193" y="2264758"/>
                <a:ext cx="107006" cy="501961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Прямая соединительная линия 147">
              <a:extLst>
                <a:ext uri="{FF2B5EF4-FFF2-40B4-BE49-F238E27FC236}">
                  <a16:creationId xmlns:a16="http://schemas.microsoft.com/office/drawing/2014/main" id="{B1F4E313-2C6A-48BA-AF4C-6E899F05E017}"/>
                </a:ext>
              </a:extLst>
            </p:cNvPr>
            <p:cNvCxnSpPr>
              <a:cxnSpLocks/>
              <a:stCxn id="139" idx="7"/>
              <a:endCxn id="135" idx="3"/>
            </p:cNvCxnSpPr>
            <p:nvPr/>
          </p:nvCxnSpPr>
          <p:spPr>
            <a:xfrm flipV="1">
              <a:off x="7244363" y="2217824"/>
              <a:ext cx="884588" cy="111534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>
              <a:extLst>
                <a:ext uri="{FF2B5EF4-FFF2-40B4-BE49-F238E27FC236}">
                  <a16:creationId xmlns:a16="http://schemas.microsoft.com/office/drawing/2014/main" id="{8D082009-D012-4B1E-9134-96F12C7D528B}"/>
                </a:ext>
              </a:extLst>
            </p:cNvPr>
            <p:cNvCxnSpPr>
              <a:cxnSpLocks/>
              <a:stCxn id="138" idx="0"/>
              <a:endCxn id="133" idx="5"/>
            </p:cNvCxnSpPr>
            <p:nvPr/>
          </p:nvCxnSpPr>
          <p:spPr>
            <a:xfrm flipH="1" flipV="1">
              <a:off x="7594916" y="1864793"/>
              <a:ext cx="306470" cy="139842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FC0CAE38-9BB6-4696-B2D9-71E4EC7D80D5}"/>
              </a:ext>
            </a:extLst>
          </p:cNvPr>
          <p:cNvCxnSpPr>
            <a:cxnSpLocks/>
          </p:cNvCxnSpPr>
          <p:nvPr/>
        </p:nvCxnSpPr>
        <p:spPr>
          <a:xfrm>
            <a:off x="2757714" y="2576382"/>
            <a:ext cx="51505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4B392394-9B14-4583-BDE6-900D31197F4E}"/>
              </a:ext>
            </a:extLst>
          </p:cNvPr>
          <p:cNvCxnSpPr>
            <a:cxnSpLocks/>
          </p:cNvCxnSpPr>
          <p:nvPr/>
        </p:nvCxnSpPr>
        <p:spPr>
          <a:xfrm>
            <a:off x="5767451" y="2571846"/>
            <a:ext cx="51505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77E8D003-FD3B-4C26-959C-42033B9FAAD8}"/>
              </a:ext>
            </a:extLst>
          </p:cNvPr>
          <p:cNvSpPr/>
          <p:nvPr/>
        </p:nvSpPr>
        <p:spPr>
          <a:xfrm>
            <a:off x="2741334" y="2295124"/>
            <a:ext cx="516868" cy="252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92F8D2C7-E748-458A-A066-CBB7B3C87D1C}"/>
              </a:ext>
            </a:extLst>
          </p:cNvPr>
          <p:cNvSpPr/>
          <p:nvPr/>
        </p:nvSpPr>
        <p:spPr>
          <a:xfrm>
            <a:off x="5743357" y="2295124"/>
            <a:ext cx="512325" cy="252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9E759C7-F4E8-406E-9700-854115ADA90D}"/>
              </a:ext>
            </a:extLst>
          </p:cNvPr>
          <p:cNvSpPr/>
          <p:nvPr/>
        </p:nvSpPr>
        <p:spPr>
          <a:xfrm>
            <a:off x="904164" y="3359925"/>
            <a:ext cx="340454" cy="252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B614883E-D6D5-45DF-A5E8-BFAA5115156B}"/>
              </a:ext>
            </a:extLst>
          </p:cNvPr>
          <p:cNvSpPr/>
          <p:nvPr/>
        </p:nvSpPr>
        <p:spPr>
          <a:xfrm>
            <a:off x="1711684" y="3359925"/>
            <a:ext cx="340454" cy="252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ru-RU" sz="1800" b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6825FF4F-2E4C-4F64-A97E-512DAAAEFB62}"/>
              </a:ext>
            </a:extLst>
          </p:cNvPr>
          <p:cNvSpPr/>
          <p:nvPr/>
        </p:nvSpPr>
        <p:spPr>
          <a:xfrm>
            <a:off x="2048303" y="1903548"/>
            <a:ext cx="340454" cy="252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ru-RU" sz="1800" b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3A5EFA6D-30DC-41B0-935A-50CB08EDD62C}"/>
              </a:ext>
            </a:extLst>
          </p:cNvPr>
          <p:cNvSpPr/>
          <p:nvPr/>
        </p:nvSpPr>
        <p:spPr>
          <a:xfrm>
            <a:off x="1288842" y="1537267"/>
            <a:ext cx="340454" cy="252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u-RU" sz="1800" b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BC62E5AE-5C80-4C3F-9D27-717E7128E89A}"/>
              </a:ext>
            </a:extLst>
          </p:cNvPr>
          <p:cNvSpPr/>
          <p:nvPr/>
        </p:nvSpPr>
        <p:spPr>
          <a:xfrm>
            <a:off x="3919981" y="3363608"/>
            <a:ext cx="340454" cy="252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C921D1B8-9471-4F41-878C-D2EC5038C1ED}"/>
              </a:ext>
            </a:extLst>
          </p:cNvPr>
          <p:cNvSpPr/>
          <p:nvPr/>
        </p:nvSpPr>
        <p:spPr>
          <a:xfrm>
            <a:off x="4727501" y="3363608"/>
            <a:ext cx="340454" cy="252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ru-RU" sz="1800" b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25E9708-FECB-4C05-89B0-10DCA711C447}"/>
              </a:ext>
            </a:extLst>
          </p:cNvPr>
          <p:cNvSpPr/>
          <p:nvPr/>
        </p:nvSpPr>
        <p:spPr>
          <a:xfrm>
            <a:off x="5064120" y="1907231"/>
            <a:ext cx="340454" cy="252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ru-RU" sz="1800" b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C3D6121-B88F-4F34-80C7-948ADDCD4070}"/>
              </a:ext>
            </a:extLst>
          </p:cNvPr>
          <p:cNvSpPr/>
          <p:nvPr/>
        </p:nvSpPr>
        <p:spPr>
          <a:xfrm>
            <a:off x="4304659" y="1540950"/>
            <a:ext cx="340454" cy="2521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u-RU" sz="1800" b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ZgAAAEcCAYAAAD6GqKbAAAAOXRFWHRTb2Z0d2FyZQBNYXRwbG90bGliIHZlcnNpb24zLjMuNCwgaHR0cHM6Ly9tYXRwbG90bGliLm9yZy8QVMy6AAAACXBIWXMAAAsTAAALEwEAmpwYAABILUlEQVR4nO3deVxU5f7A8c+ZDZEBEcEtl9QraioCkmaCW26VdrU0BbXrUqa5pF29uKKmuaaWW5k/28xcMSvLcl9Q0tzLtIWsVFARNwZZZ87vD2JyFB22gRn9vl8vinnO9n0G5DvPcp6jqKqqIoQQQhQxTUkHIIQQ4v4kCUYIIYRDSIIRQgjhEJJghBBCOIQkGCGEEA4hCUYIIYRDSIIRIh/MZjMffPABTz75JIGBgTz11FN88skn3DrbX1VV3nnnHVq1akWjRo3o168fcXFxJRi1ECVDEowQ+bBkyRLmzZvHM888wzvvvMOTTz7J9OnT+b//+z/rPosXL+add96hf//+zJs3j+TkZPr27UtycnIJRi5E8VPkRksh8sZisRASEsILL7zAiBEjrOVTpkzhm2++ITY2FpPJRFhYGIMHD2bgwIEAXL9+ndatWzNs2DD69etXQtELUfykBSNEHiUnJ9OlSxfat29vU16jRg2uXLnCzZs3OX78ODdv3uSJJ56wbi9TpgxNmjRh7969uZ534cKF1KlTJ9evAwcOAPD999/Tq1cvgoODefzxx3n99ddJSUkBYMyYMXTq1MnmnNu2baNOnTqcO3fOWrZv3z66d+9OQEAALVq04O2338ZsNlu3t2nThtdffx0Ak8lEeHg4TZs2LcQ7Jh50upIOQAhXUaZMGaKiou4o37lzJxUrVqR06dL88ccfAFStWtVmnypVqrBjx45cz9u9e3fCwsIAGDp0KMHBwfTv3x+Af/3rX+zevZtBgwbRoUMHBg4cSHx8PG+99Ra//PILH3/8cZ5ij42N5aWXXqJDhw4MGzaMM2fOMH/+fK5du8akSZPu2P/TTz8lPT2dpUuX5un8QuRGEowQhbBu3Tr279/PhAkTgOxP/gaDAYPBYLOfh4cHJpMp13NUrFiRihUrAmAwGPD19SUwMNC6/e233yYgIIC33nrLWlalShVefPFFdu3ahU6ns2mJ5Oatt96iUaNGzJ8/H4AWLVpQpkwZxo4dy4ABA6hSpYp1X4vFwpo1axg6dKhNHELkl3SRCVFAX3zxBZMmTaJDhw707t0byJ5BpihKrvvfrfxeUlJS+Omnn+jYsaNNeVhYGGXKlOH777+nUqVKJCUlYbFYcj1HamoqJ06coHXr1mRlZVm/WrRogcVisXbDAWRlZbFq1SpMJhMdOnTId7xC3EpaMEIUwIcffsjMmTNp06YNb775pjV5eHp6kpGRQWZmJnq93rp/SkoKnp6e+b5OcnIyqqpSrly5O7b5+PhgMplo3bo1CxYsYMGCBQwYMIDLly8TExNj3e/GjRtYLBbmzp3L3Llz7zhPYmKi9fs1a9YA2S2e0qVL5zteIW4lCUaIfJo3bx5Lly6lS5cuvPHGG+h0//wzql69Oqqqcu7cOWrUqGEtv/11Xnl6eqIoCklJSXdsu3z5Mt7e3jRp0oThw4ezZMkS3nnnHQB8fX2t+3l4eAAwePBgm8kHOcqXL2/9vk2bNpQtW5ZJkyZRp04datasme+YhcghXWRC5MNHH33E0qVLeeGFF5g5c6ZNcgEICgrCzc2Nbdu2WcuuX7/OwYMHadasWb6v5+HhQb169fjmm29syvfu3UtycjLBwcEADBkyhH379vHll19y4MABpkyZYt3XaDRSt25dzp49S8OGDa1fer2eefPmceHCBeu+lSpVYtq0adSsWZNx48YhdzGIwpAWjBB5dOnSJd588038/f15+umnOX78uM32Bg0a4OHhQe/evXn77bfRaDQ8/PDDvPvuuxiNRrp3716g6w4bNoxXXnmFESNG8Oyzz5KQkMC8efMICgqiRYsW1v28vb3x9vbO9RzDhw9nyJAhGI1G2rVrx9WrV3nrrbfQaDT4+/vb7KvRaIiKiuK5555j48aNdO3atUBxCyEJRog8iomJISMjg19++YUePXrcsT02NhYfHx9ee+01NBoN77//Pjdv3iQoKIiZM2cWaAwGsrutFi9ezOLFi3nllVfw9vamU6dOjBw5Eq1Wm6dzPPHEEyxZsoTFixezYcMGjEYjjz/+OKNGjcLd3f2O/R955BGef/555s6dS7t27TAajQWKXTzY5E5+IYQQDiFjMEIIIRxCEowQQgiHkAQjhBDCISTBCCGEcAhJMEIIIRxCEowQQgiHkPtgbnH1agoWS8FmbZcrZyQpKffVcl3J/VIPkLo4K6mLcypIXTQahbJlPe66XRLMLSwWtcAJJuf4+8H9Ug+QujgrqYtzKuq6SBeZEEIIh5AEI4QQwiGki0wIIch+WNzVq4lkZKQBeesqunRJc9cHvbmae9dFwWAoRdmyfvl6cJ4kGCGEAEym6yiKQoUKVVCUvHXu6HQasrLujwRzr7qoqoVr1y5jMl3H09M7z+eULjIhhABSU014enrnObk8SBRFg6dnWVJT8znLzEHxCCGES7FYzGi10qlzN1qtDovFnK9jJMEUkmrOJGXdOFL/+KGkQxFCFFJ+xhceNAV5byRdF5KakYrlajwZiWfB4+GSDkcIcZ/YuXMbK1Z8iNlsRlUtdOz4NBERL1i3DxjQh3LlfJk9e34JRnlvkmAKSfprhRBFLTHxEosWvcX7739CmTLe3Lx5k6FDB1KtWnVCQ1vy22+/YjDo+e23X7h48QIVKlQs6ZBzJX8di4p6f8wkEUKUvGvXrpGVlUVaWhoApUuXZsKEyTz8cE0Avv76C0JCmhIW1pIvv9xYgpHem7RgCkv6bIW477it+ZRSqz6xu5+iQH4fOp8W3pv0HhH33Kd2bX/Cwlry/PP/xt+/DkFBIbRr15EqVaqSlZXFli3fsHDhUm7cuMGkSWPp2/dFdDrn+3MuLZjC+ruLTJUWjBCiCI0aNZb167+kS5duXLyYwMsv92P37h3s27eXcuV8qVGjJgEBjdBoNOzbt7ekw82V86U8V5XfjzFCCKeV3iPCbisDHHej5f79MaSm3uSJJ9rz9NPP8PTTz/DFF5+xadPnaDQaLl68QLdunQFISTHx+ecbaNmydZHHUViSYAorZ5BfEowQooiUKlWK+fPn8MgjDahUqTKqqvLrr79QoUJFvv56E2vWfIafX3kAzp8/R0TEc5w/f46HHqpSwpHbkgRTWDlDMJJghBBFJDg4hP79X+J//xtBVlYWAE2bNsPXtwLNmj1uTS4ADz1UhdDQFnzxxWcMHjyspELOlSSYQrNmmBKNQghxf3nyyU48+WSnPO37xhtzHBxNwcggf2H9PYtMlRaMEELYkARTWDnTlCXBCCGEDUkwhSYJRgghciMJprAUGYMRQojcSIIpNBmDEUKI3EiCKSRFxmCEECJXeZqm/Oeff3Lw4EEuXryIRqOhYsWKNGvWjEqVKjk6PhdRgAWJhBDiPnfPBBMbG8uiRYv49ddfqVOnDuXLlycrK4uYmBimTp1KgwYNeOWVV2jWrFlxxeucFAUZgxFCFLWsrCxWrvyILVs2oygKZrOZJ5/sRJ8+/Qr9cLQ33phMUFBjnnqqs015TMxuTp8+xYsvDirU+eEeCWbs2LGkpKQwaNAgHn/8cbRarc32rKws9u7dywcffMDnn3/OzJkz73qRpKQknn32Wd5//310Oh1jxoxBURRq167NpEmT0Gg0rF27ltWrV6PT6Rg8eDCtW7cmLS2N0aNHk5SUhIeHB7NmzcLHx4djx47xxhtvoNVqCQ0NZejQoQAsWrSIXbt2odPpGDduHAEBAYV+g/JGWjBCiKI3d+4srl5N4t13P8DT05OUFBPjxo3Gw8PIc88975Brhoa2JDS0ZZGc664Jplu3bjRu3PjuB+p0tG7dmtatW3Po0KG77peZmUlUVBSlSpUCYMaMGYwYMYKmTZsSFRXF9u3bCQwMZMWKFURHR5Oenk5ERATNmzdn1apV+Pv7M2zYML766iuWLFnChAkTmDRpEgsXLqRq1aoMHDiQkydPAnDw4EHWrVtHQkICw4YNIzo6uqDvS/5IC0aI+8qaNTpWrdLb3U9RlHxP8AkPz6RHjyy7+126dJEtW77ms8824+npCYCHh5HXXovkzJm4O1ogoaEhxMQcYvnypZw8+SOXLl3gued60Ljxo8ye/QbJyTcoVcqdESNGUa9efQD279/L+vVryMrKpH//l2jVqi1ff/0lR48eZvz4yfmqV27ummDulVxuFxISctdts2bNomfPnrz33nsAnDx5kiZNmgDQokUL9u3bh0ajISgoCIPBgMFgoFq1apw+fZrDhw/z4osvWvddsmQJJpOJjIwMqlWrBkBoaCixsbEYDAZCQ0NRFIXKlStjNpu5cuUKPj4+ea5HgSkyi0wIUbROnTrJww/XxMvLy6a8evWHqV794Xsu0Z+Rkc4nn6wD4KWXXqB37760bNmGH3/8gQkTIlm1agMAaWlpvPfeh1y7dpUBA/rQsGFgkdbB7iD/c889d9e+vvXr19/z2A0bNuDj40NYWJg1waiqaj2fh4cHycnJmEwma4bOKTeZTDblt+5rNBpt9j179ixubm54e3vblCcnJxdPgkEjXWRC3Ed69MjKUyvDUcv157j1b+/Ondv46KP3sVjMGAxu1KhR867HPfJIAwBu3rzJuXPnaNmyDQANGjTEy8uLv/76E8he70yn0+Hr60eDBg356acfizR+uwmmd+/eBT55dHQ0iqIQGxvLqVOniIyM5MqVK9btKSkpeHl5YTQaSUlJsSn39PS0Kb/Xvl5eXuj1+lzPkR/lyhnt75QLkyZ7DMbPL3/Xc1b3Sz1A6uKsnLEuly5p0Onyf+dGQY7Ji/r16/PHH7+Tnn4TDw8j7dq1p1279sTHx/PKKy+h0ShoNDlJLtMai0aj4O5eCp1Og1ab3YN/Z4wWFEVBr9dbt6mqipubgZQUBUVRcq2XRqPJ18/OboLp2rWr9fvExETeeOMNLBYLo0ePtnvylStXWr/v06cPkydPZs6cORw4cICmTZuyZ88eHnvsMQICAnjrrbdIT08nIyODuLg4/P39CQ4OZvfu3QQEBLBnzx4aN26M0WhEr9fz119/UbVqVWJiYhg6dCharZY5c+YwYMAALly4gMViyXfrJSnJhMWS/5aISvYYTGJicr6PdTZ+fp73RT1A6uKsnLUuFosl360RR7ZgfH0r0KHDU0yeHMW4cZPw9PT8e3LVbjQaDV5e3vz2WxxZWRZ27NgJQFaWxfo3LCvLgptbaSpVeojt27dZu8iSkpKoXr0mqqqyZctmwsJacfHiBU6d+on//W8C+/fvRVXVXOtlsVhsfnYajXLPD+b5Wq5/+vTpuLm5odPpmDhxIh9++GF+DgcgMjKSiRMnMm/ePGrWrEmHDh3QarX06dOHiIgIVFVl5MiRuLm5ER4eTmRkJOHh4ej1eubOnQvAlClTGDVqFGazmdDQUBo1agRkjwX16NEDi8VCVFRUvmMrDBmDEUIUtf/+dwyrV69k+PCXsVgs3Lx5k6Cgxrz55gK0Wi1RUWP5z396Ehz8KOXK+eZ6jqioqcyZM53ly5ei1xt4443Z6PXZExjc3UszYEBvsrKyGDNmvM0wQ1FQ1Hz8ZWzRogVbtmxBVVVCQ0M5fPhwkQZT0gragkn+cDBejdqgBnV3QFTFy1k/XRaE1MU5OWtdLlz4k4oVq+frGEePwRSnvNTl9veoSFswaWlp1unGFsv98aYWCUUG+YUQ4nZ2E8yt4ygZGRl8+umnqKqK2Wx2aGAuR5WEK4QQt7KbYL755hvr9w0bNmTz5s0A1nEPAYoia4YKIcTt7CaYFStWFEccLk+VFowQQtjI0xjMmjVr2LRpE5cvX6ZSpUp07dqVzp072z/wQaEoslKMEELcxm6CmT9/Pps2beKFF16gYsWKnD9/nvnz55OYmEj//v2LI0YXoMgYjBBC3Mbu4MGaNWv48MMP+c9//kOHDh3o378/y5cv54MPPiiO+FxDIZfNFkKI2x05coihQwfes+zmzRQGDuzLwoXzAejWrTMJCfE2xwwdOpAjR+6+ILEj2W3BaLXaOxZbK1++/B3L9z/QFGnBCCGK182bN/nvf4cRFNSYwYOHlXQ4ubLbgunbty9Dhgzh2LFjXLlyhdOnTzN69GjatWvHb7/9Zv16sClyG4wQotikpqYyevSrBAc/6rTJBfLQgslZnqVnz553bMuZYaYoCqdOnSri0FyIogDSghHifrHm9KesOv2J3f2UAjxrMLxub3rUjShgZJCensb//jeCuLjfmDHjzTu2jx79KjrdP8+yOX/+bIGvVVh2E8zp06eLIw7XJrPIhBDF5NSpn3jxxUFUr/4wM2dOY/r0OTbb58x5m0qVKltf3z6OU5zy9DyYYnsypMuSMRgh7ic96kbkqZVREmuRNWgQQN++L5KWlkbfvhFs3BhNly7PFWsMeWV3DOb3338vjjhcm8wiE0IUE50uu11QqlQpJk58nSVLFnDmjHP+nbbbgsnIyODVV1/Nddvbb79d5AG5JgVVtSBpRghRlE6cOEa7dmHW135+5fHxKWd9Xb9+A3r0iGDy5HG8995HJRHiPdlNMIqiULt27eKIxXUVZKRPCCHuITg4hD17Dtrdb8CAlxkw4GUA1q//8o7tixa9V+Sx5ZXdBKPX6xk6dGhxxOKyFJAEI4QQt7E7BtOuXbviiMO1KRpkGpkQQtiym2Bmz57NZ599Rs+ePWnbti0XLlwgMjKSlJSU4ojPNShIC0YIIW5jN8EsW7aM999/n549e3Lt2jU8PDy4cOECU6dOLY74XISGfDx5WgjhpOTf8d0V5L2xm2BWr17N0qVL6dKlCxqNBk9PT95++2127dpVkBjvT9KCEcLl6XQGUlJuSJLJhaqqpKTcQKcz5Os4u4P8qamplCtXznoRAHd3d1ns8laKgozBCOHaypb14+rVREyma3k+RqPRYLHcHzdZ26uLTmegbFm/fJ3TboJp3rw5kydPZsyYMSiKQlZWFnPnzuWxxx7L14XubxppwQjh4rRaHb6+lfJ1jJ+fJ4mJyQ6KqHg5oi52u8gmTJhAUlISjz32GDdu3CAwMJBffvmF8ePHF2kgLk26yIQQ4g52WzBlypThvffe4/Lly8THx1O+fHkqVqxYHLG5DkUG+YUQ4nZ2E8zu3bttXl+9epWff/4ZgJYtWzomKlckCUYIIWzYTTAvv/wynp6eeHl52XxKVxSF7du3OzQ4lyGD/EIIcQe7CaZv375s3bqVhx9+mM6dO9O2bVuMRmNxxOZCZC0yIYS4nd1B/jFjxrB9+3YGDx7M8ePHeeaZZ3j11VfZunVrccTnGqQFI4QQd7DbgskREhJCvXr1CA4OZv78+ezZs4ejR486MjaXoaDIIL8QQtzGboK5ePEiO3bsYPv27fz88880b96ccePGERoaWhzxuQZZrl8IIe5gN8G0atWKKlWq8MQTTxAeHm59mtqBAwdkFlkOSTBCCHEHuwmmUqVKmM1mtmzZwpYtW6zlMovsVjIGI4QQt7ObYHbs2FEccbg2acEIIcQd7jqL7M0338zTM19MJhOzZ88u0qBcjiKD/EIIcbu7tmAaNmxIt27daNasGR06dKBhw4aULl0ayE4qx48fZ8uWLcTGxjJy5Mi7XsBsNjNhwgTOnDmDVqtlxowZJCcnM2jQIB5++GEAwsPDeeqpp1i7di2rV69Gp9MxePBgWrduTVpaGqNHjyYpKQkPDw9mzZqFj48Px44d44033kCr1RIaGmp9rPOiRYvYtWsXOp2OcePGERAQUIRv191IC0YIIW531wTToUMHmjdvzqeffkpUVBR//fUXpUuXxmKxkJaWRu3atencuTOfffYZHh4ed73Azp07geznyhw4cIAZM2bQpk0b+vXrR//+/a37JSYmsmLFCqKjo0lPTyciIoLmzZuzatUq/P39GTZsGF999RVLlixhwoQJTJo0iYULF1K1alUGDhzIyZMnATh48CDr1q0jISGBYcOGER0dXVTv1d1JF5kQQtzhnmMwRqORgQMHMnDgQBITE7lw4QKKolC5cmV8fHzydIG2bdvSqlUrAOLj4/H19eXHH3/kzJkzbN++nerVqzNu3DhOnDhBUFAQBoMBg8FAtWrVOH36NIcPH+bFF18EoEWLFixZsgSTyURGRgbVqlUDIDQ0lNjYWAwGA6GhodYYzWYzV65cyXOshSIJRgghbOT5Rks/Pz/8/PL3sBnrRXQ6IiMj2bp1KwsWLODixYt0796dBg0a8M4777B48WLq1q2Lp6en9RgPDw9MJhMmk8la7uHhQXJyMiaTyWa5Gg8PD86ePYubmxve3t425cnJyXlOMOXKFWwJnAQ3PZabafj5edrf2QXcL/UAqYuzkro4p6KuS54TTGHNmjWLUaNG8fzzz7N69WoqVKgAQLt27Zg6dSohISE2kwpSUlLw9PTEaDRay1NSUvDy8rIpu7Vcr9fneo68SkoyYbHkvyWSkWFGq6r3xYOH5AFKzknq4pwe9LpoNMo9P5jbXYussDZu3MjSpUuB7EctK4rC0KFDOXHiBACxsbHUr1+fgIAADh8+THp6OsnJycTFxeHv709wcLD1kQF79uyhcePGGI1G9Ho9f/31F6qqEhMTQ0hICMHBwcTExGCxWIiPj8disRRP95isRSaEEHdweAumffv2jB07ll69epGVlcW4ceOoVKkSU6dORa/X4+vry9SpUzEajfTp04eIiAhUVWXkyJG4ubkRHh5OZGQk4eHh6PV65s6dC8CUKVMYNWoUZrOZ0NBQGjVqBGSvmdajRw8sFgtRUVGOrt7fZJBfCCFup6j5uIEjLi6OMWPGYDabmTp1KvXr13dkbMWuoF1kqd++jSb1Cm5dpjggquL1oDf5nZXUxTk96HUp0i6y2bNn8/jjj9OqVSumTHH9P6ZFRtEgXWRCCGErX11kJ0+eZPHixaiqygcffOComFyS3MkvhBC28pVgMjIyrKspK4rikIBcktxoKYQQd7CbYG5dZywtLY3Zs2ejqiqZmZkODcylSIIRQog72E0wV69etX7/9NNPW1936tTJcVG5HJmmLIQQt7ObYHr16kWDBg2KIxbXJS0YIYS4g91ZZC+88EJxxOHaZLl+IYS4g90WjKqqpKWl5foH1N3d3SFBuR5pwQghxO3sJpjU1FSCgoJsylRVRVEUTp065bDAXIosFSOEEHewm2Dc3d3ZtGlTccTiwqQFI4QQt8vTfTAPPfSQo+NwbTLIL4QQd7A7yL9gwQLrA74A/vzzT65fv+7wwFyLDPILIcTt7CYYjUZDixYt+PnnnwHYvHkz7du35/Dhww4PzlUoMgYjhBB3sNtFNnPmTObOnUvDhg0BGDRoEP7+/kybNo3PPvvM4QG6BAXpIhNCiNvYbcGcO3eOVq1a2ZS1atWKc+fOOSomF6SRBCOEELexm2Bq1arF559/blP21VdfUbNmTYcF5XIUkC4yIYSwZbeL7H//+x+DBw/m448/pkKFCly8eJHz58/z3nvvFUd8rkHRyCC/EELcxm6CadKkCVu3bmXXrl1cvnyZChUq0LJlS7y9vYshPOeXlgZhr/Rm6jM36VjSwQghhBPJ0xMtc5bnT01NxWQykZ6e7ui4XIbJpPDnhTL8nlixpEMRQginYjfBnDhxgo4dO/LZZ5/x559/8vnnn/Pkk09y5MiR4ojP6Wk02V1j0kMmhBC27HaRzZgxgzFjxvDcc89Zy9avX8/MmTNZu3atQ4NzBTkP9rRYSjYOIYRwNnZbML/99htdu3a1KevatSu//fabw4JyJZq/30FpwQghhC27CaZ8+fIcPXrUpuzo0aNUqlTJYUG5kpwEY7EoJRuIEEI4GbtdZIMHD2bgwIF07dqVhx56iPPnz7Nx40amTJlSHPE5vZwuMlWVBCOEELeym2A6depEmTJl+PLLLzlz5gyVK1fm3XffJSQkpDjic3r/JJiSjUMIIZxNnpbrDwsLIywszNGxuCTrIL+0YIQQwobdBNOsWbO7bouNjS3SYFyRDPILIUTu7CYYRVEwm8107NiRNm3a4O7uXhxxuQxpwQghRO7sziKLiYlh/vz5ZGVlERUVxZo1a7h58ybBwcHFEZ/Ts7Zg5D4YIYSwYbcFo9FoePzxx3n88cfJzMxkx44dvP7666SkpHDgwIHiiNGpSQtGCCFyl6dBfpPJxJ49e9i2bRsHDx4kICCAdu3aOTo2l5DTgpHV+oUQwpbdBDNgwAB+/vlnmjdvzlNPPcWMGTNwc3Mrjthcwq0tGFVV/358shBCCLsJZt++fXh6erJ792727Nljs01mkd1yHwxK9lQySTBCCAHkIcF8/PHHxRGHS1MU9e8xGOknE0KIHHYTTMOGDQt1AbPZzIQJEzhz5gxarZYZM2agqipjxoxBURRq167NpEmT0Gg0rF27ltWrV6PT6Rg8eDCtW7cmLS2N0aNHk5SUhIeHB7NmzcLHx4djx47xxhtvoNVqCQ0NZejQoQAsWrSIXbt2odPpGDduHAEBAYWKPy80ipq9VIzcDCOEEFZ2E0xQUNAd4wo5Yw2nTp2ye4GdO3cCsHr1ag4cOGBNMCNGjKBp06ZERUWxfft2AgMDWbFiBdHR0aSnpxMREUHz5s1ZtWoV/v7+DBs2jK+++oolS5YwYcIEJk2axMKFC6latSoDBw7k5MmTABw8eJB169aRkJDAsGHDiI6OLsj7ki+KkrMWmSQYIYTIYTfBDBo0iE8//ZTw8HC6deuGRpOnh2BatW3bllatWgEQHx+Pr68vu3btokmTJgC0aNGCffv2odFoCAoKwmAwYDAYqFatGqdPn+bw4cO8+OKL1n2XLFmCyWQiIyODatWqARAaGkpsbCwGg4HQ0FAURaFy5cqYzWauXLmCj49PvmLOL41G/WcMRgghBJCHBDNixAi6devG7NmzGTFiBBMnTiQwMDB/F9HpiIyMZOvWrSxYsICdO3daW0UeHh4kJydjMpnw9PS0HuPh4YHJZLIpv3Vfo9Fos+/Zs2dxc3PD29vbpjw5OTnPCaZcOaP9nXKhGs+RqVrw9TWi0bv+DDs/P0/7O7kIqYtzkro4p6KuS57ug6lSpQoLFizgwIEDTJo0ibp16zJ69Gh8fX3zfKFZs2YxatQonn/+edLT063lKSkpeHl5YTQaSUlJsSn39PS0Kb/Xvl5eXuj1+lzPkVdJSSYslvy1Qq6mXSXzlboc/20IlxNbouhL5et4Z+Pn50liYnJJh1EkpC7OSerinApSF41GuecHc7v9XcOHD+fVV1/l1Vdf5dNPP6Vq1ap88803tG/fPk8BbNy4kaVLlwLg7u6Ooig0aNDAugrAnj17CAkJISAggMOHD5Oenk5ycjJxcXH4+/sTHBzM7t27rfs2btwYo9GIXq/nr7/+QlVVYmJiCAkJITg4mJiYGCwWC/Hx8VgsFod3j6VlpYI+FZPhunSRCSHELey2YPz9/e8oq1u3bp4v0L59e8aOHUuvXr3Iyspi3Lhx1KpVi4kTJzJv3jxq1qxJhw4d0Gq19OnTh4iICFRVZeTIkbi5uREeHk5kZCTh4eHo9Xrmzp0LwJQpUxg1ahRms5nQ0FAaNWoEQEhICD169MBisRAVFZXnOAtKrzEAYFHMyCC/EEL8Q1HVvH3sTk9P59KlS5QtW9Zm/ON+UpAusuT0ZGotf4hav/dl/xszUNw8HBRd8XjQm/zOSurinB70utjrIrPbgjGZTEyaNInNmzejqioajYZWrVoxa9as+zbR5EcpXfaYi0WTJV1kQghxC7tjMDNnziQlJYWvvvqK48eP88UXX2A2m5k+fXpxxOf09Fo9qAoWLKjSRSaEEFZ2WzC7du1i8+bN1tlYtWrVYtasWXke5H8gWHTZYzDSghFCCKs83TVpNpttXlssFvR6vUMCckkWvSQYIYS4jd0E065dO0aOHMmpU6e4du0aJ0+e5LXXXpPnwdzKrENVs5BZZEII8Q+7CWb06NH4+PjQvXt3mjVrRkREBA899BCjR48ujvicXuqlKyhmHfq0VGnBCCHELfL0PJi5c+cyffp0bty4ga+vrzxU6xZ6Lw8Uiw4Vs/2dhRDiAWK3BRMZGQmAm5sbfn5+klxuoyvl9neCyQLVUtLhCCGE07DbgrFYLMTFxZHb/Zj/+te/HBKUyzHrURVpwQghxK3sJpi0tDQ6dep0R4LJ6/NgHgSKRYeqSAtGCCFuZTfBlC5dmiNHjhRHLK7Lov17mnJJByKEEM7D7hhMHpcqe6Blt2BksUshhLiV3QSzfv16zpw5Y33OyokTJ/j9998dHphLsfw9BiPJWAghrOwmmJ9++onnnnuOs2fPAvDjjz8SHh7Otm3bHB6cq/hnDEYSjBBC5LCbYBYsWMBHH31kfQZMREQEy5Yt480333R4cC7DosOikS4yIYS4ld0Ek5SURL169WzK6tevT1JSksOCcjWKmj0GI+NVQgjxD7sJpn79+ixbtsymbPny5dSvX99hQbkciw5Va8acllbSkQghhNOwO005KiqKl19+mY8//hg/Pz8SExPx8vLi3XffLY74XIJi0WPRmMm8loyhUklHI4QQzsFugqlduzbffvstR44cISkpifLly9OoUSNZrv9WqhaLxoz56vWSjkQIIZyG3QQDoNfradq0qaNjcVmKqseiNZN140ZJhyKEEE4jTw8cE/emqNldZOZrkmCEECKHJJiioGYP8luSTSUdiRBCOA1JMEVAUbPvg1Gli0wIIazsjsG8+uqrd9329ttvF2kwrkpR9agaM5hSSjoUIYRwGnZbMNu3b6d27drUrl2bXbt2Wb+vXbt2ccTnEhSLO2Z9OlyXWWRCCJHDbgtGr9czdOhQIPsGy0GDBqHT5Wny2QNDYzFiNqSjXr1S0qEIIYTTyPMYTHp6OqmpqURGRpKcnOzImFyOLssTgPTkxBKORAghnIfdBFO9enUWLlzIvHnzaNOmDdeuXaN9+/asWbOmOOJzCVqzBwDpaVdLOBIhhHAedhPM5MmT2bt3L7/++ivjx49n2bJlDBkyhHnz5hVHfC5Bm2UEICtNxmCEECKH3cGUwMBA1q5da1PWu3dvnn76aYcF5Wr0luwussws6ToUQogcMk25CGizsrvIzFk3SzgSIYRwHjJNuQgYclowZJCVll7C0QghhHOQacpFQGfJHoMxGSAt4SLGGtVKOCIhhCh5Dp2mnJmZyejRo4mIiKBbt25s376dkydPEhYWRp8+fejTpw9ff/01AGvXruXZZ5/l+eefZ+fOnQCkpaUxbNgwIiIieOmll7hyJfs+k2PHjtG9e3d69uzJokWLrNdbtGgR3bp1o2fPnpw4cSLPb0Jh5bRgkt0g7fzFYruuEEI4M7tNkZxpyiaTyWaa8ogRI+jRo8c9j/3iiy/w9vZmzpw5XL16la5duzJkyBD69etH//79rfslJiayYsUKoqOjSU9PJyIigubNm7Nq1Sr8/f0ZNmwYX331FUuWLGHChAlMmjSJhQsXUrVqVQYOHMjJkycBOHjwIOvWrSMhIYFhw4YRHR1dyLcnbwzmMgBcKwWZCZJghBACHDxNuWPHjjaTBLRaLT/++CO7du2iV69ejBs3DpPJxIkTJwgKCsJgMODp6Um1atU4ffo0hw8fJiwsDIAWLVoQGxuLyWQiIyODatWqoSgKoaGhxMbGcvjwYUJDQ1EUhcqVK2M2m60tHkfTq0aUrFJc9ICsS3KzpRBCgIOnKXt4ZM+uMplMDB8+nBEjRpCRkUH37t1p0KAB77zzDosXL6Zu3bp4enraHGcymTCZTNZyDw8PkpOTMZlMGI1Gm33Pnj2Lm5sb3t7eNuXJycn4+PjYjTNHuXJG+zvlopRbCppUXy4az2G4cRU/P0/7BzkxV4//VlIX5yR1cU5FXRe7CWbs2LF33TZjxgy7F0hISGDIkCFERETQuXNnbty4gZeXFwDt2rVj6tSphISEkJLyz0rEKSkpeHp6YjQareUpKSl4eXnZlN1artfrcz1HfiQlmbBY1HwdA5CVpaJJ8+WixznSzyeQmOi698P4+Xm6dPy3kro4J6mLcypIXTQa5Z4fzO12kXl7e1u/vv76a5vX9ly+fJn+/fszevRounXrBsCAAQOsA/CxsbHUr1+fgIAADh8+THp6OsnJycTFxeHv709wcDC7d+8GYM+ePTRu3Bij0Yher+evv/5CVVViYmIICQkhODiYmJgYLBYL8fHxWCyWfLVeCkOjAW2qLwleCtorScVyTSGEcHZ2WzCRkZHW79evX2/z2p53332XGzdusGTJEpYsWQLAmDFjmD59Onq9Hl9fX6ZOnYrRaKRPnz5ERESgqiojR47Ezc2N8PBwIiMjCQ8PR6/XM3fuXACmTJnCqFGjMJvNhIaG0qhRIwBCQkLo0aMHFouFqKiofL0RhaEo2Qnmoi/or8l6ZEIIAaCoqprnPqEmTZpw8OBBR8ZTograRdbreZUDZcZjarSIn1Y3widmrwOiKx4PepPfWUldnNODXhd7XWR2WzA5XVQAWVlZNq9btmyZr2DuVzktGIsGUjOli0wIISAPCWbKlCnW7729va2vFUVh+/btjovMhSga0KX4ApCiXivZYIQQwknYTTA7duwojjhcWnYLxg8Ak8ZEVmoaOvdSJRyVEEKULLsJJj4+3ua1oiioqspLL71EWloaRqORzz//3GEBugKNoqBPyU4wlz0g+ec4ygbWL+GohBCiZNlNMG3atLEmlVspisK2bdvQaPK8nNl9S9GoaP9OMBeMcPPUL5JghBAPPLsJxt3dnX379tmUqapKWFgYDz30kMMCcyUaDWjSvdChJd7TjPnXuJIOSQghSpzdBKMoCqVLly6OWFyWggKqFg+DJ+e9rkFCQkmHJIQQJc5u/5bFYuH48eP88ssveV6m/0Gj0YAKeOm9OOutQXflckmHJIQQJc5uC+aJJ55g+fLlXL16lbNnz2IwGOjQoQMWi6U44nMJigIWVUNZfRnOe53DIAlGCCHsJ5ic5VlyXLhwgc8//5zMzEzGjh2Lu7t7sS7L4ow0GlBVKO/mw2kPC/rrkmCEECLPzz7+888/iY+P59FHHyUiIoLKlSuTlZWFXq93ZHwuQVFAVTX4e1RjmxYuaRIpU9JBCSFECbObYC5fvszIkSM5fvw4Wq2W9evX07NnT9577z2CgoKKI0anp/zdggnx8gfgT49r1C7hmIQQoqTZHeSfMmUKDRo04NChQ+h0OmrVqsXw4cPz9CyYB4WiUbCoGpp6+qOo8HO5LNKSZFVlIcSDzW6C+f777xk5ciQGgwFFUQDo1asXv//+u8ODcxUaJXsWWRl9afwsHvxQHky/ninpsIQQokTZTTBlypTh7NmzNmXnzp2jXLlyDgvK1WR3kWX3kz2kr8gPFSDj9z9KOiwhhChRdhPMf/7zH1566SU++ugjMjMz2bBhA0OGDKFXr17FEZ9LyJlFhqpS3cef33zg+p+/lHRYQghRouwO8kdERFC2bFmio6OpXLkyX3zxBQMGDKBLly7FEJ5ryLkPBlQaPNyMjZc38+uFg9Qr6cCEEKIE5Wma8pNPPknbtm25fv063t7e6HR5nt38QNBoFFQAVaVZtcfhEMSbTpd0WEIIUaLsdpHduHGD//73vzRu3JiwsDAeffRRJk6cSGpqanHE5xoUNbsFo6oE+gVRyqxwXrlU0lEJIUSJsptgJkyYQEpKCmvXrmX//v2sWLGCCxcuMG3atOKIzyVoNQqqqgAqeq2eymYvfvXOIGHjNyUdmhBClBi7CWbfvn3MmzePunXrUrZsWRo0aMC8efPYunVrccTnEnR6hUyzDsxZAPg99AjHK0LZqP+ReiGxhKMTQoiSYTfB+Pr6cv78eZuya9euUaFCBYcF5WrKltNgSi9NRspNAIIrP0ZSaUjkL0wv9MOSmVXCEQohRPGzO1rftm1b+vXrR58+fahWrRqXLl1i5cqVBAYGsnLlSut+D/K05bJls/9/7UoWRqD3I7155/h8JnWrzJeL9vBXk6Zc9W9QojHm1UWdFnOWuaTDKBJSF+ckdXE+audn8BvZt8jPazfBnDhxgho1ahATE2Mtq1ChAgkJCST8/WAtRVEe8AST/Tjpq0lmqgC1y9Ym7KEn2MR2Ph/Yj7BVX+B1cFeJxiiEEHcTV74i0LfIz2s3waxYsaLIL3q/8fb+O8FcUaxlY5uOZ++G7YxpcIjlh7ZQu6xrLH/p5+dJYuL98WA5qYtzkro4n2oOOu89E0xcXBxxcXG0b98eALPZzIQJE3jxxRepVauWg0JyPT4+fyeYa/8kmJCKIXTzj2DDr6tpueYxKntUtT1IufVbBWehKAqqqpZ0GEVC6uKcpC7Op1PNLiz695tFft67Jpgff/yR//znP/Tq1cuaYFJSUkhOTqZHjx588skn1K1bt8gDckXWLrJrtm/nkrbv0r/Bi4yPGUNS6j8PIVNRs1fHJOd/zvMLqgEszhNOoUhdnJPUxflYVMc8oVhR75J+X3zxRZo3b06/fv3u2LZo0SJ++OEHli5d6pCgSkpSkglLAX5bUlKgVi0PhrSMZsLK1ig6NwdEVzzulyY/SF2cldTFORWkLhqNQrlyxrtvv9uGH3744a4D9/369eP48eP5CuR+5uEBjR5J5cCZRzBfjCvpcIQQwinc8z4YrVaba3mpUqWwWBzTpHJVbdoZOHbWH9MZWUVZCCHgHgmmXr16NlOTbxUTE0P16tUdFpQrav2Engyznu9jZI02IYSAeySY/v37M378eHbv3m1trZjNZnbu3Mn48ePp27dvccXoEsLCQKuxsP9IOdTM9JIORwghStxdZ5G1aNGC4cOH89prr2GxWPDy8uL69evo9XpGjhzJ008/XZxxOj0vLwiol8LaQ20Y+cNuvIKfKOmQhBCiRN3zPpjnn3+ezp07c+TIEa5du4avry9BQUEYDIbiis+ltHtSw+w3yzJqTFneWXMebdmHSjokIYQoMXbv5Hd3d6d58+YFOnlmZibjxo3j/PnzZGRkMHjwYP71r38xZswYFEWhdu3aTJo0CY1Gw9q1a1m9ejU6nY7BgwfTunVr0tLSGD16NElJSXh4eDBr1ix8fHw4duwYb7zxBlqtltDQUIYOHQpkT5/etWsXOp2OcePGERAQUKC4C+q/oy0kXbrG8o9bUnnoZiYsUNGVq1KsMQghhLNw6KMpv/jiC7y9vZkzZw5Xr16la9eu1K1blxEjRtC0aVOioqLYvn07gYGBrFixgujoaNLT04mIiKB58+asWrUKf39/hg0bxldffcWSJUuYMGECkyZNYuHChVStWpWBAwdy8uRJAA4ePMi6detISEhg2LBhREdHO7J6d1AUiJqq5ccT11iy9Uk2NL3MkG4H6BzuQ6WAWiiK3cWrhRDivuHQv3gdO3bk1Vdftb7WarWcPHmSJk2aANnjPPv37+fEiRPWrjdPT0+qVavG6dOnOXz4MGFhYdZ9Y2NjMZlMZGRkUK1aNRRFITQ0lNjYWA4fPkxoaCiKolC5cmXMZjNXrlxxZPVy5e4OX3yrZebkS3h7w8T32xLYLpiHKnkwoWcsF386g2px/dVXhRDCHoe2YDw8PAAwmUwMHz6cESNGMGvWLBRFsW5PTk7GZDLh6elpc5zJZLIpv3Vfo9Fos+/Zs2dxc3PD29vbpjw5ORkfH588x3uvO1Lzws/vnzpETvJk1ASI3W1iy4aL7I4tzXs72vPeDugUeICevfQEhpSmXmhNNDrnGtO6tR6uTurinKQuzqmo6+LQBAOQkJDAkCFDiIiIoHPnzsyZM8e6LSUlBS8vL4xGIykpKTblnp6eNuX32tfLywu9Xp/rOfKjoEvFwN2XWajTEOo0LM9QFQ7GJPJVdArL1zRm0+jst75upT8JqXeZDu1u8li7CpSpVqlA1y8qD/rSF85K6uKcHvS6FHipmKJw+fJl+vfvz+jRo+nWrRsAjzzyCAcOHABgz549hISEEBAQwOHDh0lPTyc5OZm4uDj8/f0JDg5m9+7d1n0bN26M0WhEr9fz119/oaoqMTExhISEEBwcTExMDBaLhfj4eCwWS75aL46mKNA0rBSvv1WO4z/c5JvoP5g88ne8vHWs29uQPmPDCA59iF5tz7DtvX2oGXLDphDCtd11scuiMG3aNDZv3kzNmjWtZePHj2fatGlkZmZSs2ZNpk2bhlarZe3ataxZswZVVXn55Zfp0KEDqampREZGkpiYiF6vZ+7cufj5+XHs2DGmT5+O2WwmNDSUkSNHArBw4UL27NmDxWJh7NixhISE5CteR7Rg8uL6dZUDO68TvSqLfUfKkZTsQduGJ2gcmEaX5zRUb1IHRZP7sj1F7UH/ROaspC7O6UGvi70WjEMTjKspqQRzK5MJXh+TwrYdBs5dzm6B/av8Od6O/I6QXu1QNI6difag/4NxVlIX5/Sg18VegnH4GIzIH6MRZi/Knhzx5x83+OyjRN5fVZ6ukc8QsSmWp7qWosYj3lSqWQaD0aOEoxVCiLuTGzOcWPWHFUZMKs+3O6FLh8t8sjuU54c35dG2dXg0SMvKKXswJyeVdJhCCJEracG4gEqVYNEHnky8mMKP+xM5ddLM0hWVGLn4aaZ9eI1GNf6iYT0ToWFmHuvwEG5lnWdygxDiwSUJxoVUqKBQoWt5nugKg8fCp8svELsjmeOn/di1vh5vr9Ng0GVQvVwiD1e6RpVK6VSupOJZRkMZb5WQphqqBT5cbBMGhBAPNhnkv4UzDPIX1I0bKrs33+DgnhTO/KHjz3gPziZ6czOjlHUfrcZMgyp/4uOdSRljJh4eFkqVUinlpmb/3x28y+hQNGb0Bg3OtLKNUoBjSrkbSEvNKPJYIHvaeYGCKiD3UgZS0+5eF+WW/zoDRbn7vyN3dwOpDvq53JXC3z+0olXa3cDNAtRFQcVZfl7eXlm06lyOijWqySwyR3LlBJMbVQVTchbJV9K5fCGT1StVTv+YxXWTgWumUtxMN5CWqSct04DZIq0aIR5EimJh57zltBzxkswiE3mnKODppcPTS0flhyHgsdz2ygKyyMiwkJZixt1g4Py565jTs4o32HvI/giU/8Rfpow7168X/Q2rqlqgcArFq4w7N+5Sl4K+P46iqveOxlE/l3vF4ygFqYuz/byMHhaq+j/rkHNLghEAGAwaDAYNfn5G9B7O88tfGM7YqiwoqYtzup/q4ghO1MsuhBDifiIJRgghhENIghFCCOEQkmCEEEI4hCQYIYQQDiEJRgghhEPINOVbaDSFu7O2sMc7i/ulHiB1cVZSF+eU37rY21/u5BdCCOEQ0kUmhBDCISTBCCGEcAhJMEIIIRxCEowQQgiHkAQjhBDCISTBCCGEcAhJMEIIIRxCEowQQgiHkAQjhBDCIWSpmEKwWCxMnjyZn3/+GYPBwLRp06hevXpJh5Unx48f580332TFihX8+eefjBkzBkVRqF27NpMmTUKj0bB27VpWr16NTqdj8ODBtG7duqTDtpGZmcm4ceM4f/48GRkZDB48mH/9618uWRez2cyECRM4c+YMWq2WGTNmoKqqS9YlR1JSEs8++yzvv/8+Op3OZevSpUsXPD09AahSpQqDBg1yybosXbqUHTt2kJmZSXh4OE2aNHF8PVRRYN9++60aGRmpqqqqHj16VB00aFAJR5Q37733ntqpUye1e/fuqqqq6ssvv6x+9913qqqq6sSJE9UtW7aoly5dUjt16qSmp6erN27csH7vTNavX69OmzZNVVVVvXLlitqyZUuXrcvWrVvVMWPGqKqqqt999506aNAgl62LqqpqRkaG+sorr6jt27dXf/vtN5etS1pamvrvf//bpswV6/Ldd9+pL7/8smo2m1WTyaQuWLCgWOohXWSFcPjwYcLCwgAIDAzkxx9/LOGI8qZatWosXLjQ+vrkyZM0adIEgBYtWrB//35OnDhBUFAQBoMBT09PqlWrxunTp0sq5Fx17NiRV1991fpaq9W6bF3atm3L1KlTAYiPj8fX19dl6wIwa9YsevbsSfny5QHX/R07ffo0qamp9O/fnxdeeIFjx465ZF1iYmLw9/dnyJAhDBo0iFatWhVLPSTBFILJZMJoNFpfa7VasrKySjCivOnQoQM63T+9o6qqoijZq6J6eHiQnJyMyWSydgvklJtMpmKP9V48PDwwGo2YTCaGDx/OiBEjXLYuADqdjsjISKZOnUqHDh1cti4bNmzAx8fH+uELXPd3rFSpUgwYMIDly5czZcoURo0a5ZJ1uXr1Kj/++CNvv/12sdZDEkwhGI1GUlJSrK8tFovNH25XodH882uQkpKCl5fXHXVLSUmx+cVzFgkJCbzwwgv8+9//pnPnzi5dF8j+5P/tt98yceJE0tPTreWuVJfo6Gj2799Pnz59OHXqFJGRkVy5csW63ZXqUqNGDZ555hkURaFGjRp4e3uTlJRk3e4qdfH29iY0NBSDwUDNmjVxc3MjOTnZut1R9ZAEUwjBwcHs2bMHgGPHjuHv71/CERXMI488woEDBwDYs2cPISEhBAQEcPjwYdLT00lOTiYuLs7p6nf58mX69+/P6NGj6datG+C6ddm4cSNLly4FwN3dHUVRaNCggUvWZeXKlXzyySesWLGCevXqMWvWLFq0aOGSdVm/fj0zZ84E4OLFi5hMJpo3b+5ydWncuDF79+5FVVUuXrxIamoqzZo1c3g95HkwhZAzi+yXX35BVVWmT59OrVq1SjqsPDl37hyvvfYaa9eu5cyZM0ycOJHMzExq1qzJtGnT0Gq1rF27ljVr1qCqKi+//DIdOnQo6bBtTJs2jc2bN1OzZk1r2fjx45k2bZrL1eXmzZuMHTuWy5cvk5WVxUsvvUStWrVc8udyqz59+jB58mQ0Go1L1iUjI4OxY8cSHx+PoiiMGjWKsmXLumRdZs+ezYEDB1BVlZEjR1KlShWH10MSjBBCCIeQLjIhhBAOIQlGCCGEQ0iCEUII4RCSYIQQQjiEJBghhBAOIQlGFFidOnVo1KgRQUFBBAYG0qpVK959992SDks4WHJyMj179iQtLa2kQykyN27coFevXjY3t4rCkwQjCmXdunUcPXqUY8eOsXTpUj788EO2bt1a0mEJB5ozZw49e/akVKlSJR1KkfHy8qJ9+/YsWbKkpEO5r0iCEUWmTp06BAUF8dNPPwHZa1L17duX4cOHExgYyNNPP01sbKx1/59//pk+ffoQEhJC586d2b17t3VbmzZtqFOnDhcuXLCWzZw5kzp16rBz504g+y7rVq1aERAQQFBQEPXq1eOTTz7JNbZNmzbx1FNP0bhxY3r27Mnx48eB7BtOc+LO+apTpw6//PILvXr1IigoiPr169OgQQOCgoIYMmSI9ZicJTV+//13GjRoYL12XmJv06aN9fuMjAzat2/P8OHDAfjjjz/o0aMHwcHB9OzZk7NnzwLZ60n997//pU2bNjRq1IjOnTtz+PBh63v97LPPWq93e4z3ut6YMWOYNWuW9djRo0fTtGnTXN/HhIQEtm7dylNPPQVk32y8aNEiwsLCCAkJ4ZVXXuHq1atA9qKdgwYNomnTprRv357o6Gjrefr06WN9v6ZOnUrTpk357LPP7ripb9iwYSxbtuyO+qWkpFCnTh3OnTsHwL59+6hfv771Z/jII49YF3RduHChta63uv09evbZZ1mzZg03btzIte4i/yTBiCJz6tQpfvjhB1q0aGEti42NpVGjRnz//fcMGDCAIUOGcOXKFUwmEwMGDKBjx4589913TJgwgVGjRnHmzBnrsVWqVGH79u1A9mKJW7ZssS4umpKSQlRUFDNmzODEiRMcPXqUkJCQXOPau3cvUVFRTJkyhQMHDtCtWzcGDBhAYmKidZ+YmBiOHj3K0aNHrWUrV67k6NGjdO7cmT59+nD06FEWL158x/mnT59uXTQwL7Hf7sMPPyQhIcH6esqUKQQHB3Po0CHq1avHm2++CWS3HAC+/vprvv/+exo3bszcuXNzPee93H69Wx07doxvv/32rsdu3LiRsLAwDAYDAGvWrGHjxo189NFH7N+/H3d3d6ZNm4bZbGbQoEHUrl2bvXv3smDBAubPn893331nc764uDj27NlDTEwM7dq148KFC9YPKCaTiT179tCpUye7dUpPT+fZZ5+1/gzbtm2b17fDytPTk0aNGrF58+Z8HytyJwlGFErPnj0JCQmhUaNGdOnShbp161KnTh3r9ocffpgBAwag1+t59tlnqVq1Kjt37mT37t34+PjQq1cvdDodTZs2pW3btnz22WfWY5944gl27NgBZD8aoUaNGpQpUwbIXnm4VKlSXL16FbPZfM8Yv/jiC7p27cqjjz6KTqejW7du1KpVi23bthW6/jt37sRkMhEYGGhTfq/Yb3Xp0iVWrlxpXUsNsh8M9dprr6EoCpmZmeQstjFy5EimTJmCVqslPj4eLy8vLl68mK94c7teDlVVmTZtGn379r3r8YcOHSIgIMD6+quvvqJPnz7UrFkTg8HA+PHjGTRoED/88AMJCQmMHDkSg8FA3bp16dmzJ+vWrbMea7FYeOedd+jZsyd6vR6j0UibNm34+uuvAdiyZQsBAQFUqlTJbr2uXr1K6dKl8/FO5K5BgwYcPHiw0OcR2STBiEJZvXo1hw4d4vjx48TExKAoCq+99pp1e9WqVW32r1ixIpcvXyY+Pp64uDhCQkKsX998841Nt1KTJk34+eefMZlMbNq0iaefftq6zc3NjUWLFrFs2TJr10hOd9Htrly5QuXKlW3KKleubHOtgsjMzGTWrFlMnDjxjm33iv1Wc+fOpV+/fvj4+FjLDAYDN27coFGjRqxbt8567KVLlxg4cCChoaGMGTPGugZefuR2vRwbNmygfPnyNG/e/K7HX7hwAT8/P+vry5cvU7FiRetrHx8fateuTXx8PCaTiSZNmlh/vsuXL7dJiNOnT+enn34iPDzcWvbMM89YE8ymTZvo3Lmzddvp06et52rZsqVNXGfPnr1nItqxYwchISE89thj9O7dmyNHjuS6n5+fX76Ttrg7STCiyPj5+REREWEzznLp0iWbfeLj46lYsSJ+fn4EBgZy6NAh69fmzZsZO3asdV+tVsvjjz/Ojh072LVrF+3atbM5V+3atUlKSmLcuHEcPXqUxo0b5xpXpUqVOH/+vE3ZuXPn8PX1LVR9P/roIx599FHq169/xzZ7sUP2Y6tPnjxJ7969bcovXbpEuXLlOHHiBK+//jpRUVGoqsprr71G27Zt+e6771i9ejUdO3bMV7x3ux5kd0ctXrzY5v3PjaIoWCwW6+sKFSrY/EE+e/YsixYtonz58lSoUMHm57t161bmz59v3Xf06NEEBgbaXDM0NJSbN28SGxvLkSNHbMZk6tataz3XreN1AEeOHMn155CjTZs2HDp0iJiYGJ566imGDh2aa3I2m802j3wQhSPvpCgyN27cIDo6mqCgIGvZzz//zMaNG8nKymLdunVcunSJVq1a0apVK37//Xc2bdqE2WwmLi6O7t2739Ft1a5dO9566y0aNmx4x3Mppk6dSo0aNXjhhRfuGVeXLl3YuHEj33//PVlZWaxfv57ffvutQP30t1q3bh0jR4686/Z7xQ7w/vvvM27cOJtnCGVkZNC5c2eio6NRVRW9Xm/9g24ymaxL+cfFxbFs2TIyMzPzHG9u18vx+eef07lz5ztanLerVKmSzdhV586d+eSTT/jrr79IT09nwYIF/PHHHzRq1IhSpUrxf//3f2RmZnLhwgX69evHypUrrce6ubkxYcIEjh07xjfffAOAXq/nySefZObMmTRv3jzXbsXbxcfHc+7cuTu6KXOj0WjQ6XR37Va9dOmSTYtMFI7rPR1LOJXu3btbP/EZDAYee+wxZs+ebd1es2ZNdu7cybRp06hevTrLli2z/tH4v//7P6ZPn87kyZMpXbo04eHhdO/e3eb8oaGhJCUl3dHFtH//frZt22YzZnM3ISEhTJkyhUmTJpGQkECtWrVYtmwZlSpVss5CKoiBAwfm2tVkL/YcLVq04PHHH7cpMxgMzJ8/n+nTpzNt2jQqVKjAnDlzUBSF119/nRkzZjBnzhwqVKjAc889x1tvvWWdtXXq1Clrcs/5dN69e3drl1Nu18tRtmxZXn75Zbt1btasGceOHbMm9eeee46kpCT69u1rfVbKlClT0Ov1vPfee0ybNo1ly5ah1Wp56qmnGDJkiM35SpcubZ3F1rJlS9zd3encuTOffvopgwcPthsPZD+h1Ww2Wx//C9mD/jt27KBZs2YAbNu2jaCgIMxmM9WqVePNN9+8Y2IGwIkTJ/j3v/+dp+uKPFCFcJDo6Gi1a9euJR3GA+vs2bNq69ati/ScCQkJarNmzdTU1NQiPe+tLly4oDZu3FhNS0vL0/7+/v65lvfu3Vv97rvv8nzdK1euqI899ph6/fr1PB8j7k26yIS4T2k0Gjw8PIr0nBUrVqRt27Z8+eWXRXpeyJ5V9ssvv/DWW2/xzDPP4Obmlqfj7vZI39KlS6PVavN8/fXr19OjRw+8vLzyfIy4N3ngmHCYDRs28Mknn7Bhw4aSDkUUoevXr/PSSy/x8ccfF+nd/Kqq0qxZMypWrMjy5cspV65ckZ3bnhs3bjBw4EA+/PDD+2qFgpImCUYIIYRDSBeZEEIIh5AEI4QQwiEkwQghhHAISTBCCCEcQhKMEEIIh5AEI4QQwiH+H++oKp/Htu+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" y="781188"/>
            <a:ext cx="3130997" cy="21794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28" y="2960607"/>
            <a:ext cx="2917743" cy="21356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698" y="772417"/>
            <a:ext cx="3035727" cy="2188190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831CB1B-7E45-4169-8D78-96C5112458BE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7539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9CE2717-E7DB-41E5-84AC-DED0A977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86925"/>
            <a:ext cx="8615850" cy="5727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Сравнение алгоритмов для задачи 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CVRP</a:t>
            </a:r>
            <a:endParaRPr lang="ru-RU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BF6AF-4D54-426C-9550-2F031E48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213359"/>
            <a:ext cx="3752375" cy="446265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Текущие результаты</a:t>
            </a:r>
            <a:endParaRPr lang="ru-RU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E3D7BC-D596-4335-8812-EBA180C3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12" y="690799"/>
            <a:ext cx="8637995" cy="4216144"/>
          </a:xfrm>
        </p:spPr>
        <p:txBody>
          <a:bodyPr>
            <a:noAutofit/>
          </a:bodyPr>
          <a:lstStyle/>
          <a:p>
            <a:pPr marL="438150" indent="-285750">
              <a:buClrTx/>
            </a:pP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Реализованы эвристические алгоритмы для решения задачи CVRP: </a:t>
            </a: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14999"/>
              </a:lnSpc>
              <a:buClrTx/>
            </a:pP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Имитация отжига 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исправлена реализация на 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C)</a:t>
            </a: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14999"/>
              </a:lnSpc>
              <a:buClrTx/>
            </a:pP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LKH 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C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>
              <a:lnSpc>
                <a:spcPct val="114999"/>
              </a:lnSpc>
              <a:buClrTx/>
            </a:pP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Проведено сравнение реализованных алгоритмов с использованием реальных матриц расстояний, полученных из 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OSRM</a:t>
            </a:r>
            <a:endParaRPr lang="ru-RU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52400" indent="0">
              <a:lnSpc>
                <a:spcPct val="114999"/>
              </a:lnSpc>
              <a:buClr>
                <a:srgbClr val="595959"/>
              </a:buClr>
              <a:buNone/>
            </a:pP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Объем</a:t>
            </a: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 кода: 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buClr>
                <a:srgbClr val="595959"/>
              </a:buClr>
            </a:pP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С </a:t>
            </a: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— 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90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cs typeface="Calibri"/>
              </a:rPr>
              <a:t>0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строк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5953344-5018-45A1-81C6-A043BACC07B3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AFF92-E6B9-4AD5-A674-DF94ABE1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75259"/>
            <a:ext cx="5879812" cy="471503"/>
          </a:xfrm>
        </p:spPr>
        <p:txBody>
          <a:bodyPr>
            <a:noAutofit/>
          </a:bodyPr>
          <a:lstStyle/>
          <a:p>
            <a:r>
              <a:rPr lang="ru-RU" sz="28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Дальнейшие планы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71B35-E08C-4680-B998-D0D47DC0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138140"/>
            <a:ext cx="8857899" cy="3179400"/>
          </a:xfrm>
        </p:spPr>
        <p:txBody>
          <a:bodyPr>
            <a:normAutofit/>
          </a:bodyPr>
          <a:lstStyle/>
          <a:p>
            <a:pPr>
              <a:lnSpc>
                <a:spcPct val="114999"/>
              </a:lnSpc>
              <a:buClrTx/>
            </a:pP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Заняться изучением задачи 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VRPTW</a:t>
            </a:r>
            <a:endParaRPr lang="ru-RU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buClrTx/>
            </a:pP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Продолжить </a:t>
            </a: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изучение MIP 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алгоритмов </a:t>
            </a:r>
            <a:endParaRPr lang="ru-RU" sz="18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buClrTx/>
            </a:pP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Реализовать алгоритмы 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cs typeface="Calibri"/>
              </a:rPr>
              <a:t>“SA”, “LKH” 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для задачи 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cs typeface="Calibri"/>
              </a:rPr>
              <a:t>CVRP-TW</a:t>
            </a:r>
            <a:endParaRPr lang="ru-RU" sz="18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buClrTx/>
            </a:pP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Провести эксперименты</a:t>
            </a:r>
            <a:endParaRPr lang="ru-RU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14999"/>
              </a:lnSpc>
              <a:buClrTx/>
            </a:pPr>
            <a:r>
              <a:rPr lang="ru-RU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Подготовить экспериментальный стенд и оформить в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виде устанавливаемой библиотеки 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подготовить его </a:t>
            </a:r>
            <a:r>
              <a:rPr lang="ru-RU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документацию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4999"/>
              </a:lnSpc>
              <a:buClrTx/>
            </a:pPr>
            <a:endParaRPr lang="ru-RU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D4DDBC7-0FF9-4668-AAA3-0A89E9478F37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2">
            <a:extLst>
              <a:ext uri="{FF2B5EF4-FFF2-40B4-BE49-F238E27FC236}">
                <a16:creationId xmlns:a16="http://schemas.microsoft.com/office/drawing/2014/main" id="{9BC99CBE-7827-478D-BD68-13AF1EEC9F1D}"/>
              </a:ext>
            </a:extLst>
          </p:cNvPr>
          <p:cNvSpPr txBox="1">
            <a:spLocks/>
          </p:cNvSpPr>
          <p:nvPr/>
        </p:nvSpPr>
        <p:spPr>
          <a:xfrm>
            <a:off x="318" y="3699637"/>
            <a:ext cx="9145586" cy="144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lnSpc>
                <a:spcPct val="114999"/>
              </a:lnSpc>
              <a:buNone/>
            </a:pPr>
            <a:r>
              <a:rPr lang="ru-RU" sz="1300" i="1"/>
              <a:t>Vehicle </a:t>
            </a:r>
            <a:r>
              <a:rPr lang="ru-RU" sz="1300" i="1" err="1"/>
              <a:t>Routing</a:t>
            </a:r>
            <a:r>
              <a:rPr lang="ru-RU" sz="1300" i="1"/>
              <a:t> </a:t>
            </a:r>
            <a:r>
              <a:rPr lang="ru-RU" sz="1300" i="1" err="1"/>
              <a:t>Problem</a:t>
            </a:r>
            <a:r>
              <a:rPr lang="ru-RU" sz="1300" i="1"/>
              <a:t> </a:t>
            </a:r>
            <a:r>
              <a:rPr lang="ru-RU" sz="1300" i="1" err="1"/>
              <a:t>with</a:t>
            </a:r>
            <a:r>
              <a:rPr lang="ru-RU" sz="1300" i="1"/>
              <a:t> Time Windows (VRPTW) - проблема маршрутизации транспортных средств с временными ограничениями</a:t>
            </a:r>
            <a:endParaRPr lang="ru-RU" sz="1300"/>
          </a:p>
          <a:p>
            <a:pPr marL="152400" indent="0">
              <a:lnSpc>
                <a:spcPct val="114999"/>
              </a:lnSpc>
              <a:buNone/>
            </a:pPr>
            <a:endParaRPr lang="ru-RU" sz="1300" i="1"/>
          </a:p>
          <a:p>
            <a:pPr marL="152400" indent="0">
              <a:lnSpc>
                <a:spcPct val="114999"/>
              </a:lnSpc>
              <a:buNone/>
            </a:pPr>
            <a:r>
              <a:rPr lang="ru-RU" sz="1300" i="1" err="1"/>
              <a:t>Stohastic</a:t>
            </a:r>
            <a:r>
              <a:rPr lang="ru-RU" sz="1300" i="1"/>
              <a:t> Vehicle </a:t>
            </a:r>
            <a:r>
              <a:rPr lang="ru-RU" sz="1300" i="1" err="1"/>
              <a:t>Routing</a:t>
            </a:r>
            <a:r>
              <a:rPr lang="ru-RU" sz="1300" i="1"/>
              <a:t> </a:t>
            </a:r>
            <a:r>
              <a:rPr lang="ru-RU" sz="1300" i="1" err="1"/>
              <a:t>Problem</a:t>
            </a:r>
            <a:r>
              <a:rPr lang="ru-RU" sz="1300" i="1"/>
              <a:t> (SVRP) - </a:t>
            </a:r>
            <a:r>
              <a:rPr lang="ru-RU" sz="1300"/>
              <a:t>стохастическая проблема маршрутизации транспортных средств</a:t>
            </a:r>
          </a:p>
          <a:p>
            <a:pPr marL="152400" indent="0">
              <a:lnSpc>
                <a:spcPct val="114999"/>
              </a:lnSpc>
              <a:buNone/>
            </a:pPr>
            <a:endParaRPr lang="ru-RU" sz="1300"/>
          </a:p>
          <a:p>
            <a:pPr marL="152400" indent="0">
              <a:lnSpc>
                <a:spcPct val="114999"/>
              </a:lnSpc>
              <a:buNone/>
            </a:pPr>
            <a:r>
              <a:rPr lang="ru-RU" sz="1300" i="1"/>
              <a:t>Dynamic Vehicle </a:t>
            </a:r>
            <a:r>
              <a:rPr lang="ru-RU" sz="1300" i="1" err="1"/>
              <a:t>Routing</a:t>
            </a:r>
            <a:r>
              <a:rPr lang="ru-RU" sz="1300" i="1"/>
              <a:t> </a:t>
            </a:r>
            <a:r>
              <a:rPr lang="ru-RU" sz="1300" i="1" err="1"/>
              <a:t>Problem</a:t>
            </a:r>
            <a:r>
              <a:rPr lang="ru-RU" sz="1300" i="1"/>
              <a:t> (DVRP) - динамиче</a:t>
            </a:r>
            <a:r>
              <a:rPr lang="ru-RU" sz="1300"/>
              <a:t>ская проблема маршрутизации транспортных средств</a:t>
            </a:r>
          </a:p>
        </p:txBody>
      </p:sp>
    </p:spTree>
    <p:extLst>
      <p:ext uri="{BB962C8B-B14F-4D97-AF65-F5344CB8AC3E}">
        <p14:creationId xmlns:p14="http://schemas.microsoft.com/office/powerpoint/2010/main" val="31548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5BE67-BFDA-4DD2-BF53-17C888C4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86925"/>
            <a:ext cx="8520600" cy="572700"/>
          </a:xfrm>
        </p:spPr>
        <p:txBody>
          <a:bodyPr>
            <a:noAutofit/>
          </a:bodyPr>
          <a:lstStyle/>
          <a:p>
            <a:r>
              <a:rPr lang="ru-RU">
                <a:solidFill>
                  <a:srgbClr val="0070C0"/>
                </a:solidFill>
                <a:latin typeface="Calibri"/>
                <a:cs typeface="Calibri"/>
              </a:rPr>
              <a:t>План доклада</a:t>
            </a:r>
            <a:endParaRPr lang="ru-RU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3D16D4-B403-49D0-B784-483454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11" y="1145387"/>
            <a:ext cx="5706328" cy="341640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1. Введение</a:t>
            </a:r>
          </a:p>
          <a:p>
            <a:pPr>
              <a:lnSpc>
                <a:spcPct val="114999"/>
              </a:lnSpc>
              <a:buClr>
                <a:srgbClr val="0070C0"/>
              </a:buClr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2. Актуальность и проблемы задачи</a:t>
            </a:r>
            <a:endParaRPr lang="ru-RU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4999"/>
              </a:lnSpc>
              <a:buClr>
                <a:srgbClr val="0070C0"/>
              </a:buClr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3. Постановка задачи</a:t>
            </a:r>
          </a:p>
          <a:p>
            <a:pPr>
              <a:lnSpc>
                <a:spcPct val="114999"/>
              </a:lnSpc>
              <a:buClr>
                <a:srgbClr val="0070C0"/>
              </a:buClr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4. Обзор</a:t>
            </a:r>
          </a:p>
          <a:p>
            <a:pPr>
              <a:lnSpc>
                <a:spcPct val="114999"/>
              </a:lnSpc>
              <a:buClr>
                <a:srgbClr val="0070C0"/>
              </a:buClr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5. Построение решения</a:t>
            </a:r>
          </a:p>
          <a:p>
            <a:pPr>
              <a:lnSpc>
                <a:spcPct val="114999"/>
              </a:lnSpc>
              <a:buClr>
                <a:srgbClr val="0070C0"/>
              </a:buClr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6. Результаты</a:t>
            </a:r>
          </a:p>
          <a:p>
            <a:pPr>
              <a:lnSpc>
                <a:spcPct val="114999"/>
              </a:lnSpc>
              <a:buClr>
                <a:srgbClr val="0070C0"/>
              </a:buClr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7. Выводы</a:t>
            </a:r>
          </a:p>
          <a:p>
            <a:pPr>
              <a:lnSpc>
                <a:spcPct val="114999"/>
              </a:lnSpc>
              <a:buClr>
                <a:srgbClr val="0070C0"/>
              </a:buClr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8. Дальнейшие планы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1BDA46F-6837-4692-90FE-A018D59CC351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48BC269-9413-43D6-999D-88E94E61BC6D}"/>
              </a:ext>
            </a:extLst>
          </p:cNvPr>
          <p:cNvCxnSpPr>
            <a:cxnSpLocks/>
          </p:cNvCxnSpPr>
          <p:nvPr/>
        </p:nvCxnSpPr>
        <p:spPr>
          <a:xfrm>
            <a:off x="272089" y="1396409"/>
            <a:ext cx="7059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A8FB2B6-3560-4C26-A684-4DCF9D4ACD79}"/>
              </a:ext>
            </a:extLst>
          </p:cNvPr>
          <p:cNvCxnSpPr>
            <a:cxnSpLocks/>
          </p:cNvCxnSpPr>
          <p:nvPr/>
        </p:nvCxnSpPr>
        <p:spPr>
          <a:xfrm>
            <a:off x="272089" y="1711841"/>
            <a:ext cx="7059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0DDF689-B9D1-48F1-9AA1-8757CEBC54DE}"/>
              </a:ext>
            </a:extLst>
          </p:cNvPr>
          <p:cNvCxnSpPr>
            <a:cxnSpLocks/>
          </p:cNvCxnSpPr>
          <p:nvPr/>
        </p:nvCxnSpPr>
        <p:spPr>
          <a:xfrm>
            <a:off x="272089" y="2027273"/>
            <a:ext cx="7059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37F9874-EC6B-4887-AD82-BE809A24C7D8}"/>
              </a:ext>
            </a:extLst>
          </p:cNvPr>
          <p:cNvCxnSpPr>
            <a:cxnSpLocks/>
          </p:cNvCxnSpPr>
          <p:nvPr/>
        </p:nvCxnSpPr>
        <p:spPr>
          <a:xfrm>
            <a:off x="272089" y="2342705"/>
            <a:ext cx="7059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05B2D2D-C395-4912-99AE-E902099D36C8}"/>
              </a:ext>
            </a:extLst>
          </p:cNvPr>
          <p:cNvCxnSpPr>
            <a:cxnSpLocks/>
          </p:cNvCxnSpPr>
          <p:nvPr/>
        </p:nvCxnSpPr>
        <p:spPr>
          <a:xfrm>
            <a:off x="272089" y="2658137"/>
            <a:ext cx="7059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AE6797A-6329-47F6-92F9-22E7CE4F8676}"/>
              </a:ext>
            </a:extLst>
          </p:cNvPr>
          <p:cNvCxnSpPr>
            <a:cxnSpLocks/>
          </p:cNvCxnSpPr>
          <p:nvPr/>
        </p:nvCxnSpPr>
        <p:spPr>
          <a:xfrm>
            <a:off x="272089" y="2973569"/>
            <a:ext cx="7059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C62E181-A9EB-4C4D-88E3-1CBB120A2A56}"/>
              </a:ext>
            </a:extLst>
          </p:cNvPr>
          <p:cNvCxnSpPr>
            <a:cxnSpLocks/>
          </p:cNvCxnSpPr>
          <p:nvPr/>
        </p:nvCxnSpPr>
        <p:spPr>
          <a:xfrm>
            <a:off x="272089" y="3289001"/>
            <a:ext cx="7059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98A0AD8-6F22-4D69-A1CA-3AD8CB79ECA1}"/>
              </a:ext>
            </a:extLst>
          </p:cNvPr>
          <p:cNvCxnSpPr>
            <a:cxnSpLocks/>
          </p:cNvCxnSpPr>
          <p:nvPr/>
        </p:nvCxnSpPr>
        <p:spPr>
          <a:xfrm>
            <a:off x="268914" y="659625"/>
            <a:ext cx="0" cy="296114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F036719-2A4B-4A0F-BE52-84CE52942E68}"/>
              </a:ext>
            </a:extLst>
          </p:cNvPr>
          <p:cNvCxnSpPr>
            <a:cxnSpLocks/>
          </p:cNvCxnSpPr>
          <p:nvPr/>
        </p:nvCxnSpPr>
        <p:spPr>
          <a:xfrm>
            <a:off x="272089" y="3601421"/>
            <a:ext cx="70591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50825" y="86925"/>
            <a:ext cx="8360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Введение</a:t>
            </a:r>
            <a:endParaRPr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50825" y="665710"/>
            <a:ext cx="4732355" cy="3268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4010">
              <a:buClrTx/>
              <a:buSzPct val="100000"/>
            </a:pPr>
            <a:r>
              <a:rPr lang="ru-RU" b="1">
                <a:solidFill>
                  <a:schemeClr val="tx1"/>
                </a:solidFill>
                <a:latin typeface="Calibri"/>
                <a:cs typeface="Calibri"/>
              </a:rPr>
              <a:t>Проблема маршрутизации транспортных средств - Vehicle </a:t>
            </a:r>
            <a:r>
              <a:rPr lang="ru-RU" b="1" err="1">
                <a:solidFill>
                  <a:schemeClr val="tx1"/>
                </a:solidFill>
                <a:latin typeface="Calibri"/>
                <a:cs typeface="Calibri"/>
              </a:rPr>
              <a:t>Routing</a:t>
            </a:r>
            <a:r>
              <a:rPr lang="ru-RU" b="1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b="1" err="1">
                <a:solidFill>
                  <a:schemeClr val="tx1"/>
                </a:solidFill>
                <a:latin typeface="Calibri"/>
                <a:cs typeface="Calibri"/>
              </a:rPr>
              <a:t>Problem</a:t>
            </a:r>
            <a:r>
              <a:rPr lang="ru-RU" b="1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 Задача доставки товаров между депо и клиентами, зачастую с ограничениями на время, порядок доставки, объемы товара</a:t>
            </a: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Char char="●"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Можно представить в виде графа из N + 1 вершин, где одна вершина - депо, остальные N вершин - клиенты, каждый цикл из депо - путь грузовика</a:t>
            </a: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Char char="●"/>
            </a:pPr>
            <a:endParaRPr lang="ru-RU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63;p14"/>
          <p:cNvSpPr txBox="1">
            <a:spLocks/>
          </p:cNvSpPr>
          <p:nvPr/>
        </p:nvSpPr>
        <p:spPr>
          <a:xfrm>
            <a:off x="346188" y="3962619"/>
            <a:ext cx="8451625" cy="9079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Tx/>
              <a:buSzPct val="100000"/>
              <a:buNone/>
            </a:pPr>
            <a:r>
              <a:rPr lang="ru-RU" b="1">
                <a:solidFill>
                  <a:schemeClr val="tx1"/>
                </a:solidFill>
                <a:latin typeface="Calibri"/>
                <a:cs typeface="Calibri"/>
              </a:rPr>
              <a:t>Каков оптимальный набор маршрутов для транспортных средств, чтобы доставить продукт определенной группе клиентов с минимальными затратами?</a:t>
            </a:r>
            <a:endParaRPr lang="ru-RU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F4192CE-002B-4E98-96A5-636FD4D73477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ADA9AB3F-25FA-4E64-8E49-85B6881E565C}"/>
              </a:ext>
            </a:extLst>
          </p:cNvPr>
          <p:cNvGrpSpPr/>
          <p:nvPr/>
        </p:nvGrpSpPr>
        <p:grpSpPr>
          <a:xfrm>
            <a:off x="4988433" y="944638"/>
            <a:ext cx="3856370" cy="2703277"/>
            <a:chOff x="4988433" y="944638"/>
            <a:chExt cx="3856370" cy="270327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377A479-913B-4A01-89F5-96A8E1C1EF67}"/>
                </a:ext>
              </a:extLst>
            </p:cNvPr>
            <p:cNvSpPr/>
            <p:nvPr/>
          </p:nvSpPr>
          <p:spPr>
            <a:xfrm>
              <a:off x="6014637" y="1748748"/>
              <a:ext cx="181429" cy="1814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u-RU">
                <a:cs typeface="Arial"/>
              </a:endParaRP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9A25E19-E7A7-48D3-B7B0-48873FBA0110}"/>
                </a:ext>
              </a:extLst>
            </p:cNvPr>
            <p:cNvCxnSpPr>
              <a:cxnSpLocks/>
              <a:stCxn id="8" idx="0"/>
              <a:endCxn id="70" idx="3"/>
            </p:cNvCxnSpPr>
            <p:nvPr/>
          </p:nvCxnSpPr>
          <p:spPr>
            <a:xfrm flipV="1">
              <a:off x="6105352" y="1099497"/>
              <a:ext cx="302638" cy="64925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5777D38-9BB9-43A0-8C79-9707D734191A}"/>
                </a:ext>
              </a:extLst>
            </p:cNvPr>
            <p:cNvCxnSpPr>
              <a:cxnSpLocks/>
              <a:stCxn id="71" idx="1"/>
              <a:endCxn id="70" idx="6"/>
            </p:cNvCxnSpPr>
            <p:nvPr/>
          </p:nvCxnSpPr>
          <p:spPr>
            <a:xfrm flipH="1" flipV="1">
              <a:off x="6562849" y="1035353"/>
              <a:ext cx="438760" cy="260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41BAAC4-DF66-4313-83E8-3C5CB66CE7BA}"/>
                </a:ext>
              </a:extLst>
            </p:cNvPr>
            <p:cNvCxnSpPr>
              <a:cxnSpLocks/>
              <a:stCxn id="11" idx="0"/>
              <a:endCxn id="71" idx="4"/>
            </p:cNvCxnSpPr>
            <p:nvPr/>
          </p:nvCxnSpPr>
          <p:spPr>
            <a:xfrm flipH="1" flipV="1">
              <a:off x="7065754" y="1450322"/>
              <a:ext cx="52467" cy="8608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08FA80D4-7ECA-44B9-8EB5-C33321C19B58}"/>
                </a:ext>
              </a:extLst>
            </p:cNvPr>
            <p:cNvCxnSpPr>
              <a:cxnSpLocks/>
              <a:stCxn id="11" idx="1"/>
              <a:endCxn id="8" idx="4"/>
            </p:cNvCxnSpPr>
            <p:nvPr/>
          </p:nvCxnSpPr>
          <p:spPr>
            <a:xfrm flipH="1" flipV="1">
              <a:off x="6105352" y="1930177"/>
              <a:ext cx="436361" cy="51125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5696FF88-ADD8-446F-A495-B57F06FD1A8A}"/>
                </a:ext>
              </a:extLst>
            </p:cNvPr>
            <p:cNvCxnSpPr>
              <a:cxnSpLocks/>
              <a:stCxn id="11" idx="2"/>
              <a:endCxn id="72" idx="7"/>
            </p:cNvCxnSpPr>
            <p:nvPr/>
          </p:nvCxnSpPr>
          <p:spPr>
            <a:xfrm flipH="1">
              <a:off x="5623831" y="2571750"/>
              <a:ext cx="1494390" cy="50351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342ACA79-E62A-4AAE-90AE-1CB6CCAE801D}"/>
                </a:ext>
              </a:extLst>
            </p:cNvPr>
            <p:cNvCxnSpPr>
              <a:cxnSpLocks/>
              <a:stCxn id="73" idx="2"/>
              <a:endCxn id="72" idx="5"/>
            </p:cNvCxnSpPr>
            <p:nvPr/>
          </p:nvCxnSpPr>
          <p:spPr>
            <a:xfrm flipH="1" flipV="1">
              <a:off x="5623831" y="3203555"/>
              <a:ext cx="467770" cy="35364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13127CCC-5065-46AC-A264-6DEEF5B3FE9F}"/>
                </a:ext>
              </a:extLst>
            </p:cNvPr>
            <p:cNvCxnSpPr>
              <a:cxnSpLocks/>
              <a:stCxn id="74" idx="3"/>
              <a:endCxn id="73" idx="6"/>
            </p:cNvCxnSpPr>
            <p:nvPr/>
          </p:nvCxnSpPr>
          <p:spPr>
            <a:xfrm flipH="1">
              <a:off x="6273030" y="3304412"/>
              <a:ext cx="1073238" cy="25278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D428BA74-672B-44D4-B87B-F49FCA21335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118221" y="2571750"/>
              <a:ext cx="382907" cy="6412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CBE6D78-0D7A-47D2-9367-535906BF3F1C}"/>
                </a:ext>
              </a:extLst>
            </p:cNvPr>
            <p:cNvSpPr/>
            <p:nvPr/>
          </p:nvSpPr>
          <p:spPr>
            <a:xfrm>
              <a:off x="7591842" y="1023886"/>
              <a:ext cx="1153015" cy="26062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ru-RU" sz="1600">
                  <a:solidFill>
                    <a:schemeClr val="tx1"/>
                  </a:solidFill>
                  <a:latin typeface="Calibri"/>
                  <a:cs typeface="Calibri"/>
                </a:rPr>
                <a:t>Клиенты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4F2597B-1614-463C-9C57-891FF0177D84}"/>
                </a:ext>
              </a:extLst>
            </p:cNvPr>
            <p:cNvSpPr/>
            <p:nvPr/>
          </p:nvSpPr>
          <p:spPr>
            <a:xfrm>
              <a:off x="4988433" y="2315142"/>
              <a:ext cx="1153015" cy="26062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ru-RU" sz="1600">
                  <a:solidFill>
                    <a:schemeClr val="tx1"/>
                  </a:solidFill>
                  <a:latin typeface="Calibri"/>
                  <a:cs typeface="Calibri"/>
                </a:rPr>
                <a:t>Дороги</a:t>
              </a:r>
            </a:p>
          </p:txBody>
        </p: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BB8CF738-3F4F-4FAD-A22D-0C9ED3656223}"/>
                </a:ext>
              </a:extLst>
            </p:cNvPr>
            <p:cNvCxnSpPr>
              <a:cxnSpLocks/>
              <a:stCxn id="77" idx="3"/>
              <a:endCxn id="11" idx="3"/>
            </p:cNvCxnSpPr>
            <p:nvPr/>
          </p:nvCxnSpPr>
          <p:spPr>
            <a:xfrm flipH="1">
              <a:off x="7694728" y="1903607"/>
              <a:ext cx="468815" cy="537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C3ADF2A5-E0A7-4E0F-BF59-8C75EEC191EA}"/>
                </a:ext>
              </a:extLst>
            </p:cNvPr>
            <p:cNvCxnSpPr>
              <a:cxnSpLocks/>
              <a:stCxn id="76" idx="1"/>
              <a:endCxn id="77" idx="5"/>
            </p:cNvCxnSpPr>
            <p:nvPr/>
          </p:nvCxnSpPr>
          <p:spPr>
            <a:xfrm flipH="1" flipV="1">
              <a:off x="8291832" y="1903607"/>
              <a:ext cx="398112" cy="2022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77BAC539-7E2B-43BC-845C-6FE3C4410616}"/>
                </a:ext>
              </a:extLst>
            </p:cNvPr>
            <p:cNvCxnSpPr>
              <a:cxnSpLocks/>
              <a:stCxn id="75" idx="2"/>
              <a:endCxn id="11" idx="3"/>
            </p:cNvCxnSpPr>
            <p:nvPr/>
          </p:nvCxnSpPr>
          <p:spPr>
            <a:xfrm flipH="1" flipV="1">
              <a:off x="7694728" y="2441436"/>
              <a:ext cx="764872" cy="6889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640E3899-F6B5-4B85-A36D-A11081726E57}"/>
                </a:ext>
              </a:extLst>
            </p:cNvPr>
            <p:cNvCxnSpPr>
              <a:cxnSpLocks/>
              <a:stCxn id="76" idx="4"/>
              <a:endCxn id="75" idx="0"/>
            </p:cNvCxnSpPr>
            <p:nvPr/>
          </p:nvCxnSpPr>
          <p:spPr>
            <a:xfrm flipH="1">
              <a:off x="8550315" y="2260709"/>
              <a:ext cx="203774" cy="77895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6251E04A-ED15-4B00-A2C6-8402C0199EF6}"/>
                </a:ext>
              </a:extLst>
            </p:cNvPr>
            <p:cNvSpPr/>
            <p:nvPr/>
          </p:nvSpPr>
          <p:spPr>
            <a:xfrm>
              <a:off x="6381420" y="944638"/>
              <a:ext cx="181429" cy="1814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u-RU">
                <a:cs typeface="Arial"/>
              </a:endParaRPr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D3698F22-5CBE-4A5C-8C7C-4FB27FEB870B}"/>
                </a:ext>
              </a:extLst>
            </p:cNvPr>
            <p:cNvSpPr/>
            <p:nvPr/>
          </p:nvSpPr>
          <p:spPr>
            <a:xfrm>
              <a:off x="6975039" y="1268893"/>
              <a:ext cx="181429" cy="1814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u-RU">
                <a:cs typeface="Arial"/>
              </a:endParaRPr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8B772FA9-FFC4-4B04-A1C9-5E4DEFDDE407}"/>
                </a:ext>
              </a:extLst>
            </p:cNvPr>
            <p:cNvSpPr/>
            <p:nvPr/>
          </p:nvSpPr>
          <p:spPr>
            <a:xfrm>
              <a:off x="5468972" y="3048696"/>
              <a:ext cx="181429" cy="1814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u-RU">
                <a:cs typeface="Arial"/>
              </a:endParaRP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6B7EC798-E94E-49A3-B286-A1D1A7B8B193}"/>
                </a:ext>
              </a:extLst>
            </p:cNvPr>
            <p:cNvSpPr/>
            <p:nvPr/>
          </p:nvSpPr>
          <p:spPr>
            <a:xfrm>
              <a:off x="6091601" y="3466486"/>
              <a:ext cx="181429" cy="1814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u-RU">
                <a:cs typeface="Arial"/>
              </a:endParaRP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CA84A5D9-1493-4FDB-B40C-4666B6917218}"/>
                </a:ext>
              </a:extLst>
            </p:cNvPr>
            <p:cNvSpPr/>
            <p:nvPr/>
          </p:nvSpPr>
          <p:spPr>
            <a:xfrm>
              <a:off x="7319698" y="3149553"/>
              <a:ext cx="181429" cy="1814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u-RU">
                <a:cs typeface="Arial"/>
              </a:endParaRPr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31141E2D-76E6-4525-A1F4-2409C5ABD3D9}"/>
                </a:ext>
              </a:extLst>
            </p:cNvPr>
            <p:cNvSpPr/>
            <p:nvPr/>
          </p:nvSpPr>
          <p:spPr>
            <a:xfrm>
              <a:off x="8459600" y="3039660"/>
              <a:ext cx="181429" cy="1814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u-RU">
                <a:cs typeface="Arial"/>
              </a:endParaRPr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0962A8D2-E2BB-4A2F-96C0-11FFFA4800CD}"/>
                </a:ext>
              </a:extLst>
            </p:cNvPr>
            <p:cNvSpPr/>
            <p:nvPr/>
          </p:nvSpPr>
          <p:spPr>
            <a:xfrm>
              <a:off x="8663374" y="2079280"/>
              <a:ext cx="181429" cy="1814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u-RU">
                <a:cs typeface="Arial"/>
              </a:endParaRPr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E2D139B-07C4-4923-99AB-9F201C3BD1C6}"/>
                </a:ext>
              </a:extLst>
            </p:cNvPr>
            <p:cNvSpPr/>
            <p:nvPr/>
          </p:nvSpPr>
          <p:spPr>
            <a:xfrm>
              <a:off x="8136973" y="1748748"/>
              <a:ext cx="181429" cy="1814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u-RU">
                <a:cs typeface="Arial"/>
              </a:endParaRPr>
            </a:p>
          </p:txBody>
        </p: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287E31DB-4BF5-45B5-B4CA-E2473614DC53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7215756" y="1154200"/>
              <a:ext cx="376086" cy="18440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7FC9425E-6559-48A4-AA42-3771D2E5C96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8168350" y="1284514"/>
              <a:ext cx="36926" cy="39655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9F64473A-24F2-49B9-BE08-6005B3570652}"/>
                </a:ext>
              </a:extLst>
            </p:cNvPr>
            <p:cNvCxnSpPr>
              <a:cxnSpLocks/>
            </p:cNvCxnSpPr>
            <p:nvPr/>
          </p:nvCxnSpPr>
          <p:spPr>
            <a:xfrm>
              <a:off x="8550315" y="1284514"/>
              <a:ext cx="226118" cy="712762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E896BC0C-402C-4076-82E9-5DE022BE5F9D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564941" y="2133713"/>
              <a:ext cx="631125" cy="181429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D71E50DC-A663-449D-BFE2-9BB13B9A35F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5564941" y="2575770"/>
              <a:ext cx="588903" cy="260628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F6EB589-B504-4A3B-A233-AB76A7624581}"/>
                </a:ext>
              </a:extLst>
            </p:cNvPr>
            <p:cNvSpPr/>
            <p:nvPr/>
          </p:nvSpPr>
          <p:spPr>
            <a:xfrm>
              <a:off x="6541713" y="2311122"/>
              <a:ext cx="1153015" cy="2606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ru-RU" sz="1600">
                  <a:solidFill>
                    <a:schemeClr val="tx1"/>
                  </a:solidFill>
                  <a:latin typeface="Calibri"/>
                  <a:cs typeface="Calibri"/>
                </a:rPr>
                <a:t>Депо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50825" y="86925"/>
            <a:ext cx="836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чём состоит актуальность задачи? </a:t>
            </a:r>
            <a:endParaRPr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50825" y="896198"/>
            <a:ext cx="4321175" cy="367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010" algn="l" rtl="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Последовательная курьерская доставка от одной географической̆ точки к другой</a:t>
            </a:r>
          </a:p>
          <a:p>
            <a:pPr marL="457200" lvl="0" indent="-334010" algn="l" rtl="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Перераспределение товаров между различными точками сбыта</a:t>
            </a:r>
          </a:p>
          <a:p>
            <a:pPr marL="457200" marR="0" lvl="0" indent="-3340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Распределение товаров со складов по географическим объектам</a:t>
            </a:r>
          </a:p>
          <a:p>
            <a:pPr marL="457200" marR="0" lvl="0" indent="-3340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ru-RU">
                <a:solidFill>
                  <a:schemeClr val="tx1"/>
                </a:solidFill>
                <a:latin typeface="Calibri"/>
                <a:cs typeface="Calibri"/>
              </a:rPr>
              <a:t>Распределение заказов такси между водителями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96199"/>
            <a:ext cx="4391434" cy="40315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DB572BD-3FD5-457D-BC9A-4ADFCC828C3A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C51AB-ED85-4CCF-9C4E-002E093E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86925"/>
            <a:ext cx="8520600" cy="572700"/>
          </a:xfrm>
        </p:spPr>
        <p:txBody>
          <a:bodyPr>
            <a:noAutofit/>
          </a:bodyPr>
          <a:lstStyle/>
          <a:p>
            <a:r>
              <a:rPr lang="ru-RU">
                <a:solidFill>
                  <a:srgbClr val="0070C0"/>
                </a:solidFill>
                <a:latin typeface="Calibri"/>
                <a:cs typeface="Calibri"/>
              </a:rPr>
              <a:t>Проблемы современных задач</a:t>
            </a:r>
            <a:endParaRPr lang="ru-RU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6160F7-9826-49B5-9E03-08433E37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3500" y="730396"/>
            <a:ext cx="9206398" cy="4452243"/>
          </a:xfrm>
        </p:spPr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ru-RU" b="1" dirty="0">
                <a:solidFill>
                  <a:schemeClr val="tx1"/>
                </a:solidFill>
                <a:latin typeface="Calibri"/>
                <a:cs typeface="Calibri"/>
              </a:rPr>
              <a:t>Большая размерность задачи</a:t>
            </a:r>
          </a:p>
          <a:p>
            <a:pPr>
              <a:lnSpc>
                <a:spcPct val="114999"/>
              </a:lnSpc>
              <a:buClrTx/>
            </a:pPr>
            <a:r>
              <a:rPr lang="ru-RU" b="1" dirty="0">
                <a:solidFill>
                  <a:schemeClr val="tx1"/>
                </a:solidFill>
                <a:latin typeface="Calibri"/>
                <a:cs typeface="Calibri"/>
              </a:rPr>
              <a:t>Динамическая постановка задачи VRP.</a:t>
            </a:r>
            <a:r>
              <a:rPr lang="ru-RU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lang="ru-RU" dirty="0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ClrTx/>
              <a:buNone/>
            </a:pPr>
            <a:r>
              <a:rPr lang="ru-RU" dirty="0">
                <a:solidFill>
                  <a:schemeClr val="tx1"/>
                </a:solidFill>
                <a:latin typeface="Calibri"/>
                <a:cs typeface="Calibri"/>
              </a:rPr>
              <a:t>Построение оптимального маршрута для транспортных средств, необходимых для обслуживания набора клиентов, пока поступают новые заказы от клиентов во время выполнения доставки.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ClrTx/>
            </a:pPr>
            <a:r>
              <a:rPr lang="ru-RU" b="1" dirty="0">
                <a:solidFill>
                  <a:schemeClr val="tx1"/>
                </a:solidFill>
                <a:latin typeface="Calibri"/>
                <a:cs typeface="Calibri"/>
              </a:rPr>
              <a:t>Стохастическая постановка задачи VRP. </a:t>
            </a:r>
          </a:p>
          <a:p>
            <a:pPr marL="114300" indent="0">
              <a:lnSpc>
                <a:spcPct val="114999"/>
              </a:lnSpc>
              <a:buClrTx/>
              <a:buNone/>
            </a:pPr>
            <a:r>
              <a:rPr lang="ru-RU" dirty="0">
                <a:solidFill>
                  <a:schemeClr val="tx1"/>
                </a:solidFill>
                <a:latin typeface="Calibri"/>
                <a:cs typeface="Calibri"/>
              </a:rPr>
              <a:t>Построение оптимального маршрута для транспортных средств, необходимых для обслуживания набора клиентов,</a:t>
            </a:r>
            <a:r>
              <a:rPr lang="ru-RU" sz="17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700" dirty="0">
                <a:solidFill>
                  <a:schemeClr val="tx1"/>
                </a:solidFill>
              </a:rPr>
              <a:t>но с выбором одного или нескольких параметров, как случайные или неизвестные в течение планирования маршрута.</a:t>
            </a:r>
          </a:p>
          <a:p>
            <a:pPr>
              <a:lnSpc>
                <a:spcPct val="114999"/>
              </a:lnSpc>
              <a:buClrTx/>
            </a:pPr>
            <a:r>
              <a:rPr lang="ru-RU" b="1" dirty="0">
                <a:solidFill>
                  <a:schemeClr val="tx1"/>
                </a:solidFill>
                <a:latin typeface="Calibri"/>
                <a:cs typeface="Calibri"/>
              </a:rPr>
              <a:t>Большое число ограничений:</a:t>
            </a:r>
          </a:p>
          <a:p>
            <a:pPr lvl="1">
              <a:lnSpc>
                <a:spcPct val="114999"/>
              </a:lnSpc>
              <a:buClrTx/>
            </a:pPr>
            <a:endParaRPr lang="ru-RU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14999"/>
              </a:lnSpc>
              <a:buClrTx/>
            </a:pPr>
            <a:r>
              <a:rPr lang="ru-RU" sz="1500" b="1" dirty="0">
                <a:solidFill>
                  <a:schemeClr val="tx1"/>
                </a:solidFill>
                <a:latin typeface="Calibri"/>
                <a:cs typeface="Calibri"/>
              </a:rPr>
              <a:t>Временные </a:t>
            </a:r>
            <a:r>
              <a:rPr lang="ru-RU" sz="1500" b="1" dirty="0" smtClean="0">
                <a:solidFill>
                  <a:schemeClr val="tx1"/>
                </a:solidFill>
                <a:latin typeface="Calibri"/>
                <a:cs typeface="Calibri"/>
              </a:rPr>
              <a:t>окна</a:t>
            </a:r>
            <a:r>
              <a:rPr lang="en-US" sz="1500" b="1" dirty="0" smtClean="0">
                <a:solidFill>
                  <a:schemeClr val="tx1"/>
                </a:solidFill>
                <a:latin typeface="Calibri"/>
                <a:cs typeface="Calibri"/>
              </a:rPr>
              <a:t> (</a:t>
            </a:r>
            <a:r>
              <a:rPr lang="ru-RU" sz="1500" b="1" dirty="0" err="1">
                <a:solidFill>
                  <a:schemeClr val="tx1"/>
                </a:solidFill>
                <a:latin typeface="Calibri"/>
                <a:cs typeface="Calibri"/>
              </a:rPr>
              <a:t>Vehicle</a:t>
            </a:r>
            <a:r>
              <a:rPr lang="ru-RU" sz="1500" b="1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500" b="1" dirty="0" err="1">
                <a:solidFill>
                  <a:schemeClr val="tx1"/>
                </a:solidFill>
                <a:latin typeface="Calibri"/>
                <a:cs typeface="Calibri"/>
              </a:rPr>
              <a:t>Routing</a:t>
            </a:r>
            <a:r>
              <a:rPr lang="ru-RU" sz="1500" b="1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500" b="1" dirty="0" err="1" smtClean="0">
                <a:solidFill>
                  <a:schemeClr val="tx1"/>
                </a:solidFill>
                <a:latin typeface="Calibri"/>
                <a:cs typeface="Calibri"/>
              </a:rPr>
              <a:t>Problem</a:t>
            </a:r>
            <a:r>
              <a:rPr lang="en-US" sz="1500" b="1" dirty="0" smtClean="0">
                <a:solidFill>
                  <a:schemeClr val="tx1"/>
                </a:solidFill>
                <a:latin typeface="Calibri"/>
                <a:cs typeface="Calibri"/>
              </a:rPr>
              <a:t> with Time Windows</a:t>
            </a:r>
            <a:r>
              <a:rPr lang="en-US" sz="1500" b="1" dirty="0" smtClean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ru-RU" sz="1500" b="1" dirty="0" smtClean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r>
              <a:rPr lang="ru-RU" sz="1500" dirty="0">
                <a:solidFill>
                  <a:schemeClr val="tx1"/>
                </a:solidFill>
                <a:latin typeface="Calibri"/>
                <a:cs typeface="Calibri"/>
              </a:rPr>
              <a:t> Построение оптимального маршрута для транспортных средств так, чтобы посетить как можно большее число клиентов без нарушения выделенных временных рамок.</a:t>
            </a:r>
          </a:p>
          <a:p>
            <a:pPr marL="596900" lvl="1" indent="0">
              <a:lnSpc>
                <a:spcPct val="114999"/>
              </a:lnSpc>
              <a:buClrTx/>
              <a:buNone/>
            </a:pPr>
            <a:endParaRPr lang="ru-RU" sz="15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14999"/>
              </a:lnSpc>
              <a:buClrTx/>
            </a:pPr>
            <a:r>
              <a:rPr lang="ru-RU" sz="1500" b="1" dirty="0">
                <a:solidFill>
                  <a:schemeClr val="tx1"/>
                </a:solidFill>
                <a:latin typeface="Calibri"/>
                <a:cs typeface="Calibri"/>
              </a:rPr>
              <a:t>Удовлетворение спроса (</a:t>
            </a:r>
            <a:r>
              <a:rPr lang="ru-RU" sz="1500" b="1" dirty="0" err="1">
                <a:solidFill>
                  <a:schemeClr val="tx1"/>
                </a:solidFill>
                <a:latin typeface="Calibri"/>
                <a:cs typeface="Calibri"/>
              </a:rPr>
              <a:t>Capacity</a:t>
            </a:r>
            <a:r>
              <a:rPr lang="ru-RU" sz="1500" b="1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500" b="1" dirty="0" err="1">
                <a:solidFill>
                  <a:schemeClr val="tx1"/>
                </a:solidFill>
                <a:latin typeface="Calibri"/>
                <a:cs typeface="Calibri"/>
              </a:rPr>
              <a:t>Vehicle</a:t>
            </a:r>
            <a:r>
              <a:rPr lang="ru-RU" sz="1500" b="1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500" b="1" dirty="0" err="1">
                <a:solidFill>
                  <a:schemeClr val="tx1"/>
                </a:solidFill>
                <a:latin typeface="Calibri"/>
                <a:cs typeface="Calibri"/>
              </a:rPr>
              <a:t>Routing</a:t>
            </a:r>
            <a:r>
              <a:rPr lang="ru-RU" sz="1500" b="1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ru-RU" sz="1500" b="1" dirty="0" err="1">
                <a:solidFill>
                  <a:schemeClr val="tx1"/>
                </a:solidFill>
                <a:latin typeface="Calibri"/>
                <a:cs typeface="Calibri"/>
              </a:rPr>
              <a:t>Problem</a:t>
            </a:r>
            <a:r>
              <a:rPr lang="ru-RU" sz="1500" b="1" dirty="0">
                <a:solidFill>
                  <a:schemeClr val="tx1"/>
                </a:solidFill>
                <a:latin typeface="Calibri"/>
                <a:cs typeface="Calibri"/>
              </a:rPr>
              <a:t>). </a:t>
            </a:r>
            <a:r>
              <a:rPr lang="ru-RU" sz="1500" dirty="0">
                <a:solidFill>
                  <a:schemeClr val="tx1"/>
                </a:solidFill>
                <a:latin typeface="Calibri"/>
                <a:cs typeface="Calibri"/>
              </a:rPr>
              <a:t>Построение оптимального маршрута для транспортных средств c ограничением: вдоль пути от депо и обратно возможно посетить лишь то число клиентов, суммарный спрос которых не превышает вместимость транспортного средства. 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1B72122-CE29-4FC4-9556-3FAFF79EA25A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C5D1B3F7-86D4-459E-8F0B-575093A7B6AB}"/>
              </a:ext>
            </a:extLst>
          </p:cNvPr>
          <p:cNvSpPr/>
          <p:nvPr/>
        </p:nvSpPr>
        <p:spPr>
          <a:xfrm>
            <a:off x="250825" y="1729739"/>
            <a:ext cx="7482589" cy="2183040"/>
          </a:xfrm>
          <a:custGeom>
            <a:avLst/>
            <a:gdLst>
              <a:gd name="connsiteX0" fmla="*/ 0 w 7482589"/>
              <a:gd name="connsiteY0" fmla="*/ 0 h 2183040"/>
              <a:gd name="connsiteX1" fmla="*/ 5864225 w 7482589"/>
              <a:gd name="connsiteY1" fmla="*/ 0 h 2183040"/>
              <a:gd name="connsiteX2" fmla="*/ 5864225 w 7482589"/>
              <a:gd name="connsiteY2" fmla="*/ 1131074 h 2183040"/>
              <a:gd name="connsiteX3" fmla="*/ 7482589 w 7482589"/>
              <a:gd name="connsiteY3" fmla="*/ 1131074 h 2183040"/>
              <a:gd name="connsiteX4" fmla="*/ 7482589 w 7482589"/>
              <a:gd name="connsiteY4" fmla="*/ 2183040 h 2183040"/>
              <a:gd name="connsiteX5" fmla="*/ 152400 w 7482589"/>
              <a:gd name="connsiteY5" fmla="*/ 2183040 h 2183040"/>
              <a:gd name="connsiteX6" fmla="*/ 152400 w 7482589"/>
              <a:gd name="connsiteY6" fmla="*/ 2183039 h 2183040"/>
              <a:gd name="connsiteX7" fmla="*/ 0 w 7482589"/>
              <a:gd name="connsiteY7" fmla="*/ 2183039 h 218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589" h="2183040">
                <a:moveTo>
                  <a:pt x="0" y="0"/>
                </a:moveTo>
                <a:lnTo>
                  <a:pt x="5864225" y="0"/>
                </a:lnTo>
                <a:lnTo>
                  <a:pt x="5864225" y="1131074"/>
                </a:lnTo>
                <a:lnTo>
                  <a:pt x="7482589" y="1131074"/>
                </a:lnTo>
                <a:lnTo>
                  <a:pt x="7482589" y="2183040"/>
                </a:lnTo>
                <a:lnTo>
                  <a:pt x="152400" y="2183040"/>
                </a:lnTo>
                <a:lnTo>
                  <a:pt x="152400" y="2183039"/>
                </a:lnTo>
                <a:lnTo>
                  <a:pt x="0" y="2183039"/>
                </a:ln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50825" y="86925"/>
            <a:ext cx="836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>
                <a:solidFill>
                  <a:srgbClr val="0070C0"/>
                </a:solidFill>
                <a:latin typeface="Calibri"/>
                <a:cs typeface="Calibri"/>
              </a:rPr>
              <a:t>Виды </a:t>
            </a:r>
            <a:r>
              <a:rPr lang="en-US">
                <a:solidFill>
                  <a:srgbClr val="0070C0"/>
                </a:solidFill>
                <a:latin typeface="Calibri"/>
                <a:cs typeface="Calibri"/>
              </a:rPr>
              <a:t>VRP </a:t>
            </a:r>
            <a:r>
              <a:rPr lang="ru-RU">
                <a:solidFill>
                  <a:srgbClr val="0070C0"/>
                </a:solidFill>
                <a:latin typeface="Calibri"/>
                <a:cs typeface="Calibri"/>
              </a:rPr>
              <a:t>алгоритмов</a:t>
            </a:r>
            <a:endParaRPr lang="ru-RU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FD2A9B6-36A8-4507-A420-921D6DD26ADB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041541-3847-46EF-9335-E10349C20AA0}"/>
              </a:ext>
            </a:extLst>
          </p:cNvPr>
          <p:cNvSpPr/>
          <p:nvPr/>
        </p:nvSpPr>
        <p:spPr>
          <a:xfrm>
            <a:off x="3271559" y="1898027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Эвристические алгоритмы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F9D8D44-BB84-4996-8704-86E386ECA8AC}"/>
              </a:ext>
            </a:extLst>
          </p:cNvPr>
          <p:cNvSpPr/>
          <p:nvPr/>
        </p:nvSpPr>
        <p:spPr>
          <a:xfrm>
            <a:off x="1743088" y="3154905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Метаэвристические</a:t>
            </a:r>
            <a:r>
              <a:rPr lang="ru-RU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алгоритмы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71981E-DF8C-43ED-8B8C-44C2B2CE182F}"/>
              </a:ext>
            </a:extLst>
          </p:cNvPr>
          <p:cNvSpPr/>
          <p:nvPr/>
        </p:nvSpPr>
        <p:spPr>
          <a:xfrm>
            <a:off x="4763823" y="3154905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Конструктивные эвристические алгоритмы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1B29F75-67A2-4538-B409-2DDAB9213C8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177760" y="2482068"/>
            <a:ext cx="1476739" cy="60137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0120001-742E-4C4C-AD68-CC59049C09E4}"/>
              </a:ext>
            </a:extLst>
          </p:cNvPr>
          <p:cNvSpPr/>
          <p:nvPr/>
        </p:nvSpPr>
        <p:spPr>
          <a:xfrm>
            <a:off x="334269" y="1898027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MIP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0E47E30-9E09-4741-BFB0-1E507CE2CEC1}"/>
              </a:ext>
            </a:extLst>
          </p:cNvPr>
          <p:cNvSpPr/>
          <p:nvPr/>
        </p:nvSpPr>
        <p:spPr>
          <a:xfrm>
            <a:off x="6208849" y="1898027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800">
                <a:solidFill>
                  <a:schemeClr val="tx1"/>
                </a:solidFill>
                <a:latin typeface="Calibri"/>
                <a:cs typeface="Calibri"/>
              </a:rPr>
              <a:t>Алгоритмы обучения с подкреплением </a:t>
            </a:r>
            <a:r>
              <a:rPr lang="en-US" sz="1800">
                <a:solidFill>
                  <a:schemeClr val="tx1"/>
                </a:solidFill>
                <a:latin typeface="Calibri"/>
                <a:cs typeface="Calibri"/>
              </a:rPr>
              <a:t>(RL</a:t>
            </a:r>
            <a:r>
              <a:rPr lang="ru-RU" sz="180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52563BF-82AC-4CF2-B612-D952ADCAD692}"/>
              </a:ext>
            </a:extLst>
          </p:cNvPr>
          <p:cNvSpPr/>
          <p:nvPr/>
        </p:nvSpPr>
        <p:spPr>
          <a:xfrm>
            <a:off x="3189061" y="838267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VRP </a:t>
            </a:r>
            <a:r>
              <a:rPr lang="ru-RU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668EF9E-8ACB-4AFC-8E98-3AB47406659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97264" y="1422308"/>
            <a:ext cx="2774737" cy="3683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464350F-5174-4CBD-A599-057278D2CB7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72001" y="1422308"/>
            <a:ext cx="2868838" cy="3683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A21819C-0772-44F1-A9E1-E1E5F64049DD}"/>
              </a:ext>
            </a:extLst>
          </p:cNvPr>
          <p:cNvSpPr/>
          <p:nvPr/>
        </p:nvSpPr>
        <p:spPr>
          <a:xfrm>
            <a:off x="6618561" y="4074077"/>
            <a:ext cx="1531620" cy="52690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Классические методы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06D891E-1AD8-43FB-94D3-34D041F81D3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309191" y="4020106"/>
            <a:ext cx="1309370" cy="31742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54650E9-9179-4805-A6D2-903F00EB22D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654499" y="2482068"/>
            <a:ext cx="1465167" cy="60137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27AB376-D2F8-499D-A162-FCAEB5AD02E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572000" y="1422308"/>
            <a:ext cx="1" cy="4042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869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3100">
                <a:solidFill>
                  <a:srgbClr val="0070C0"/>
                </a:solidFill>
                <a:latin typeface="Calibri"/>
                <a:cs typeface="Calibri"/>
              </a:rPr>
              <a:t>Постановка</a:t>
            </a:r>
            <a:r>
              <a:rPr lang="ru-RU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ru-RU" sz="3100">
                <a:solidFill>
                  <a:srgbClr val="0070C0"/>
                </a:solidFill>
                <a:latin typeface="Calibri"/>
                <a:cs typeface="Calibri"/>
              </a:rPr>
              <a:t>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602" y="1099471"/>
            <a:ext cx="8581475" cy="3716438"/>
          </a:xfrm>
        </p:spPr>
        <p:txBody>
          <a:bodyPr>
            <a:normAutofit/>
          </a:bodyPr>
          <a:lstStyle/>
          <a:p>
            <a:pPr marL="114300" indent="0">
              <a:buClrTx/>
              <a:buNone/>
            </a:pPr>
            <a:r>
              <a:rPr lang="ru-RU" b="1" dirty="0">
                <a:solidFill>
                  <a:schemeClr val="tx1"/>
                </a:solidFill>
                <a:latin typeface="Calibri"/>
                <a:cs typeface="Calibri"/>
              </a:rPr>
              <a:t>Задачи на семестр:</a:t>
            </a:r>
          </a:p>
          <a:p>
            <a:pPr>
              <a:lnSpc>
                <a:spcPct val="114999"/>
              </a:lnSpc>
              <a:buClrTx/>
            </a:pPr>
            <a:r>
              <a:rPr lang="ru-RU" dirty="0">
                <a:solidFill>
                  <a:schemeClr val="tx1"/>
                </a:solidFill>
                <a:latin typeface="Calibri"/>
                <a:cs typeface="Calibri"/>
              </a:rPr>
              <a:t>Исследование эвристических подходов к решению задачи оптимизации маршрута с ограничениями (</a:t>
            </a:r>
            <a:r>
              <a:rPr lang="ru-RU" dirty="0" smtClean="0">
                <a:solidFill>
                  <a:schemeClr val="tx1"/>
                </a:solidFill>
                <a:latin typeface="Calibri"/>
                <a:cs typeface="Calibri"/>
              </a:rPr>
              <a:t>CVRP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, CVRP-TW</a:t>
            </a:r>
            <a:r>
              <a:rPr lang="ru-RU" dirty="0" smtClean="0">
                <a:solidFill>
                  <a:schemeClr val="tx1"/>
                </a:solidFill>
                <a:latin typeface="Calibri"/>
                <a:cs typeface="Calibri"/>
              </a:rPr>
              <a:t>);</a:t>
            </a:r>
            <a:endParaRPr lang="ru-RU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14999"/>
              </a:lnSpc>
              <a:buClrTx/>
            </a:pPr>
            <a:r>
              <a:rPr lang="ru-RU" dirty="0">
                <a:solidFill>
                  <a:schemeClr val="tx1"/>
                </a:solidFill>
                <a:latin typeface="Calibri"/>
                <a:cs typeface="Calibri"/>
              </a:rPr>
              <a:t>Сравнение эвристических подходов с подходами на основе целочисленного программирования (MIP);</a:t>
            </a:r>
          </a:p>
          <a:p>
            <a:pPr>
              <a:lnSpc>
                <a:spcPct val="114999"/>
              </a:lnSpc>
              <a:buClrTx/>
            </a:pPr>
            <a:r>
              <a:rPr lang="ru-RU" dirty="0">
                <a:solidFill>
                  <a:schemeClr val="tx1"/>
                </a:solidFill>
                <a:latin typeface="Calibri"/>
                <a:cs typeface="Calibri"/>
              </a:rPr>
              <a:t>Разработка экспериментального </a:t>
            </a:r>
            <a:r>
              <a:rPr lang="ru-RU" dirty="0" smtClean="0">
                <a:solidFill>
                  <a:schemeClr val="tx1"/>
                </a:solidFill>
                <a:latin typeface="Calibri"/>
                <a:cs typeface="Calibri"/>
              </a:rPr>
              <a:t>стенда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оформление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виде устанавливаемой библиотеки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ru-RU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2AC760DB-7CDF-4C83-B96D-E57154A20821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E9F09-B230-4E4C-888D-669E3EC4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91439"/>
            <a:ext cx="4415343" cy="568185"/>
          </a:xfrm>
        </p:spPr>
        <p:txBody>
          <a:bodyPr>
            <a:noAutofit/>
          </a:bodyPr>
          <a:lstStyle/>
          <a:p>
            <a:r>
              <a:rPr lang="ru-RU" sz="2800">
                <a:solidFill>
                  <a:srgbClr val="0070C0"/>
                </a:solidFill>
                <a:latin typeface="Calibri"/>
                <a:cs typeface="Calibri"/>
              </a:rPr>
              <a:t>Схема решения</a:t>
            </a:r>
            <a:endParaRPr lang="ru-RU" sz="28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10D861-1713-474D-A721-D90E26027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4" y="1111219"/>
            <a:ext cx="7902575" cy="3372656"/>
          </a:xfrm>
        </p:spPr>
        <p:txBody>
          <a:bodyPr>
            <a:normAutofit/>
          </a:bodyPr>
          <a:lstStyle/>
          <a:p>
            <a:pPr marL="495300" indent="-342900">
              <a:buClr>
                <a:schemeClr val="tx1"/>
              </a:buClr>
              <a:buSzPct val="100000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Анализ и реализация существующих 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классических </a:t>
            </a: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методов решения </a:t>
            </a:r>
            <a:r>
              <a:rPr lang="ru-RU" sz="1800" dirty="0" smtClean="0">
                <a:solidFill>
                  <a:schemeClr val="tx1"/>
                </a:solidFill>
                <a:latin typeface="Calibri"/>
                <a:cs typeface="Calibri"/>
              </a:rPr>
              <a:t>задач CVRP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cs typeface="Calibri"/>
              </a:rPr>
              <a:t>, CVRP-TW</a:t>
            </a:r>
            <a:endParaRPr lang="ru-RU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95300" indent="-342900">
              <a:lnSpc>
                <a:spcPct val="114999"/>
              </a:lnSpc>
              <a:buClr>
                <a:schemeClr val="tx1"/>
              </a:buClr>
              <a:buSzPct val="100000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Обработка реальных матриц расстояний из OSRM и формирование наборов данных для проведения экспериментов</a:t>
            </a:r>
            <a:endParaRPr lang="ru-RU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95300" indent="-342900">
              <a:lnSpc>
                <a:spcPct val="114999"/>
              </a:lnSpc>
              <a:buClr>
                <a:schemeClr val="tx1"/>
              </a:buClr>
              <a:buSzPct val="100000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Проведение экспериментов</a:t>
            </a:r>
          </a:p>
          <a:p>
            <a:pPr marL="495300" indent="-342900">
              <a:lnSpc>
                <a:spcPct val="114999"/>
              </a:lnSpc>
              <a:buClr>
                <a:schemeClr val="tx1"/>
              </a:buClr>
              <a:buSzPct val="100000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Calibri"/>
                <a:cs typeface="Calibri"/>
              </a:rPr>
              <a:t>Сравнение реализованных алгоритмов по результатам их работы</a:t>
            </a:r>
          </a:p>
          <a:p>
            <a:pPr>
              <a:lnSpc>
                <a:spcPct val="114999"/>
              </a:lnSpc>
              <a:buClr>
                <a:schemeClr val="tx1"/>
              </a:buClr>
            </a:pP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C18C39D-15B9-4307-B976-5C0383774889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B999B04-4DDB-477A-9969-A589EFA0570A}"/>
              </a:ext>
            </a:extLst>
          </p:cNvPr>
          <p:cNvCxnSpPr/>
          <p:nvPr/>
        </p:nvCxnSpPr>
        <p:spPr>
          <a:xfrm>
            <a:off x="250825" y="1386840"/>
            <a:ext cx="91503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16B9DA2-3C6A-4A77-A9AC-BA5B06E4C2A0}"/>
              </a:ext>
            </a:extLst>
          </p:cNvPr>
          <p:cNvCxnSpPr/>
          <p:nvPr/>
        </p:nvCxnSpPr>
        <p:spPr>
          <a:xfrm>
            <a:off x="250825" y="2026920"/>
            <a:ext cx="91503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1FD4978-5595-49BE-950C-7C168B28CCCD}"/>
              </a:ext>
            </a:extLst>
          </p:cNvPr>
          <p:cNvCxnSpPr/>
          <p:nvPr/>
        </p:nvCxnSpPr>
        <p:spPr>
          <a:xfrm>
            <a:off x="250825" y="2667000"/>
            <a:ext cx="91503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F053B05-C7E8-4019-A23D-490162E06609}"/>
              </a:ext>
            </a:extLst>
          </p:cNvPr>
          <p:cNvCxnSpPr/>
          <p:nvPr/>
        </p:nvCxnSpPr>
        <p:spPr>
          <a:xfrm>
            <a:off x="250825" y="2964180"/>
            <a:ext cx="91503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2">
            <a:extLst>
              <a:ext uri="{FF2B5EF4-FFF2-40B4-BE49-F238E27FC236}">
                <a16:creationId xmlns:a16="http://schemas.microsoft.com/office/drawing/2014/main" id="{E6935D0F-E1C8-43E5-81BC-DFC71A767E0A}"/>
              </a:ext>
            </a:extLst>
          </p:cNvPr>
          <p:cNvSpPr txBox="1">
            <a:spLocks/>
          </p:cNvSpPr>
          <p:nvPr/>
        </p:nvSpPr>
        <p:spPr>
          <a:xfrm>
            <a:off x="318" y="4371150"/>
            <a:ext cx="9145586" cy="7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  <a:buNone/>
            </a:pPr>
            <a:r>
              <a:rPr lang="ru-RU" sz="1800" i="1"/>
              <a:t>OSRM (Open Source </a:t>
            </a:r>
            <a:r>
              <a:rPr lang="ru-RU" sz="1800" i="1" err="1"/>
              <a:t>Routing</a:t>
            </a:r>
            <a:r>
              <a:rPr lang="ru-RU" sz="1800" i="1"/>
              <a:t> Machine) – программное обеспечение с открытым исходным кодом, позволяющее находить оптимальные маршруты из одного места в другое.</a:t>
            </a:r>
            <a:endParaRPr lang="ru-RU"/>
          </a:p>
          <a:p>
            <a:pPr marL="152400" indent="0">
              <a:lnSpc>
                <a:spcPct val="114999"/>
              </a:lnSpc>
              <a:buNone/>
            </a:pPr>
            <a:endParaRPr lang="ru-RU" sz="1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50825" y="86925"/>
            <a:ext cx="836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>
                <a:solidFill>
                  <a:srgbClr val="0070C0"/>
                </a:solidFill>
                <a:latin typeface="Calibri"/>
                <a:cs typeface="Calibri"/>
              </a:rPr>
              <a:t>Рассмотренные алгоритмы</a:t>
            </a:r>
            <a:endParaRPr lang="ru-RU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FD2A9B6-36A8-4507-A420-921D6DD26ADB}"/>
              </a:ext>
            </a:extLst>
          </p:cNvPr>
          <p:cNvCxnSpPr>
            <a:cxnSpLocks/>
          </p:cNvCxnSpPr>
          <p:nvPr/>
        </p:nvCxnSpPr>
        <p:spPr>
          <a:xfrm>
            <a:off x="250825" y="659625"/>
            <a:ext cx="50583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041541-3847-46EF-9335-E10349C20AA0}"/>
              </a:ext>
            </a:extLst>
          </p:cNvPr>
          <p:cNvSpPr/>
          <p:nvPr/>
        </p:nvSpPr>
        <p:spPr>
          <a:xfrm>
            <a:off x="3271559" y="1898027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Эвристические алгоритмы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F9D8D44-BB84-4996-8704-86E386ECA8AC}"/>
              </a:ext>
            </a:extLst>
          </p:cNvPr>
          <p:cNvSpPr/>
          <p:nvPr/>
        </p:nvSpPr>
        <p:spPr>
          <a:xfrm>
            <a:off x="1743088" y="3154905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Метаэвристические</a:t>
            </a:r>
            <a:r>
              <a:rPr lang="ru-RU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алгоритмы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71981E-DF8C-43ED-8B8C-44C2B2CE182F}"/>
              </a:ext>
            </a:extLst>
          </p:cNvPr>
          <p:cNvSpPr/>
          <p:nvPr/>
        </p:nvSpPr>
        <p:spPr>
          <a:xfrm>
            <a:off x="4763823" y="3154905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Конструктивные эвристические алгоритмы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1B29F75-67A2-4538-B409-2DDAB9213C8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177760" y="2482068"/>
            <a:ext cx="1476739" cy="60137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0120001-742E-4C4C-AD68-CC59049C09E4}"/>
              </a:ext>
            </a:extLst>
          </p:cNvPr>
          <p:cNvSpPr/>
          <p:nvPr/>
        </p:nvSpPr>
        <p:spPr>
          <a:xfrm>
            <a:off x="334269" y="1898027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MIP </a:t>
            </a:r>
            <a:r>
              <a:rPr lang="ru-RU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0E47E30-9E09-4741-BFB0-1E507CE2CEC1}"/>
              </a:ext>
            </a:extLst>
          </p:cNvPr>
          <p:cNvSpPr/>
          <p:nvPr/>
        </p:nvSpPr>
        <p:spPr>
          <a:xfrm>
            <a:off x="6208849" y="1898027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800">
                <a:solidFill>
                  <a:schemeClr val="tx1"/>
                </a:solidFill>
                <a:latin typeface="Calibri"/>
                <a:cs typeface="Calibri"/>
              </a:rPr>
              <a:t>Алгоритмы обучения с подкреплением </a:t>
            </a:r>
            <a:r>
              <a:rPr lang="en-US" sz="1800">
                <a:solidFill>
                  <a:schemeClr val="tx1"/>
                </a:solidFill>
                <a:latin typeface="Calibri"/>
                <a:cs typeface="Calibri"/>
              </a:rPr>
              <a:t>(RL</a:t>
            </a:r>
            <a:r>
              <a:rPr lang="ru-RU" sz="180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52563BF-82AC-4CF2-B612-D952ADCAD692}"/>
              </a:ext>
            </a:extLst>
          </p:cNvPr>
          <p:cNvSpPr/>
          <p:nvPr/>
        </p:nvSpPr>
        <p:spPr>
          <a:xfrm>
            <a:off x="3189061" y="838267"/>
            <a:ext cx="2765879" cy="5840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VRP </a:t>
            </a:r>
            <a:r>
              <a:rPr lang="ru-RU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668EF9E-8ACB-4AFC-8E98-3AB47406659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97264" y="1422308"/>
            <a:ext cx="2774737" cy="3683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464350F-5174-4CBD-A599-057278D2CB7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72001" y="1422308"/>
            <a:ext cx="2868838" cy="3683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54650E9-9179-4805-A6D2-903F00EB22D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654499" y="2482068"/>
            <a:ext cx="1465167" cy="60137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27AB376-D2F8-499D-A162-FCAEB5AD02E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572000" y="1422308"/>
            <a:ext cx="1" cy="4042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2">
            <a:extLst>
              <a:ext uri="{FF2B5EF4-FFF2-40B4-BE49-F238E27FC236}">
                <a16:creationId xmlns:a16="http://schemas.microsoft.com/office/drawing/2014/main" id="{DDCB390F-321D-41DC-828B-2B77E7900A69}"/>
              </a:ext>
            </a:extLst>
          </p:cNvPr>
          <p:cNvSpPr txBox="1">
            <a:spLocks/>
          </p:cNvSpPr>
          <p:nvPr/>
        </p:nvSpPr>
        <p:spPr>
          <a:xfrm>
            <a:off x="136048" y="2570925"/>
            <a:ext cx="2930524" cy="7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ru-RU" sz="1600" i="1">
                <a:solidFill>
                  <a:schemeClr val="tx1"/>
                </a:solidFill>
                <a:latin typeface="Calibri"/>
              </a:rPr>
              <a:t>Метод ветвей и границ</a:t>
            </a:r>
            <a:endParaRPr lang="ru-RU">
              <a:solidFill>
                <a:schemeClr val="tx1"/>
              </a:solidFill>
              <a:latin typeface="Calibri"/>
            </a:endParaRPr>
          </a:p>
          <a:p>
            <a:pPr marL="152400" indent="0">
              <a:lnSpc>
                <a:spcPct val="114999"/>
              </a:lnSpc>
              <a:buNone/>
            </a:pPr>
            <a:endParaRPr lang="ru-RU" sz="1800" i="1">
              <a:solidFill>
                <a:schemeClr val="bg1"/>
              </a:solidFill>
            </a:endParaRP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6A63FDA3-DE39-478B-8D98-09B1B622CC7C}"/>
              </a:ext>
            </a:extLst>
          </p:cNvPr>
          <p:cNvSpPr txBox="1">
            <a:spLocks/>
          </p:cNvSpPr>
          <p:nvPr/>
        </p:nvSpPr>
        <p:spPr>
          <a:xfrm>
            <a:off x="1529080" y="3735355"/>
            <a:ext cx="3037680" cy="7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ru-RU" sz="1600" i="1">
                <a:solidFill>
                  <a:schemeClr val="tx1"/>
                </a:solidFill>
                <a:latin typeface="Calibri"/>
              </a:rPr>
              <a:t>Имитация отжига</a:t>
            </a:r>
            <a:endParaRPr lang="ru-RU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14999"/>
              </a:lnSpc>
            </a:pPr>
            <a:r>
              <a:rPr lang="ru-RU" sz="1600" i="1">
                <a:solidFill>
                  <a:schemeClr val="tx1"/>
                </a:solidFill>
                <a:latin typeface="Calibri"/>
              </a:rPr>
              <a:t>Эвристика Лина </a:t>
            </a:r>
            <a:r>
              <a:rPr lang="ru-RU" sz="1600" i="1" err="1">
                <a:solidFill>
                  <a:schemeClr val="tx1"/>
                </a:solidFill>
                <a:latin typeface="Calibri"/>
              </a:rPr>
              <a:t>Кёрнигана</a:t>
            </a:r>
          </a:p>
          <a:p>
            <a:pPr marL="152400" indent="0">
              <a:lnSpc>
                <a:spcPct val="114999"/>
              </a:lnSpc>
              <a:buNone/>
            </a:pPr>
            <a:endParaRPr lang="ru-RU" sz="1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125BC3CED006A47BC71AB70A9C24610" ma:contentTypeVersion="5" ma:contentTypeDescription="Создание документа." ma:contentTypeScope="" ma:versionID="863e2df6ab083b6fb2b8d43c93c8204c">
  <xsd:schema xmlns:xsd="http://www.w3.org/2001/XMLSchema" xmlns:xs="http://www.w3.org/2001/XMLSchema" xmlns:p="http://schemas.microsoft.com/office/2006/metadata/properties" xmlns:ns3="e6456a99-fd0a-4532-8a21-70f7750ccae0" xmlns:ns4="f5aea7aa-247c-4413-a285-01ef321026f6" targetNamespace="http://schemas.microsoft.com/office/2006/metadata/properties" ma:root="true" ma:fieldsID="41d64e5a9cea3faba64381eb45df3886" ns3:_="" ns4:_="">
    <xsd:import namespace="e6456a99-fd0a-4532-8a21-70f7750ccae0"/>
    <xsd:import namespace="f5aea7aa-247c-4413-a285-01ef321026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56a99-fd0a-4532-8a21-70f7750cca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aea7aa-247c-4413-a285-01ef321026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3AC870-9EFE-44C2-B5E9-CC8E9B01AC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2F202-AF8B-4BA0-8D71-18B015193350}">
  <ds:schemaRefs>
    <ds:schemaRef ds:uri="f5aea7aa-247c-4413-a285-01ef321026f6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6456a99-fd0a-4532-8a21-70f7750ccae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6DF94B7-D601-4A62-9871-F4C9DCF88275}">
  <ds:schemaRefs>
    <ds:schemaRef ds:uri="e6456a99-fd0a-4532-8a21-70f7750ccae0"/>
    <ds:schemaRef ds:uri="f5aea7aa-247c-4413-a285-01ef321026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412</Words>
  <Application>Microsoft Office PowerPoint</Application>
  <PresentationFormat>Экран (16:9)</PresentationFormat>
  <Paragraphs>122</Paragraphs>
  <Slides>15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Simple Light</vt:lpstr>
      <vt:lpstr>Классические методы решения задачи оптимизации маршрутов транспортных средств</vt:lpstr>
      <vt:lpstr>План доклада</vt:lpstr>
      <vt:lpstr>Введение</vt:lpstr>
      <vt:lpstr>В чём состоит актуальность задачи? </vt:lpstr>
      <vt:lpstr>Проблемы современных задач</vt:lpstr>
      <vt:lpstr>Виды VRP алгоритмов</vt:lpstr>
      <vt:lpstr>Постановка задачи</vt:lpstr>
      <vt:lpstr>Схема решения</vt:lpstr>
      <vt:lpstr>Рассмотренные алгоритмы</vt:lpstr>
      <vt:lpstr>Используемая литература</vt:lpstr>
      <vt:lpstr>Презентация PowerPoint</vt:lpstr>
      <vt:lpstr>LKH </vt:lpstr>
      <vt:lpstr>Сравнение алгоритмов для задачи CVRP</vt:lpstr>
      <vt:lpstr>Текущие результаты</vt:lpstr>
      <vt:lpstr>Дальнейшие планы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нейросетевых моделей внимания при обучении с подкреплением в задачах оптимизации маршрутов</dc:title>
  <dc:creator>German</dc:creator>
  <cp:lastModifiedBy>Пользователь Windows</cp:lastModifiedBy>
  <cp:revision>50</cp:revision>
  <dcterms:modified xsi:type="dcterms:W3CDTF">2022-02-24T19:52:36Z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0x0101007125BC3CED006A47BC71AB70A9C24610</vt:lpwstr>
  </property>
</Properties>
</file>