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49" r:id="rId55"/>
    <p:sldId id="350" r:id="rId56"/>
    <p:sldId id="354" r:id="rId57"/>
    <p:sldId id="355" r:id="rId58"/>
    <p:sldId id="356" r:id="rId59"/>
    <p:sldId id="345" r:id="rId60"/>
    <p:sldId id="346" r:id="rId61"/>
    <p:sldId id="347" r:id="rId62"/>
    <p:sldId id="348" r:id="rId63"/>
    <p:sldId id="357" r:id="rId64"/>
    <p:sldId id="358" r:id="rId65"/>
    <p:sldId id="359" r:id="rId66"/>
    <p:sldId id="360" r:id="rId67"/>
    <p:sldId id="369" r:id="rId68"/>
    <p:sldId id="370" r:id="rId69"/>
    <p:sldId id="373" r:id="rId70"/>
    <p:sldId id="371" r:id="rId71"/>
    <p:sldId id="372" r:id="rId72"/>
    <p:sldId id="374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76" r:id="rId81"/>
    <p:sldId id="368" r:id="rId82"/>
    <p:sldId id="375" r:id="rId83"/>
    <p:sldId id="309" r:id="rId84"/>
    <p:sldId id="377" r:id="rId85"/>
    <p:sldId id="310" r:id="rId86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ek Cierpich" initials="J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20" autoAdjust="0"/>
  </p:normalViewPr>
  <p:slideViewPr>
    <p:cSldViewPr>
      <p:cViewPr varScale="1">
        <p:scale>
          <a:sx n="77" d="100"/>
          <a:sy n="77" d="100"/>
        </p:scale>
        <p:origin x="102" y="9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80DDC64-51B5-4A0B-BAE3-5A0E18020F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09E837A-6DC7-4869-B7A3-480B6A1B7F6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2E1183-9D86-49A7-B1CC-0C352FF46461}" type="datetimeFigureOut">
              <a:rPr lang="pl-PL"/>
              <a:pPr>
                <a:defRPr/>
              </a:pPr>
              <a:t>13.12.2018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B47E3DC0-4689-42EE-8CAD-260A1E73D9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66BDE040-52C8-48EF-8AAE-68A3BFC84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3B52C5E-8D5B-471F-80EA-207325BF7B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0D2E30C-EE57-4CE9-891E-160D70CB3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F9035E-A307-4DE9-889F-8056DDA5894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043EC35C-EEE4-41D8-A46D-51843062CF7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B71B9A-A556-4255-B4EB-E2C8CE858B98}" type="slidenum">
              <a:rPr lang="pl-PL" altLang="pl-PL"/>
              <a:pPr/>
              <a:t>1</a:t>
            </a:fld>
            <a:endParaRPr lang="pl-PL" altLang="pl-PL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7D6734DD-D692-45BB-80E3-11006C0A6D6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56E2C565-7515-4CA2-8DC3-3DC0F6E37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F02D844F-77EE-4F5F-9C6F-992AA6FAFEC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DB6199-E29A-468E-A307-DD7D55CBFD6C}" type="slidenum">
              <a:rPr lang="pl-PL" altLang="pl-PL"/>
              <a:pPr/>
              <a:t>10</a:t>
            </a:fld>
            <a:endParaRPr lang="pl-PL" altLang="pl-PL"/>
          </a:p>
        </p:txBody>
      </p:sp>
      <p:sp>
        <p:nvSpPr>
          <p:cNvPr id="68609" name="Rectangle 1">
            <a:extLst>
              <a:ext uri="{FF2B5EF4-FFF2-40B4-BE49-F238E27FC236}">
                <a16:creationId xmlns:a16="http://schemas.microsoft.com/office/drawing/2014/main" id="{8F1DB06B-8DF8-414C-916B-0F4ACF4AFB2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60BAB220-307C-4C4C-8317-3CB6DE49A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76F3366D-8D2E-4861-B07B-3F5E1768BB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94E818-DF4E-4672-9D51-0791202B7083}" type="slidenum">
              <a:rPr lang="pl-PL" altLang="pl-PL"/>
              <a:pPr/>
              <a:t>11</a:t>
            </a:fld>
            <a:endParaRPr lang="pl-PL" altLang="pl-PL"/>
          </a:p>
        </p:txBody>
      </p:sp>
      <p:sp>
        <p:nvSpPr>
          <p:cNvPr id="69633" name="Rectangle 1">
            <a:extLst>
              <a:ext uri="{FF2B5EF4-FFF2-40B4-BE49-F238E27FC236}">
                <a16:creationId xmlns:a16="http://schemas.microsoft.com/office/drawing/2014/main" id="{E232D9BC-FD81-46FF-BF6F-A33940B3515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6C99E45F-5586-45DA-AA61-796AD84AD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70F232E6-1D96-44BE-8650-3C0FC0E97E7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A354D7-FD9D-450C-9423-5FA61B7EC269}" type="slidenum">
              <a:rPr lang="pl-PL" altLang="pl-PL"/>
              <a:pPr/>
              <a:t>12</a:t>
            </a:fld>
            <a:endParaRPr lang="pl-PL" altLang="pl-PL"/>
          </a:p>
        </p:txBody>
      </p:sp>
      <p:sp>
        <p:nvSpPr>
          <p:cNvPr id="70657" name="Rectangle 1">
            <a:extLst>
              <a:ext uri="{FF2B5EF4-FFF2-40B4-BE49-F238E27FC236}">
                <a16:creationId xmlns:a16="http://schemas.microsoft.com/office/drawing/2014/main" id="{40A28689-D3B6-4FF0-BCED-25CEF10380B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Text Box 2">
            <a:extLst>
              <a:ext uri="{FF2B5EF4-FFF2-40B4-BE49-F238E27FC236}">
                <a16:creationId xmlns:a16="http://schemas.microsoft.com/office/drawing/2014/main" id="{F42508E3-83E5-4B3A-A965-BAF805CE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3C23B520-1184-4B47-884F-110BD632BF4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FC1BA6-836A-4078-A0EF-910BE7EB1544}" type="slidenum">
              <a:rPr lang="pl-PL" altLang="pl-PL"/>
              <a:pPr/>
              <a:t>13</a:t>
            </a:fld>
            <a:endParaRPr lang="pl-PL" altLang="pl-PL"/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390ABA45-2686-4D93-9429-DFEEBB3305B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Text Box 2">
            <a:extLst>
              <a:ext uri="{FF2B5EF4-FFF2-40B4-BE49-F238E27FC236}">
                <a16:creationId xmlns:a16="http://schemas.microsoft.com/office/drawing/2014/main" id="{0BC2897B-3AF1-4B72-B3F4-F9D1D3AD2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CE5741A4-7FB1-4BD8-976A-7E71FFAE0A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CFAD4A-DB30-4DB1-9BFF-9F67F59BAB3C}" type="slidenum">
              <a:rPr lang="pl-PL" altLang="pl-PL"/>
              <a:pPr/>
              <a:t>14</a:t>
            </a:fld>
            <a:endParaRPr lang="pl-PL" altLang="pl-PL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78E5458B-7A79-41ED-8A9C-A50DBFB70A0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EBAE0DD5-7898-4AB8-ACEF-0BB2D633C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BC05DC22-174D-4DCC-A0E1-B920AC12EA7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F4B9D8-C1FB-4673-B207-39AE6181143E}" type="slidenum">
              <a:rPr lang="pl-PL" altLang="pl-PL"/>
              <a:pPr/>
              <a:t>15</a:t>
            </a:fld>
            <a:endParaRPr lang="pl-PL" altLang="pl-PL"/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84DD6E36-CF81-494B-9275-A05AD812772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B19E6EF9-F0F8-444C-B736-0B1EB1BB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100C7105-2AFB-47E2-B43A-FEC8A732B57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F56108-1B36-421E-9219-AEE09222575F}" type="slidenum">
              <a:rPr lang="pl-PL" altLang="pl-PL"/>
              <a:pPr/>
              <a:t>16</a:t>
            </a:fld>
            <a:endParaRPr lang="pl-PL" altLang="pl-PL"/>
          </a:p>
        </p:txBody>
      </p:sp>
      <p:sp>
        <p:nvSpPr>
          <p:cNvPr id="74753" name="Rectangle 1">
            <a:extLst>
              <a:ext uri="{FF2B5EF4-FFF2-40B4-BE49-F238E27FC236}">
                <a16:creationId xmlns:a16="http://schemas.microsoft.com/office/drawing/2014/main" id="{D128CEC3-4243-45AB-AA1C-4E7932049F9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Text Box 2">
            <a:extLst>
              <a:ext uri="{FF2B5EF4-FFF2-40B4-BE49-F238E27FC236}">
                <a16:creationId xmlns:a16="http://schemas.microsoft.com/office/drawing/2014/main" id="{C65C0DB6-5328-45AA-A103-6252EBCD9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0433578B-6201-418E-B643-CE825AB789A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AD5091-2717-483B-8DAE-F6AB0C3BAF92}" type="slidenum">
              <a:rPr lang="pl-PL" altLang="pl-PL"/>
              <a:pPr/>
              <a:t>17</a:t>
            </a:fld>
            <a:endParaRPr lang="pl-PL" altLang="pl-PL"/>
          </a:p>
        </p:txBody>
      </p:sp>
      <p:sp>
        <p:nvSpPr>
          <p:cNvPr id="75777" name="Rectangle 1">
            <a:extLst>
              <a:ext uri="{FF2B5EF4-FFF2-40B4-BE49-F238E27FC236}">
                <a16:creationId xmlns:a16="http://schemas.microsoft.com/office/drawing/2014/main" id="{6DBC4E06-DEEF-4447-9E5E-9210D673792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Text Box 2">
            <a:extLst>
              <a:ext uri="{FF2B5EF4-FFF2-40B4-BE49-F238E27FC236}">
                <a16:creationId xmlns:a16="http://schemas.microsoft.com/office/drawing/2014/main" id="{B6038981-3C16-4F03-A10B-28A62FB8E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E82435F8-8117-4321-9078-AED77674FE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0387A4-E50A-4481-AFB3-8A91EB37C2E4}" type="slidenum">
              <a:rPr lang="pl-PL" altLang="pl-PL"/>
              <a:pPr/>
              <a:t>18</a:t>
            </a:fld>
            <a:endParaRPr lang="pl-PL" altLang="pl-PL"/>
          </a:p>
        </p:txBody>
      </p:sp>
      <p:sp>
        <p:nvSpPr>
          <p:cNvPr id="76801" name="Rectangle 1">
            <a:extLst>
              <a:ext uri="{FF2B5EF4-FFF2-40B4-BE49-F238E27FC236}">
                <a16:creationId xmlns:a16="http://schemas.microsoft.com/office/drawing/2014/main" id="{9D8EC2AD-36BA-4DE1-A0DF-F095EC5B84C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Text Box 2">
            <a:extLst>
              <a:ext uri="{FF2B5EF4-FFF2-40B4-BE49-F238E27FC236}">
                <a16:creationId xmlns:a16="http://schemas.microsoft.com/office/drawing/2014/main" id="{96073A03-4B80-43C4-9835-C591EE6E6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5BABE628-C441-45CC-AFE1-23C3EF57A7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1ACAE0-0E78-4050-BFA9-90A335A910D5}" type="slidenum">
              <a:rPr lang="pl-PL" altLang="pl-PL"/>
              <a:pPr/>
              <a:t>19</a:t>
            </a:fld>
            <a:endParaRPr lang="pl-PL" altLang="pl-PL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CB4542D0-3315-4132-8F0A-75B6E6616D5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Text Box 2">
            <a:extLst>
              <a:ext uri="{FF2B5EF4-FFF2-40B4-BE49-F238E27FC236}">
                <a16:creationId xmlns:a16="http://schemas.microsoft.com/office/drawing/2014/main" id="{A8D8590E-6EC1-47CA-9490-1018DB781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77A2E731-414B-4125-8B50-EF847AE369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74C4A6-7522-4D11-A6AC-95B6A3F58265}" type="slidenum">
              <a:rPr lang="pl-PL" altLang="pl-PL"/>
              <a:pPr/>
              <a:t>2</a:t>
            </a:fld>
            <a:endParaRPr lang="pl-PL" altLang="pl-PL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02E6B9F5-3CFA-4901-837A-C2A7E2BD91E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7D25EA6F-B30E-4116-A1E3-478AD13D4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3AA5CCE0-5186-4E3E-B8FE-97483B2925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DB4A57-F1EF-40D1-99A9-46911DB1D31F}" type="slidenum">
              <a:rPr lang="pl-PL" altLang="pl-PL"/>
              <a:pPr/>
              <a:t>20</a:t>
            </a:fld>
            <a:endParaRPr lang="pl-PL" altLang="pl-PL"/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D4CF6D9F-E8E0-4E55-A03B-03FEDBABDF3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Text Box 2">
            <a:extLst>
              <a:ext uri="{FF2B5EF4-FFF2-40B4-BE49-F238E27FC236}">
                <a16:creationId xmlns:a16="http://schemas.microsoft.com/office/drawing/2014/main" id="{B522035B-FC54-4CF1-ACB7-9382E35F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A37ECEA8-4D71-494C-9B40-A681D990B04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6AEB11-E3C7-4115-AC0D-8EC809CC7955}" type="slidenum">
              <a:rPr lang="pl-PL" altLang="pl-PL"/>
              <a:pPr/>
              <a:t>21</a:t>
            </a:fld>
            <a:endParaRPr lang="pl-PL" altLang="pl-PL"/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C26846C3-DC43-45E0-B8BA-40CEF3DE097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Text Box 2">
            <a:extLst>
              <a:ext uri="{FF2B5EF4-FFF2-40B4-BE49-F238E27FC236}">
                <a16:creationId xmlns:a16="http://schemas.microsoft.com/office/drawing/2014/main" id="{8CF49556-E33C-4681-815E-3A1691A2C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F47AE083-5380-4CF1-AECB-572741682FD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D4A521-4A39-407B-9342-95B517C18D2F}" type="slidenum">
              <a:rPr lang="pl-PL" altLang="pl-PL"/>
              <a:pPr/>
              <a:t>22</a:t>
            </a:fld>
            <a:endParaRPr lang="pl-PL" altLang="pl-PL"/>
          </a:p>
        </p:txBody>
      </p:sp>
      <p:sp>
        <p:nvSpPr>
          <p:cNvPr id="80897" name="Rectangle 1">
            <a:extLst>
              <a:ext uri="{FF2B5EF4-FFF2-40B4-BE49-F238E27FC236}">
                <a16:creationId xmlns:a16="http://schemas.microsoft.com/office/drawing/2014/main" id="{16CF5C91-F102-48C5-B0AF-2A23A6D1D74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Text Box 2">
            <a:extLst>
              <a:ext uri="{FF2B5EF4-FFF2-40B4-BE49-F238E27FC236}">
                <a16:creationId xmlns:a16="http://schemas.microsoft.com/office/drawing/2014/main" id="{12289E23-69E5-4237-B084-D2466EB1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B119F4CF-13D6-4759-80C7-F8CE648DAC8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48BBB0-487E-45FD-8114-7779E6E2C64E}" type="slidenum">
              <a:rPr lang="pl-PL" altLang="pl-PL"/>
              <a:pPr/>
              <a:t>23</a:t>
            </a:fld>
            <a:endParaRPr lang="pl-PL" altLang="pl-PL"/>
          </a:p>
        </p:txBody>
      </p:sp>
      <p:sp>
        <p:nvSpPr>
          <p:cNvPr id="81921" name="Rectangle 1">
            <a:extLst>
              <a:ext uri="{FF2B5EF4-FFF2-40B4-BE49-F238E27FC236}">
                <a16:creationId xmlns:a16="http://schemas.microsoft.com/office/drawing/2014/main" id="{17A2DE94-A9EC-446A-A918-94247A02E4F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Text Box 2">
            <a:extLst>
              <a:ext uri="{FF2B5EF4-FFF2-40B4-BE49-F238E27FC236}">
                <a16:creationId xmlns:a16="http://schemas.microsoft.com/office/drawing/2014/main" id="{296ACD25-4720-4A91-94F3-782BDC2A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0F40A499-811C-4B2E-B367-BB58FDE87C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60481C-C185-4FEA-8285-D99F45B1F3D9}" type="slidenum">
              <a:rPr lang="pl-PL" altLang="pl-PL"/>
              <a:pPr/>
              <a:t>24</a:t>
            </a:fld>
            <a:endParaRPr lang="pl-PL" altLang="pl-PL"/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F6EF246F-A5AE-4708-9DBD-B15499993E5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Text Box 2">
            <a:extLst>
              <a:ext uri="{FF2B5EF4-FFF2-40B4-BE49-F238E27FC236}">
                <a16:creationId xmlns:a16="http://schemas.microsoft.com/office/drawing/2014/main" id="{D1D60367-2477-44CF-935C-91EA9010D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F0728C4D-728D-49FD-AC2A-1E3EC3E0CE8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CEF402-0000-4D16-B6C0-63980FE9B78F}" type="slidenum">
              <a:rPr lang="pl-PL" altLang="pl-PL"/>
              <a:pPr/>
              <a:t>25</a:t>
            </a:fld>
            <a:endParaRPr lang="pl-PL" altLang="pl-PL"/>
          </a:p>
        </p:txBody>
      </p:sp>
      <p:sp>
        <p:nvSpPr>
          <p:cNvPr id="83969" name="Rectangle 1">
            <a:extLst>
              <a:ext uri="{FF2B5EF4-FFF2-40B4-BE49-F238E27FC236}">
                <a16:creationId xmlns:a16="http://schemas.microsoft.com/office/drawing/2014/main" id="{24ED46A2-7771-4D05-9D96-4BCA2977092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Text Box 2">
            <a:extLst>
              <a:ext uri="{FF2B5EF4-FFF2-40B4-BE49-F238E27FC236}">
                <a16:creationId xmlns:a16="http://schemas.microsoft.com/office/drawing/2014/main" id="{04F6BA93-7A06-43A0-8517-15EE9BB94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13DED28B-32B0-4A83-BC2D-9B82F493BD4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33C372-54AE-4F4B-9D12-9B58AB220400}" type="slidenum">
              <a:rPr lang="pl-PL" altLang="pl-PL"/>
              <a:pPr/>
              <a:t>26</a:t>
            </a:fld>
            <a:endParaRPr lang="pl-PL" altLang="pl-PL"/>
          </a:p>
        </p:txBody>
      </p:sp>
      <p:sp>
        <p:nvSpPr>
          <p:cNvPr id="84993" name="Rectangle 1">
            <a:extLst>
              <a:ext uri="{FF2B5EF4-FFF2-40B4-BE49-F238E27FC236}">
                <a16:creationId xmlns:a16="http://schemas.microsoft.com/office/drawing/2014/main" id="{BB7850B9-294F-4854-A38B-592CD014D81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Text Box 2">
            <a:extLst>
              <a:ext uri="{FF2B5EF4-FFF2-40B4-BE49-F238E27FC236}">
                <a16:creationId xmlns:a16="http://schemas.microsoft.com/office/drawing/2014/main" id="{3EE044A0-EA63-40CD-8163-9F24675A0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9F310AAC-096A-497D-9ECE-062FF46D8E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7B5A11-74CA-447F-A05A-66B5D765F0BB}" type="slidenum">
              <a:rPr lang="pl-PL" altLang="pl-PL"/>
              <a:pPr/>
              <a:t>27</a:t>
            </a:fld>
            <a:endParaRPr lang="pl-PL" altLang="pl-PL"/>
          </a:p>
        </p:txBody>
      </p:sp>
      <p:sp>
        <p:nvSpPr>
          <p:cNvPr id="86017" name="Rectangle 1">
            <a:extLst>
              <a:ext uri="{FF2B5EF4-FFF2-40B4-BE49-F238E27FC236}">
                <a16:creationId xmlns:a16="http://schemas.microsoft.com/office/drawing/2014/main" id="{1810E93D-C6DF-4C6D-A7A8-4B579845374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Text Box 2">
            <a:extLst>
              <a:ext uri="{FF2B5EF4-FFF2-40B4-BE49-F238E27FC236}">
                <a16:creationId xmlns:a16="http://schemas.microsoft.com/office/drawing/2014/main" id="{AAD932AA-94EC-42AE-B5B2-74D4C3D6C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CDBE3DA5-C9D8-4FDD-8C99-53E6DB0CE76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BCAC23-30AB-4C60-91BC-B37C3B2AA85C}" type="slidenum">
              <a:rPr lang="pl-PL" altLang="pl-PL"/>
              <a:pPr/>
              <a:t>28</a:t>
            </a:fld>
            <a:endParaRPr lang="pl-PL" altLang="pl-PL"/>
          </a:p>
        </p:txBody>
      </p:sp>
      <p:sp>
        <p:nvSpPr>
          <p:cNvPr id="87041" name="Rectangle 1">
            <a:extLst>
              <a:ext uri="{FF2B5EF4-FFF2-40B4-BE49-F238E27FC236}">
                <a16:creationId xmlns:a16="http://schemas.microsoft.com/office/drawing/2014/main" id="{90FE49DF-A666-4D99-9211-54170C884F3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Text Box 2">
            <a:extLst>
              <a:ext uri="{FF2B5EF4-FFF2-40B4-BE49-F238E27FC236}">
                <a16:creationId xmlns:a16="http://schemas.microsoft.com/office/drawing/2014/main" id="{1F279883-EBCF-4C45-92DA-75CD47E5C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147685BD-4FFC-467F-BCAD-3FE53060E8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818797-F961-43E2-98A3-5FBB03ABB4DB}" type="slidenum">
              <a:rPr lang="pl-PL" altLang="pl-PL"/>
              <a:pPr/>
              <a:t>29</a:t>
            </a:fld>
            <a:endParaRPr lang="pl-PL" altLang="pl-PL"/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6CDE8A93-56B4-4B95-A525-213C8D05F2C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Text Box 2">
            <a:extLst>
              <a:ext uri="{FF2B5EF4-FFF2-40B4-BE49-F238E27FC236}">
                <a16:creationId xmlns:a16="http://schemas.microsoft.com/office/drawing/2014/main" id="{F640AC0A-5476-478E-97C6-B9FF3C78D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149DCB0B-39FA-471B-BFF7-ED49C3FF97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096838-8433-44F3-8061-B974821796B0}" type="slidenum">
              <a:rPr lang="pl-PL" altLang="pl-PL"/>
              <a:pPr/>
              <a:t>3</a:t>
            </a:fld>
            <a:endParaRPr lang="pl-PL" altLang="pl-PL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E954DA17-5222-42BC-8EC9-23B14C5C8DA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A53718FF-D2D4-4C86-B079-9A9DAF5D9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3E01459B-CB5C-4B8A-9B08-8A6F6B8BBB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778BF3-5222-4478-923B-FB039C84B212}" type="slidenum">
              <a:rPr lang="pl-PL" altLang="pl-PL"/>
              <a:pPr/>
              <a:t>30</a:t>
            </a:fld>
            <a:endParaRPr lang="pl-PL" altLang="pl-PL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939B8919-D6C4-4C57-8466-05BF6E3B687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Text Box 2">
            <a:extLst>
              <a:ext uri="{FF2B5EF4-FFF2-40B4-BE49-F238E27FC236}">
                <a16:creationId xmlns:a16="http://schemas.microsoft.com/office/drawing/2014/main" id="{07D42E45-B297-4DB5-9659-739A28A84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B2238B99-C8A5-40ED-B0F1-E57E4D3458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B78272-0711-4FD9-ACFD-259A8E8DFDB3}" type="slidenum">
              <a:rPr lang="pl-PL" altLang="pl-PL"/>
              <a:pPr/>
              <a:t>31</a:t>
            </a:fld>
            <a:endParaRPr lang="pl-PL" altLang="pl-PL"/>
          </a:p>
        </p:txBody>
      </p:sp>
      <p:sp>
        <p:nvSpPr>
          <p:cNvPr id="90113" name="Rectangle 1">
            <a:extLst>
              <a:ext uri="{FF2B5EF4-FFF2-40B4-BE49-F238E27FC236}">
                <a16:creationId xmlns:a16="http://schemas.microsoft.com/office/drawing/2014/main" id="{5CAD63D0-3281-43FE-A78A-263115B11FA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Text Box 2">
            <a:extLst>
              <a:ext uri="{FF2B5EF4-FFF2-40B4-BE49-F238E27FC236}">
                <a16:creationId xmlns:a16="http://schemas.microsoft.com/office/drawing/2014/main" id="{179FD074-0025-4539-AD6F-73B0CB63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FF538249-C073-4676-9166-DDD8890BA2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3771C8-E380-4B2A-9ABD-08F02C3BC24D}" type="slidenum">
              <a:rPr lang="pl-PL" altLang="pl-PL"/>
              <a:pPr/>
              <a:t>32</a:t>
            </a:fld>
            <a:endParaRPr lang="pl-PL" altLang="pl-PL"/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BD6C6CE8-EE98-49FB-B6EF-BE41CB2FA05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Text Box 2">
            <a:extLst>
              <a:ext uri="{FF2B5EF4-FFF2-40B4-BE49-F238E27FC236}">
                <a16:creationId xmlns:a16="http://schemas.microsoft.com/office/drawing/2014/main" id="{95245649-D236-4C2F-8F96-AA442324A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71024053-9B24-4631-A107-7A77DC1C83D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16546B-A18F-4F8D-8E2E-D7CD3BD31650}" type="slidenum">
              <a:rPr lang="pl-PL" altLang="pl-PL"/>
              <a:pPr/>
              <a:t>33</a:t>
            </a:fld>
            <a:endParaRPr lang="pl-PL" altLang="pl-PL"/>
          </a:p>
        </p:txBody>
      </p:sp>
      <p:sp>
        <p:nvSpPr>
          <p:cNvPr id="92161" name="Rectangle 1">
            <a:extLst>
              <a:ext uri="{FF2B5EF4-FFF2-40B4-BE49-F238E27FC236}">
                <a16:creationId xmlns:a16="http://schemas.microsoft.com/office/drawing/2014/main" id="{F2EE3399-E5D6-4517-92B0-20BE0BA8E4D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Text Box 2">
            <a:extLst>
              <a:ext uri="{FF2B5EF4-FFF2-40B4-BE49-F238E27FC236}">
                <a16:creationId xmlns:a16="http://schemas.microsoft.com/office/drawing/2014/main" id="{4E795DA3-4EA6-442D-A0EC-A64214475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9E12DC25-C7EA-4A8A-A916-0A0A4118945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5DD3A5-48E3-444A-B951-C78F2E2CA93C}" type="slidenum">
              <a:rPr lang="pl-PL" altLang="pl-PL"/>
              <a:pPr/>
              <a:t>34</a:t>
            </a:fld>
            <a:endParaRPr lang="pl-PL" altLang="pl-PL"/>
          </a:p>
        </p:txBody>
      </p:sp>
      <p:sp>
        <p:nvSpPr>
          <p:cNvPr id="93185" name="Rectangle 1">
            <a:extLst>
              <a:ext uri="{FF2B5EF4-FFF2-40B4-BE49-F238E27FC236}">
                <a16:creationId xmlns:a16="http://schemas.microsoft.com/office/drawing/2014/main" id="{69647462-081B-46AA-9CCB-A433D5582E6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Text Box 2">
            <a:extLst>
              <a:ext uri="{FF2B5EF4-FFF2-40B4-BE49-F238E27FC236}">
                <a16:creationId xmlns:a16="http://schemas.microsoft.com/office/drawing/2014/main" id="{BBECDF01-9032-4C9B-A874-05642D021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E95846A4-DBFA-49E9-93B2-7214B5AF99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021B92-78C2-42DD-854E-261B0D10D469}" type="slidenum">
              <a:rPr lang="pl-PL" altLang="pl-PL"/>
              <a:pPr/>
              <a:t>35</a:t>
            </a:fld>
            <a:endParaRPr lang="pl-PL" altLang="pl-PL"/>
          </a:p>
        </p:txBody>
      </p:sp>
      <p:sp>
        <p:nvSpPr>
          <p:cNvPr id="94209" name="Rectangle 1">
            <a:extLst>
              <a:ext uri="{FF2B5EF4-FFF2-40B4-BE49-F238E27FC236}">
                <a16:creationId xmlns:a16="http://schemas.microsoft.com/office/drawing/2014/main" id="{97B605AA-C8E5-4769-9A65-B3286993965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Text Box 2">
            <a:extLst>
              <a:ext uri="{FF2B5EF4-FFF2-40B4-BE49-F238E27FC236}">
                <a16:creationId xmlns:a16="http://schemas.microsoft.com/office/drawing/2014/main" id="{56678D3A-9134-4C92-9B6B-E0F8262A0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0D41B052-0FAC-40CD-A2B6-B78E45ADED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A9B926-9804-4E81-8F1E-00AB085534BD}" type="slidenum">
              <a:rPr lang="pl-PL" altLang="pl-PL"/>
              <a:pPr/>
              <a:t>36</a:t>
            </a:fld>
            <a:endParaRPr lang="pl-PL" altLang="pl-PL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1815704B-9A89-4441-83D4-344A8FFD6CF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Text Box 2">
            <a:extLst>
              <a:ext uri="{FF2B5EF4-FFF2-40B4-BE49-F238E27FC236}">
                <a16:creationId xmlns:a16="http://schemas.microsoft.com/office/drawing/2014/main" id="{FBC39372-4B46-4DFD-8374-C5593CEEA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C86CCC4A-0F9F-4129-9FAB-D7051A58DD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477634-F42B-4852-BA32-E105EBBA4E2A}" type="slidenum">
              <a:rPr lang="pl-PL" altLang="pl-PL"/>
              <a:pPr/>
              <a:t>37</a:t>
            </a:fld>
            <a:endParaRPr lang="pl-PL" altLang="pl-PL"/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3A311789-8077-4487-8A3A-B959A0ED518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Text Box 2">
            <a:extLst>
              <a:ext uri="{FF2B5EF4-FFF2-40B4-BE49-F238E27FC236}">
                <a16:creationId xmlns:a16="http://schemas.microsoft.com/office/drawing/2014/main" id="{3EF1D293-7431-4B4D-85EA-C1E78D85B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FBE2A6B7-EACD-45B6-B944-9934FABCF2D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402B99-5BED-4D71-9608-B07395D32DC0}" type="slidenum">
              <a:rPr lang="pl-PL" altLang="pl-PL"/>
              <a:pPr/>
              <a:t>38</a:t>
            </a:fld>
            <a:endParaRPr lang="pl-PL" altLang="pl-PL"/>
          </a:p>
        </p:txBody>
      </p:sp>
      <p:sp>
        <p:nvSpPr>
          <p:cNvPr id="97281" name="Rectangle 1">
            <a:extLst>
              <a:ext uri="{FF2B5EF4-FFF2-40B4-BE49-F238E27FC236}">
                <a16:creationId xmlns:a16="http://schemas.microsoft.com/office/drawing/2014/main" id="{00BED9A7-1304-433E-9EDB-2D844490E54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Text Box 2">
            <a:extLst>
              <a:ext uri="{FF2B5EF4-FFF2-40B4-BE49-F238E27FC236}">
                <a16:creationId xmlns:a16="http://schemas.microsoft.com/office/drawing/2014/main" id="{87056361-9D9E-4E93-889F-476564F35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E55D9D3B-C895-45CC-B801-446AC3C18E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7171DF-3026-441C-A2FB-2620F6672F98}" type="slidenum">
              <a:rPr lang="pl-PL" altLang="pl-PL"/>
              <a:pPr/>
              <a:t>39</a:t>
            </a:fld>
            <a:endParaRPr lang="pl-PL" altLang="pl-PL"/>
          </a:p>
        </p:txBody>
      </p:sp>
      <p:sp>
        <p:nvSpPr>
          <p:cNvPr id="98305" name="Rectangle 1">
            <a:extLst>
              <a:ext uri="{FF2B5EF4-FFF2-40B4-BE49-F238E27FC236}">
                <a16:creationId xmlns:a16="http://schemas.microsoft.com/office/drawing/2014/main" id="{51BB1713-2F16-400F-A21A-3358F572E3C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Text Box 2">
            <a:extLst>
              <a:ext uri="{FF2B5EF4-FFF2-40B4-BE49-F238E27FC236}">
                <a16:creationId xmlns:a16="http://schemas.microsoft.com/office/drawing/2014/main" id="{EA8A2943-9C97-47D5-B13B-E38C77C0D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D2DBD64E-9DEF-45C2-A674-48B770B6312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3985B0-68E3-448D-AA1E-ACA14AB663C2}" type="slidenum">
              <a:rPr lang="pl-PL" altLang="pl-PL"/>
              <a:pPr/>
              <a:t>4</a:t>
            </a:fld>
            <a:endParaRPr lang="pl-PL" altLang="pl-PL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27FD24E5-B7E5-4763-9F99-55820F19A14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9C19E4AB-2544-4648-81A5-B8D6FF1B7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CB3B320B-9C2C-4FA5-92C1-9B4C0F27A2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79BE2E-1E0D-4F1B-BA97-3BE572E8E5C6}" type="slidenum">
              <a:rPr lang="pl-PL" altLang="pl-PL"/>
              <a:pPr/>
              <a:t>40</a:t>
            </a:fld>
            <a:endParaRPr lang="pl-PL" altLang="pl-PL"/>
          </a:p>
        </p:txBody>
      </p:sp>
      <p:sp>
        <p:nvSpPr>
          <p:cNvPr id="99329" name="Rectangle 1">
            <a:extLst>
              <a:ext uri="{FF2B5EF4-FFF2-40B4-BE49-F238E27FC236}">
                <a16:creationId xmlns:a16="http://schemas.microsoft.com/office/drawing/2014/main" id="{A310AE42-C4F6-494C-9169-97EFF2EE1D6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EBD06B1C-BA36-4F7F-A509-D29F507D0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0ED02791-B438-4C19-8039-AF3199225E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1ED79B-4C6E-43F4-95F4-8BE9B1E29964}" type="slidenum">
              <a:rPr lang="pl-PL" altLang="pl-PL"/>
              <a:pPr/>
              <a:t>41</a:t>
            </a:fld>
            <a:endParaRPr lang="pl-PL" altLang="pl-PL"/>
          </a:p>
        </p:txBody>
      </p:sp>
      <p:sp>
        <p:nvSpPr>
          <p:cNvPr id="100353" name="Rectangle 1">
            <a:extLst>
              <a:ext uri="{FF2B5EF4-FFF2-40B4-BE49-F238E27FC236}">
                <a16:creationId xmlns:a16="http://schemas.microsoft.com/office/drawing/2014/main" id="{6FE64037-87D7-4371-A240-E63062658C1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Text Box 2">
            <a:extLst>
              <a:ext uri="{FF2B5EF4-FFF2-40B4-BE49-F238E27FC236}">
                <a16:creationId xmlns:a16="http://schemas.microsoft.com/office/drawing/2014/main" id="{D475BC0B-66D5-46DA-AE08-59B9205B3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102EDF7E-A15F-4D22-A1B9-AC952F6BB8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6EC936-C552-4A46-A060-0FB2BAEC922B}" type="slidenum">
              <a:rPr lang="pl-PL" altLang="pl-PL"/>
              <a:pPr/>
              <a:t>42</a:t>
            </a:fld>
            <a:endParaRPr lang="pl-PL" altLang="pl-PL"/>
          </a:p>
        </p:txBody>
      </p:sp>
      <p:sp>
        <p:nvSpPr>
          <p:cNvPr id="101377" name="Rectangle 1">
            <a:extLst>
              <a:ext uri="{FF2B5EF4-FFF2-40B4-BE49-F238E27FC236}">
                <a16:creationId xmlns:a16="http://schemas.microsoft.com/office/drawing/2014/main" id="{552F222D-8F99-4290-9506-DCC623ED538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Text Box 2">
            <a:extLst>
              <a:ext uri="{FF2B5EF4-FFF2-40B4-BE49-F238E27FC236}">
                <a16:creationId xmlns:a16="http://schemas.microsoft.com/office/drawing/2014/main" id="{437946D4-F390-478B-AD63-463F5BDC6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2B2BA7C9-EC52-44D4-876C-2DEFD208953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E6D49A-6DED-4CD1-A4FB-3497505401C5}" type="slidenum">
              <a:rPr lang="pl-PL" altLang="pl-PL"/>
              <a:pPr/>
              <a:t>43</a:t>
            </a:fld>
            <a:endParaRPr lang="pl-PL" altLang="pl-PL"/>
          </a:p>
        </p:txBody>
      </p:sp>
      <p:sp>
        <p:nvSpPr>
          <p:cNvPr id="102401" name="Rectangle 1">
            <a:extLst>
              <a:ext uri="{FF2B5EF4-FFF2-40B4-BE49-F238E27FC236}">
                <a16:creationId xmlns:a16="http://schemas.microsoft.com/office/drawing/2014/main" id="{CB64D0DD-CF2E-4364-AB4D-BC44EDD8117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Text Box 2">
            <a:extLst>
              <a:ext uri="{FF2B5EF4-FFF2-40B4-BE49-F238E27FC236}">
                <a16:creationId xmlns:a16="http://schemas.microsoft.com/office/drawing/2014/main" id="{BA354E3A-F708-4EA9-ABE6-3D622DD34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80591E40-F76D-4E46-A419-DD75AE40EF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2E53DD-7DC6-4727-A594-4DB5E666746E}" type="slidenum">
              <a:rPr lang="pl-PL" altLang="pl-PL"/>
              <a:pPr/>
              <a:t>44</a:t>
            </a:fld>
            <a:endParaRPr lang="pl-PL" altLang="pl-PL"/>
          </a:p>
        </p:txBody>
      </p:sp>
      <p:sp>
        <p:nvSpPr>
          <p:cNvPr id="103425" name="Rectangle 1">
            <a:extLst>
              <a:ext uri="{FF2B5EF4-FFF2-40B4-BE49-F238E27FC236}">
                <a16:creationId xmlns:a16="http://schemas.microsoft.com/office/drawing/2014/main" id="{7E8836FD-FE48-443A-8C75-D8BCD62DADD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Text Box 2">
            <a:extLst>
              <a:ext uri="{FF2B5EF4-FFF2-40B4-BE49-F238E27FC236}">
                <a16:creationId xmlns:a16="http://schemas.microsoft.com/office/drawing/2014/main" id="{23FCCE54-D299-4521-89AE-47BB2A139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77935E89-1F2E-4A50-87DA-DA5FA53931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AD394A-0147-4B77-952C-FABAD2E2E109}" type="slidenum">
              <a:rPr lang="pl-PL" altLang="pl-PL"/>
              <a:pPr/>
              <a:t>45</a:t>
            </a:fld>
            <a:endParaRPr lang="pl-PL" altLang="pl-PL"/>
          </a:p>
        </p:txBody>
      </p:sp>
      <p:sp>
        <p:nvSpPr>
          <p:cNvPr id="104449" name="Rectangle 1">
            <a:extLst>
              <a:ext uri="{FF2B5EF4-FFF2-40B4-BE49-F238E27FC236}">
                <a16:creationId xmlns:a16="http://schemas.microsoft.com/office/drawing/2014/main" id="{5308FF0F-61DB-4819-AA87-E8386D70007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Text Box 2">
            <a:extLst>
              <a:ext uri="{FF2B5EF4-FFF2-40B4-BE49-F238E27FC236}">
                <a16:creationId xmlns:a16="http://schemas.microsoft.com/office/drawing/2014/main" id="{271073F5-CB0C-4D21-B5AA-8642E1B09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60497221-377E-4CF3-B6BA-FC1E5144956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4E510F-FB59-48E3-9C42-733000320D6C}" type="slidenum">
              <a:rPr lang="pl-PL" altLang="pl-PL"/>
              <a:pPr/>
              <a:t>46</a:t>
            </a:fld>
            <a:endParaRPr lang="pl-PL" altLang="pl-PL"/>
          </a:p>
        </p:txBody>
      </p:sp>
      <p:sp>
        <p:nvSpPr>
          <p:cNvPr id="105473" name="Rectangle 1">
            <a:extLst>
              <a:ext uri="{FF2B5EF4-FFF2-40B4-BE49-F238E27FC236}">
                <a16:creationId xmlns:a16="http://schemas.microsoft.com/office/drawing/2014/main" id="{CFC2615A-CF53-412E-921A-6B5102BB54A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Text Box 2">
            <a:extLst>
              <a:ext uri="{FF2B5EF4-FFF2-40B4-BE49-F238E27FC236}">
                <a16:creationId xmlns:a16="http://schemas.microsoft.com/office/drawing/2014/main" id="{ABC0AD52-F1CE-467C-B71E-728E216A2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0DF5DF3E-E9E0-40A1-8D54-2C18017175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28F7A9-98EA-4619-BCFE-A2E345931CF8}" type="slidenum">
              <a:rPr lang="pl-PL" altLang="pl-PL"/>
              <a:pPr/>
              <a:t>47</a:t>
            </a:fld>
            <a:endParaRPr lang="pl-PL" altLang="pl-PL"/>
          </a:p>
        </p:txBody>
      </p:sp>
      <p:sp>
        <p:nvSpPr>
          <p:cNvPr id="106497" name="Rectangle 1">
            <a:extLst>
              <a:ext uri="{FF2B5EF4-FFF2-40B4-BE49-F238E27FC236}">
                <a16:creationId xmlns:a16="http://schemas.microsoft.com/office/drawing/2014/main" id="{EB078B05-24FB-42E8-BA8A-B4F37D83003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Text Box 2">
            <a:extLst>
              <a:ext uri="{FF2B5EF4-FFF2-40B4-BE49-F238E27FC236}">
                <a16:creationId xmlns:a16="http://schemas.microsoft.com/office/drawing/2014/main" id="{28619A4E-ACB1-4A3C-9691-DDE311A17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5C037CA7-999A-4BEF-9667-ACE743CB486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D6D06C-D2F9-40E5-B63B-975374D8466A}" type="slidenum">
              <a:rPr lang="pl-PL" altLang="pl-PL"/>
              <a:pPr/>
              <a:t>48</a:t>
            </a:fld>
            <a:endParaRPr lang="pl-PL" altLang="pl-PL"/>
          </a:p>
        </p:txBody>
      </p:sp>
      <p:sp>
        <p:nvSpPr>
          <p:cNvPr id="107521" name="Rectangle 1">
            <a:extLst>
              <a:ext uri="{FF2B5EF4-FFF2-40B4-BE49-F238E27FC236}">
                <a16:creationId xmlns:a16="http://schemas.microsoft.com/office/drawing/2014/main" id="{D4FD5B97-FBE8-4D3E-8E4F-7B252864AD6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Text Box 2">
            <a:extLst>
              <a:ext uri="{FF2B5EF4-FFF2-40B4-BE49-F238E27FC236}">
                <a16:creationId xmlns:a16="http://schemas.microsoft.com/office/drawing/2014/main" id="{94F021B9-0F0D-4DEF-8D69-064B3A11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A6769361-08EA-44DB-81B5-943E0FA9760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4DED3B-FF2A-4643-9228-1BA55A96577D}" type="slidenum">
              <a:rPr lang="pl-PL" altLang="pl-PL"/>
              <a:pPr/>
              <a:t>49</a:t>
            </a:fld>
            <a:endParaRPr lang="pl-PL" altLang="pl-PL"/>
          </a:p>
        </p:txBody>
      </p:sp>
      <p:sp>
        <p:nvSpPr>
          <p:cNvPr id="108545" name="Rectangle 1">
            <a:extLst>
              <a:ext uri="{FF2B5EF4-FFF2-40B4-BE49-F238E27FC236}">
                <a16:creationId xmlns:a16="http://schemas.microsoft.com/office/drawing/2014/main" id="{CC49F72F-F4FD-413A-9F2D-32A2387A260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Text Box 2">
            <a:extLst>
              <a:ext uri="{FF2B5EF4-FFF2-40B4-BE49-F238E27FC236}">
                <a16:creationId xmlns:a16="http://schemas.microsoft.com/office/drawing/2014/main" id="{B4055B76-FC64-4788-9D37-76A533BF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1F73E924-5B3F-4297-8F85-5A230318CE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643330-3B0A-4A03-9E8D-CD821CA1617D}" type="slidenum">
              <a:rPr lang="pl-PL" altLang="pl-PL"/>
              <a:pPr/>
              <a:t>5</a:t>
            </a:fld>
            <a:endParaRPr lang="pl-PL" altLang="pl-PL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AD221AA5-A39E-4128-98F5-5EF59D645BF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DD8BAF10-88BF-41F3-8EF2-EA471FBE5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CA7DEE5C-C030-444C-8046-4C427A2B2DF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0D081A-FB68-49EE-8174-DDF43E51F29F}" type="slidenum">
              <a:rPr lang="pl-PL" altLang="pl-PL"/>
              <a:pPr/>
              <a:t>50</a:t>
            </a:fld>
            <a:endParaRPr lang="pl-PL" altLang="pl-PL"/>
          </a:p>
        </p:txBody>
      </p:sp>
      <p:sp>
        <p:nvSpPr>
          <p:cNvPr id="109569" name="Rectangle 1">
            <a:extLst>
              <a:ext uri="{FF2B5EF4-FFF2-40B4-BE49-F238E27FC236}">
                <a16:creationId xmlns:a16="http://schemas.microsoft.com/office/drawing/2014/main" id="{CFEC4D60-6CD5-483D-A7D9-67D7E19ECA4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Text Box 2">
            <a:extLst>
              <a:ext uri="{FF2B5EF4-FFF2-40B4-BE49-F238E27FC236}">
                <a16:creationId xmlns:a16="http://schemas.microsoft.com/office/drawing/2014/main" id="{8D8B49AD-14F8-4561-AE91-234EDB1A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1CC223EA-A3AE-40D4-9759-D379C5E5465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A092A1-4785-499A-A16D-C7886A29372A}" type="slidenum">
              <a:rPr lang="pl-PL" altLang="pl-PL"/>
              <a:pPr/>
              <a:t>51</a:t>
            </a:fld>
            <a:endParaRPr lang="pl-PL" altLang="pl-PL"/>
          </a:p>
        </p:txBody>
      </p:sp>
      <p:sp>
        <p:nvSpPr>
          <p:cNvPr id="110593" name="Rectangle 1">
            <a:extLst>
              <a:ext uri="{FF2B5EF4-FFF2-40B4-BE49-F238E27FC236}">
                <a16:creationId xmlns:a16="http://schemas.microsoft.com/office/drawing/2014/main" id="{F9C2C470-13F9-4290-96CD-E16FDE71CA6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Text Box 2">
            <a:extLst>
              <a:ext uri="{FF2B5EF4-FFF2-40B4-BE49-F238E27FC236}">
                <a16:creationId xmlns:a16="http://schemas.microsoft.com/office/drawing/2014/main" id="{36501902-5F8D-4AAF-A4D6-3DC69B578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87FF6F27-7A58-49BA-9DDC-D33F90923E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935A03-DAFF-481A-983F-520E932AB7E0}" type="slidenum">
              <a:rPr lang="pl-PL" altLang="pl-PL"/>
              <a:pPr/>
              <a:t>52</a:t>
            </a:fld>
            <a:endParaRPr lang="pl-PL" altLang="pl-PL"/>
          </a:p>
        </p:txBody>
      </p:sp>
      <p:sp>
        <p:nvSpPr>
          <p:cNvPr id="111617" name="Rectangle 1">
            <a:extLst>
              <a:ext uri="{FF2B5EF4-FFF2-40B4-BE49-F238E27FC236}">
                <a16:creationId xmlns:a16="http://schemas.microsoft.com/office/drawing/2014/main" id="{4D2023B9-A247-4CBA-866D-D40B3BAB654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Text Box 2">
            <a:extLst>
              <a:ext uri="{FF2B5EF4-FFF2-40B4-BE49-F238E27FC236}">
                <a16:creationId xmlns:a16="http://schemas.microsoft.com/office/drawing/2014/main" id="{59FFB528-DF67-4779-846C-B26D87624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22FB6509-A85F-4B2C-B719-067295C5AAA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1C1430-B381-4FA5-874F-DE6ACF92DB0A}" type="slidenum">
              <a:rPr lang="pl-PL" altLang="pl-PL"/>
              <a:pPr/>
              <a:t>53</a:t>
            </a:fld>
            <a:endParaRPr lang="pl-PL" altLang="pl-PL"/>
          </a:p>
        </p:txBody>
      </p:sp>
      <p:sp>
        <p:nvSpPr>
          <p:cNvPr id="112641" name="Rectangle 1">
            <a:extLst>
              <a:ext uri="{FF2B5EF4-FFF2-40B4-BE49-F238E27FC236}">
                <a16:creationId xmlns:a16="http://schemas.microsoft.com/office/drawing/2014/main" id="{22C99D9A-2E5E-487B-B7AF-056BFC9684B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Text Box 2">
            <a:extLst>
              <a:ext uri="{FF2B5EF4-FFF2-40B4-BE49-F238E27FC236}">
                <a16:creationId xmlns:a16="http://schemas.microsoft.com/office/drawing/2014/main" id="{8CB1E000-B678-4230-8240-D943F79CB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EC2E54EE-D65C-4296-9884-6E9BB223F0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058614-42D2-468F-9C63-1789DE438418}" type="slidenum">
              <a:rPr lang="pl-PL" altLang="pl-PL"/>
              <a:pPr/>
              <a:t>83</a:t>
            </a:fld>
            <a:endParaRPr lang="pl-PL" altLang="pl-PL"/>
          </a:p>
        </p:txBody>
      </p:sp>
      <p:sp>
        <p:nvSpPr>
          <p:cNvPr id="113665" name="Rectangle 1">
            <a:extLst>
              <a:ext uri="{FF2B5EF4-FFF2-40B4-BE49-F238E27FC236}">
                <a16:creationId xmlns:a16="http://schemas.microsoft.com/office/drawing/2014/main" id="{2E5B0417-4402-4536-894B-A6D7F52DEF4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Text Box 2">
            <a:extLst>
              <a:ext uri="{FF2B5EF4-FFF2-40B4-BE49-F238E27FC236}">
                <a16:creationId xmlns:a16="http://schemas.microsoft.com/office/drawing/2014/main" id="{A687B7AA-46C7-4651-B4FC-8A84FD0C3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028C086C-9892-427E-BC46-048E103E69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52CBFD-6587-4FF9-835E-9ABE7F4A9279}" type="slidenum">
              <a:rPr lang="pl-PL" altLang="pl-PL"/>
              <a:pPr/>
              <a:t>85</a:t>
            </a:fld>
            <a:endParaRPr lang="pl-PL" altLang="pl-PL"/>
          </a:p>
        </p:txBody>
      </p:sp>
      <p:sp>
        <p:nvSpPr>
          <p:cNvPr id="114689" name="Rectangle 1">
            <a:extLst>
              <a:ext uri="{FF2B5EF4-FFF2-40B4-BE49-F238E27FC236}">
                <a16:creationId xmlns:a16="http://schemas.microsoft.com/office/drawing/2014/main" id="{FB0029F0-ADEF-4575-8E8F-517CBE435DD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Text Box 2">
            <a:extLst>
              <a:ext uri="{FF2B5EF4-FFF2-40B4-BE49-F238E27FC236}">
                <a16:creationId xmlns:a16="http://schemas.microsoft.com/office/drawing/2014/main" id="{A5399FF2-657A-4A4E-A431-8B1F88062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DF7E048E-77CA-449E-ADB6-4DDFC03EAC6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7FB84F-0E7A-4F94-A08D-0CA8AB921055}" type="slidenum">
              <a:rPr lang="pl-PL" altLang="pl-PL"/>
              <a:pPr/>
              <a:t>6</a:t>
            </a:fld>
            <a:endParaRPr lang="pl-PL" altLang="pl-PL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3104791B-1119-4810-9992-ED80F68B764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CF70CDE0-6371-4740-B345-10DAB3DF6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15901DBA-5236-45DF-921F-86470B39F03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3B570E-ADB1-45D0-AB32-067E1C391A41}" type="slidenum">
              <a:rPr lang="pl-PL" altLang="pl-PL"/>
              <a:pPr/>
              <a:t>7</a:t>
            </a:fld>
            <a:endParaRPr lang="pl-PL" altLang="pl-PL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89209866-2110-4901-895F-88D75460663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8E583D2A-3734-4083-9336-7AD16C707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8F2D7DEA-A1CD-4515-B6C3-6A35CF722B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FA1234-E891-424B-8818-8F2FAF47C983}" type="slidenum">
              <a:rPr lang="pl-PL" altLang="pl-PL"/>
              <a:pPr/>
              <a:t>8</a:t>
            </a:fld>
            <a:endParaRPr lang="pl-PL" altLang="pl-PL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E61087AB-28C1-474E-BA28-FECD4F25608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B3135C95-13D5-4348-9331-BC025E436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3C336E4A-3679-4CEF-9500-9680A044BE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F7CFDF-B0A9-49BC-BA9C-1D0BBA61CF15}" type="slidenum">
              <a:rPr lang="pl-PL" altLang="pl-PL"/>
              <a:pPr/>
              <a:t>9</a:t>
            </a:fld>
            <a:endParaRPr lang="pl-PL" altLang="pl-PL"/>
          </a:p>
        </p:txBody>
      </p:sp>
      <p:sp>
        <p:nvSpPr>
          <p:cNvPr id="67585" name="Rectangle 1">
            <a:extLst>
              <a:ext uri="{FF2B5EF4-FFF2-40B4-BE49-F238E27FC236}">
                <a16:creationId xmlns:a16="http://schemas.microsoft.com/office/drawing/2014/main" id="{61E74B2D-4688-440E-89B2-EDAAC0F519E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2BEC87B5-0A1C-4256-956A-97812100F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37BD029-F802-4340-B46F-87B4F184A4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D5E5ACF9-180E-4FA6-864C-8EC92CC42E48}" type="slidenum">
              <a:rPr lang="pl-PL" altLang="pl-PL" smtClean="0"/>
              <a:pPr eaLnBrk="1" hangingPunct="1">
                <a:defRPr/>
              </a:pPr>
              <a:t>‹#›</a:t>
            </a:fld>
            <a:endParaRPr lang="pl-PL" altLang="pl-PL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364D9-FD77-44BD-B5F3-E6624EF41C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AD313-B8CB-48A3-9112-BB0838A80F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DA375-D46C-4EC3-BB03-70E956635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FC188-30D5-4496-B6CA-2FF69BD660A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2981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6042C5-B590-4AAB-A98D-FFD8A0A4DC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FB63E5-BCD4-4538-96C7-CBF113B35E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84C628-9926-4800-BDEA-584E7E64E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B40D3-C4BE-4599-A58E-11324BFE03E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7875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84988" y="476250"/>
            <a:ext cx="1801812" cy="56499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76375" y="476250"/>
            <a:ext cx="5256213" cy="564991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1337FB-F93F-441A-AA58-E8C28F567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7325B3-F814-4BF0-B96E-79527EAC67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DB5E21-1598-4D9F-BD2F-A871135F7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ED91A-2189-4BE8-A54B-E578E59F76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0935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ADF27AC-8F58-4AED-85FE-0DB4A7738A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B751A5E9-C3CB-42B0-8B4B-7C9F5527D76E}" type="slidenum">
              <a:rPr lang="pl-PL" altLang="pl-PL" smtClean="0"/>
              <a:pPr eaLnBrk="1" hangingPunct="1">
                <a:defRPr/>
              </a:pPr>
              <a:t>‹#›</a:t>
            </a:fld>
            <a:endParaRPr lang="pl-PL" alt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A166C-37B3-4763-B338-7D3EC026D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95BF5-34E5-475B-944F-8806652097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53242B-8DFB-4BD9-8947-3065B909F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97D4F-ECA7-48E4-A29C-3EE03738049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8257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754B71-A524-44AB-AD90-41C207ADC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99DAFD-FA49-466C-9FC1-FBE07E464B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A588F6-20DE-4A81-A281-321FAE18EC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BFF45-F688-4F34-9555-1D38A3F45CD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9279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76375" y="1628775"/>
            <a:ext cx="3529013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57788" y="1628775"/>
            <a:ext cx="3529012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E55C7-E22F-4633-8614-8CA7A11B9C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DE267-3088-44E6-BFB9-F6E9BD2499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ABF8C-13C4-4C72-8E28-F7C811D56D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30370-BAB4-4551-9011-9573AD9F23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1068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D6A05C-AE56-454C-8CDA-086077DF22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659F06-E83B-43CD-8D25-8DC20270BF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B2269C-C9E3-4440-83AA-3C4E80A3BD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1441A-AE70-483F-BF7F-A9480F5B783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8260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4B953E7-EEC3-4D4F-BB32-C1A7891CF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A9FEDC-36E3-4C92-A6F9-3EFA8CD6AB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A03AB5-8674-4BEC-96FC-2F22DE1BC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1A253-F82C-4CB6-83FC-ED2DA87763D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876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1A10E0E-4C5F-4C7F-B928-F4414FFAA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F503A3E-6285-4305-A6F8-EECF1B0A98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5B6C52-C65D-4AA2-A38C-C31243BDE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26D3-9437-4C60-BFD6-9AF1BD498DD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0185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9CAAD9-04BB-4E59-B095-3468466EBA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CE7611-17D0-4635-870F-6B959E82AC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33E77-029D-43CF-9A80-BCE3C34444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F9C8C-529B-493A-806B-356C371D60CF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9465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A450D-D4B6-4DB0-886A-3C13884ECC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8195A-10FD-441A-868F-6BD830925E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716B08-9FE6-4462-BB9E-E82729B331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D30BB-6CFD-4551-BEBB-C081B81ED82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962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1350AE1-7C5D-48D9-A2FB-EE0006ED3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1CD0CC-581C-4CAF-A71F-754C03F33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EF2E3D0-620F-46C4-95BC-53BEFDFA3F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74E717B-E8D3-4893-B97C-EE649A62A4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BF446CD-BDC1-43DE-B7F6-56A7EF0692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E952488-BAE6-485D-BEFB-CE633AB87B0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filipek.com/2018/07/string-view-perf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modernescpp.com/index.php/c-17-avoid-copying-with-std-string-view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8060436/what-are-the-new-features-in-c17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33726541-F09C-4481-8C6F-DB868B040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2716213"/>
            <a:ext cx="6157912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ts val="3600"/>
              </a:lnSpc>
              <a:buClrTx/>
              <a:buFontTx/>
              <a:buNone/>
            </a:pPr>
            <a:r>
              <a:rPr lang="pl-PL" altLang="pl-PL" sz="3000" b="1">
                <a:latin typeface="Verdana" panose="020B0604030504040204" pitchFamily="34" charset="0"/>
              </a:rPr>
              <a:t>C++ 17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AB7CE2D8-071D-4D26-B548-091109864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4292600"/>
            <a:ext cx="615791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ts val="2288"/>
              </a:lnSpc>
              <a:buClrTx/>
              <a:buFontTx/>
              <a:buNone/>
            </a:pPr>
            <a:r>
              <a:rPr lang="pl-PL" altLang="pl-PL" sz="1800" b="1">
                <a:latin typeface="Verdana" panose="020B0604030504040204" pitchFamily="34" charset="0"/>
              </a:rPr>
              <a:t>Czyli nowoczesny C++ na przykładach</a:t>
            </a:r>
          </a:p>
          <a:p>
            <a:pPr eaLnBrk="1" hangingPunct="1">
              <a:lnSpc>
                <a:spcPts val="2288"/>
              </a:lnSpc>
              <a:buClrTx/>
              <a:buFontTx/>
              <a:buNone/>
            </a:pPr>
            <a:r>
              <a:rPr lang="pl-PL" altLang="pl-PL" sz="1800" b="1">
                <a:latin typeface="Verdana" panose="020B0604030504040204" pitchFamily="34" charset="0"/>
              </a:rPr>
              <a:t>Część II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0DA283A-3182-40B4-B4C9-8A3AA7D5C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5538788"/>
            <a:ext cx="6156325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ts val="1525"/>
              </a:lnSpc>
              <a:buClrTx/>
              <a:buFontTx/>
              <a:buNone/>
            </a:pPr>
            <a:endParaRPr lang="pl-PL" altLang="pl-PL" sz="1600" b="1">
              <a:latin typeface="Verdana" panose="020B0604030504040204" pitchFamily="34" charset="0"/>
            </a:endParaRPr>
          </a:p>
          <a:p>
            <a:pPr algn="r" eaLnBrk="1" hangingPunct="1">
              <a:lnSpc>
                <a:spcPts val="1525"/>
              </a:lnSpc>
              <a:buClrTx/>
              <a:buFontTx/>
              <a:buNone/>
            </a:pPr>
            <a:r>
              <a:rPr lang="pl-PL" altLang="pl-PL" sz="1600" b="1">
                <a:latin typeface="Verdana" panose="020B0604030504040204" pitchFamily="34" charset="0"/>
              </a:rPr>
              <a:t>Jarosław Cierpich</a:t>
            </a:r>
          </a:p>
          <a:p>
            <a:pPr algn="r" eaLnBrk="1" hangingPunct="1">
              <a:lnSpc>
                <a:spcPts val="1525"/>
              </a:lnSpc>
              <a:buClrTx/>
              <a:buFontTx/>
              <a:buNone/>
            </a:pPr>
            <a:r>
              <a:rPr lang="pl-PL" altLang="pl-PL" sz="1600" b="1">
                <a:latin typeface="Verdana" panose="020B0604030504040204" pitchFamily="34" charset="0"/>
              </a:rPr>
              <a:t>Arkadiusz Kasprzak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9C09E3DA-53DE-4505-99E6-F782C0B09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CA4579-48D8-4229-A844-635CFEC62669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C1A45978-C2D4-4BFD-9591-CF8A06AB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std::byte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F178BB04-0A45-42C9-AD9A-24BBC2E54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Podsumowanie: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std::byte to kolekcja nieinterpretowanych bitów.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Przydatne, gdy chcemy uniemożliwić wykonywanie na danych operacji innych niż bitowe.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Oczywiście powstaje pytanie: czy opłaca się wprowadzać taką dość kosmetyczną zmianę? 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175E7BE5-06F6-45D3-A95E-B22C07357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D42A59E-1986-433E-938C-E870D89C2CF3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BBA5F6A2-5A20-46E1-9C8E-894F06035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std::byte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F15E69A2-C6C1-47F7-A629-30667A6D5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Wiele bibliotek używa dziś do reprezentacji bajta typów char lub uint8_t – i one raczej przy tych typach zostaną.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std::byte jest natomiast bardzo dobrą opcją, gdy zaczynamy tworzyć nowy projekt opierający się w pewnym stopniu na bardziej niskopoziomowych operacjach – pozwala w czytelniejszy sposób wyrazić intencję programisty.  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1C7FB505-97D9-4F32-B7F9-F8ECBECE0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6AF1430-D457-4A9F-990C-F976FEAC99C4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12C32245-BAD0-4E3E-863B-919C1985A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957513"/>
            <a:ext cx="721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pl-PL" sz="4000" b="1">
                <a:latin typeface="Verdana" panose="020B0604030504040204" pitchFamily="34" charset="0"/>
              </a:rPr>
              <a:t>std::string_view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C61D3366-4C40-43AC-8DD8-785186AF9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C6E87A-A734-44EB-8F02-7BE3241B045A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867B20BD-FA78-4A6D-ADBD-8950EE684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std::basic_string_view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B0C9814A-982D-4761-A061-ADEA6FE0D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Szablon klasy reprezentującej obiekt który odwołuje się do niemodyfikowalnego łańcucha znakowego.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non-owning – jest to tylko widok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Widok na sekwencję znaków (string zarówno w stylu C jak i C++)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std::basic_string_view jest to szablon bazowy, mamy 4 specjalizacje dla różnych typów znaków. 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E6E0A142-4117-443E-BA44-C23F1AFD8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52495AC-523E-4AA3-B9EB-30DC6B3A380F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82DB4904-B02B-44EE-949B-D1DA401CB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std::basic_string_view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00090FB6-CB87-41F8-ABF4-BCFCCA4BF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solidFill>
                  <a:srgbClr val="ED1C24"/>
                </a:solidFill>
                <a:latin typeface="Verdana" panose="020B0604030504040204" pitchFamily="34" charset="0"/>
              </a:rPr>
              <a:t>std::string_view, czyli std::basic_string_view&lt;char&gt; - o tym będziemy dziś mówić najwięcej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std::wstring_view, czyli std::basic_string_view&lt;wchar_t&gt;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std::u16string_view, czyli std::basic_string_view&lt;char16_t&gt;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std::u32string_view, czyli std::basic_string_view&lt;char32_t&gt;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std::u8string_view, czyli std::basic_string_view&lt;char8_t&gt; (C++20)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3BB3F372-7710-4392-962A-4FB729F24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84C30DA-0677-4950-808E-3CF0A7283BA0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FD119C80-F072-4E8D-A09F-CDCF34742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std::string_view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36028760-24EC-4FD1-9D76-160AA98BB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Jaki jest powód wprowadzenia tego nowego typu?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Wprowadzony został w celu optymalizacji – pozwala ograniczyć ilość przeprowadzanych kopiowań.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Poza tym jest to bardzo „lekki” obiekt, ideowo wygląda tak:</a:t>
            </a:r>
          </a:p>
          <a:p>
            <a:pPr marL="322263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class string_view {</a:t>
            </a:r>
          </a:p>
          <a:p>
            <a:pPr marL="322263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 const char* m_str;</a:t>
            </a:r>
          </a:p>
          <a:p>
            <a:pPr marL="322263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 size_t m_len; </a:t>
            </a:r>
          </a:p>
          <a:p>
            <a:pPr marL="322263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};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Mamy więc tylko dwie informacje.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136CE6FA-F4F2-48E1-95DC-7FA874E91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0798B6-F6EA-4CE8-8FE6-BFC79048FA37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420AF640-29ED-45D2-B573-013A703A5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std::string_view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DD126EED-E618-4885-948E-F02FBB5B7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4 konstruktory:</a:t>
            </a:r>
          </a:p>
          <a:p>
            <a:pPr marL="322263">
              <a:spcBef>
                <a:spcPts val="600"/>
              </a:spcBef>
              <a:buClrTx/>
              <a:buFontTx/>
              <a:buNone/>
            </a:pPr>
            <a:r>
              <a:rPr lang="pl-PL" altLang="pl-PL" sz="2000">
                <a:latin typeface="Verdana" panose="020B0604030504040204" pitchFamily="34" charset="0"/>
              </a:rPr>
              <a:t>1) Domyślny constexpr basic_string_view() noexcept;</a:t>
            </a:r>
          </a:p>
          <a:p>
            <a:pPr marL="322263">
              <a:spcBef>
                <a:spcPts val="600"/>
              </a:spcBef>
              <a:buClrTx/>
              <a:buFontTx/>
              <a:buNone/>
            </a:pPr>
            <a:r>
              <a:rPr lang="pl-PL" altLang="pl-PL" sz="2000">
                <a:latin typeface="Verdana" panose="020B0604030504040204" pitchFamily="34" charset="0"/>
              </a:rPr>
              <a:t>2) Kopiujący: constexpr basic_string_view( const basic_string_view&amp; copied) noexcept = default; (może, bo tylko wskaznik i liczba – szybkość kopiowania)</a:t>
            </a:r>
          </a:p>
          <a:p>
            <a:pPr marL="322263">
              <a:spcBef>
                <a:spcPts val="600"/>
              </a:spcBef>
              <a:buClrTx/>
              <a:buFontTx/>
              <a:buNone/>
            </a:pPr>
            <a:r>
              <a:rPr lang="pl-PL" altLang="pl-PL" sz="2000">
                <a:latin typeface="Verdana" panose="020B0604030504040204" pitchFamily="34" charset="0"/>
              </a:rPr>
              <a:t>3) constexpr basic_string_view (const CharT* s, size_type count) – widok pierwszych x znaków</a:t>
            </a:r>
          </a:p>
          <a:p>
            <a:pPr marL="322263">
              <a:spcBef>
                <a:spcPts val="600"/>
              </a:spcBef>
              <a:buClrTx/>
              <a:buFontTx/>
              <a:buNone/>
            </a:pPr>
            <a:r>
              <a:rPr lang="pl-PL" altLang="pl-PL" sz="2000">
                <a:latin typeface="Verdana" panose="020B0604030504040204" pitchFamily="34" charset="0"/>
              </a:rPr>
              <a:t>4) constexpr basic_string_view(const CharT* s) – łańcuch z ‘\0’ na końcu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Przykład: string_view_1.cpp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92E2C923-40F3-46E7-9383-70E10A202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3B0A6B9-C8F2-4A15-A644-18125EFEFD11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AC5F8B29-8D05-4F92-8A4F-91B48F085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std::string_view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37303126-1C38-4B62-AE2B-A7EDE088D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Bardzo ważne – std::string_view i wszystkie jego operacje działają na stałych sekwencjach znaków – nie ma możliwości dokonania modyfikacji przechowywanych danych.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Jedyne co, to możemy modyfikować sam widok.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Z tego powodu iterator i const_iterator dla string_view to ten sam typ.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std::basic_string_view udostępnia interfejs będący w dużej mierze zmodyfikowanym podzbiorem tego z std::string.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Przykład: string_view_2-4.cpp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C545E92F-3A7D-4F0D-80C7-6F8ECF029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922B55F-8996-411F-BC2F-D670DE07F300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F6537B60-4E63-4A1E-A7A4-34324C792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std::string_view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12EEEB09-6084-4C95-AA92-086172C0A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Inne metody: swap, copy, substr (ta nas będzie jeszcze interesować), compare, find, rfind, find_first_of, find_first_not_of, find_last_of, find_last_not_of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Wszystkie metody są niemodyfikujące – co widac z pokazanych przykładów. 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1B701578-07B8-4966-9B40-6554B9B9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C8E2CB-8030-4C05-B576-886DD01C7ECB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B2017BEF-7ABF-4673-BC9A-BA8B635C6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std::string_view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E6C9F7E6-C877-4C4D-9ACB-4605508ED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Wracając do kwestii optymalizacji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Dlaczego std::string_view ma prowadzić do optymalizacji, skoro udostępnia metody z pozoru takie same jak std::string.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Gwarancja stałości danych pozwala nam mocno uprościć część przeprowadzanych operacji – przede wszystkim pozwala ograniczyć liczbę kopiowań.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Najlepiej widać to na przykładzie metody substr()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Przykład: string_view_substr.cpp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20740C5F-962D-431F-BD49-6EC21552E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ED481E-8A83-4E3B-8CFA-EC2809A13E6C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AC9596CD-4B11-4F40-BF3C-938DCA2DE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Plan prezentacji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53009751-3C47-4F0E-B0B0-92E1DDFB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Część I: Arkadiusz Kasprzak – nowe typy danych: std::byte, std::string_view, std::any, std::variant, std::optional 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Część II: Jarosław Cierpich – invoke, nowe algorytmy, usprawnienia w std::map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0AB42638-06F1-4FB4-AA3A-8DE0ED14E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A809C4D-E14C-4B67-A639-46BF1293DCDA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10CF73ED-DCC3-4C7A-9E8D-4C1BA066B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std::string_view - podsumowanie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B9F825A9-9BCF-4F57-8F3D-2C0730A33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string_view można używać np. gdy mamy funkcję która przyjmuje const std::string&amp; - wtedy jest duża szansa, że będzie można to zastąpić string_view, co pozwoli uprościć operacje wykonywane w tej funkcji.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Więcej testów: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solidFill>
                  <a:srgbClr val="CCCCFF"/>
                </a:solidFill>
                <a:latin typeface="Verdana" panose="020B0604030504040204" pitchFamily="34" charset="0"/>
                <a:hlinkClick r:id="rId3"/>
              </a:rPr>
              <a:t>https://www.bfilipek.com/2018/07/string-view-perf.html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solidFill>
                  <a:srgbClr val="CCCCFF"/>
                </a:solidFill>
                <a:latin typeface="Verdana" panose="020B0604030504040204" pitchFamily="34" charset="0"/>
                <a:hlinkClick r:id="rId4"/>
              </a:rPr>
              <a:t>http://www.modernescpp.com/index.php/c-17-avoid-copying-with-std-string-view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Warto zajrzeć, bo nie wszystkie są tak oczywiste jak ten przestawiony w przykładzie.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string_view nie alokuje ani nie zarządza pamięcią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000">
                <a:latin typeface="Verdana" panose="020B0604030504040204" pitchFamily="34" charset="0"/>
              </a:rPr>
              <a:t>string_view nie dodaje samemu znaku ‘\0’ - jeśli dostanie tablicę bez niego, to będzie źle działał.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pl-PL" altLang="pl-PL" sz="2000">
              <a:latin typeface="Verdana" panose="020B0604030504040204" pitchFamily="34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pl-PL" altLang="pl-PL" sz="2000">
              <a:latin typeface="Verdana" panose="020B0604030504040204" pitchFamily="34" charset="0"/>
            </a:endParaRP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1BE6DFB4-BE91-4889-9D19-202D9AF8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B72F25-5C11-442D-A1E9-D5324164179D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0C98EA5B-EAAB-4525-B7FE-489AF83E6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957513"/>
            <a:ext cx="721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pl-PL" sz="4000" b="1">
                <a:latin typeface="Verdana" panose="020B0604030504040204" pitchFamily="34" charset="0"/>
              </a:rPr>
              <a:t>std::any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14026AC4-DFB6-4900-A9C4-403113930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C758DCA-111A-419D-B204-1C8FA41C4702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9A494BE4-2311-4861-9F4C-E3418D8B1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std::any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F559A083-4B0D-4A0B-AE53-CA41EE1CC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Nowy typ dodany w c++17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Jest to bezpieczny ze względu na typy (type-safe) „kontener” na jedną wartość dowolnego typu.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Pochodzi z projektu Boost – jest tam typ o nazwie boost::any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Jest to tzw. wrapper type  - typ opakowujący jakiś obiekt – w naszym przypadku ten obiekt może mieć dowolny typ.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Jeden z 3 nowych typów opakowujących – obok std::variant i std::optional  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3F6FCE3B-5BF2-4628-BA65-44F501953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EB5561-42C9-433C-B17B-BDDFA7EEE26B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4C0E75CB-22B7-4083-95E8-CF7AFC5CE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std::any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393C3ACF-7AE0-481C-BE73-C98ADBE3D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Rozwinięcie idei void* w stronę bezpieczeństwa.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std::any daje zdecydowanie więcej bezpieczeństwa od void* - nie możliwe jest np. rzutowanie na błędny typ – o błędzie zostaniemy poinformowani (np. za pomocą wyjątku).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void_star.cpp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any_basic_1.cpp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B59DFC5D-D303-412E-A042-4F5B3168B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F2A266B-E495-4BD2-A556-D8DA7822A2B8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CD864064-984F-4DEA-A0C0-7096B095F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std::any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E2FB9D9C-7181-498B-A930-C9BB51DEF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std::any nie jest szablonem – w przeciwieństwie do optional i variant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Aktualnie przechowywany typ = active type – ta sama nazwa powtórzy się jeszcze potem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Domyślnie nie zawiera żadnej wartości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Obecność wartości można sprawdzić za pomocą metody has_value()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Można „zresetować” obiekt std::any za pomocą metody reset()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 przypisywaniu nowego typu stary jest niszczony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9E5DF22B-2C06-4291-96BF-0F99F63DB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9CB485B-FB51-4710-ABA6-8ABF2AAC9561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512D55BC-AA98-4189-98E6-6BFC04599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std::any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6B2CBB95-CAD8-456E-B9CC-E35CED9F2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Dostęp do przechowywanej wartości za pomoca std::any_cast&lt;T&gt; - jest to szablon pozwalający nam podać typ docelowy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Jeśli rzutowanie nie powiedzie się, to rzucany jest wyjątek std::bad_any_cast – co gwarantuje bezpieczeństwo pod względem typów – co było widać na pokazywanym wcześniej przykładzie.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Możemy poznać przechowywany typ w czasie działania programu – używamy metody type(), zwraca std::type_info.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any_basic_2-3.cpp 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076F61EA-2AAC-493D-A34C-163955B40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0B9B94-6B7A-45BE-A9B2-26D794289C27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FF1EBBFD-C4E2-48A6-9FBC-13BF38269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std::any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C46F5056-9B9B-44C5-A45F-4547F7C50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Zwiększone bezpieczeństwo względem void*, ale – zwykle jest tak, że zbiór możliwych do użycia typów jest w jakiś sposób ograniczony – to może jednak std::variant byłby lepszą opcją???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Przydatne: std::make_any&lt;&gt;, metoda emplate i przypisanie.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any_basic_4.cpp</a:t>
            </a:r>
          </a:p>
          <a:p>
            <a:pPr marL="323850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 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C64B5B3B-5F25-438A-AE80-CB5D45121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2FCE34-0726-41F2-89DB-790916C5F879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21403001-62F5-4F96-B4E1-2F7FC1E42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std::any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2ED9E184-4A84-41B4-A3DC-A5D52960A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Standard zachęca by implementacje std::any używały tzw. SBO – Small Buffer Optimization – czyli brak dynamicznej alokacji pamięci dla małych obiektów.</a:t>
            </a:r>
          </a:p>
          <a:p>
            <a:pPr marL="323850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 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6952A854-05B3-4677-A8C5-D69804C64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5DE024-533E-43ED-808A-E0CF56F79F18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3C6EF35E-B05D-4BCC-B71D-110A8231A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957513"/>
            <a:ext cx="721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pl-PL" sz="4000" b="1">
                <a:latin typeface="Verdana" panose="020B0604030504040204" pitchFamily="34" charset="0"/>
              </a:rPr>
              <a:t>std::variant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D180CA80-9A4B-4738-B4A1-884DA3B44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1568F74-7820-413A-A337-626318B7080E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281B223B-2455-45EA-8B2D-4C55A921E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std::variant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16F8734C-60F9-4DAA-BADF-0DD8C866C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Nowy typ dodany w C++17 – moim zdaniem jeden z ciekawszych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Inspirowany typem variant z projektu Boost (jak wiele zmian w C++17).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Nagłówek: &lt;variant&gt;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Reprezentuje bezpieczną pod względem typów unię.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874A9E80-0653-4AA6-AF03-F6B8DDC58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18EC412-902C-4D61-BBB9-635A4964D6BA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A34AB15E-0F49-42C9-AB51-D68772C41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957513"/>
            <a:ext cx="721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pl-PL" sz="4000" b="1">
                <a:latin typeface="Verdana" panose="020B0604030504040204" pitchFamily="34" charset="0"/>
              </a:rPr>
              <a:t>Część I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18EFC5CC-8000-4D90-8E26-35BA14252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0C4C2A-6EBE-4B0A-A188-5E2836DF3E58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1E92B9D1-B384-4486-81B8-B4CE28B5D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Krótka powtórka z unii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9E909459-6C3B-49B5-BB0C-2F9B9DD21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Unia to specjalny rodzaj klasy, który może mieć w danym momencie aktywne tylko jedno ze swoich niestatycznych pól (data members) w danym czasie. Aktywne oznacza, że to wartość dla danego pola jest aktualnie przechowywana w pamięci.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Zasadność stosowania: oszczędność pamięci – rozmiar jest możliwie minimalny – unia jest tak duża jak jej największe pole.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Zastosowanie niskopoziomowe.  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AB467A25-2F76-4E76-88F8-1F2320547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09D265C-6B60-4734-95B9-EB10DD12997B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5D92F703-724E-43B1-89C8-A4EE6907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Krótka powtórka z unii 2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22353AD0-389D-4EAF-AD26-0BC287A9B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-219075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union Nazwa_unii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{</a:t>
            </a:r>
          </a:p>
          <a:p>
            <a:pPr lvl="2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std::int32_t dw;</a:t>
            </a:r>
          </a:p>
          <a:p>
            <a:pPr lvl="2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std::uint16_t w;</a:t>
            </a:r>
          </a:p>
          <a:p>
            <a:pPr lvl="2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std::uint8_t b;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};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Wygląda więc podobnie do zwykłej klasy czy struktury.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Wymaga świadomości który typ jest aktualnie „aktywny”.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unions_before_cpp17_1.cpp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7C6DC4AA-2974-42EC-B2C8-02CA6024A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21CF533-4D4E-4111-A96A-07D1AE2FDF91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182A6237-5FC4-4F71-AE43-8F865D5F8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Krótka powtórka z unii 3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F5A9EB7E-870D-43DA-84E7-165FA422D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Nie wchodząc w szczegóły – można zauważyć że wykorzystywanie unii w większych projektach może być problematyczne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Pokazane zachowanie nie jest jedynym tego typu.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Występujące problemy mogą często być rozwiązywalne, ale te rozwiązania nie zawsze są oczywiste.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Zachowanie unii jest często zależne od implementacji (jak w pokazanym przykładzie). 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2670073C-2156-4833-8BD9-675C54076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51580A5-104B-43AF-8F8B-E3FF2D731CC0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60BDC5AE-B815-492D-AFF0-9EA61B445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Krótka powtórka z unii 4</a:t>
            </a: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73EBF823-8D33-454C-BB0E-1F6ED0029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Inne ograniczenia unii: nie mogą mieć metod wirtualnych ani brać udziału w dziedziczeniu (nie mogą być klasą bazową ani pochodną).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Największy problem pojawia się jednak, gdy pola unii to klasy z niestandardowymi (user defined) konstruktorami i destruktorami.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Następuje wtedy komplikacja przy przełączaniu się pomiędzy aktywnymi polami.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unions_before_cpp17_2.cpp  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BD0D5F0A-0E38-41DD-A5A5-1B6BB64E5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4542CA9-FC66-40F4-8F61-1A216C68E25C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345C2C2A-F9B9-43B3-8AD6-BEAFCE1DE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Krótka powtórka z unii 5</a:t>
            </a:r>
          </a:p>
        </p:txBody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6EA9CCBB-18EF-4F8E-9B89-62464194A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Dostaliśmy więc problem związany z czasem życia obiektów. Trzeba samodzielnie wywoływać konstruktory i destruktory jeśli są one nietrywialne.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Ponadto w takim przypadku konstruktor i destruktor domyślny unii zostają wyłączone.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Jest to kolejne utrudnienie zniechęcające do używania unii w większych, bardziej wysokopoziomowych projektach.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Możliwe rozwiązanie – implementacja jakiejś klas opakowującej, z informacją o aktualnie przechowywanym typie.  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5FBA6369-D7B6-483B-BE47-026B3724C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8C67DDB-D1BA-4EBC-99CC-0E8EC6A42E9A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1CA36384-763B-4AE2-84C6-10358BC62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std::variant</a:t>
            </a:r>
          </a:p>
        </p:txBody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E7DEFDD2-7AFE-4393-8F40-A64D59BF9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Konieczność implementacji tego typu klasy znika wraz z C++17 (i wcześniej z projektem Boost) – pojawił się typ std::variant reprezentujący nową, bezpieczniejszą wersję unii.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Rozwiązuje przedstawione wcześniej problemy w sposób niewidoczny dla użytkownika.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Pozwala również poznać w dowolnym momencie aktualny typ aktywny.   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0A7FCF79-9677-42E3-B77A-783911E46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863260-C3D7-415C-AE0E-D5C0CB034C44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A0FCB413-1A58-41F2-BF82-3F4D66FC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std::variant</a:t>
            </a: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67FC04C4-FB6B-4587-9322-F57FF1A1D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template &lt;typename … Types&gt;</a:t>
            </a:r>
          </a:p>
          <a:p>
            <a:pPr marL="325438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class variant;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Pojęcie „sum types”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Jako argumenty szablonu (variadic template) podajemy typy, które ma przechowywać variant.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std::variant przechowuje obiekt bezpośrednio wewnątrz siebie (nie ma dynamicznej alokacji)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W danej chwili jedna wartość, albo żadna (ale to w przypadku błedu). 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variant_basic_1.cpp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F25E6045-A8B3-4BC8-886E-37826D893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EFDEB9-7F13-43EF-990E-3C7F255C0FEC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5B2BA65A-3DD4-471F-80DB-477DFD40E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std::variant</a:t>
            </a:r>
          </a:p>
        </p:txBody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D5117ECD-EBF0-494F-BBBF-CF928C4E7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Jeśli koniecznie chcemy mieć std::variant, który jest „”, to używamy std::monostate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Jest to struktura pomocnicza reprezentująca pusty typ (stan).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struct monostate { };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Odpowiada to sytuacji, gdy std::variant nie  ma pod danym indeksem żadnej wartości.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Przydatne, gdy pierwszy typ nie ma konstruktora domyślnego – wtedy nie da się użyć konstruktora domyślnego dla std::variant (błąd kompilacji).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E504E91A-1661-4800-ACA3-4473D500B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D9C52E-F0EC-4FBB-B0BB-0441C1F1676D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D5ABD2E7-DAA0-4A94-A6BE-EA594D50E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std::variant</a:t>
            </a:r>
          </a:p>
        </p:txBody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F60D75E7-B003-4A40-8603-DFF5C20B3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W takiej sytuacji na pierwszej pozycji umieszczamy właśnie std::monostate, który ma konstruktor domyślny.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variant_basic_2.cpp</a:t>
            </a:r>
          </a:p>
          <a:p>
            <a:pPr marL="323850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Pozyskiwanie informacji o aktualnie aktywnym typie i wartości można zrealizować w kilka sposobów.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variant_basic_3.cpp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417D49FF-05F4-4FA1-ABCF-B8F805A43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BCAC09-57DE-43A0-B205-F47DEA64BB9C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437C82B2-B30C-49DD-A0DA-F91A7F166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std::variant</a:t>
            </a:r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F6118462-7F52-471B-9CED-04881DC2B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4 sposoby przypisania wartości do std::variant: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pl-PL" altLang="pl-PL" sz="2400">
                <a:latin typeface="Verdana" panose="020B0604030504040204" pitchFamily="34" charset="0"/>
              </a:rPr>
              <a:t>Operator przypisania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pl-PL" altLang="pl-PL" sz="2400">
                <a:latin typeface="Verdana" panose="020B0604030504040204" pitchFamily="34" charset="0"/>
              </a:rPr>
              <a:t>Metoda emplace (!)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pl-PL" altLang="pl-PL" sz="2400">
                <a:latin typeface="Verdana" panose="020B0604030504040204" pitchFamily="34" charset="0"/>
              </a:rPr>
              <a:t>Użycie std::get (pozyskanie referencji) lub podobnie z std::get_if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pl-PL" altLang="pl-PL" sz="2400">
                <a:latin typeface="Verdana" panose="020B0604030504040204" pitchFamily="34" charset="0"/>
              </a:rPr>
              <a:t>Visitor (ale o tym za chwilę)</a:t>
            </a:r>
          </a:p>
          <a:p>
            <a:pPr marL="741363" lvl="1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741363" lvl="1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Przykład: variant_change_value.cpp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6D68F430-7D10-486D-BD54-EAB755FB0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AE716-0663-444E-8A8B-3C14F4CFEF51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39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DB95DD5A-B8E5-415D-8288-AC3308CA4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Nowe typy danych w C++17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07CD489-A71F-4B4F-82D7-8489624C5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W C++17 pojawiło się kilka nowych typów danych: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std::byte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std::string_view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std::any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std::variant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std::optional</a:t>
            </a:r>
          </a:p>
          <a:p>
            <a:pPr marL="327025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Kilka z nich znane jest wielu programistom z zewnętrznych bibliotek (projekt Boost).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94B05825-8276-4BED-85C4-C2960DF3C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B957BE6-577B-4B6C-BBC1-57A501159734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B6BFC2E8-060E-41CF-B486-F203EE239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std::variant</a:t>
            </a:r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404898D8-9CD6-467D-8C2D-1F8EEE01B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Przewaga std::variant nad zwykłą unią oprócz możliwości pozyskania aktualnego indeksu i typu jest fakt, że w znacznie czytelniejszy sposób zarządza czasem życia przechowywanych obiektów – przy zmianie aktywnego typu wywoływane są odpowiednie konstruktory i destruktory.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variant_object_lifetime.cpp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041CA14E-963F-4F39-A998-87C985AD6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7F0873A-8A93-407D-88F5-164D9D7CFC88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0FD58151-B469-40DB-AE2C-836E98F50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std::variant i std::visit</a:t>
            </a: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89590488-B511-427F-89B0-F93C06BA2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std::variant towarzyszy pomocny szablon funkcji – std::visit.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Jego działanie polega na tym, że możemy wywołać jakąś funkcję (lub obiekt funkcyjny – ogólnie coś co można wywołać – callable) na wszystkich przekazanych do std::visit variantach.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Uwaga: funkcja przekazana do std::visit jest tak naprawdę wywoływana raz, a jej argumenty to typy aktywne ze wszystkich przekazanych variantów – tzn. że musimy być przygotowanie na wszystkie sytuacje.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70C08A8B-F2D3-4126-803C-E1C43652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73A2DE8-B44E-48AC-94B3-5C2EAB103730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>
            <a:extLst>
              <a:ext uri="{FF2B5EF4-FFF2-40B4-BE49-F238E27FC236}">
                <a16:creationId xmlns:a16="http://schemas.microsoft.com/office/drawing/2014/main" id="{257FC18E-A3DD-48A5-9963-2B7E6A92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std::variant i std::visit</a:t>
            </a:r>
          </a:p>
        </p:txBody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571694F2-53B9-4F18-921E-0EDB7CE25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Np. mamy dwa varianty: std::variant&lt;int, double&gt; i std::variant&lt;std::string, int&gt;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Możliwe kombinacje argumentów wywołania (musimy przewidzieć wszystkie):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A47EEB2F-5008-4A61-84A8-430885A65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7373229-D19E-4AA7-ADFF-457D146A2F95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42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4B73B179-0B94-4D00-87F3-80BC5771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859213"/>
            <a:ext cx="7112000" cy="110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>
            <a:extLst>
              <a:ext uri="{FF2B5EF4-FFF2-40B4-BE49-F238E27FC236}">
                <a16:creationId xmlns:a16="http://schemas.microsoft.com/office/drawing/2014/main" id="{B712BDEA-BBD8-4152-B04D-7B523F265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std::variant i std::visit</a:t>
            </a:r>
          </a:p>
        </p:txBody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DF4F70C5-425E-4B10-9091-67F08093A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-22225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Template &lt;typename Visitor, typename … Variants&gt;</a:t>
            </a:r>
          </a:p>
          <a:p>
            <a:pPr marL="323850">
              <a:spcBef>
                <a:spcPts val="600"/>
              </a:spcBef>
              <a:buClrTx/>
              <a:buFontTx/>
              <a:buNone/>
            </a:pPr>
            <a:r>
              <a:rPr lang="pl-PL" altLang="pl-PL" sz="2400">
                <a:latin typeface="Verdana" panose="020B0604030504040204" pitchFamily="34" charset="0"/>
              </a:rPr>
              <a:t>constexpr return_type visit(Visitor&amp;&amp; vis, Variants&amp;&amp; … vars);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gdzie: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pl-PL" altLang="pl-PL" sz="2400">
                <a:latin typeface="Verdana" panose="020B0604030504040204" pitchFamily="34" charset="0"/>
              </a:rPr>
              <a:t>vis – funkcja, którą chcemy wywołać 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pl-PL" altLang="pl-PL" sz="2400">
                <a:latin typeface="Verdana" panose="020B0604030504040204" pitchFamily="34" charset="0"/>
              </a:rPr>
              <a:t>vars – lista variantów, które chcemy przetworzyć za pomocą std::visit.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Typ zwracany dedukowany na podstawie zwracanego wyrażenia (decltype) – musi być taki sam dla wszystkich kombinacji.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variant_visitor_1-2.cpp</a:t>
            </a:r>
          </a:p>
          <a:p>
            <a:pPr marL="323850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lvl="2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76C0BB05-AAF3-4B0F-B596-6C0B9A4A9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3D46B02-84A9-4E9A-8C5D-71F9A8379E14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43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>
            <a:extLst>
              <a:ext uri="{FF2B5EF4-FFF2-40B4-BE49-F238E27FC236}">
                <a16:creationId xmlns:a16="http://schemas.microsoft.com/office/drawing/2014/main" id="{015DC781-8654-4BEE-B462-9906DFF00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std::variant i std::visit</a:t>
            </a:r>
          </a:p>
        </p:txBody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8D205A64-E89F-4D48-9807-F51704D3B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-22225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Zaleta – brak konieczności stosowania konstrukcji typu switch-case lub if do zdecydowania, której funkcji użyć.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Działamy za pomocą przeładowywania funkcji – można też skorzystać z generic lambd (tak jak było to w przykładzie) – ma to jednak ograniczenia – nie zawsze każdy z typów ma ten sam interfejs.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Zwykle dokonujemy wielokrotnego przeładowania operatora () - ma to dodatkową zaletę – pozwala zapamiętać stan. </a:t>
            </a:r>
          </a:p>
          <a:p>
            <a:pPr marL="323850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lvl="2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6AE3CB74-E508-4694-93EC-05CC957E3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F63F21-8002-4206-A9DD-7F9DFAFF5597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>
            <a:extLst>
              <a:ext uri="{FF2B5EF4-FFF2-40B4-BE49-F238E27FC236}">
                <a16:creationId xmlns:a16="http://schemas.microsoft.com/office/drawing/2014/main" id="{0CD068F8-4EB4-427D-8ACE-A7BEEDCED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std::variant i std::visit – nowe spojrzenie na polimorfizm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4AB109C5-C1C7-4F55-AFAF-D2FD734C3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-22225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std::variant wraz z std::visit dają nam nowy rodzaj polimorfizmu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Zwykle gdy mówimy o polimorfizmie to mamy na myśli zbiór typów powiązanych ze sobą interfejsem (taki polimorfizm osiągamy za pomocą metod wirtualnych)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Nowe podejście pozwala nam działać wspólnie na pozornie niezwiązanych ze sobą obiektach – posiadających jednak wspólne cechy pozwalające nimi operować w jednakowy sposób (nawet w ograniczonym stopniu).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variant_poli_1-2.cpp</a:t>
            </a:r>
          </a:p>
          <a:p>
            <a:pPr marL="323850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lvl="2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DBBF9908-38B6-4987-AFCB-8BB9EF213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7A41E2-8E24-4773-B3A6-5D1E38E2988C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45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>
            <a:extLst>
              <a:ext uri="{FF2B5EF4-FFF2-40B4-BE49-F238E27FC236}">
                <a16:creationId xmlns:a16="http://schemas.microsoft.com/office/drawing/2014/main" id="{C152962C-9E4F-4EAB-81BC-49D49EDA1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std::variant  - valueless_by_exception</a:t>
            </a:r>
          </a:p>
        </p:txBody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7D8CFC03-33D6-4E42-A785-4FC452DA3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-22225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Wcześniej wspomniałem, że std::variant można doprowadzić do stanu, w którym nie będzie on miał żadnej wartości.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Jest to oczywiście skutek wystąpienia błędu – jest kilka możliwości spowodowania takiego stanu, ja pokażę jedną: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variant_exception.cpp </a:t>
            </a:r>
          </a:p>
          <a:p>
            <a:pPr marL="323850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lvl="2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10D5852A-0167-4E5E-96B1-7FD44EF26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B39152-0702-4909-AEF1-0A9A124E6177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>
            <a:extLst>
              <a:ext uri="{FF2B5EF4-FFF2-40B4-BE49-F238E27FC236}">
                <a16:creationId xmlns:a16="http://schemas.microsoft.com/office/drawing/2014/main" id="{C6DEF3E2-EE0D-4F21-B04F-175C9E9B4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957513"/>
            <a:ext cx="721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pl-PL" sz="4000" b="1">
                <a:latin typeface="Verdana" panose="020B0604030504040204" pitchFamily="34" charset="0"/>
              </a:rPr>
              <a:t>std::optional</a:t>
            </a:r>
          </a:p>
        </p:txBody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93B3D14D-61E7-48C7-97F1-8BC5BED15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D67A2EE-FE09-4FFB-85CE-3BFDF3854ED8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47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>
            <a:extLst>
              <a:ext uri="{FF2B5EF4-FFF2-40B4-BE49-F238E27FC236}">
                <a16:creationId xmlns:a16="http://schemas.microsoft.com/office/drawing/2014/main" id="{D1E8F326-BEC2-4995-A06E-E3BA74FDB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std::optional</a:t>
            </a:r>
          </a:p>
        </p:txBody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4977555D-90EC-4B19-AB37-D1072F90A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-22225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Nowy typ dodany w C++17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Zaczerpnięty z projektu Boost (boost::optional)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Nagłówek &lt;optional&gt;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Template &lt;typename T&gt; class optional;</a:t>
            </a:r>
          </a:p>
          <a:p>
            <a:pPr marL="32226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Jest to typ opakowujący (wrapper) przechowujący opcjonalną wartość.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Może ona istnieć, ale nie musi w danym momencie.  </a:t>
            </a:r>
          </a:p>
          <a:p>
            <a:pPr marL="323850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lvl="2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79653756-BF19-42CA-A487-7B5E9582B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7D8D5E4-B209-40B6-8442-B22B3E0292EF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>
            <a:extLst>
              <a:ext uri="{FF2B5EF4-FFF2-40B4-BE49-F238E27FC236}">
                <a16:creationId xmlns:a16="http://schemas.microsoft.com/office/drawing/2014/main" id="{51FE9FF2-6E4A-4AD8-A607-44B6EB85A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std::optional</a:t>
            </a:r>
          </a:p>
        </p:txBody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B6DE8CF0-F36B-4609-8EE2-1157C1FF2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-22225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Przykładowe zastosowanie – funkcja, której wykonanie może się „nie udać” - wcześniej można było zwrócić z takiej funkcji parę std::pair&lt;T, bool&gt; albo jakiś kod błędu/ wartość specjalną (nullptr, -1).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Podane rozwiązania nie są jednak czytelne, gdyż nie wyrażają w sposób jednoznaczny intencji twórcy programu.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std::optional może w danej chwili znajdować się w jednym z dwóch stanów – może albo przechowywać wartość, albo nie.   </a:t>
            </a:r>
          </a:p>
          <a:p>
            <a:pPr marL="323850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lvl="2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9C270FC7-BA32-4D09-8E62-925F7EC91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9E5C25-4337-4F2F-99A3-84B5538FD3AD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49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A5975B81-4277-49DF-87A4-3AE37157C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957513"/>
            <a:ext cx="721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pl-PL" sz="4000" b="1">
                <a:latin typeface="Verdana" panose="020B0604030504040204" pitchFamily="34" charset="0"/>
              </a:rPr>
              <a:t>std::byte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AAC7AE4B-0EBF-48D2-AD0E-8A9924425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699F80-64FB-45E2-810B-4F9848ADD23E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>
            <a:extLst>
              <a:ext uri="{FF2B5EF4-FFF2-40B4-BE49-F238E27FC236}">
                <a16:creationId xmlns:a16="http://schemas.microsoft.com/office/drawing/2014/main" id="{408ED332-4402-4388-85FF-081EF9DE6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std::optional</a:t>
            </a:r>
          </a:p>
        </p:txBody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E4284F5B-BEBD-42AF-AD2A-D92CBB4B3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-22225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Wartość przechowywana jest bezpośrednio wewnątrz optionala – nie ma dynamicznej alokacji pamięci.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std::optional pochodzi ideowo z programowania funkcyjego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Jest bezpieczny ze względu na typ.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Powinno się go używać w sytuacjach, gdy fakt, że nie posiada on wartości jest równie naturalny jak fakt posiadania jej.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optional_basic_1.cpp  </a:t>
            </a:r>
          </a:p>
          <a:p>
            <a:pPr marL="323850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lvl="2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69D61B20-9A2E-48F1-B48B-5610B5F8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E51C32B-DB7D-4629-92AE-1B1E47D663A6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50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>
            <a:extLst>
              <a:ext uri="{FF2B5EF4-FFF2-40B4-BE49-F238E27FC236}">
                <a16:creationId xmlns:a16="http://schemas.microsoft.com/office/drawing/2014/main" id="{55B64AE2-3DC9-4905-AE63-86987C751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std::optional</a:t>
            </a:r>
          </a:p>
        </p:txBody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587EDF7F-4C11-4255-8F98-EDF455940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-22225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Zawiera wartość, gdy: został zainicjalizowany lub poddany przypisaniu za pomocą wartości typu T lub innego std::optional, który posiadał wartość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Nie zawiera wartości, gdy: nie został zainicjalizowany lub przypisano mu wartość typu std::nullopt_t lub std::optional który nie zawiera wartości.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basic_optional_2.cpp  </a:t>
            </a:r>
          </a:p>
          <a:p>
            <a:pPr marL="323850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lvl="2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08E1C735-4D59-4519-BCC2-B6402E751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4B098B-857E-4F65-AC1D-FF456005541C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CD7111FA-4D0B-4D77-A248-D13987849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Operacje na std::optional</a:t>
            </a:r>
          </a:p>
        </p:txBody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F69F9DCF-353B-40DC-9918-90B7310ED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-22225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emplace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optional_basic_3.cpp 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Porównania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Przykład: optional_basic_4.cpp</a:t>
            </a:r>
          </a:p>
          <a:p>
            <a:pPr marL="323850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lvl="2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30D475E5-EF20-4FFA-ADDB-80586DD4B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78A9B6-20D8-4220-9EE0-226FF4F837A4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52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>
            <a:extLst>
              <a:ext uri="{FF2B5EF4-FFF2-40B4-BE49-F238E27FC236}">
                <a16:creationId xmlns:a16="http://schemas.microsoft.com/office/drawing/2014/main" id="{7AB43570-4846-4973-887F-63D91CBAA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957513"/>
            <a:ext cx="721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pl-PL" sz="4000" b="1">
                <a:latin typeface="Verdana" panose="020B0604030504040204" pitchFamily="34" charset="0"/>
              </a:rPr>
              <a:t>Część II</a:t>
            </a:r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764CCDBC-E5C3-4686-8210-3D73C60A6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02450F-8653-439A-BEFD-A8BBD8CF5AB5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53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>
            <a:extLst>
              <a:ext uri="{FF2B5EF4-FFF2-40B4-BE49-F238E27FC236}">
                <a16:creationId xmlns:a16="http://schemas.microsoft.com/office/drawing/2014/main" id="{028B96FE-96A6-40F8-A7D5-07EC19D6E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8" y="2957513"/>
            <a:ext cx="7210425" cy="942975"/>
          </a:xfrm>
        </p:spPr>
        <p:txBody>
          <a:bodyPr/>
          <a:lstStyle/>
          <a:p>
            <a:pPr algn="ctr"/>
            <a:r>
              <a:rPr lang="pl-PL" altLang="pl-PL"/>
              <a:t>invoke</a:t>
            </a:r>
          </a:p>
        </p:txBody>
      </p:sp>
    </p:spTree>
    <p:extLst>
      <p:ext uri="{BB962C8B-B14F-4D97-AF65-F5344CB8AC3E}">
        <p14:creationId xmlns:p14="http://schemas.microsoft.com/office/powerpoint/2010/main" val="30283143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C9824E66-83DD-4D39-9BAF-09014A419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std::invoke</a:t>
            </a:r>
          </a:p>
        </p:txBody>
      </p:sp>
      <p:sp>
        <p:nvSpPr>
          <p:cNvPr id="6147" name="Symbol zastępczy zawartości 2">
            <a:extLst>
              <a:ext uri="{FF2B5EF4-FFF2-40B4-BE49-F238E27FC236}">
                <a16:creationId xmlns:a16="http://schemas.microsoft.com/office/drawing/2014/main" id="{559FA0A7-0FC1-46F5-B0B5-CA35193DAA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sz="1800"/>
              <a:t> Służy ujednoliceniu wywoływania obiektów typu „callable”</a:t>
            </a:r>
          </a:p>
          <a:p>
            <a:endParaRPr lang="pl-PL" altLang="pl-PL" sz="1800"/>
          </a:p>
          <a:p>
            <a:r>
              <a:rPr lang="pl-PL" altLang="pl-PL" sz="1800"/>
              <a:t>W przypadku std::invoke rozróżniamy trzy rodzaje obiektów typu „callable” :</a:t>
            </a:r>
          </a:p>
          <a:p>
            <a:pPr marL="914400" lvl="1" indent="-457200">
              <a:buFont typeface="Verdana" panose="020B0604030504040204" pitchFamily="34" charset="0"/>
              <a:buAutoNum type="arabicPeriod"/>
            </a:pPr>
            <a:r>
              <a:rPr lang="pl-PL" altLang="pl-PL" sz="1800"/>
              <a:t>Wskaźnik na metodę klasy</a:t>
            </a:r>
          </a:p>
          <a:p>
            <a:pPr marL="914400" lvl="1" indent="-457200">
              <a:buFont typeface="Verdana" panose="020B0604030504040204" pitchFamily="34" charset="0"/>
              <a:buAutoNum type="arabicPeriod"/>
            </a:pPr>
            <a:r>
              <a:rPr lang="pl-PL" altLang="pl-PL" sz="1800"/>
              <a:t>Wskaźnik na pole klasy</a:t>
            </a:r>
          </a:p>
          <a:p>
            <a:pPr marL="914400" lvl="1" indent="-457200">
              <a:buFont typeface="Verdana" panose="020B0604030504040204" pitchFamily="34" charset="0"/>
              <a:buAutoNum type="arabicPeriod"/>
            </a:pPr>
            <a:r>
              <a:rPr lang="pl-PL" altLang="pl-PL" sz="1800"/>
              <a:t>Funkcja</a:t>
            </a:r>
          </a:p>
          <a:p>
            <a:pPr marL="914400" lvl="1" indent="-457200">
              <a:buFont typeface="Verdana" panose="020B0604030504040204" pitchFamily="34" charset="0"/>
              <a:buAutoNum type="arabicPeriod"/>
            </a:pPr>
            <a:endParaRPr lang="pl-PL" altLang="pl-PL" sz="1800"/>
          </a:p>
          <a:p>
            <a:r>
              <a:rPr lang="pl-PL" altLang="pl-PL" sz="1800"/>
              <a:t>W zależności od tego do jakiej grupy należy obiekt który chcemy wykorzystać w std::invoke to proces wywoływanie się różni.</a:t>
            </a:r>
          </a:p>
          <a:p>
            <a:endParaRPr lang="pl-PL" altLang="pl-PL" sz="1800"/>
          </a:p>
          <a:p>
            <a:r>
              <a:rPr lang="pl-PL" altLang="pl-PL" sz="1800"/>
              <a:t>std::invoke(f, t1, t2, …, tN);</a:t>
            </a:r>
          </a:p>
          <a:p>
            <a:pPr marL="914400" lvl="1" indent="-457200">
              <a:buFont typeface="Verdana" panose="020B0604030504040204" pitchFamily="34" charset="0"/>
              <a:buAutoNum type="arabicPeriod"/>
            </a:pPr>
            <a:endParaRPr lang="pl-PL" altLang="pl-PL" sz="1800"/>
          </a:p>
        </p:txBody>
      </p:sp>
    </p:spTree>
    <p:extLst>
      <p:ext uri="{BB962C8B-B14F-4D97-AF65-F5344CB8AC3E}">
        <p14:creationId xmlns:p14="http://schemas.microsoft.com/office/powerpoint/2010/main" val="1897690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ytuł 1">
            <a:extLst>
              <a:ext uri="{FF2B5EF4-FFF2-40B4-BE49-F238E27FC236}">
                <a16:creationId xmlns:a16="http://schemas.microsoft.com/office/drawing/2014/main" id="{E1D321B7-644C-43DA-91B0-898CCE24B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l-PL" altLang="pl-PL"/>
              <a:t>Wskaźnik na metodę klasy T</a:t>
            </a:r>
          </a:p>
        </p:txBody>
      </p:sp>
      <p:sp>
        <p:nvSpPr>
          <p:cNvPr id="7171" name="Symbol zastępczy zawartości 2">
            <a:extLst>
              <a:ext uri="{FF2B5EF4-FFF2-40B4-BE49-F238E27FC236}">
                <a16:creationId xmlns:a16="http://schemas.microsoft.com/office/drawing/2014/main" id="{A1D49904-3B41-42BA-800E-217D50150A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sz="1600"/>
              <a:t>Jeżeli std::is_base_of&lt;T, std::decay_t&lt;decltype(t1)&gt;&gt;::value jest true, to invoke działa analogicznie do: </a:t>
            </a:r>
            <a:r>
              <a:rPr lang="pl-PL" altLang="pl-PL" sz="1400" b="1"/>
              <a:t>(t1.*f)(t2, …, tN)</a:t>
            </a:r>
          </a:p>
          <a:p>
            <a:endParaRPr lang="pl-PL" altLang="pl-PL" sz="1400" b="1"/>
          </a:p>
          <a:p>
            <a:r>
              <a:rPr lang="pl-PL" altLang="pl-PL" sz="1600"/>
              <a:t>Jeżeli std::decay_t&lt;decltype(t1)&gt; jest specjalizacją std::reference_wrapper, to invoke działa analogicznie do:</a:t>
            </a:r>
            <a:br>
              <a:rPr lang="pl-PL" altLang="pl-PL" sz="1600"/>
            </a:br>
            <a:r>
              <a:rPr lang="pl-PL" altLang="pl-PL" sz="1600" b="1"/>
              <a:t>(t1.get().*f)(t2, …, tN)</a:t>
            </a:r>
            <a:endParaRPr lang="pl-PL" altLang="pl-PL" sz="1600"/>
          </a:p>
          <a:p>
            <a:endParaRPr lang="pl-PL" altLang="pl-PL" sz="1600"/>
          </a:p>
          <a:p>
            <a:r>
              <a:rPr lang="pl-PL" altLang="pl-PL" sz="1600"/>
              <a:t>W przeciwnym wypadku invoke działa analogicznie do:</a:t>
            </a:r>
            <a:br>
              <a:rPr lang="pl-PL" altLang="pl-PL" sz="1600"/>
            </a:br>
            <a:r>
              <a:rPr lang="pl-PL" altLang="pl-PL" sz="1600" b="1"/>
              <a:t>((*t1).*f)(t2, …, tN)</a:t>
            </a:r>
            <a:endParaRPr lang="pl-PL" altLang="pl-PL" sz="1600"/>
          </a:p>
        </p:txBody>
      </p:sp>
    </p:spTree>
    <p:extLst>
      <p:ext uri="{BB962C8B-B14F-4D97-AF65-F5344CB8AC3E}">
        <p14:creationId xmlns:p14="http://schemas.microsoft.com/office/powerpoint/2010/main" val="20909882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CC3412E8-F201-40FE-BF4C-B1BAC8B8A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l-PL" altLang="pl-PL"/>
              <a:t>Wskaźnik na pole klasy T</a:t>
            </a:r>
          </a:p>
        </p:txBody>
      </p:sp>
      <p:sp>
        <p:nvSpPr>
          <p:cNvPr id="8195" name="Symbol zastępczy zawartości 2">
            <a:extLst>
              <a:ext uri="{FF2B5EF4-FFF2-40B4-BE49-F238E27FC236}">
                <a16:creationId xmlns:a16="http://schemas.microsoft.com/office/drawing/2014/main" id="{CBF4661F-8F0A-4132-95F9-34C85B5D8B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628775"/>
            <a:ext cx="7632700" cy="4497388"/>
          </a:xfrm>
        </p:spPr>
        <p:txBody>
          <a:bodyPr/>
          <a:lstStyle/>
          <a:p>
            <a:r>
              <a:rPr lang="pl-PL" altLang="pl-PL" sz="1800"/>
              <a:t>Jeżeli N == 1 oraz f jest wskaźnikiem na pole T:</a:t>
            </a:r>
          </a:p>
          <a:p>
            <a:pPr lvl="1"/>
            <a:r>
              <a:rPr lang="pl-PL" altLang="pl-PL" sz="1600"/>
              <a:t>Jeżeli </a:t>
            </a:r>
            <a:r>
              <a:rPr lang="en-US" altLang="pl-PL" sz="1600"/>
              <a:t>std::is_base_of&lt;T,</a:t>
            </a:r>
            <a:r>
              <a:rPr lang="pl-PL" altLang="pl-PL" sz="1600"/>
              <a:t> </a:t>
            </a:r>
            <a:r>
              <a:rPr lang="en-US" altLang="pl-PL" sz="1600"/>
              <a:t>std::decay_t&lt;decltype(t1)&gt;&gt;::value</a:t>
            </a:r>
            <a:br>
              <a:rPr lang="pl-PL" altLang="pl-PL" sz="1600"/>
            </a:br>
            <a:r>
              <a:rPr lang="pl-PL" altLang="pl-PL" sz="1600"/>
              <a:t>jest true, to invoke działa analogicznie do: </a:t>
            </a:r>
            <a:r>
              <a:rPr lang="pl-PL" altLang="pl-PL" sz="1600" b="1"/>
              <a:t>t1.*f</a:t>
            </a:r>
          </a:p>
          <a:p>
            <a:pPr lvl="1"/>
            <a:endParaRPr lang="pl-PL" altLang="pl-PL" sz="1600"/>
          </a:p>
          <a:p>
            <a:pPr lvl="1"/>
            <a:r>
              <a:rPr lang="pl-PL" altLang="pl-PL" sz="1600"/>
              <a:t>Jeżeli </a:t>
            </a:r>
            <a:r>
              <a:rPr lang="de-DE" altLang="pl-PL" sz="1600"/>
              <a:t>std::decay_t&lt;decltype(t1)&gt;</a:t>
            </a:r>
            <a:r>
              <a:rPr lang="pl-PL" altLang="pl-PL" sz="1600"/>
              <a:t> jest specjalizacją std::reference_wrapper, to inoke działa analogicznie do: </a:t>
            </a:r>
            <a:br>
              <a:rPr lang="pl-PL" altLang="pl-PL" sz="1600"/>
            </a:br>
            <a:r>
              <a:rPr lang="pl-PL" altLang="pl-PL" sz="1600" b="1"/>
              <a:t>t1.get().*f</a:t>
            </a:r>
          </a:p>
          <a:p>
            <a:pPr lvl="1"/>
            <a:endParaRPr lang="pl-PL" altLang="pl-PL" sz="1600" b="1"/>
          </a:p>
          <a:p>
            <a:pPr lvl="1"/>
            <a:r>
              <a:rPr lang="pl-PL" altLang="pl-PL" sz="1600"/>
              <a:t>W przeciwnym wypadku invoke działa analogicznie do:</a:t>
            </a:r>
            <a:br>
              <a:rPr lang="pl-PL" altLang="pl-PL" sz="1600"/>
            </a:br>
            <a:r>
              <a:rPr lang="pl-PL" altLang="pl-PL" sz="1600" b="1"/>
              <a:t>(*t1).*f</a:t>
            </a:r>
            <a:endParaRPr lang="pl-PL" altLang="pl-PL" sz="1600"/>
          </a:p>
          <a:p>
            <a:pPr lvl="1"/>
            <a:endParaRPr lang="pl-PL" altLang="pl-PL" sz="1600" b="1"/>
          </a:p>
        </p:txBody>
      </p:sp>
    </p:spTree>
    <p:extLst>
      <p:ext uri="{BB962C8B-B14F-4D97-AF65-F5344CB8AC3E}">
        <p14:creationId xmlns:p14="http://schemas.microsoft.com/office/powerpoint/2010/main" val="35976454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ytuł 1">
            <a:extLst>
              <a:ext uri="{FF2B5EF4-FFF2-40B4-BE49-F238E27FC236}">
                <a16:creationId xmlns:a16="http://schemas.microsoft.com/office/drawing/2014/main" id="{7487DA7C-DD37-4685-9637-DDE83527F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Funkcja</a:t>
            </a:r>
          </a:p>
        </p:txBody>
      </p:sp>
      <p:sp>
        <p:nvSpPr>
          <p:cNvPr id="9219" name="Symbol zastępczy zawartości 2">
            <a:extLst>
              <a:ext uri="{FF2B5EF4-FFF2-40B4-BE49-F238E27FC236}">
                <a16:creationId xmlns:a16="http://schemas.microsoft.com/office/drawing/2014/main" id="{8ADD150D-AFB0-4A86-9B29-8066BF416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dirty="0"/>
              <a:t>Gdy </a:t>
            </a:r>
            <a:r>
              <a:rPr lang="pl-PL" altLang="pl-PL" dirty="0" err="1"/>
              <a:t>invoke</a:t>
            </a:r>
            <a:r>
              <a:rPr lang="pl-PL" altLang="pl-PL" dirty="0"/>
              <a:t> nie </a:t>
            </a:r>
            <a:r>
              <a:rPr lang="pl-PL" altLang="pl-PL" dirty="0" err="1"/>
              <a:t>spiełnia</a:t>
            </a:r>
            <a:r>
              <a:rPr lang="pl-PL" altLang="pl-PL" dirty="0"/>
              <a:t> żadnego z poprzednich warunków, to działa analogicznie do:</a:t>
            </a:r>
            <a:br>
              <a:rPr lang="pl-PL" altLang="pl-PL" dirty="0"/>
            </a:br>
            <a:r>
              <a:rPr lang="pl-PL" altLang="pl-PL" b="1" dirty="0"/>
              <a:t>f(t1, t2, …, </a:t>
            </a:r>
            <a:r>
              <a:rPr lang="pl-PL" altLang="pl-PL" b="1" dirty="0" err="1"/>
              <a:t>tN</a:t>
            </a:r>
            <a:r>
              <a:rPr lang="pl-PL" altLang="pl-PL" b="1" dirty="0"/>
              <a:t>)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r>
              <a:rPr lang="pl-PL" altLang="pl-PL" dirty="0">
                <a:solidFill>
                  <a:srgbClr val="FF0000"/>
                </a:solidFill>
              </a:rPr>
              <a:t>Przykład std_invoke.cpp</a:t>
            </a:r>
          </a:p>
        </p:txBody>
      </p:sp>
    </p:spTree>
    <p:extLst>
      <p:ext uri="{BB962C8B-B14F-4D97-AF65-F5344CB8AC3E}">
        <p14:creationId xmlns:p14="http://schemas.microsoft.com/office/powerpoint/2010/main" val="20446822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CFD8A7F-7E5F-43D0-B66F-E724CAEAF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8" y="2957513"/>
            <a:ext cx="7210425" cy="942975"/>
          </a:xfrm>
        </p:spPr>
        <p:txBody>
          <a:bodyPr/>
          <a:lstStyle/>
          <a:p>
            <a:pPr algn="ctr"/>
            <a:r>
              <a:rPr lang="pl-PL" altLang="en-US" sz="3000"/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36487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A17D337C-7CD0-46A4-BBED-4C9781C77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std::byte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35FFACF6-8260-428F-8EEC-C6E484273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Nowy typ wprowadzony w C++17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Znajduje się w znanym wcześniej nagłówku &lt;cstddef&gt; (w tym nagłówku jest też m.in.. nullptr_t).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Implementuje bajt zgodnie ze standardem C++ jako kolekcję bitów, bez żadnych dodatkowych interpretacji.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92CF1FED-5E2F-40E5-A1FD-C409A3802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67C0802-210A-4681-AEAD-D1533E720CFC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ytuł 1">
            <a:extLst>
              <a:ext uri="{FF2B5EF4-FFF2-40B4-BE49-F238E27FC236}">
                <a16:creationId xmlns:a16="http://schemas.microsoft.com/office/drawing/2014/main" id="{5560AA09-D6BB-427C-9F39-90877BD19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std::apply</a:t>
            </a:r>
          </a:p>
        </p:txBody>
      </p:sp>
      <p:sp>
        <p:nvSpPr>
          <p:cNvPr id="11267" name="Symbol zastępczy zawartości 2">
            <a:extLst>
              <a:ext uri="{FF2B5EF4-FFF2-40B4-BE49-F238E27FC236}">
                <a16:creationId xmlns:a16="http://schemas.microsoft.com/office/drawing/2014/main" id="{EFE15318-EA6F-4A05-915E-56ABF4AB0A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/>
              <a:t>Pozwala na wywołanie obiektu „callable” </a:t>
            </a:r>
            <a:br>
              <a:rPr lang="pl-PL" altLang="pl-PL"/>
            </a:br>
            <a:r>
              <a:rPr lang="pl-PL" altLang="pl-PL"/>
              <a:t>z argumentami, które są przekazywane i wypakowywane z obiektu typu std::tuple, bądź obiektu, który częściowo implementuje interfejs std::tuple, czyli:</a:t>
            </a:r>
          </a:p>
          <a:p>
            <a:pPr lvl="1"/>
            <a:r>
              <a:rPr lang="pl-PL" altLang="pl-PL"/>
              <a:t>std::get</a:t>
            </a:r>
          </a:p>
          <a:p>
            <a:pPr lvl="1"/>
            <a:r>
              <a:rPr lang="pl-PL" altLang="pl-PL"/>
              <a:t>std::tuple_size</a:t>
            </a:r>
          </a:p>
          <a:p>
            <a:pPr lvl="1"/>
            <a:r>
              <a:rPr lang="pl-PL" altLang="pl-PL"/>
              <a:t>Np.: std::array, std::pair</a:t>
            </a:r>
          </a:p>
          <a:p>
            <a:endParaRPr lang="pl-PL" altLang="pl-PL"/>
          </a:p>
          <a:p>
            <a:r>
              <a:rPr lang="pl-PL" altLang="pl-PL">
                <a:solidFill>
                  <a:srgbClr val="FF0000"/>
                </a:solidFill>
              </a:rPr>
              <a:t>Przykład std_apply.cpp</a:t>
            </a:r>
          </a:p>
          <a:p>
            <a:pPr lvl="1"/>
            <a:endParaRPr lang="pl-PL" altLang="pl-PL"/>
          </a:p>
          <a:p>
            <a:pPr lvl="1"/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608023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DB751603-2673-4CF8-94E3-F1035142A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8488" y="3074988"/>
            <a:ext cx="5407025" cy="708025"/>
          </a:xfrm>
        </p:spPr>
        <p:txBody>
          <a:bodyPr/>
          <a:lstStyle/>
          <a:p>
            <a:pPr algn="ctr"/>
            <a:r>
              <a:rPr lang="pl-PL" altLang="en-US" sz="3000"/>
              <a:t>make_from_tuple</a:t>
            </a:r>
          </a:p>
        </p:txBody>
      </p:sp>
    </p:spTree>
    <p:extLst>
      <p:ext uri="{BB962C8B-B14F-4D97-AF65-F5344CB8AC3E}">
        <p14:creationId xmlns:p14="http://schemas.microsoft.com/office/powerpoint/2010/main" val="23052724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ytuł 1">
            <a:extLst>
              <a:ext uri="{FF2B5EF4-FFF2-40B4-BE49-F238E27FC236}">
                <a16:creationId xmlns:a16="http://schemas.microsoft.com/office/drawing/2014/main" id="{ED5237CD-3A9D-4CA3-A9F5-1BE4FEC09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std::make_from_tuple</a:t>
            </a:r>
            <a:endParaRPr lang="pl-PL" altLang="pl-PL"/>
          </a:p>
        </p:txBody>
      </p:sp>
      <p:sp>
        <p:nvSpPr>
          <p:cNvPr id="13315" name="Symbol zastępczy zawartości 2">
            <a:extLst>
              <a:ext uri="{FF2B5EF4-FFF2-40B4-BE49-F238E27FC236}">
                <a16:creationId xmlns:a16="http://schemas.microsoft.com/office/drawing/2014/main" id="{41115A95-2BD3-4F6C-BD36-740E1C096D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dirty="0"/>
              <a:t>Podobnie jak </a:t>
            </a:r>
            <a:r>
              <a:rPr lang="pl-PL" altLang="pl-PL" dirty="0" err="1"/>
              <a:t>std</a:t>
            </a:r>
            <a:r>
              <a:rPr lang="pl-PL" altLang="pl-PL" dirty="0"/>
              <a:t>::</a:t>
            </a:r>
            <a:r>
              <a:rPr lang="pl-PL" altLang="pl-PL" dirty="0" err="1"/>
              <a:t>apply</a:t>
            </a:r>
            <a:r>
              <a:rPr lang="pl-PL" altLang="pl-PL" dirty="0"/>
              <a:t> pozwala na przekazanie argumentów w formie </a:t>
            </a:r>
            <a:r>
              <a:rPr lang="pl-PL" altLang="pl-PL" dirty="0" err="1"/>
              <a:t>std</a:t>
            </a:r>
            <a:r>
              <a:rPr lang="pl-PL" altLang="pl-PL" dirty="0"/>
              <a:t>::</a:t>
            </a:r>
            <a:r>
              <a:rPr lang="pl-PL" altLang="pl-PL" dirty="0" err="1"/>
              <a:t>tuple</a:t>
            </a:r>
            <a:r>
              <a:rPr lang="pl-PL" altLang="pl-PL" dirty="0"/>
              <a:t>, bądź klasy częściowo implementującej jej interfejs, natomiast w przeciwieństwie do </a:t>
            </a:r>
            <a:r>
              <a:rPr lang="pl-PL" altLang="pl-PL" dirty="0" err="1"/>
              <a:t>std</a:t>
            </a:r>
            <a:r>
              <a:rPr lang="pl-PL" altLang="pl-PL" dirty="0"/>
              <a:t>::</a:t>
            </a:r>
            <a:r>
              <a:rPr lang="pl-PL" altLang="pl-PL" dirty="0" err="1"/>
              <a:t>apply</a:t>
            </a:r>
            <a:r>
              <a:rPr lang="pl-PL" altLang="pl-PL" dirty="0"/>
              <a:t> służy do konstruowania obiektów z użyciem przekazanych parametrów. Wynikiem działania tej funkcji jest utworzony obiekt.</a:t>
            </a:r>
          </a:p>
          <a:p>
            <a:endParaRPr lang="pl-PL" altLang="pl-PL" dirty="0"/>
          </a:p>
          <a:p>
            <a:r>
              <a:rPr lang="pl-PL" altLang="pl-PL" dirty="0">
                <a:solidFill>
                  <a:srgbClr val="FF0000"/>
                </a:solidFill>
              </a:rPr>
              <a:t>Przykład std_make_from_tuple.cpp </a:t>
            </a:r>
          </a:p>
        </p:txBody>
      </p:sp>
    </p:spTree>
    <p:extLst>
      <p:ext uri="{BB962C8B-B14F-4D97-AF65-F5344CB8AC3E}">
        <p14:creationId xmlns:p14="http://schemas.microsoft.com/office/powerpoint/2010/main" val="28493684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ytuł 1">
            <a:extLst>
              <a:ext uri="{FF2B5EF4-FFF2-40B4-BE49-F238E27FC236}">
                <a16:creationId xmlns:a16="http://schemas.microsoft.com/office/drawing/2014/main" id="{ECCAA365-A2E8-4C26-9C13-81C1A11EB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8" y="2957513"/>
            <a:ext cx="7210425" cy="942975"/>
          </a:xfrm>
        </p:spPr>
        <p:txBody>
          <a:bodyPr/>
          <a:lstStyle/>
          <a:p>
            <a:pPr algn="ctr"/>
            <a:r>
              <a:rPr lang="pl-PL" altLang="pl-PL"/>
              <a:t>for_each_n</a:t>
            </a:r>
          </a:p>
        </p:txBody>
      </p:sp>
    </p:spTree>
    <p:extLst>
      <p:ext uri="{BB962C8B-B14F-4D97-AF65-F5344CB8AC3E}">
        <p14:creationId xmlns:p14="http://schemas.microsoft.com/office/powerpoint/2010/main" val="18115336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ytuł 1">
            <a:extLst>
              <a:ext uri="{FF2B5EF4-FFF2-40B4-BE49-F238E27FC236}">
                <a16:creationId xmlns:a16="http://schemas.microsoft.com/office/drawing/2014/main" id="{E093A4C1-8B46-44C9-A8B8-D6D61CB1F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std::for_each_n</a:t>
            </a:r>
          </a:p>
        </p:txBody>
      </p:sp>
      <p:sp>
        <p:nvSpPr>
          <p:cNvPr id="15363" name="Symbol zastępczy zawartości 2">
            <a:extLst>
              <a:ext uri="{FF2B5EF4-FFF2-40B4-BE49-F238E27FC236}">
                <a16:creationId xmlns:a16="http://schemas.microsoft.com/office/drawing/2014/main" id="{27B1DE8B-1DCA-4854-AB5C-63A3198DF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628775"/>
            <a:ext cx="7488238" cy="4497388"/>
          </a:xfrm>
        </p:spPr>
        <p:txBody>
          <a:bodyPr/>
          <a:lstStyle/>
          <a:p>
            <a:r>
              <a:rPr lang="pl-PL" altLang="pl-PL" sz="1600" dirty="0"/>
              <a:t>Podobnie jak </a:t>
            </a:r>
            <a:r>
              <a:rPr lang="pl-PL" altLang="pl-PL" sz="1600" dirty="0" err="1"/>
              <a:t>std</a:t>
            </a:r>
            <a:r>
              <a:rPr lang="pl-PL" altLang="pl-PL" sz="1600" dirty="0"/>
              <a:t>::</a:t>
            </a:r>
            <a:r>
              <a:rPr lang="pl-PL" altLang="pl-PL" sz="1600" dirty="0" err="1"/>
              <a:t>for_each</a:t>
            </a:r>
            <a:r>
              <a:rPr lang="pl-PL" altLang="pl-PL" sz="1600" dirty="0"/>
              <a:t> pozwala na zaaplikowanie obiektu funkcyjnego do obiektu który jest wynikiem </a:t>
            </a:r>
            <a:r>
              <a:rPr lang="pl-PL" altLang="pl-PL" sz="1600" dirty="0" err="1"/>
              <a:t>dereferencji</a:t>
            </a:r>
            <a:r>
              <a:rPr lang="pl-PL" altLang="pl-PL" sz="1600" dirty="0"/>
              <a:t> </a:t>
            </a:r>
            <a:r>
              <a:rPr lang="pl-PL" altLang="pl-PL" sz="1600" dirty="0" err="1"/>
              <a:t>iteratora</a:t>
            </a:r>
            <a:r>
              <a:rPr lang="pl-PL" altLang="pl-PL" sz="1600" dirty="0"/>
              <a:t> </a:t>
            </a:r>
            <a:br>
              <a:rPr lang="pl-PL" altLang="pl-PL" sz="1600" dirty="0"/>
            </a:br>
            <a:r>
              <a:rPr lang="pl-PL" altLang="pl-PL" sz="1600" dirty="0"/>
              <a:t>z przedziału od [</a:t>
            </a:r>
            <a:r>
              <a:rPr lang="pl-PL" altLang="pl-PL" sz="1600" dirty="0" err="1"/>
              <a:t>first</a:t>
            </a:r>
            <a:r>
              <a:rPr lang="pl-PL" altLang="pl-PL" sz="1600" dirty="0"/>
              <a:t>, </a:t>
            </a:r>
            <a:r>
              <a:rPr lang="pl-PL" altLang="pl-PL" sz="1600" dirty="0" err="1"/>
              <a:t>first+n</a:t>
            </a:r>
            <a:r>
              <a:rPr lang="pl-PL" altLang="pl-PL" sz="1600" dirty="0"/>
              <a:t>)</a:t>
            </a:r>
          </a:p>
          <a:p>
            <a:endParaRPr lang="pl-PL" altLang="pl-PL" sz="1600" dirty="0"/>
          </a:p>
          <a:p>
            <a:r>
              <a:rPr lang="pl-PL" altLang="pl-PL" sz="1600" dirty="0"/>
              <a:t>Zapis:</a:t>
            </a:r>
            <a:br>
              <a:rPr lang="pl-PL" altLang="pl-PL" sz="1600" dirty="0"/>
            </a:br>
            <a:r>
              <a:rPr lang="pl-PL" altLang="pl-PL" sz="1600" dirty="0"/>
              <a:t>f</a:t>
            </a:r>
            <a:r>
              <a:rPr lang="en-US" altLang="pl-PL" sz="1600" dirty="0" err="1"/>
              <a:t>or_each_n</a:t>
            </a:r>
            <a:r>
              <a:rPr lang="en-US" altLang="pl-PL" sz="1600" dirty="0"/>
              <a:t>( </a:t>
            </a:r>
            <a:r>
              <a:rPr lang="pl-PL" altLang="pl-PL" sz="1600" dirty="0"/>
              <a:t>It</a:t>
            </a:r>
            <a:r>
              <a:rPr lang="en-US" altLang="pl-PL" sz="1600" dirty="0"/>
              <a:t> first, Size n, </a:t>
            </a:r>
            <a:r>
              <a:rPr lang="pl-PL" altLang="pl-PL" sz="1600" dirty="0" err="1"/>
              <a:t>Function</a:t>
            </a:r>
            <a:r>
              <a:rPr lang="en-US" altLang="pl-PL" sz="1600" dirty="0"/>
              <a:t> f );</a:t>
            </a:r>
            <a:br>
              <a:rPr lang="pl-PL" altLang="pl-PL" sz="1600" dirty="0"/>
            </a:br>
            <a:br>
              <a:rPr lang="pl-PL" altLang="pl-PL" sz="1600" dirty="0"/>
            </a:br>
            <a:r>
              <a:rPr lang="pl-PL" altLang="pl-PL" sz="1600" dirty="0"/>
              <a:t>f</a:t>
            </a:r>
            <a:r>
              <a:rPr lang="en-US" altLang="pl-PL" sz="1600" dirty="0" err="1"/>
              <a:t>or_each_n</a:t>
            </a:r>
            <a:r>
              <a:rPr lang="en-US" altLang="pl-PL" sz="1600" dirty="0"/>
              <a:t>(</a:t>
            </a:r>
            <a:r>
              <a:rPr lang="pl-PL" altLang="pl-PL" sz="1600" dirty="0" err="1"/>
              <a:t>ExecutionPolicy</a:t>
            </a:r>
            <a:r>
              <a:rPr lang="pl-PL" altLang="pl-PL" sz="1600" dirty="0"/>
              <a:t>&amp;&amp; policy, It</a:t>
            </a:r>
            <a:r>
              <a:rPr lang="en-US" altLang="pl-PL" sz="1600" dirty="0"/>
              <a:t> first, Size n, </a:t>
            </a:r>
            <a:r>
              <a:rPr lang="pl-PL" altLang="pl-PL" sz="1600" dirty="0" err="1"/>
              <a:t>Function</a:t>
            </a:r>
            <a:r>
              <a:rPr lang="en-US" altLang="pl-PL" sz="1600" dirty="0"/>
              <a:t> f );</a:t>
            </a:r>
            <a:endParaRPr lang="pl-PL" altLang="pl-PL" sz="1600" dirty="0"/>
          </a:p>
          <a:p>
            <a:endParaRPr lang="pl-PL" altLang="pl-PL" sz="1600" dirty="0"/>
          </a:p>
          <a:p>
            <a:r>
              <a:rPr lang="pl-PL" altLang="pl-PL" sz="1600" dirty="0"/>
              <a:t>W pierwszym przypadku </a:t>
            </a:r>
            <a:r>
              <a:rPr lang="pl-PL" altLang="pl-PL" sz="1600" dirty="0" err="1"/>
              <a:t>iterator</a:t>
            </a:r>
            <a:r>
              <a:rPr lang="pl-PL" altLang="pl-PL" sz="1600" dirty="0"/>
              <a:t> musi spełniać założenia Input </a:t>
            </a:r>
            <a:r>
              <a:rPr lang="pl-PL" altLang="pl-PL" sz="1600" dirty="0" err="1"/>
              <a:t>iteratora</a:t>
            </a:r>
            <a:r>
              <a:rPr lang="pl-PL" altLang="pl-PL" sz="1600" dirty="0"/>
              <a:t>, a f musi być „</a:t>
            </a:r>
            <a:r>
              <a:rPr lang="pl-PL" altLang="pl-PL" sz="1600" dirty="0" err="1"/>
              <a:t>move</a:t>
            </a:r>
            <a:r>
              <a:rPr lang="pl-PL" altLang="pl-PL" sz="1600" dirty="0"/>
              <a:t> </a:t>
            </a:r>
            <a:r>
              <a:rPr lang="pl-PL" altLang="pl-PL" sz="1600" dirty="0" err="1"/>
              <a:t>constructible</a:t>
            </a:r>
            <a:r>
              <a:rPr lang="pl-PL" altLang="pl-PL" sz="1600" dirty="0"/>
              <a:t>”. Kolejność wykonania zostaje zachowana.</a:t>
            </a:r>
          </a:p>
          <a:p>
            <a:endParaRPr lang="pl-PL" altLang="pl-PL" sz="1600" dirty="0"/>
          </a:p>
          <a:p>
            <a:r>
              <a:rPr lang="pl-PL" altLang="pl-PL" sz="1600" dirty="0"/>
              <a:t>W drugim przypadku </a:t>
            </a:r>
            <a:r>
              <a:rPr lang="pl-PL" altLang="pl-PL" sz="1600" dirty="0" err="1"/>
              <a:t>iterator</a:t>
            </a:r>
            <a:r>
              <a:rPr lang="pl-PL" altLang="pl-PL" sz="1600" dirty="0"/>
              <a:t> musi spełniać założenia </a:t>
            </a:r>
            <a:r>
              <a:rPr lang="pl-PL" altLang="pl-PL" sz="1600" dirty="0" err="1"/>
              <a:t>Forward</a:t>
            </a:r>
            <a:r>
              <a:rPr lang="pl-PL" altLang="pl-PL" sz="1600" dirty="0"/>
              <a:t> </a:t>
            </a:r>
            <a:r>
              <a:rPr lang="pl-PL" altLang="pl-PL" sz="1600" dirty="0" err="1"/>
              <a:t>iteratora</a:t>
            </a:r>
            <a:r>
              <a:rPr lang="pl-PL" altLang="pl-PL" sz="1600" dirty="0"/>
              <a:t> a f musi być „</a:t>
            </a:r>
            <a:r>
              <a:rPr lang="pl-PL" altLang="pl-PL" sz="1600" dirty="0" err="1"/>
              <a:t>copy</a:t>
            </a:r>
            <a:r>
              <a:rPr lang="pl-PL" altLang="pl-PL" sz="1600" dirty="0"/>
              <a:t> </a:t>
            </a:r>
            <a:r>
              <a:rPr lang="pl-PL" altLang="pl-PL" sz="1600" dirty="0" err="1"/>
              <a:t>constructible</a:t>
            </a:r>
            <a:r>
              <a:rPr lang="pl-PL" altLang="pl-PL" sz="1600" dirty="0"/>
              <a:t>”. </a:t>
            </a:r>
            <a:r>
              <a:rPr lang="pl-PL" altLang="pl-PL" sz="1600" dirty="0" err="1"/>
              <a:t>Kolejnośc</a:t>
            </a:r>
            <a:r>
              <a:rPr lang="pl-PL" altLang="pl-PL" sz="1600" dirty="0"/>
              <a:t> wykonania nie musi zostać zachowana.</a:t>
            </a:r>
          </a:p>
          <a:p>
            <a:endParaRPr lang="pl-PL" altLang="pl-PL" sz="1600" dirty="0"/>
          </a:p>
          <a:p>
            <a:r>
              <a:rPr lang="pl-PL" altLang="pl-PL" sz="1600" strike="sngStrike" dirty="0">
                <a:solidFill>
                  <a:srgbClr val="FF0000"/>
                </a:solidFill>
              </a:rPr>
              <a:t>Przykład for_each_n.cpp</a:t>
            </a:r>
            <a:r>
              <a:rPr lang="pl-PL" altLang="pl-PL" sz="1600" dirty="0">
                <a:solidFill>
                  <a:srgbClr val="FF0000"/>
                </a:solidFill>
              </a:rPr>
              <a:t>  brak wsparcia w kompilatorze</a:t>
            </a:r>
            <a:endParaRPr lang="pl-PL" altLang="pl-PL" sz="1600" strike="sngStrike" dirty="0">
              <a:solidFill>
                <a:srgbClr val="FF0000"/>
              </a:solidFill>
            </a:endParaRPr>
          </a:p>
          <a:p>
            <a:endParaRPr lang="pl-PL" altLang="pl-PL" sz="1600" dirty="0"/>
          </a:p>
        </p:txBody>
      </p:sp>
    </p:spTree>
    <p:extLst>
      <p:ext uri="{BB962C8B-B14F-4D97-AF65-F5344CB8AC3E}">
        <p14:creationId xmlns:p14="http://schemas.microsoft.com/office/powerpoint/2010/main" val="16705898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ytuł 1">
            <a:extLst>
              <a:ext uri="{FF2B5EF4-FFF2-40B4-BE49-F238E27FC236}">
                <a16:creationId xmlns:a16="http://schemas.microsoft.com/office/drawing/2014/main" id="{82D2D677-A7F8-4A0A-8E09-61E573013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Execution policy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840219-007F-44E0-A0F8-C3FBA683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75" y="1628775"/>
            <a:ext cx="7559675" cy="49688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l-PL" sz="2200" dirty="0"/>
              <a:t>Polityki wykonania odnoszą się do zrównoleglania algorytmów. Wyróżniamy trzy polityki wykonania:</a:t>
            </a:r>
          </a:p>
          <a:p>
            <a:pPr>
              <a:defRPr/>
            </a:pPr>
            <a:endParaRPr lang="pl-PL" sz="2200" dirty="0"/>
          </a:p>
          <a:p>
            <a:pPr>
              <a:defRPr/>
            </a:pPr>
            <a:r>
              <a:rPr lang="pl-PL" sz="2200" dirty="0" err="1"/>
              <a:t>sequenced_policy</a:t>
            </a:r>
            <a:r>
              <a:rPr lang="pl-PL" sz="2200" dirty="0"/>
              <a:t> – nie zezwala na zrównoleglanie algorytmu</a:t>
            </a:r>
          </a:p>
          <a:p>
            <a:pPr>
              <a:defRPr/>
            </a:pPr>
            <a:endParaRPr lang="pl-PL" sz="2200" dirty="0"/>
          </a:p>
          <a:p>
            <a:pPr>
              <a:defRPr/>
            </a:pPr>
            <a:r>
              <a:rPr lang="pl-PL" sz="2200" dirty="0" err="1"/>
              <a:t>parallel_policy</a:t>
            </a:r>
            <a:r>
              <a:rPr lang="pl-PL" sz="2200" dirty="0"/>
              <a:t> – pozwala na zrównoleglenie algorytmu z pojedynczymi </a:t>
            </a:r>
            <a:r>
              <a:rPr lang="pl-PL" sz="2200" dirty="0" err="1"/>
              <a:t>wykonaniami</a:t>
            </a:r>
            <a:endParaRPr lang="pl-PL" sz="2200" dirty="0"/>
          </a:p>
          <a:p>
            <a:pPr>
              <a:defRPr/>
            </a:pPr>
            <a:endParaRPr lang="pl-PL" sz="2200" dirty="0"/>
          </a:p>
          <a:p>
            <a:pPr>
              <a:defRPr/>
            </a:pPr>
            <a:r>
              <a:rPr lang="pl-PL" sz="2200" dirty="0" err="1"/>
              <a:t>parallel_unsequenced_policy</a:t>
            </a:r>
            <a:r>
              <a:rPr lang="pl-PL" sz="2200" dirty="0"/>
              <a:t> – pozwala na zrównoleglenie algorytmu oraz jego </a:t>
            </a:r>
            <a:r>
              <a:rPr lang="pl-PL" sz="2200" dirty="0" err="1"/>
              <a:t>zwektoryzowanie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42043120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>
            <a:extLst>
              <a:ext uri="{FF2B5EF4-FFF2-40B4-BE49-F238E27FC236}">
                <a16:creationId xmlns:a16="http://schemas.microsoft.com/office/drawing/2014/main" id="{ACF8D158-0ABA-4C19-9FF3-52EF6F6F8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Różnica między par_unseq, a par</a:t>
            </a:r>
          </a:p>
        </p:txBody>
      </p:sp>
      <p:pic>
        <p:nvPicPr>
          <p:cNvPr id="17411" name="Symbol zastępczy zawartości 4">
            <a:extLst>
              <a:ext uri="{FF2B5EF4-FFF2-40B4-BE49-F238E27FC236}">
                <a16:creationId xmlns:a16="http://schemas.microsoft.com/office/drawing/2014/main" id="{4244A1A6-71E0-44C4-84EC-A3550368B4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989138"/>
            <a:ext cx="3676650" cy="1219200"/>
          </a:xfrm>
        </p:spPr>
      </p:pic>
      <p:pic>
        <p:nvPicPr>
          <p:cNvPr id="17412" name="Obraz 5">
            <a:extLst>
              <a:ext uri="{FF2B5EF4-FFF2-40B4-BE49-F238E27FC236}">
                <a16:creationId xmlns:a16="http://schemas.microsoft.com/office/drawing/2014/main" id="{C6747FC5-F040-44FF-A6D4-0213682E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149725"/>
            <a:ext cx="13906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Obraz 6">
            <a:extLst>
              <a:ext uri="{FF2B5EF4-FFF2-40B4-BE49-F238E27FC236}">
                <a16:creationId xmlns:a16="http://schemas.microsoft.com/office/drawing/2014/main" id="{4EFAB503-C8AD-4F5E-8FEA-90000BEF3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149725"/>
            <a:ext cx="2657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Prostokąt 1">
            <a:extLst>
              <a:ext uri="{FF2B5EF4-FFF2-40B4-BE49-F238E27FC236}">
                <a16:creationId xmlns:a16="http://schemas.microsoft.com/office/drawing/2014/main" id="{46250715-00A9-448B-BB82-F6F0E0DD0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38175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pl-PL" sz="1200" dirty="0"/>
              <a:t>Źródło: www.bfilipek.com/2017/08/cpp17-details-parallel.html</a:t>
            </a:r>
          </a:p>
        </p:txBody>
      </p:sp>
    </p:spTree>
    <p:extLst>
      <p:ext uri="{BB962C8B-B14F-4D97-AF65-F5344CB8AC3E}">
        <p14:creationId xmlns:p14="http://schemas.microsoft.com/office/powerpoint/2010/main" val="15318126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1">
            <a:extLst>
              <a:ext uri="{FF2B5EF4-FFF2-40B4-BE49-F238E27FC236}">
                <a16:creationId xmlns:a16="http://schemas.microsoft.com/office/drawing/2014/main" id="{D619A59E-3FBB-4D7A-90AD-BC34E98FD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8" y="2957513"/>
            <a:ext cx="7210425" cy="942975"/>
          </a:xfrm>
        </p:spPr>
        <p:txBody>
          <a:bodyPr/>
          <a:lstStyle/>
          <a:p>
            <a:pPr algn="ctr"/>
            <a:r>
              <a:rPr lang="pl-PL" altLang="pl-PL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3783440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1">
            <a:extLst>
              <a:ext uri="{FF2B5EF4-FFF2-40B4-BE49-F238E27FC236}">
                <a16:creationId xmlns:a16="http://schemas.microsoft.com/office/drawing/2014/main" id="{F3CDE725-9574-4507-BB99-28D0B6E2E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reduce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94FB41-4454-495B-AA3F-B7236004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8" y="1628775"/>
            <a:ext cx="8297862" cy="4497388"/>
          </a:xfrm>
        </p:spPr>
        <p:txBody>
          <a:bodyPr/>
          <a:lstStyle/>
          <a:p>
            <a:pPr>
              <a:defRPr/>
            </a:pPr>
            <a:r>
              <a:rPr lang="pl-PL" sz="2100" dirty="0"/>
              <a:t>Pozwala na wykonanie binarnej operacji zakresie zadanym przez </a:t>
            </a:r>
            <a:r>
              <a:rPr lang="pl-PL" sz="2100" dirty="0" err="1"/>
              <a:t>iteratory</a:t>
            </a:r>
            <a:endParaRPr lang="pl-PL" sz="2100" dirty="0"/>
          </a:p>
          <a:p>
            <a:pPr marL="0" indent="0">
              <a:buFontTx/>
              <a:buNone/>
              <a:defRPr/>
            </a:pPr>
            <a:endParaRPr lang="pl-PL" sz="2100" dirty="0"/>
          </a:p>
          <a:p>
            <a:pPr>
              <a:defRPr/>
            </a:pPr>
            <a:r>
              <a:rPr lang="pl-PL" sz="2100" dirty="0"/>
              <a:t>Zapis:</a:t>
            </a:r>
          </a:p>
          <a:p>
            <a:pPr lvl="1">
              <a:defRPr/>
            </a:pPr>
            <a:r>
              <a:rPr lang="pl-PL" sz="2100" dirty="0" err="1"/>
              <a:t>reduce</a:t>
            </a:r>
            <a:r>
              <a:rPr lang="pl-PL" sz="2100" dirty="0"/>
              <a:t>(</a:t>
            </a:r>
            <a:r>
              <a:rPr lang="pl-PL" sz="2100" dirty="0" err="1"/>
              <a:t>InputIt</a:t>
            </a:r>
            <a:r>
              <a:rPr lang="pl-PL" sz="2100" dirty="0"/>
              <a:t> </a:t>
            </a:r>
            <a:r>
              <a:rPr lang="pl-PL" sz="2100" dirty="0" err="1"/>
              <a:t>first</a:t>
            </a:r>
            <a:r>
              <a:rPr lang="pl-PL" sz="2100" dirty="0"/>
              <a:t>, </a:t>
            </a:r>
            <a:r>
              <a:rPr lang="pl-PL" sz="2100" dirty="0" err="1"/>
              <a:t>InputIt</a:t>
            </a:r>
            <a:r>
              <a:rPr lang="pl-PL" sz="2100" dirty="0"/>
              <a:t> </a:t>
            </a:r>
            <a:r>
              <a:rPr lang="pl-PL" sz="2100" dirty="0" err="1"/>
              <a:t>last</a:t>
            </a:r>
            <a:r>
              <a:rPr lang="pl-PL" sz="2100" dirty="0"/>
              <a:t>);</a:t>
            </a:r>
          </a:p>
          <a:p>
            <a:pPr lvl="1">
              <a:defRPr/>
            </a:pPr>
            <a:r>
              <a:rPr lang="pl-PL" sz="2100" dirty="0" err="1"/>
              <a:t>reduce</a:t>
            </a:r>
            <a:r>
              <a:rPr lang="pl-PL" sz="2100" dirty="0"/>
              <a:t>(</a:t>
            </a:r>
            <a:r>
              <a:rPr lang="pl-PL" sz="2100" dirty="0" err="1"/>
              <a:t>InputIt</a:t>
            </a:r>
            <a:r>
              <a:rPr lang="pl-PL" sz="2100" dirty="0"/>
              <a:t> </a:t>
            </a:r>
            <a:r>
              <a:rPr lang="pl-PL" sz="2100" dirty="0" err="1"/>
              <a:t>first</a:t>
            </a:r>
            <a:r>
              <a:rPr lang="pl-PL" sz="2100" dirty="0"/>
              <a:t>, </a:t>
            </a:r>
            <a:r>
              <a:rPr lang="pl-PL" sz="2100" dirty="0" err="1"/>
              <a:t>InputIt</a:t>
            </a:r>
            <a:r>
              <a:rPr lang="pl-PL" sz="2100" dirty="0"/>
              <a:t> </a:t>
            </a:r>
            <a:r>
              <a:rPr lang="pl-PL" sz="2100" dirty="0" err="1"/>
              <a:t>last</a:t>
            </a:r>
            <a:r>
              <a:rPr lang="pl-PL" sz="2100" dirty="0"/>
              <a:t>, </a:t>
            </a:r>
            <a:r>
              <a:rPr lang="pl-PL" sz="2100" dirty="0" err="1"/>
              <a:t>init</a:t>
            </a:r>
            <a:r>
              <a:rPr lang="pl-PL" sz="2100" dirty="0"/>
              <a:t>);</a:t>
            </a:r>
          </a:p>
          <a:p>
            <a:pPr lvl="1">
              <a:defRPr/>
            </a:pPr>
            <a:r>
              <a:rPr lang="pl-PL" sz="2100" dirty="0" err="1"/>
              <a:t>reduce</a:t>
            </a:r>
            <a:r>
              <a:rPr lang="pl-PL" sz="2100" dirty="0"/>
              <a:t>(</a:t>
            </a:r>
            <a:r>
              <a:rPr lang="pl-PL" sz="2100" dirty="0" err="1"/>
              <a:t>InputIt</a:t>
            </a:r>
            <a:r>
              <a:rPr lang="pl-PL" sz="2100" dirty="0"/>
              <a:t> </a:t>
            </a:r>
            <a:r>
              <a:rPr lang="pl-PL" sz="2100" dirty="0" err="1"/>
              <a:t>first</a:t>
            </a:r>
            <a:r>
              <a:rPr lang="pl-PL" sz="2100" dirty="0"/>
              <a:t>, </a:t>
            </a:r>
            <a:r>
              <a:rPr lang="pl-PL" sz="2100" dirty="0" err="1"/>
              <a:t>InputIt</a:t>
            </a:r>
            <a:r>
              <a:rPr lang="pl-PL" sz="2100" dirty="0"/>
              <a:t> </a:t>
            </a:r>
            <a:r>
              <a:rPr lang="pl-PL" sz="2100" dirty="0" err="1"/>
              <a:t>last</a:t>
            </a:r>
            <a:r>
              <a:rPr lang="pl-PL" sz="2100" dirty="0"/>
              <a:t>, </a:t>
            </a:r>
            <a:r>
              <a:rPr lang="pl-PL" sz="2100" dirty="0" err="1"/>
              <a:t>init</a:t>
            </a:r>
            <a:r>
              <a:rPr lang="pl-PL" sz="2100" dirty="0"/>
              <a:t>, </a:t>
            </a:r>
            <a:r>
              <a:rPr lang="pl-PL" sz="2100" dirty="0" err="1"/>
              <a:t>binary_op_obj</a:t>
            </a:r>
            <a:r>
              <a:rPr lang="pl-PL" sz="2100" dirty="0"/>
              <a:t>)</a:t>
            </a:r>
          </a:p>
          <a:p>
            <a:pPr marL="457200" lvl="1" indent="0">
              <a:buFontTx/>
              <a:buNone/>
              <a:defRPr/>
            </a:pPr>
            <a:endParaRPr lang="pl-PL" sz="2100" dirty="0"/>
          </a:p>
          <a:p>
            <a:pPr>
              <a:defRPr/>
            </a:pPr>
            <a:r>
              <a:rPr lang="pl-PL" sz="2100" strike="sngStrike" dirty="0">
                <a:solidFill>
                  <a:srgbClr val="FF0000"/>
                </a:solidFill>
              </a:rPr>
              <a:t>Przykład reduce.cpp</a:t>
            </a:r>
          </a:p>
          <a:p>
            <a:pPr>
              <a:defRPr/>
            </a:pPr>
            <a:endParaRPr lang="pl-PL" sz="2100" dirty="0"/>
          </a:p>
          <a:p>
            <a:pPr>
              <a:defRPr/>
            </a:pPr>
            <a:r>
              <a:rPr lang="pl-PL" sz="2100" dirty="0"/>
              <a:t>Jest możliwe podanie </a:t>
            </a:r>
            <a:r>
              <a:rPr lang="pl-PL" sz="2100" dirty="0" err="1"/>
              <a:t>execution</a:t>
            </a:r>
            <a:r>
              <a:rPr lang="pl-PL" sz="2100" dirty="0"/>
              <a:t> policy jako pierwszego argumentu funkcji, natomiast wtedy </a:t>
            </a:r>
            <a:r>
              <a:rPr lang="pl-PL" sz="2100" dirty="0" err="1"/>
              <a:t>iterator</a:t>
            </a:r>
            <a:r>
              <a:rPr lang="pl-PL" sz="2100" dirty="0"/>
              <a:t> musi spełniać założenia </a:t>
            </a:r>
            <a:r>
              <a:rPr lang="pl-PL" sz="2100" dirty="0" err="1"/>
              <a:t>forward</a:t>
            </a:r>
            <a:r>
              <a:rPr lang="pl-PL" sz="2100" dirty="0"/>
              <a:t> </a:t>
            </a:r>
            <a:r>
              <a:rPr lang="pl-PL" sz="2100" dirty="0" err="1"/>
              <a:t>iteratora</a:t>
            </a:r>
            <a:r>
              <a:rPr lang="pl-PL" sz="2100" dirty="0"/>
              <a:t>.</a:t>
            </a:r>
          </a:p>
          <a:p>
            <a:pPr lvl="1">
              <a:defRPr/>
            </a:pPr>
            <a:endParaRPr lang="pl-PL" sz="2100" dirty="0"/>
          </a:p>
          <a:p>
            <a:pPr lvl="1">
              <a:defRPr/>
            </a:pPr>
            <a:endParaRPr lang="pl-PL" sz="2100" dirty="0"/>
          </a:p>
        </p:txBody>
      </p:sp>
    </p:spTree>
    <p:extLst>
      <p:ext uri="{BB962C8B-B14F-4D97-AF65-F5344CB8AC3E}">
        <p14:creationId xmlns:p14="http://schemas.microsoft.com/office/powerpoint/2010/main" val="41829390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ytuł 1">
            <a:extLst>
              <a:ext uri="{FF2B5EF4-FFF2-40B4-BE49-F238E27FC236}">
                <a16:creationId xmlns:a16="http://schemas.microsoft.com/office/drawing/2014/main" id="{3C765284-8699-442D-8DD2-B9776BC5C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reduce</a:t>
            </a:r>
          </a:p>
        </p:txBody>
      </p:sp>
      <p:sp>
        <p:nvSpPr>
          <p:cNvPr id="20483" name="Symbol zastępczy zawartości 2">
            <a:extLst>
              <a:ext uri="{FF2B5EF4-FFF2-40B4-BE49-F238E27FC236}">
                <a16:creationId xmlns:a16="http://schemas.microsoft.com/office/drawing/2014/main" id="{11363E10-4CEB-41D2-BA2A-BC008135D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dirty="0"/>
              <a:t>Wybierając współbieżne </a:t>
            </a:r>
            <a:r>
              <a:rPr lang="pl-PL" altLang="pl-PL" dirty="0" err="1"/>
              <a:t>execution</a:t>
            </a:r>
            <a:r>
              <a:rPr lang="pl-PL" altLang="pl-PL" dirty="0"/>
              <a:t> policy trzeba mieć na uwadze idące za tym konsekwencje</a:t>
            </a:r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r>
              <a:rPr lang="pl-PL" altLang="pl-PL" strike="sngStrike" dirty="0">
                <a:solidFill>
                  <a:srgbClr val="FF0000"/>
                </a:solidFill>
              </a:rPr>
              <a:t>Przykład reduce_par.cpp</a:t>
            </a:r>
          </a:p>
        </p:txBody>
      </p:sp>
      <p:pic>
        <p:nvPicPr>
          <p:cNvPr id="20484" name="Obraz 4">
            <a:extLst>
              <a:ext uri="{FF2B5EF4-FFF2-40B4-BE49-F238E27FC236}">
                <a16:creationId xmlns:a16="http://schemas.microsoft.com/office/drawing/2014/main" id="{31FE3D3C-A109-4E88-B1E4-7D49D162D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924175"/>
            <a:ext cx="28463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Obraz 6">
            <a:extLst>
              <a:ext uri="{FF2B5EF4-FFF2-40B4-BE49-F238E27FC236}">
                <a16:creationId xmlns:a16="http://schemas.microsoft.com/office/drawing/2014/main" id="{90522046-4E77-495B-A0C9-EA0F3661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919413"/>
            <a:ext cx="2847975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1A5799D6-7295-4190-8E33-FC8933449A0A}"/>
              </a:ext>
            </a:extLst>
          </p:cNvPr>
          <p:cNvSpPr/>
          <p:nvPr/>
        </p:nvSpPr>
        <p:spPr>
          <a:xfrm>
            <a:off x="1423591" y="5627263"/>
            <a:ext cx="57983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/>
              <a:t>Źródło: https://blog.tartanllama.xyz/accumulate-vs-reduce/</a:t>
            </a:r>
          </a:p>
        </p:txBody>
      </p:sp>
    </p:spTree>
    <p:extLst>
      <p:ext uri="{BB962C8B-B14F-4D97-AF65-F5344CB8AC3E}">
        <p14:creationId xmlns:p14="http://schemas.microsoft.com/office/powerpoint/2010/main" val="235514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8DFFE2F9-E755-4CA8-BC29-096F62AD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std::byte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DA9E0953-4520-42CB-B002-EBD884765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Wcześniej bajt reprezentowany jako char, unsigned char  czy uint8_t.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Typy te narzucają pewną interpretację przechowywanych bitów (np. dla char jest to jakiś znak).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Nie zawsze chcemy, by taka interpretacja miała miejsce – nie zawsze ma sens wykonywanie operacji charakterystycznych np. dla char.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std::byte ma zdefiniowane tylko operatory bitowe.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6E161F93-AE8B-44B8-99B5-F4DCD32D7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8831924-0BE9-48C8-B1FA-FC9DE21EF52C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ytuł 1">
            <a:extLst>
              <a:ext uri="{FF2B5EF4-FFF2-40B4-BE49-F238E27FC236}">
                <a16:creationId xmlns:a16="http://schemas.microsoft.com/office/drawing/2014/main" id="{3EC891E2-810F-4E92-AEA6-F47ECA834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8" y="2957513"/>
            <a:ext cx="7210425" cy="942975"/>
          </a:xfrm>
        </p:spPr>
        <p:txBody>
          <a:bodyPr/>
          <a:lstStyle/>
          <a:p>
            <a:pPr algn="ctr"/>
            <a:r>
              <a:rPr lang="pl-PL" altLang="pl-PL"/>
              <a:t>exclusive_scan / inclusive_scan</a:t>
            </a:r>
          </a:p>
        </p:txBody>
      </p:sp>
    </p:spTree>
    <p:extLst>
      <p:ext uri="{BB962C8B-B14F-4D97-AF65-F5344CB8AC3E}">
        <p14:creationId xmlns:p14="http://schemas.microsoft.com/office/powerpoint/2010/main" val="18199906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ytuł 1">
            <a:extLst>
              <a:ext uri="{FF2B5EF4-FFF2-40B4-BE49-F238E27FC236}">
                <a16:creationId xmlns:a16="http://schemas.microsoft.com/office/drawing/2014/main" id="{933A6F34-3AD7-436F-B1A5-9E18C1076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exclusive_scan / inclusive_scan</a:t>
            </a:r>
          </a:p>
        </p:txBody>
      </p:sp>
      <p:sp>
        <p:nvSpPr>
          <p:cNvPr id="22531" name="Symbol zastępczy zawartości 2">
            <a:extLst>
              <a:ext uri="{FF2B5EF4-FFF2-40B4-BE49-F238E27FC236}">
                <a16:creationId xmlns:a16="http://schemas.microsoft.com/office/drawing/2014/main" id="{D25F8D93-2F34-442C-8F88-8CEDFCEB0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dirty="0" err="1"/>
              <a:t>scan</a:t>
            </a:r>
            <a:r>
              <a:rPr lang="pl-PL" altLang="pl-PL" dirty="0"/>
              <a:t> – operacja działająca na sekwencji obiektów. Wykonuje działanie na dwóch pierwszych elementach, następnie wynik tego działania jest wykonywany z następnym elementem</a:t>
            </a:r>
          </a:p>
          <a:p>
            <a:endParaRPr lang="pl-PL" altLang="pl-PL" dirty="0"/>
          </a:p>
          <a:p>
            <a:r>
              <a:rPr lang="pl-PL" altLang="pl-PL" dirty="0"/>
              <a:t>Zapis analogiczny jak w przypadku </a:t>
            </a:r>
            <a:r>
              <a:rPr lang="pl-PL" altLang="pl-PL" dirty="0" err="1"/>
              <a:t>reduce</a:t>
            </a:r>
            <a:r>
              <a:rPr lang="pl-PL" altLang="pl-PL" dirty="0"/>
              <a:t>, nie występuje przypadek bez „</a:t>
            </a:r>
            <a:r>
              <a:rPr lang="pl-PL" altLang="pl-PL" dirty="0" err="1"/>
              <a:t>init</a:t>
            </a:r>
            <a:r>
              <a:rPr lang="pl-PL" altLang="pl-PL" dirty="0"/>
              <a:t>”.</a:t>
            </a:r>
          </a:p>
          <a:p>
            <a:endParaRPr lang="pl-PL" altLang="pl-PL" dirty="0"/>
          </a:p>
          <a:p>
            <a:r>
              <a:rPr lang="pl-PL" altLang="pl-PL" dirty="0"/>
              <a:t>Kolejność wykonywania może być nie zachowana dla zrównoleglonego sposobu wykonania</a:t>
            </a:r>
          </a:p>
        </p:txBody>
      </p:sp>
    </p:spTree>
    <p:extLst>
      <p:ext uri="{BB962C8B-B14F-4D97-AF65-F5344CB8AC3E}">
        <p14:creationId xmlns:p14="http://schemas.microsoft.com/office/powerpoint/2010/main" val="16403081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ytuł 1">
            <a:extLst>
              <a:ext uri="{FF2B5EF4-FFF2-40B4-BE49-F238E27FC236}">
                <a16:creationId xmlns:a16="http://schemas.microsoft.com/office/drawing/2014/main" id="{119DB30B-64B3-45DE-A74C-8E6EB0AEF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Różnica między exclusive, a inclusive</a:t>
            </a:r>
          </a:p>
        </p:txBody>
      </p:sp>
      <p:pic>
        <p:nvPicPr>
          <p:cNvPr id="23555" name="Symbol zastępczy zawartości 3">
            <a:extLst>
              <a:ext uri="{FF2B5EF4-FFF2-40B4-BE49-F238E27FC236}">
                <a16:creationId xmlns:a16="http://schemas.microsoft.com/office/drawing/2014/main" id="{45697586-7324-45CD-8F40-22763FC612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2725" y="3284538"/>
            <a:ext cx="2857500" cy="571500"/>
          </a:xfrm>
        </p:spPr>
      </p:pic>
      <p:pic>
        <p:nvPicPr>
          <p:cNvPr id="23556" name="Obraz 4">
            <a:extLst>
              <a:ext uri="{FF2B5EF4-FFF2-40B4-BE49-F238E27FC236}">
                <a16:creationId xmlns:a16="http://schemas.microsoft.com/office/drawing/2014/main" id="{87EF1B5C-B8D5-420C-92AA-29E32CB88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84538"/>
            <a:ext cx="2857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pole tekstowe 5">
            <a:extLst>
              <a:ext uri="{FF2B5EF4-FFF2-40B4-BE49-F238E27FC236}">
                <a16:creationId xmlns:a16="http://schemas.microsoft.com/office/drawing/2014/main" id="{DAC06B72-D2F3-4485-820C-A3B5C2723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2781300"/>
            <a:ext cx="1241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pl-PL" sz="2000"/>
              <a:t>exclusive</a:t>
            </a:r>
          </a:p>
        </p:txBody>
      </p:sp>
      <p:sp>
        <p:nvSpPr>
          <p:cNvPr id="23558" name="Prostokąt 6">
            <a:extLst>
              <a:ext uri="{FF2B5EF4-FFF2-40B4-BE49-F238E27FC236}">
                <a16:creationId xmlns:a16="http://schemas.microsoft.com/office/drawing/2014/main" id="{2164DC0D-E32F-43EB-849D-322F7F845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763" y="2781300"/>
            <a:ext cx="1169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pl-PL" sz="2000"/>
              <a:t>inclusive</a:t>
            </a:r>
          </a:p>
        </p:txBody>
      </p:sp>
      <p:sp>
        <p:nvSpPr>
          <p:cNvPr id="23559" name="Prostokąt 8">
            <a:extLst>
              <a:ext uri="{FF2B5EF4-FFF2-40B4-BE49-F238E27FC236}">
                <a16:creationId xmlns:a16="http://schemas.microsoft.com/office/drawing/2014/main" id="{E77A5705-27A2-44D3-95B0-7B79E1572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4797425"/>
            <a:ext cx="82899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l-PL" altLang="pl-PL" sz="2200" strike="sngStrike" dirty="0">
                <a:solidFill>
                  <a:srgbClr val="FF0000"/>
                </a:solidFill>
              </a:rPr>
              <a:t>Przykład scan.cpp</a:t>
            </a:r>
          </a:p>
        </p:txBody>
      </p:sp>
    </p:spTree>
    <p:extLst>
      <p:ext uri="{BB962C8B-B14F-4D97-AF65-F5344CB8AC3E}">
        <p14:creationId xmlns:p14="http://schemas.microsoft.com/office/powerpoint/2010/main" val="30359827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ytuł 1">
            <a:extLst>
              <a:ext uri="{FF2B5EF4-FFF2-40B4-BE49-F238E27FC236}">
                <a16:creationId xmlns:a16="http://schemas.microsoft.com/office/drawing/2014/main" id="{84CF9A96-2F26-4433-9119-F9B5FA0BD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Pozostałe algorytmy wspierające execution policy</a:t>
            </a:r>
          </a:p>
        </p:txBody>
      </p:sp>
      <p:sp>
        <p:nvSpPr>
          <p:cNvPr id="24579" name="Symbol zastępczy zawartości 2">
            <a:extLst>
              <a:ext uri="{FF2B5EF4-FFF2-40B4-BE49-F238E27FC236}">
                <a16:creationId xmlns:a16="http://schemas.microsoft.com/office/drawing/2014/main" id="{0166EBFF-582E-496C-82FF-4AEBFD31A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/>
              <a:t>for_each</a:t>
            </a:r>
          </a:p>
          <a:p>
            <a:r>
              <a:rPr lang="pl-PL" altLang="pl-PL"/>
              <a:t>transform_reduce</a:t>
            </a:r>
          </a:p>
          <a:p>
            <a:r>
              <a:rPr lang="pl-PL" altLang="pl-PL"/>
              <a:t>transform_exclusive_scan</a:t>
            </a:r>
          </a:p>
          <a:p>
            <a:r>
              <a:rPr lang="pl-PL" altLang="pl-PL"/>
              <a:t>transform_inclusive_scan</a:t>
            </a:r>
          </a:p>
        </p:txBody>
      </p:sp>
    </p:spTree>
    <p:extLst>
      <p:ext uri="{BB962C8B-B14F-4D97-AF65-F5344CB8AC3E}">
        <p14:creationId xmlns:p14="http://schemas.microsoft.com/office/powerpoint/2010/main" val="21048573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ytuł 1">
            <a:extLst>
              <a:ext uri="{FF2B5EF4-FFF2-40B4-BE49-F238E27FC236}">
                <a16:creationId xmlns:a16="http://schemas.microsoft.com/office/drawing/2014/main" id="{833CD9DB-55CF-4970-A780-75DE2CB72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8" y="2957513"/>
            <a:ext cx="7210425" cy="942975"/>
          </a:xfrm>
        </p:spPr>
        <p:txBody>
          <a:bodyPr/>
          <a:lstStyle/>
          <a:p>
            <a:pPr algn="ctr"/>
            <a:r>
              <a:rPr lang="pl-PL" altLang="pl-PL"/>
              <a:t>try_emplace</a:t>
            </a:r>
          </a:p>
        </p:txBody>
      </p:sp>
    </p:spTree>
    <p:extLst>
      <p:ext uri="{BB962C8B-B14F-4D97-AF65-F5344CB8AC3E}">
        <p14:creationId xmlns:p14="http://schemas.microsoft.com/office/powerpoint/2010/main" val="1026431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ytuł 1">
            <a:extLst>
              <a:ext uri="{FF2B5EF4-FFF2-40B4-BE49-F238E27FC236}">
                <a16:creationId xmlns:a16="http://schemas.microsoft.com/office/drawing/2014/main" id="{96A86EFC-BE36-49C8-B42C-8EE8047E6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err="1"/>
              <a:t>try_emplace</a:t>
            </a:r>
            <a:endParaRPr lang="pl-PL" altLang="pl-PL" dirty="0"/>
          </a:p>
        </p:txBody>
      </p:sp>
      <p:sp>
        <p:nvSpPr>
          <p:cNvPr id="26627" name="Symbol zastępczy zawartości 2">
            <a:extLst>
              <a:ext uri="{FF2B5EF4-FFF2-40B4-BE49-F238E27FC236}">
                <a16:creationId xmlns:a16="http://schemas.microsoft.com/office/drawing/2014/main" id="{97A37263-5ABF-4BB7-8A96-376931084C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sz="2200" dirty="0"/>
              <a:t>Używany przy </a:t>
            </a:r>
            <a:r>
              <a:rPr lang="pl-PL" altLang="pl-PL" sz="2200" dirty="0" err="1"/>
              <a:t>std</a:t>
            </a:r>
            <a:r>
              <a:rPr lang="pl-PL" altLang="pl-PL" sz="2200" dirty="0"/>
              <a:t>::map</a:t>
            </a:r>
          </a:p>
          <a:p>
            <a:r>
              <a:rPr lang="pl-PL" altLang="pl-PL" sz="2200" dirty="0"/>
              <a:t>Działa jak </a:t>
            </a:r>
            <a:r>
              <a:rPr lang="pl-PL" altLang="pl-PL" sz="2200" dirty="0" err="1"/>
              <a:t>emplace</a:t>
            </a:r>
            <a:r>
              <a:rPr lang="pl-PL" altLang="pl-PL" sz="2200" dirty="0"/>
              <a:t>, jeżeli podany klucz w mapie nie istnieje</a:t>
            </a:r>
          </a:p>
          <a:p>
            <a:r>
              <a:rPr lang="pl-PL" altLang="pl-PL" sz="2200" dirty="0"/>
              <a:t>W przeciwnym wypadku nie robi nic</a:t>
            </a:r>
          </a:p>
          <a:p>
            <a:r>
              <a:rPr lang="pl-PL" altLang="pl-PL" sz="2200" dirty="0"/>
              <a:t>Przewagą </a:t>
            </a:r>
            <a:r>
              <a:rPr lang="pl-PL" altLang="pl-PL" sz="2200" dirty="0" err="1"/>
              <a:t>try_emplace</a:t>
            </a:r>
            <a:r>
              <a:rPr lang="pl-PL" altLang="pl-PL" sz="2200" dirty="0"/>
              <a:t> nad </a:t>
            </a:r>
            <a:r>
              <a:rPr lang="pl-PL" altLang="pl-PL" sz="2200" dirty="0" err="1"/>
              <a:t>emplace</a:t>
            </a:r>
            <a:r>
              <a:rPr lang="pl-PL" altLang="pl-PL" sz="2200" dirty="0"/>
              <a:t> jest to, że najpierw sprawdza, czy obiekt może zostać wstawiony, a dopiero później go tworzy</a:t>
            </a:r>
          </a:p>
          <a:p>
            <a:endParaRPr lang="pl-PL" altLang="pl-PL" sz="2200" dirty="0"/>
          </a:p>
          <a:p>
            <a:r>
              <a:rPr lang="pl-PL" altLang="pl-PL" sz="2200" dirty="0"/>
              <a:t>Zapis:</a:t>
            </a:r>
          </a:p>
          <a:p>
            <a:pPr lvl="1"/>
            <a:r>
              <a:rPr lang="pl-PL" altLang="pl-PL" dirty="0" err="1"/>
              <a:t>try_empalce</a:t>
            </a:r>
            <a:r>
              <a:rPr lang="pl-PL" altLang="pl-PL" dirty="0"/>
              <a:t>(</a:t>
            </a:r>
            <a:r>
              <a:rPr lang="pl-PL" altLang="pl-PL" dirty="0" err="1"/>
              <a:t>key</a:t>
            </a:r>
            <a:r>
              <a:rPr lang="pl-PL" altLang="pl-PL" dirty="0"/>
              <a:t>, …</a:t>
            </a:r>
            <a:r>
              <a:rPr lang="pl-PL" altLang="pl-PL" dirty="0" err="1"/>
              <a:t>args</a:t>
            </a:r>
            <a:r>
              <a:rPr lang="pl-PL" altLang="pl-PL" dirty="0"/>
              <a:t>)</a:t>
            </a:r>
          </a:p>
          <a:p>
            <a:pPr lvl="1"/>
            <a:r>
              <a:rPr lang="pl-PL" altLang="pl-PL" dirty="0" err="1"/>
              <a:t>try_emplace</a:t>
            </a:r>
            <a:r>
              <a:rPr lang="pl-PL" altLang="pl-PL" dirty="0"/>
              <a:t>(</a:t>
            </a:r>
            <a:r>
              <a:rPr lang="pl-PL" altLang="pl-PL" dirty="0" err="1"/>
              <a:t>hint</a:t>
            </a:r>
            <a:r>
              <a:rPr lang="pl-PL" altLang="pl-PL" dirty="0"/>
              <a:t>, </a:t>
            </a:r>
            <a:r>
              <a:rPr lang="pl-PL" altLang="pl-PL" dirty="0" err="1"/>
              <a:t>key</a:t>
            </a:r>
            <a:r>
              <a:rPr lang="pl-PL" altLang="pl-PL" dirty="0"/>
              <a:t>, … </a:t>
            </a:r>
            <a:r>
              <a:rPr lang="pl-PL" altLang="pl-PL" dirty="0" err="1"/>
              <a:t>args</a:t>
            </a:r>
            <a:r>
              <a:rPr lang="pl-PL" alt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47194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ytuł 1">
            <a:extLst>
              <a:ext uri="{FF2B5EF4-FFF2-40B4-BE49-F238E27FC236}">
                <a16:creationId xmlns:a16="http://schemas.microsoft.com/office/drawing/2014/main" id="{7F92FE65-D54D-4E6B-B017-498A6AC73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try_emplace</a:t>
            </a:r>
          </a:p>
        </p:txBody>
      </p:sp>
      <p:sp>
        <p:nvSpPr>
          <p:cNvPr id="27651" name="Symbol zastępczy zawartości 2">
            <a:extLst>
              <a:ext uri="{FF2B5EF4-FFF2-40B4-BE49-F238E27FC236}">
                <a16:creationId xmlns:a16="http://schemas.microsoft.com/office/drawing/2014/main" id="{8FB3325A-A750-47FB-A084-9DC284C2C1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sz="2200" dirty="0"/>
              <a:t>W przypadku użycia bez „</a:t>
            </a:r>
            <a:r>
              <a:rPr lang="pl-PL" altLang="pl-PL" sz="2200" dirty="0" err="1"/>
              <a:t>hinta</a:t>
            </a:r>
            <a:r>
              <a:rPr lang="pl-PL" altLang="pl-PL" sz="2200" dirty="0"/>
              <a:t>” zwraca parę – </a:t>
            </a:r>
            <a:r>
              <a:rPr lang="pl-PL" altLang="pl-PL" sz="2200" dirty="0" err="1"/>
              <a:t>iterator</a:t>
            </a:r>
            <a:r>
              <a:rPr lang="pl-PL" altLang="pl-PL" sz="2200" dirty="0"/>
              <a:t>, która wskazuje na element o podanym kluczu oraz wartość logiczną która mówi nam, czy udało się wstawić nowy element.</a:t>
            </a:r>
          </a:p>
          <a:p>
            <a:endParaRPr lang="pl-PL" altLang="pl-PL" sz="2200" dirty="0"/>
          </a:p>
          <a:p>
            <a:r>
              <a:rPr lang="pl-PL" altLang="pl-PL" sz="2200" dirty="0"/>
              <a:t>W przypadku użycia „</a:t>
            </a:r>
            <a:r>
              <a:rPr lang="pl-PL" altLang="pl-PL" sz="2200" dirty="0" err="1"/>
              <a:t>hinta</a:t>
            </a:r>
            <a:r>
              <a:rPr lang="pl-PL" altLang="pl-PL" sz="2200" dirty="0"/>
              <a:t>” funkcja szuka wolnego miejsca jak najbliżej przed tym </a:t>
            </a:r>
            <a:r>
              <a:rPr lang="pl-PL" altLang="pl-PL" sz="2200" dirty="0" err="1"/>
              <a:t>iteratoram</a:t>
            </a:r>
            <a:r>
              <a:rPr lang="pl-PL" altLang="pl-PL" sz="2200" dirty="0"/>
              <a:t> (</a:t>
            </a:r>
            <a:r>
              <a:rPr lang="pl-PL" altLang="pl-PL" sz="2200" dirty="0" err="1"/>
              <a:t>hintem</a:t>
            </a:r>
            <a:r>
              <a:rPr lang="pl-PL" altLang="pl-PL" sz="2200" dirty="0"/>
              <a:t>) i zwraca </a:t>
            </a:r>
            <a:r>
              <a:rPr lang="pl-PL" altLang="pl-PL" sz="2200" dirty="0" err="1"/>
              <a:t>iterator</a:t>
            </a:r>
            <a:r>
              <a:rPr lang="pl-PL" altLang="pl-PL" sz="2200" dirty="0"/>
              <a:t> na to miejsce (obiekt zostaje w tym miejscu utworzony).</a:t>
            </a:r>
          </a:p>
          <a:p>
            <a:endParaRPr lang="pl-PL" altLang="pl-PL" sz="2200" dirty="0"/>
          </a:p>
          <a:p>
            <a:r>
              <a:rPr lang="pl-PL" altLang="pl-PL" sz="2200" dirty="0">
                <a:solidFill>
                  <a:srgbClr val="FF0000"/>
                </a:solidFill>
              </a:rPr>
              <a:t>Przykład try_emplace.cpp</a:t>
            </a:r>
          </a:p>
        </p:txBody>
      </p:sp>
    </p:spTree>
    <p:extLst>
      <p:ext uri="{BB962C8B-B14F-4D97-AF65-F5344CB8AC3E}">
        <p14:creationId xmlns:p14="http://schemas.microsoft.com/office/powerpoint/2010/main" val="23639218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ytuł 1">
            <a:extLst>
              <a:ext uri="{FF2B5EF4-FFF2-40B4-BE49-F238E27FC236}">
                <a16:creationId xmlns:a16="http://schemas.microsoft.com/office/drawing/2014/main" id="{326A7EE8-5EFD-4E05-B16B-08775A8EE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8" y="2957513"/>
            <a:ext cx="7210425" cy="942975"/>
          </a:xfrm>
        </p:spPr>
        <p:txBody>
          <a:bodyPr/>
          <a:lstStyle/>
          <a:p>
            <a:pPr algn="ctr"/>
            <a:r>
              <a:rPr lang="pl-PL" altLang="pl-PL"/>
              <a:t>insert_or_assign</a:t>
            </a:r>
          </a:p>
        </p:txBody>
      </p:sp>
    </p:spTree>
    <p:extLst>
      <p:ext uri="{BB962C8B-B14F-4D97-AF65-F5344CB8AC3E}">
        <p14:creationId xmlns:p14="http://schemas.microsoft.com/office/powerpoint/2010/main" val="9996447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ytuł 1">
            <a:extLst>
              <a:ext uri="{FF2B5EF4-FFF2-40B4-BE49-F238E27FC236}">
                <a16:creationId xmlns:a16="http://schemas.microsoft.com/office/drawing/2014/main" id="{A977B8E6-A6B9-449E-B4DF-AB1A8C706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insert_or_assign</a:t>
            </a:r>
          </a:p>
        </p:txBody>
      </p:sp>
      <p:sp>
        <p:nvSpPr>
          <p:cNvPr id="29699" name="Symbol zastępczy zawartości 2">
            <a:extLst>
              <a:ext uri="{FF2B5EF4-FFF2-40B4-BE49-F238E27FC236}">
                <a16:creationId xmlns:a16="http://schemas.microsoft.com/office/drawing/2014/main" id="{037D32C8-A1D1-4327-8983-4897C579F4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" y="1628775"/>
            <a:ext cx="9145588" cy="4497388"/>
          </a:xfrm>
        </p:spPr>
        <p:txBody>
          <a:bodyPr/>
          <a:lstStyle/>
          <a:p>
            <a:r>
              <a:rPr lang="pl-PL" altLang="pl-PL" sz="2000"/>
              <a:t>Używany przy std::map</a:t>
            </a:r>
          </a:p>
          <a:p>
            <a:endParaRPr lang="pl-PL" altLang="pl-PL" sz="2000"/>
          </a:p>
          <a:p>
            <a:r>
              <a:rPr lang="pl-PL" altLang="pl-PL" sz="2000"/>
              <a:t>Podobnie jak try_emplace występuje w wersji z hintem oraz bez</a:t>
            </a:r>
          </a:p>
          <a:p>
            <a:endParaRPr lang="pl-PL" altLang="pl-PL" sz="2000"/>
          </a:p>
          <a:p>
            <a:r>
              <a:rPr lang="pl-PL" altLang="pl-PL" sz="2000"/>
              <a:t>Jeżeli element podany klucz nie istnieje w mapie, to wykonuje operację insert, w przeciwnym wypadku przypisuje elementowi znajdującemu się pod danym kluczem nową wartość</a:t>
            </a:r>
          </a:p>
          <a:p>
            <a:endParaRPr lang="pl-PL" altLang="pl-PL" sz="2000"/>
          </a:p>
          <a:p>
            <a:r>
              <a:rPr lang="pl-PL" altLang="pl-PL" sz="2000"/>
              <a:t>Return analogiczny do try_emplace. W tym przypadku drugi element pary wskazuje na to, czy została wykonana insercja(true), czy tez przypisanie.</a:t>
            </a:r>
          </a:p>
          <a:p>
            <a:endParaRPr lang="pl-PL" altLang="pl-PL" sz="2000"/>
          </a:p>
          <a:p>
            <a:r>
              <a:rPr lang="pl-PL" altLang="pl-PL" sz="2000">
                <a:solidFill>
                  <a:srgbClr val="FF0000"/>
                </a:solidFill>
              </a:rPr>
              <a:t>Przykład insert_or_assign.cpp</a:t>
            </a:r>
          </a:p>
        </p:txBody>
      </p:sp>
    </p:spTree>
    <p:extLst>
      <p:ext uri="{BB962C8B-B14F-4D97-AF65-F5344CB8AC3E}">
        <p14:creationId xmlns:p14="http://schemas.microsoft.com/office/powerpoint/2010/main" val="6538896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ytuł 1">
            <a:extLst>
              <a:ext uri="{FF2B5EF4-FFF2-40B4-BE49-F238E27FC236}">
                <a16:creationId xmlns:a16="http://schemas.microsoft.com/office/drawing/2014/main" id="{5F0A9833-DA93-41E1-AFAD-035B9BA2B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8" y="2957513"/>
            <a:ext cx="7210425" cy="942975"/>
          </a:xfrm>
        </p:spPr>
        <p:txBody>
          <a:bodyPr/>
          <a:lstStyle/>
          <a:p>
            <a:pPr algn="ctr"/>
            <a:r>
              <a:rPr lang="pl-PL" altLang="pl-PL"/>
              <a:t>Splicing for std::map</a:t>
            </a:r>
          </a:p>
        </p:txBody>
      </p:sp>
    </p:spTree>
    <p:extLst>
      <p:ext uri="{BB962C8B-B14F-4D97-AF65-F5344CB8AC3E}">
        <p14:creationId xmlns:p14="http://schemas.microsoft.com/office/powerpoint/2010/main" val="80568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87AC8689-FB47-4822-834D-FFDE74C6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std::byte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F636CFEA-EFE4-4A1B-A178-4018EF0E5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Sprawia to, że niepoprawna interpretacja przechowywanych w nim danych jest mniej prawdopodobna (np. uint8_t miało możliwość dodawania – co nie zawsze ma sens w przypadku bajtu – np. gdy ma on reprezentować jakiś rejestr przechowujący pewne informacje).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std::byte reprezentuje więc czyste dane, co ma w teorii zmniejszyć liczbę błędów z powodu przypadkowej błędnej interpretacji.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solidFill>
                  <a:srgbClr val="ED1C24"/>
                </a:solidFill>
                <a:latin typeface="Verdana" panose="020B0604030504040204" pitchFamily="34" charset="0"/>
              </a:rPr>
              <a:t>Przykład: byte_1.cpp</a:t>
            </a:r>
            <a:r>
              <a:rPr lang="pl-PL" altLang="pl-PL" sz="2400">
                <a:latin typeface="Verdana" panose="020B0604030504040204" pitchFamily="34" charset="0"/>
              </a:rPr>
              <a:t>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8E5A5156-A5B6-4A6A-AE5E-08B043CD7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779380E-9E2F-41CB-9095-E0319F43DC6E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411066-87EE-4452-A198-312391B5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76250"/>
            <a:ext cx="7560121" cy="941388"/>
          </a:xfrm>
        </p:spPr>
        <p:txBody>
          <a:bodyPr/>
          <a:lstStyle/>
          <a:p>
            <a:r>
              <a:rPr lang="pl-PL" dirty="0" err="1"/>
              <a:t>Splicing</a:t>
            </a:r>
            <a:r>
              <a:rPr lang="pl-PL" dirty="0"/>
              <a:t> for </a:t>
            </a:r>
            <a:r>
              <a:rPr lang="pl-PL" dirty="0" err="1"/>
              <a:t>std</a:t>
            </a:r>
            <a:r>
              <a:rPr lang="pl-PL" dirty="0"/>
              <a:t>::list (poprzedni standard)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659240-F52F-4E2A-A45C-D116116D1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75" y="1417638"/>
            <a:ext cx="7210425" cy="4497388"/>
          </a:xfrm>
        </p:spPr>
        <p:txBody>
          <a:bodyPr/>
          <a:lstStyle/>
          <a:p>
            <a:r>
              <a:rPr lang="pl-PL" dirty="0"/>
              <a:t>Pozwala na tanie przenoszenie obiektów między listami</a:t>
            </a:r>
          </a:p>
          <a:p>
            <a:endParaRPr lang="pl-PL" dirty="0"/>
          </a:p>
          <a:p>
            <a:r>
              <a:rPr lang="pl-PL" dirty="0"/>
              <a:t>Za pomocą </a:t>
            </a:r>
            <a:r>
              <a:rPr lang="pl-PL" dirty="0" err="1"/>
              <a:t>splice</a:t>
            </a:r>
            <a:r>
              <a:rPr lang="pl-PL" dirty="0"/>
              <a:t> możemy przenieść jeden, kilka lub nawet wszystkie elementy z jednej listy do drugiej</a:t>
            </a:r>
          </a:p>
          <a:p>
            <a:endParaRPr lang="pl-PL" dirty="0"/>
          </a:p>
          <a:p>
            <a:r>
              <a:rPr lang="pl-PL" dirty="0"/>
              <a:t>Jest to wydajny sposób przenoszenia, ponieważ obiekty same w sobie nie są przenoszone, a jedynie obiekty zarządzające dostępem do elementów listy.</a:t>
            </a:r>
          </a:p>
          <a:p>
            <a:r>
              <a:rPr lang="pl-PL" dirty="0">
                <a:solidFill>
                  <a:srgbClr val="FF0000"/>
                </a:solidFill>
              </a:rPr>
              <a:t>Przykład list_splice.cpp</a:t>
            </a:r>
          </a:p>
        </p:txBody>
      </p:sp>
    </p:spTree>
    <p:extLst>
      <p:ext uri="{BB962C8B-B14F-4D97-AF65-F5344CB8AC3E}">
        <p14:creationId xmlns:p14="http://schemas.microsoft.com/office/powerpoint/2010/main" val="2011908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ytuł 1">
            <a:extLst>
              <a:ext uri="{FF2B5EF4-FFF2-40B4-BE49-F238E27FC236}">
                <a16:creationId xmlns:a16="http://schemas.microsoft.com/office/drawing/2014/main" id="{B542B512-D36E-4302-AA3D-18BB3312D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Splicing for std::map</a:t>
            </a:r>
          </a:p>
        </p:txBody>
      </p:sp>
      <p:sp>
        <p:nvSpPr>
          <p:cNvPr id="31747" name="Symbol zastępczy zawartości 2">
            <a:extLst>
              <a:ext uri="{FF2B5EF4-FFF2-40B4-BE49-F238E27FC236}">
                <a16:creationId xmlns:a16="http://schemas.microsoft.com/office/drawing/2014/main" id="{45F8AEBD-8F55-459D-91C6-98A8747FE9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dirty="0" err="1"/>
              <a:t>extract</a:t>
            </a:r>
            <a:r>
              <a:rPr lang="pl-PL" altLang="pl-PL" dirty="0"/>
              <a:t> pozwala na tanie przenoszenie wybranych węzłów (klucz, wartość) między mapami</a:t>
            </a:r>
          </a:p>
          <a:p>
            <a:endParaRPr lang="pl-PL" altLang="pl-PL" dirty="0"/>
          </a:p>
          <a:p>
            <a:r>
              <a:rPr lang="pl-PL" altLang="pl-PL" dirty="0"/>
              <a:t>Tak naprawdę obiekty nie są przenoszona, a jedynie obiekty „</a:t>
            </a:r>
            <a:r>
              <a:rPr lang="pl-PL" altLang="pl-PL" dirty="0" err="1"/>
              <a:t>node</a:t>
            </a:r>
            <a:r>
              <a:rPr lang="pl-PL" altLang="pl-PL" dirty="0"/>
              <a:t> handle”, które zarządzają dostępem do elementów, dzięki czemu operacja nie jest tak kosztowna.</a:t>
            </a:r>
          </a:p>
          <a:p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30842441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C31753-7A78-42DB-886E-B31E3C33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Splicing</a:t>
            </a:r>
            <a:r>
              <a:rPr lang="pl-PL" dirty="0"/>
              <a:t> for </a:t>
            </a:r>
            <a:r>
              <a:rPr lang="pl-PL" dirty="0" err="1"/>
              <a:t>std</a:t>
            </a:r>
            <a:r>
              <a:rPr lang="pl-PL" dirty="0"/>
              <a:t>::map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A6325-0B40-4440-9498-D4C2EFBB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merge</a:t>
            </a:r>
            <a:r>
              <a:rPr lang="pl-PL" dirty="0"/>
              <a:t> pozwala na szybkie połączenie dwóch map</a:t>
            </a:r>
          </a:p>
          <a:p>
            <a:endParaRPr lang="pl-PL" dirty="0"/>
          </a:p>
          <a:p>
            <a:r>
              <a:rPr lang="pl-PL" dirty="0"/>
              <a:t>Podobnie jak przy </a:t>
            </a:r>
            <a:r>
              <a:rPr lang="pl-PL" dirty="0" err="1"/>
              <a:t>extract</a:t>
            </a:r>
            <a:r>
              <a:rPr lang="pl-PL" dirty="0"/>
              <a:t> przenoszone są jedynie obiekty „</a:t>
            </a:r>
            <a:r>
              <a:rPr lang="pl-PL" dirty="0" err="1"/>
              <a:t>node</a:t>
            </a:r>
            <a:r>
              <a:rPr lang="pl-PL" dirty="0"/>
              <a:t> handle”</a:t>
            </a:r>
          </a:p>
          <a:p>
            <a:endParaRPr lang="pl-PL" dirty="0"/>
          </a:p>
          <a:p>
            <a:r>
              <a:rPr lang="pl-PL" dirty="0"/>
              <a:t>Działanie polega na wywołaniu </a:t>
            </a:r>
            <a:r>
              <a:rPr lang="pl-PL" dirty="0" err="1"/>
              <a:t>extract</a:t>
            </a:r>
            <a:r>
              <a:rPr lang="pl-PL" dirty="0"/>
              <a:t> na każdym elemencie mapy która ma zostać połączona oraz na </a:t>
            </a:r>
            <a:r>
              <a:rPr lang="pl-PL" dirty="0" err="1"/>
              <a:t>wywołoniu</a:t>
            </a:r>
            <a:r>
              <a:rPr lang="pl-PL" dirty="0"/>
              <a:t> insert do mapy docelowej</a:t>
            </a:r>
          </a:p>
          <a:p>
            <a:endParaRPr lang="pl-PL" dirty="0"/>
          </a:p>
          <a:p>
            <a:r>
              <a:rPr lang="pl-PL" dirty="0">
                <a:solidFill>
                  <a:srgbClr val="FF0000"/>
                </a:solidFill>
              </a:rPr>
              <a:t>Przykład map_splicing.cpp</a:t>
            </a:r>
          </a:p>
        </p:txBody>
      </p:sp>
    </p:spTree>
    <p:extLst>
      <p:ext uri="{BB962C8B-B14F-4D97-AF65-F5344CB8AC3E}">
        <p14:creationId xmlns:p14="http://schemas.microsoft.com/office/powerpoint/2010/main" val="41231143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>
            <a:extLst>
              <a:ext uri="{FF2B5EF4-FFF2-40B4-BE49-F238E27FC236}">
                <a16:creationId xmlns:a16="http://schemas.microsoft.com/office/drawing/2014/main" id="{24B90ED7-A553-4000-811E-F0C35634D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Źródła – część I</a:t>
            </a:r>
          </a:p>
        </p:txBody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D3FB55A5-3E87-47BD-A994-3A4920BFB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3850" indent="-317500"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3413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3413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-222250"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3413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3413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3413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3413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3413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3413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3413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pl-PL" altLang="pl-PL" sz="2400" dirty="0">
                <a:solidFill>
                  <a:srgbClr val="CCCCFF"/>
                </a:solidFill>
                <a:latin typeface="Verdana" panose="020B0604030504040204" pitchFamily="34" charset="0"/>
                <a:hlinkClick r:id="rId3"/>
              </a:rPr>
              <a:t>https://stackoverflow.com/questions/38060436/what-are-the-new-features-in-c17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pl-PL" altLang="pl-PL" sz="2400" dirty="0">
                <a:latin typeface="Verdana" panose="020B0604030504040204" pitchFamily="34" charset="0"/>
              </a:rPr>
              <a:t> 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pl-PL" altLang="pl-PL" sz="2400" dirty="0">
              <a:latin typeface="Verdana" panose="020B0604030504040204" pitchFamily="34" charset="0"/>
            </a:endParaRPr>
          </a:p>
          <a:p>
            <a:pPr lvl="2">
              <a:spcBef>
                <a:spcPts val="600"/>
              </a:spcBef>
              <a:buClrTx/>
              <a:buFontTx/>
              <a:buNone/>
            </a:pPr>
            <a:endParaRPr lang="pl-PL" altLang="pl-PL" sz="2400" dirty="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 dirty="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 dirty="0">
              <a:latin typeface="Verdana" panose="020B0604030504040204" pitchFamily="34" charset="0"/>
            </a:endParaRP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ACEBB73B-EC24-49E6-B304-EF8F887CE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D347F5-6945-43B1-8412-F5F2793EDB53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83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15224A-DBE9-4515-AC5E-7FA1E618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 Część II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FEAD29-0ABD-4E97-AD24-631B16B1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https://en.cppreference.com</a:t>
            </a:r>
          </a:p>
          <a:p>
            <a:r>
              <a:rPr lang="pl-PL" dirty="0"/>
              <a:t>http://open-std.org</a:t>
            </a:r>
          </a:p>
          <a:p>
            <a:r>
              <a:rPr lang="pl-PL" dirty="0"/>
              <a:t>https://filipjaniszewski.com</a:t>
            </a:r>
          </a:p>
          <a:p>
            <a:r>
              <a:rPr lang="pl-PL" dirty="0" err="1"/>
              <a:t>Code</a:t>
            </a:r>
            <a:r>
              <a:rPr lang="pl-PL" dirty="0"/>
              <a:t>::</a:t>
            </a:r>
            <a:r>
              <a:rPr lang="pl-PL" dirty="0" err="1"/>
              <a:t>Dive</a:t>
            </a:r>
            <a:r>
              <a:rPr lang="pl-PL" dirty="0"/>
              <a:t> Conference</a:t>
            </a:r>
          </a:p>
          <a:p>
            <a:r>
              <a:rPr lang="pl-PL" altLang="pl-PL" dirty="0"/>
              <a:t>www.bfilipek.com</a:t>
            </a:r>
          </a:p>
          <a:p>
            <a:r>
              <a:rPr lang="pl-PL" altLang="pl-PL" dirty="0" err="1"/>
              <a:t>blog.tartanllama.xyz</a:t>
            </a:r>
            <a:endParaRPr lang="pl-PL" altLang="pl-PL" dirty="0"/>
          </a:p>
          <a:p>
            <a:endParaRPr lang="pl-PL" alt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22618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>
            <a:extLst>
              <a:ext uri="{FF2B5EF4-FFF2-40B4-BE49-F238E27FC236}">
                <a16:creationId xmlns:a16="http://schemas.microsoft.com/office/drawing/2014/main" id="{03602894-05FB-4021-A6EC-BDFB7873D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957513"/>
            <a:ext cx="7210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pl-PL" sz="4000" b="1">
                <a:latin typeface="Verdana" panose="020B0604030504040204" pitchFamily="34" charset="0"/>
              </a:rPr>
              <a:t>Dziękujemy za uwagę</a:t>
            </a:r>
          </a:p>
        </p:txBody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1514C067-33D5-47FF-9E6E-7D9AD5F99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52E749-CDFC-41FE-89E5-2508B3672F35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85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9D00D38C-93DF-489E-BAC3-C367481D6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pl-PL" sz="2400" b="1">
                <a:latin typeface="Verdana" panose="020B0604030504040204" pitchFamily="34" charset="0"/>
              </a:rPr>
              <a:t>std::byte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63B1FC48-78A3-4161-85F4-A3692A02D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 std::byte wspiera operacje bitowe: &lt;&lt; i &gt;&gt;, &lt;&lt;= i &gt;&gt;=, |=, &amp;= i ^= oraz | (suma), &amp; (iloczyn), ^ (alternatywa wykluczająca) i ~ (negacja). 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latin typeface="Verdana" panose="020B0604030504040204" pitchFamily="34" charset="0"/>
              </a:rPr>
              <a:t>Może zostać zainicjalizowany za pomocą wartości całkowitej, może również do niej zostać jawnie przekonwertowany za pomocą std::to_integer&lt;T&gt;();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pl-PL" altLang="pl-PL" sz="2400">
                <a:solidFill>
                  <a:srgbClr val="ED1C24"/>
                </a:solidFill>
                <a:latin typeface="Verdana" panose="020B0604030504040204" pitchFamily="34" charset="0"/>
              </a:rPr>
              <a:t>Przykład: byte_2.cpp </a:t>
            </a:r>
            <a:r>
              <a:rPr lang="pl-PL" altLang="pl-PL" sz="2400">
                <a:latin typeface="Verdana" panose="020B0604030504040204" pitchFamily="34" charset="0"/>
              </a:rPr>
              <a:t> - proste, ale troche mniej oczywiste zastosowanie. 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pl-PL" altLang="pl-PL" sz="2400">
              <a:latin typeface="Verdana" panose="020B0604030504040204" pitchFamily="34" charset="0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6C0109F4-6158-4B4E-832D-23DA55102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79D9E0-D532-43D3-A7BE-E2DA437D0B5F}" type="slidenum">
              <a:rPr lang="pl-PL" altLang="pl-PL" sz="1400"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pl-PL" altLang="pl-PL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jekt domyślny">
  <a:themeElements>
    <a:clrScheme name="Niestandardowy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Projekt domyśln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4156</Words>
  <Application>Microsoft Office PowerPoint</Application>
  <PresentationFormat>Pokaz na ekranie (4:3)</PresentationFormat>
  <Paragraphs>578</Paragraphs>
  <Slides>85</Slides>
  <Notes>55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85</vt:i4>
      </vt:variant>
    </vt:vector>
  </HeadingPairs>
  <TitlesOfParts>
    <vt:vector size="90" baseType="lpstr">
      <vt:lpstr>Arial</vt:lpstr>
      <vt:lpstr>Calibri</vt:lpstr>
      <vt:lpstr>Times New Roman</vt:lpstr>
      <vt:lpstr>Verdana</vt:lpstr>
      <vt:lpstr>Projekt domyślny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invoke</vt:lpstr>
      <vt:lpstr>std::invoke</vt:lpstr>
      <vt:lpstr>Wskaźnik na metodę klasy T</vt:lpstr>
      <vt:lpstr>Wskaźnik na pole klasy T</vt:lpstr>
      <vt:lpstr>Funkcja</vt:lpstr>
      <vt:lpstr>apply</vt:lpstr>
      <vt:lpstr>std::apply</vt:lpstr>
      <vt:lpstr>make_from_tuple</vt:lpstr>
      <vt:lpstr>std::make_from_tuple</vt:lpstr>
      <vt:lpstr>for_each_n</vt:lpstr>
      <vt:lpstr>std::for_each_n</vt:lpstr>
      <vt:lpstr>Execution policy</vt:lpstr>
      <vt:lpstr>Różnica między par_unseq, a par</vt:lpstr>
      <vt:lpstr>reduce</vt:lpstr>
      <vt:lpstr>reduce</vt:lpstr>
      <vt:lpstr>reduce</vt:lpstr>
      <vt:lpstr>exclusive_scan / inclusive_scan</vt:lpstr>
      <vt:lpstr>exclusive_scan / inclusive_scan</vt:lpstr>
      <vt:lpstr>Różnica między exclusive, a inclusive</vt:lpstr>
      <vt:lpstr>Pozostałe algorytmy wspierające execution policy</vt:lpstr>
      <vt:lpstr>try_emplace</vt:lpstr>
      <vt:lpstr>try_emplace</vt:lpstr>
      <vt:lpstr>try_emplace</vt:lpstr>
      <vt:lpstr>insert_or_assign</vt:lpstr>
      <vt:lpstr>insert_or_assign</vt:lpstr>
      <vt:lpstr>Splicing for std::map</vt:lpstr>
      <vt:lpstr>Splicing for std::list (poprzedni standard)</vt:lpstr>
      <vt:lpstr>Splicing for std::map</vt:lpstr>
      <vt:lpstr>Splicing for std::map</vt:lpstr>
      <vt:lpstr>Prezentacja programu PowerPoint</vt:lpstr>
      <vt:lpstr>Źródła Część II</vt:lpstr>
      <vt:lpstr>Prezentacja programu PowerPoint</vt:lpstr>
    </vt:vector>
  </TitlesOfParts>
  <Company>AGH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Maciek</dc:creator>
  <cp:lastModifiedBy>Jarek Cierpich</cp:lastModifiedBy>
  <cp:revision>57</cp:revision>
  <dcterms:created xsi:type="dcterms:W3CDTF">2007-09-26T12:45:04Z</dcterms:created>
  <dcterms:modified xsi:type="dcterms:W3CDTF">2018-12-13T12:32:44Z</dcterms:modified>
</cp:coreProperties>
</file>