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3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2000" spc="-1" strike="noStrike">
                <a:latin typeface="Arial"/>
              </a:rPr>
              <a:t>Kliknij, aby edytować format notatek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latin typeface="Times New Roman"/>
              </a:rPr>
              <a:t> 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l-PL" sz="1400" spc="-1" strike="noStrike">
                <a:latin typeface="Times New Roman"/>
              </a:rPr>
              <a:t> 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l-PL" sz="1400" spc="-1" strike="noStrike">
                <a:latin typeface="Times New Roman"/>
              </a:rPr>
              <a:t> 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108D6F5-B4B9-4971-A117-0F6A5E84027F}" type="slidenum">
              <a:rPr b="0" lang="pl-PL" sz="1400" spc="-1" strike="noStrike">
                <a:latin typeface="Times New Roman"/>
              </a:rPr>
              <a:t>1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B116C2-A467-4358-B5CA-DE387F7051B2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E75B88-923E-4980-8A58-FE500D64636A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DEC02E-B39B-49EF-9C93-EFF4BA3418BA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0353D6-4921-4C24-A589-5BF52693710A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F7D0A4-566C-4F8C-B5C0-5C9CAA65A3E3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B98F7F-4664-4518-9E00-8661FE1B7404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84F446-9F67-45BE-BAE9-9BBED0CE0959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A469D0-3312-45E3-B2A5-7D8C45AE53B9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81DB10-804B-4BD0-A8AF-C25E3011CD7B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D21017-1D01-4D4D-BD77-9552CA524370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D223C8-5ABE-49A4-83E8-22262866060D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C33CF5-01EA-4523-AE09-C23E688F6126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D6D9A6-CC29-4E6D-ACDD-4DC7BCED136D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CA883B-D204-426A-BA02-3F2319032AA6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61B5E1-12B6-49A9-9EB7-88F1A58F4B9A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7307390-6C14-41F8-973C-878970BAC313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134C2D-403F-4021-9323-69D510BAC4F7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8D0530-E82A-47B1-9FA7-E6D88D893EF6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136351-09A8-4BE7-9DF6-E20CA88638C9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D25D61-217A-43A6-A0AB-BFD05474C764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3E9F3B-420F-4A90-8610-D597282C6447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80916C-8FFF-45CF-B3B0-3C706BB07BD7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61CD32-7BCD-4DFF-A97A-492D0E2DA5EF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A0C724-4DE7-4A75-A98A-17BD71B215F7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FB5F45A-84F6-4382-88C9-E622BDECD330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6AE3DE-FD9E-4B0A-A991-1436B7614B0B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A263A0-AF47-4FE3-81D1-353DFB0B5D60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D73CEC-F894-4F06-B05D-824AA883D8C6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772D29-8564-4164-AF18-C92C91C19C8F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4B91A5-EE49-4842-AE66-B97A0641A58F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BF8F3E-613B-44DB-8CB8-2F489D2D7379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D2E98F-E469-481D-91D6-D68F02DC8170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3CF577-3DD1-4367-A5FC-5E00F78BC6C2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2523B5-3D71-449B-88C8-4A6FC66E8536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784B9C-5896-4A74-AE36-FAB15C259022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C2C8B0-760A-43AD-833A-71478180D752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E349B0-DB26-4AB6-8990-96840AC23325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D62F98-6A18-472D-BA57-C8FE42E56291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FC4388-87DB-445E-9699-2C7197E54F2F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B3E3110-5901-4DBF-9243-51F2AF1934D5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FB0EEC-AD27-4AC4-9DEB-00C34A3FC93F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829039-B4F9-484E-B66B-D3CB84434027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5298C29-025C-40B4-94F8-B46B4AD171EE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EF93A3-A32F-4CBD-A0D7-8B469C41D09A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4FEF35-0CB9-4103-84E8-E596192AE886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707174-CA36-46E0-A14B-4080C5CCC099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97FB1F-8E19-4F95-AFE3-D0E71B0DE988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AD17E0-B48D-44E5-A52B-2A67FC146F16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B6B00C-F011-43D2-8A06-4B27E3B68EE8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B0CA86-2A30-41BC-95DB-DA3B9D0D55EB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54281C-7069-4D01-9615-AEE6C8FA88F0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41218E3-71B3-4251-B7FE-F43C99A71A74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15C993-08B4-4C94-931B-7B03B7C40EC8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5E083C-EAA8-46BF-8BBB-F509B3985AF8}" type="slidenum">
              <a:rPr b="0" lang="pl-PL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A0F1DD0-6E0E-4993-A18E-B175B4E45934}" type="slidenum">
              <a:rPr b="0" lang="pl-PL" sz="1400" spc="-1" strike="noStrike">
                <a:solidFill>
                  <a:srgbClr val="000000"/>
                </a:solidFill>
                <a:latin typeface="Verdana"/>
              </a:rPr>
              <a:t>&lt;numer&gt;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Kliknij, aby edytować format tekstu konspektu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</a:rPr>
              <a:t>Drugi poziom konspektu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Czwarty poziom konspektu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705720" y="639756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480C487-649D-4D50-BB39-9D855DF65947}" type="slidenum">
              <a:rPr b="0" lang="pl-PL" sz="1400" spc="-1" strike="noStrike">
                <a:solidFill>
                  <a:srgbClr val="000000"/>
                </a:solidFill>
                <a:latin typeface="Verdana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476360" y="476280"/>
            <a:ext cx="7210080" cy="941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Kliknij, aby edytować styl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476360" y="1628640"/>
            <a:ext cx="7210080" cy="44971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Kliknij, aby edytować style wzorca tekstu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Drugi poziom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</a:rPr>
              <a:t>Trzeci poziom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Czwarty poziom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tarSymbol"/>
              <a:buChar char="»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Piąty poziom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C2D5032F-9882-4F1E-A0FE-8BD57F7938D6}" type="slidenum">
              <a:rPr b="0" lang="pl-PL" sz="1400" spc="-1" strike="noStrike">
                <a:solidFill>
                  <a:srgbClr val="000000"/>
                </a:solidFill>
                <a:latin typeface="Verdana"/>
              </a:rPr>
              <a:t>1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bfilipek.com/2018/07/string-view-perf.html" TargetMode="External"/><Relationship Id="rId2" Type="http://schemas.openxmlformats.org/officeDocument/2006/relationships/hyperlink" Target="http://www.modernescpp.com/index.php/c-17-avoid-copying-with-std-string-view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hyperlink" Target="https://www.bfilipek.com/" TargetMode="External"/><Relationship Id="rId2" Type="http://schemas.openxmlformats.org/officeDocument/2006/relationships/hyperlink" Target="https://en.cppreference.com/w/" TargetMode="External"/><Relationship Id="rId3" Type="http://schemas.openxmlformats.org/officeDocument/2006/relationships/hyperlink" Target="https://arne-mertz.de/" TargetMode="External"/><Relationship Id="rId4" Type="http://schemas.openxmlformats.org/officeDocument/2006/relationships/hyperlink" Target="https://pabloariasal.github.io/2018/06/26/std-variant/" TargetMode="External"/><Relationship Id="rId5" Type="http://schemas.openxmlformats.org/officeDocument/2006/relationships/hyperlink" Target="http://www.modernescpp.com/index.php/c-17-avoid-copying-with-std-string-view" TargetMode="External"/><Relationship Id="rId6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30560" y="2716200"/>
            <a:ext cx="615744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270"/>
              </a:lnSpc>
            </a:pPr>
            <a:r>
              <a:rPr b="1" lang="pl-PL" sz="3000" spc="-1" strike="noStrike">
                <a:solidFill>
                  <a:srgbClr val="000000"/>
                </a:solidFill>
                <a:latin typeface="Verdana"/>
                <a:ea typeface="Microsoft YaHei"/>
              </a:rPr>
              <a:t>C++ 17</a:t>
            </a:r>
            <a:endParaRPr b="0" lang="pl-PL" sz="3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30560" y="4292640"/>
            <a:ext cx="61574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807"/>
              </a:lnSpc>
            </a:pPr>
            <a:r>
              <a:rPr b="1" lang="pl-PL" sz="1800" spc="-1" strike="noStrike">
                <a:solidFill>
                  <a:srgbClr val="000000"/>
                </a:solidFill>
                <a:latin typeface="Verdana"/>
                <a:ea typeface="Microsoft YaHei"/>
              </a:rPr>
              <a:t>Czyli nowoczesny C++ na przykładach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ts val="807"/>
              </a:lnSpc>
            </a:pPr>
            <a:r>
              <a:rPr b="1" lang="pl-PL" sz="1800" spc="-1" strike="noStrike">
                <a:solidFill>
                  <a:srgbClr val="000000"/>
                </a:solidFill>
                <a:latin typeface="Verdana"/>
                <a:ea typeface="Microsoft YaHei"/>
              </a:rPr>
              <a:t>Część II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230560" y="5538960"/>
            <a:ext cx="615600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538"/>
              </a:lnSpc>
            </a:pPr>
            <a:endParaRPr b="0" lang="pl-PL" sz="1800" spc="-1" strike="noStrike">
              <a:latin typeface="Arial"/>
            </a:endParaRPr>
          </a:p>
          <a:p>
            <a:pPr algn="r">
              <a:lnSpc>
                <a:spcPts val="538"/>
              </a:lnSpc>
            </a:pPr>
            <a:r>
              <a:rPr b="1" lang="pl-PL" sz="1600" spc="-1" strike="noStrike">
                <a:solidFill>
                  <a:srgbClr val="000000"/>
                </a:solidFill>
                <a:latin typeface="Verdana"/>
                <a:ea typeface="Microsoft YaHei"/>
              </a:rPr>
              <a:t>Jarosław Cierpich</a:t>
            </a:r>
            <a:endParaRPr b="0" lang="pl-PL" sz="1600" spc="-1" strike="noStrike">
              <a:latin typeface="Arial"/>
            </a:endParaRPr>
          </a:p>
          <a:p>
            <a:pPr algn="r">
              <a:lnSpc>
                <a:spcPts val="538"/>
              </a:lnSpc>
            </a:pPr>
            <a:r>
              <a:rPr b="1" lang="pl-PL" sz="1600" spc="-1" strike="noStrike">
                <a:solidFill>
                  <a:srgbClr val="000000"/>
                </a:solidFill>
                <a:latin typeface="Verdana"/>
                <a:ea typeface="Microsoft YaHei"/>
              </a:rPr>
              <a:t>Arkadiusz Kasprzak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733B25FC-7727-40EB-B4EE-95A11DFEBB72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Podsumowanie: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 to kolekcja nieinterpretowanych bitów.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Przydatne, gdy chcemy uniemożliwić wykonywanie na danych operacji innych niż bitowe.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Oczywiście powstaje pytanie: czy opłaca się wprowadzać taką dość kosmetyczną zmianę? 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3D28B1E2-E323-463A-9632-C630F13697C7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Wiele bibliotek używa dziś do reprezentacji bajta typów char lub uint8_t – i one raczej przy tych typach zostaną.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 jest natomiast bardzo dobrą opcją, gdy zaczynamy tworzyć nowy projekt opierający się w pewnym stopniu na bardziej niskopoziomowych operacjach – pozwala w czytelniejszy sposób wyrazić intencję programisty.  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E86DB41E-2413-4D35-8652-07835D8D8A99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40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std::string_view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F05BFB47-3F5B-4945-825C-EE34E25C63F4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std::basic_string_view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Szablon klasy reprezentującej obiekt który odwołuje się do niemodyfikowalnego łańcucha znakowego.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non-owning – jest to tylko widok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Widok na sekwencję znaków (string zarówno w stylu C jak i C++)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std::basic_string_view jest to szablon bazowy, mamy 4 specjalizacje dla różnych typów znaków. 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33C4C1FC-AAC6-499C-9BBE-2751064882DF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std::basic_string_view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ed1c24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ed1c24"/>
                </a:solidFill>
                <a:latin typeface="Verdana"/>
                <a:ea typeface="Microsoft YaHei"/>
              </a:rPr>
              <a:t>std::string_view, czyli std::basic_string_view&lt;char&gt; - o tym będziemy dziś mówić najwięcej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std::wstring_view, czyli std::basic_string_view&lt;wchar_t&gt;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std::u16string_view, czyli std::basic_string_view&lt;char16_t&gt;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std::u32string_view, czyli std::basic_string_view&lt;char32_t&gt;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std::u8string_view, czyli std::basic_string_view&lt;char8_t&gt; (C++20)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D4124557-C5EA-4220-B28A-31D4153F700F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std::string_view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Jaki jest powód wprowadzenia tego nowego typu?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Wprowadzony został w celu optymalizacji – pozwala ograniczyć ilość przeprowadzanych kopiowań.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Poza tym jest to bardzo „lekki” obiekt, ideowo wygląda tak:</a:t>
            </a:r>
            <a:endParaRPr b="0" lang="pl-PL" sz="2400" spc="-1" strike="noStrike">
              <a:latin typeface="Arial"/>
            </a:endParaRPr>
          </a:p>
          <a:p>
            <a:pPr marL="3222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class string_view {</a:t>
            </a:r>
            <a:endParaRPr b="0" lang="pl-PL" sz="2400" spc="-1" strike="noStrike">
              <a:latin typeface="Arial"/>
            </a:endParaRPr>
          </a:p>
          <a:p>
            <a:pPr marL="3222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 </a:t>
            </a: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const char* m_str;</a:t>
            </a:r>
            <a:endParaRPr b="0" lang="pl-PL" sz="2400" spc="-1" strike="noStrike">
              <a:latin typeface="Arial"/>
            </a:endParaRPr>
          </a:p>
          <a:p>
            <a:pPr marL="3222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 </a:t>
            </a: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size_t m_len; </a:t>
            </a:r>
            <a:endParaRPr b="0" lang="pl-PL" sz="2400" spc="-1" strike="noStrike">
              <a:latin typeface="Arial"/>
            </a:endParaRPr>
          </a:p>
          <a:p>
            <a:pPr marL="3222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};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Mamy więc tylko dwie informacje.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199D236D-FD23-42AD-A196-C964904AB717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std::string_view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4 konstruktory:</a:t>
            </a:r>
            <a:endParaRPr b="0" lang="pl-PL" sz="2000" spc="-1" strike="noStrike">
              <a:latin typeface="Arial"/>
            </a:endParaRPr>
          </a:p>
          <a:p>
            <a:pPr marL="3222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1) Domyślny constexpr basic_string_view() noexcept;</a:t>
            </a:r>
            <a:endParaRPr b="0" lang="pl-PL" sz="2000" spc="-1" strike="noStrike">
              <a:latin typeface="Arial"/>
            </a:endParaRPr>
          </a:p>
          <a:p>
            <a:pPr marL="3222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2) Kopiujący: constexpr basic_string_view( const basic_string_view&amp; copied) noexcept = default; (może, bo tylko wskaznik i liczba – szybkość kopiowania)</a:t>
            </a:r>
            <a:endParaRPr b="0" lang="pl-PL" sz="2000" spc="-1" strike="noStrike">
              <a:latin typeface="Arial"/>
            </a:endParaRPr>
          </a:p>
          <a:p>
            <a:pPr marL="3222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3) constexpr basic_string_view (const CharT* s, size_type count) – widok pierwszych x znaków</a:t>
            </a:r>
            <a:endParaRPr b="0" lang="pl-PL" sz="2000" spc="-1" strike="noStrike">
              <a:latin typeface="Arial"/>
            </a:endParaRPr>
          </a:p>
          <a:p>
            <a:pPr marL="3222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4) constexpr basic_string_view(const CharT* s) – łańcuch z ‘\0’ na końcu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string_view_1.cpp</a:t>
            </a:r>
            <a:endParaRPr b="0" lang="pl-PL" sz="20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DB9FCD1D-FE6E-4355-AE85-C39E193C10C8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std::string_view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Bardzo ważne – std::string_view i wszystkie jego operacje działają na stałych sekwencjach znaków – nie ma możliwości dokonania modyfikacji przechowywanych danych. 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Jedyne co, to możemy modyfikować sam widok. 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Z tego powodu iterator i const_iterator dla string_view to ten sam typ.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std::basic_string_view udostępnia interfejs będący w dużej mierze zmodyfikowanym podzbiorem tego z std::string. 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string_view_2-4.cpp</a:t>
            </a:r>
            <a:endParaRPr b="0" lang="pl-PL" sz="20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B8344711-F794-47D6-9B24-021FECB5784B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std::string_view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Inne metody: swap, copy, substr (ta nas będzie jeszcze interesować), compare, find, rfind, find_first_of, find_first_not_of, find_last_of, find_last_not_of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Wszystkie metody są niemodyfikujące – co widac z pokazanych przykładów. </a:t>
            </a:r>
            <a:endParaRPr b="0" lang="pl-PL" sz="20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36211CCD-76BB-4244-BC12-131B6F4912C8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std::string_view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Wracając do kwestii optymalizacji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Dlaczego std::string_view ma prowadzić do optymalizacji, skoro udostępnia metody z pozoru takie same jak std::string.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Gwarancja stałości danych pozwala nam mocno uprościć część przeprowadzanych operacji – przede wszystkim pozwala ograniczyć liczbę kopiowań.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Najlepiej widać to na przykładzie metody substr()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string_view_substr.cpp</a:t>
            </a:r>
            <a:endParaRPr b="0" lang="pl-PL" sz="20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CFF75365-84FB-4E3C-8A5E-C08793EAC113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Plan prezentacji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Część I: Arkadiusz Kasprzak – nowe typy danych: std::byte, std::string_view, std::any, std::variant, std::optional 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Część II: Jarosław Cierpich – invoke, nowe algorytmy, usprawnienia w std::map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240D2DDF-55F3-4046-814D-BF39392E55A7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std::string_view - podsumowanie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string_view można używać np. gdy mamy funkcję która przyjmuje const std::string&amp; - wtedy jest duża szansa, że będzie można to zastąpić string_view, co pozwoli uprościć operacje wykonywane w tej funkcji.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Więcej testów: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ccccff"/>
              </a:buClr>
              <a:buFont typeface="Verdana"/>
              <a:buChar char="•"/>
            </a:pPr>
            <a:r>
              <a:rPr b="0" lang="pl-PL" sz="2000" spc="-1" strike="noStrike" u="sng">
                <a:solidFill>
                  <a:srgbClr val="000000"/>
                </a:solidFill>
                <a:uFillTx/>
                <a:latin typeface="Verdana"/>
                <a:ea typeface="Microsoft YaHei"/>
                <a:hlinkClick r:id="rId1"/>
              </a:rPr>
              <a:t>https://www.bfilipek.com/2018/07/string-view-perf.html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ccccff"/>
              </a:buClr>
              <a:buFont typeface="Verdana"/>
              <a:buChar char="•"/>
            </a:pPr>
            <a:r>
              <a:rPr b="0" lang="pl-PL" sz="2000" spc="-1" strike="noStrike" u="sng">
                <a:solidFill>
                  <a:srgbClr val="000000"/>
                </a:solidFill>
                <a:uFillTx/>
                <a:latin typeface="Verdana"/>
                <a:ea typeface="Microsoft YaHei"/>
                <a:hlinkClick r:id="rId2"/>
              </a:rPr>
              <a:t>http://www.modernescpp.com/index.php/c-17-avoid-copying-with-std-string-view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Warto zajrzeć, bo nie wszystkie są tak oczywiste jak ten przestawiony w przykładzie. 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string_view nie alokuje ani nie zarządza pamięcią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  <a:ea typeface="Microsoft YaHei"/>
              </a:rPr>
              <a:t>string_view nie dodaje samemu znaku ‘\0’ - jeśli dostanie tablicę bez niego, to będzie źle działał.</a:t>
            </a: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</a:pPr>
            <a:endParaRPr b="0" lang="pl-PL" sz="20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</a:pPr>
            <a:endParaRPr b="0" lang="pl-PL" sz="20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50574846-4EAA-4B77-A438-BD3457733E4A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40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8E80F99F-FDC5-4DB5-B69C-DDE4B941823E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Nowy typ dodany w c++17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Jest to bezpieczny ze względu na typy (type-safe) „kontener” na jedną wartość dowolnego typu.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Pochodzi z projektu Boost – jest tam typ o nazwie boost::any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Jest to tzw. wrapper type  - typ opakowujący jakiś obiekt – w naszym przypadku ten obiekt może mieć dowolny typ.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Jeden z 3 nowych typów opakowujących – obok std::variant i std::optional  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EFA6FC93-FAAF-4206-8D95-EAA581CFBDD0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Rozwinięcie idei void* w stronę bezpieczeństwa.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 daje zdecydowanie więcej bezpieczeństwa od void* - nie możliwe jest np. rzutowanie na błędny typ – o błędzie zostaniemy poinformowani (np. za pomocą wyjątku).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void_star.cpp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any_basic_1.cpp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FE6ECC7D-7F7F-4753-9FCB-C04C1FB0FF10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 nie jest szablonem – w przeciwieństwie do optional i variant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Aktualnie przechowywany typ = active type – ta sama nazwa powtórzy się jeszcze potem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Domyślnie nie zawiera żadnej wartości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Obecność wartości można sprawdzić za pomocą metody has_value()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Można „zresetować” obiekt std::any za pomocą metody reset()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 przypisywaniu nowego typu stary jest niszczony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F8D63116-B837-4411-8617-E835A145E509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Dostęp do przechowywanej wartości za pomoca std::any_cast&lt;T&gt; - jest to szablon pozwalający nam podać typ docelowy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Jeśli rzutowanie nie powiedzie się, to rzucany jest wyjątek std::bad_any_cast – co gwarantuje bezpieczeństwo pod względem typów – co było widać na pokazywanym wcześniej przykładzie.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Możemy poznać przechowywany typ w czasie działania programu – używamy metody type(), zwraca std::type_info.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any_basic_2-3.cpp 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2A5EFAB4-ACC8-4E36-B34B-E2BD24D22F97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Zwiększone bezpieczeństwo względem void*, ale – zwykle jest tak, że zbiór możliwych do użycia typów jest w jakiś sposób ograniczony – to może jednak std::variant byłby lepszą opcją???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Przydatne: std::make_any&lt;&gt;, metoda emplate i przypisanie.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any_basic_4.cpp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 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0A67D017-6C08-4EDE-B13D-74C946E14731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Standard zachęca by implementacje std::any używały tzw. SBO – Small Buffer Optimization – czyli brak dynamicznej alokacji pamięci dla małych obiektów.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 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518DCDF1-E74F-46AF-AF62-EA43BF404E20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40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FB2757AF-1A0B-428F-B72C-C12B3C7BF8C5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Nowy typ dodany w C++17 – moim zdaniem jeden z ciekawszych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Inspirowany typem variant z projektu Boost (jak wiele zmian w C++17).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Nagłówek: &lt;variant&gt;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Reprezentuje bezpieczną pod względem typów unię.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8628F873-8A1E-411B-9B5B-3E1E5081BF00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4000" spc="-1" strike="noStrike">
                <a:solidFill>
                  <a:srgbClr val="000000"/>
                </a:solidFill>
                <a:latin typeface="Verdana"/>
                <a:ea typeface="Microsoft YaHei"/>
              </a:rPr>
              <a:t>Część I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E6616879-F6A3-43FE-B27F-EB02E07508C6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Krótka powtórka z unii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Unia to specjalny rodzaj klasy, który może mieć w danym momencie aktywne tylko jedno ze swoich niestatycznych pól (data members) w danym czasie. Aktywne oznacza, że to wartość dla danego pola jest aktualnie przechowywana w pamięci.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Zasadność stosowania: oszczędność pamięci – rozmiar jest możliwie minimalny – unia jest tak duża jak jej największe pole.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Zastosowanie niskopoziomowe.  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BB091197-5FF0-4127-91F3-221421FD4353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Krótka powtórka z unii 2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union Nazwa_unii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{</a:t>
            </a:r>
            <a:endParaRPr b="0" lang="pl-PL" sz="2400" spc="-1" strike="noStrike">
              <a:latin typeface="Arial"/>
            </a:endParaRPr>
          </a:p>
          <a:p>
            <a:pPr marL="914400" indent="-21888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std::int32_t dw;</a:t>
            </a:r>
            <a:endParaRPr b="0" lang="pl-PL" sz="2400" spc="-1" strike="noStrike">
              <a:latin typeface="Arial"/>
            </a:endParaRPr>
          </a:p>
          <a:p>
            <a:pPr marL="914400" indent="-21888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std::uint16_t w;</a:t>
            </a:r>
            <a:endParaRPr b="0" lang="pl-PL" sz="2400" spc="-1" strike="noStrike">
              <a:latin typeface="Arial"/>
            </a:endParaRPr>
          </a:p>
          <a:p>
            <a:pPr marL="914400" indent="-21888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std::uint8_t b;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};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Wygląda więc podobnie do zwykłej klasy czy struktury.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Wymaga świadomości który typ jest aktualnie „aktywny”.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unions_before_cpp17_1.cpp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C2EDDC93-E9C4-488B-9B9C-8D5A731836F1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Krótka powtórka z unii 3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Nie wchodząc w szczegóły – można zauważyć że wykorzystywanie unii w większych projektach może być problematyczne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Pokazane zachowanie nie jest jedynym tego typu.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Występujące problemy mogą często być rozwiązywalne, ale te rozwiązania nie zawsze są oczywiste.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Zachowanie unii jest często zależne od implementacji (jak w pokazanym przykładzie). 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185879D1-FDB5-4CFE-B664-3D9E69ADAA4C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Krótka powtórka z unii 4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Inne ograniczenia unii: nie mogą mieć metod wirtualnych ani brać udziału w dziedziczeniu (nie mogą być klasą bazową ani pochodną).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Największy problem pojawia się jednak, gdy pola unii to klasy z niestandardowymi (user defined) konstruktorami i destruktorami.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Następuje wtedy komplikacja przy przełączaniu się pomiędzy aktywnymi polami.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unions_before_cpp17_2.cpp  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A0FE9C35-42FF-4C8A-8B88-DBB0786AD564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Krótka powtórka z unii 5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Dostaliśmy więc problem związany z czasem życia obiektów. Trzeba samodzielnie wywoływać konstruktory i destruktory jeśli są one nietrywialne.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Ponadto w takim przypadku konstruktor i destruktor domyślny unii zostają wyłączone.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Jest to kolejne utrudnienie zniechęcające do używania unii w większych, bardziej wysokopoziomowych projektach.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Możliwe rozwiązanie – implementacja jakiejś klas opakowującej, z informacją o aktualnie przechowywanym typie.  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2BCD8B0A-526A-43F7-8C56-77697798EBD3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Konieczność implementacji tego typu klasy znika wraz z C++17 (i wcześniej z projektem Boost) – pojawił się typ std::variant reprezentujący nową, bezpieczniejszą wersję unii.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Rozwiązuje przedstawione wcześniej problemy w sposób niewidoczny dla użytkownika.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Pozwala również poznać w dowolnym momencie aktualny typ aktywny.   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50E84011-E42C-429A-AEDE-2086CA426E55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template &lt;typename … Types&gt;</a:t>
            </a:r>
            <a:endParaRPr b="0" lang="pl-PL" sz="2400" spc="-1" strike="noStrike">
              <a:latin typeface="Arial"/>
            </a:endParaRPr>
          </a:p>
          <a:p>
            <a:pPr marL="32544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class variant;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Pojęcie „sum types”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Jako argumenty szablonu (variadic template) podajemy typy, które ma przechowywać variant.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 przechowuje obiekt bezpośrednio wewnątrz siebie (nie ma dynamicznej alokacji)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 danej chwili jedna wartość, albo żadna (ale to w przypadku błedu). 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variant_basic_1.cpp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E51DDA1D-1EF1-43C5-B626-E317F5A6890D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Jeśli koniecznie chcemy mieć std::variant, który jest „”, to używamy std::monostate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Jest to struktura pomocnicza reprezentująca pusty typ (stan).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struct monostate { };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Odpowiada to sytuacji, gdy std::variant nie  ma pod danym indeksem żadnej wartości.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Przydatne, gdy pierwszy typ nie ma konstruktora domyślnego – wtedy nie da się użyć konstruktora domyślnego dla std::variant (błąd kompilacji).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9C11993D-913F-41DE-B1B1-32E4EB615A07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 takiej sytuacji na pierwszej pozycji umieszczamy właśnie std::monostate, który ma konstruktor domyślny.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variant_basic_2.cpp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Pozyskiwanie informacji o aktualnie aktywnym typie i wartości można zrealizować w kilka sposobów.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variant_basic_3.cpp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6C23CB07-0030-4A8D-9A84-73023C37708A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4 sposoby przypisania wartości do std::variant:</a:t>
            </a:r>
            <a:endParaRPr b="0" lang="pl-PL" sz="2400" spc="-1" strike="noStrike">
              <a:latin typeface="Arial"/>
            </a:endParaRPr>
          </a:p>
          <a:p>
            <a:pPr lvl="1" marL="735120" indent="-277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Operator przypisania</a:t>
            </a:r>
            <a:endParaRPr b="0" lang="pl-PL" sz="2400" spc="-1" strike="noStrike">
              <a:latin typeface="Arial"/>
            </a:endParaRPr>
          </a:p>
          <a:p>
            <a:pPr lvl="1" marL="735120" indent="-277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Metoda emplace (!)</a:t>
            </a:r>
            <a:endParaRPr b="0" lang="pl-PL" sz="2400" spc="-1" strike="noStrike">
              <a:latin typeface="Arial"/>
            </a:endParaRPr>
          </a:p>
          <a:p>
            <a:pPr lvl="1" marL="735120" indent="-277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Użycie std::get (pozyskanie referencji) lub podobnie z std::get_if</a:t>
            </a:r>
            <a:endParaRPr b="0" lang="pl-PL" sz="2400" spc="-1" strike="noStrike">
              <a:latin typeface="Arial"/>
            </a:endParaRPr>
          </a:p>
          <a:p>
            <a:pPr lvl="1" marL="735120" indent="-277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Visitor (ale o tym za chwilę)</a:t>
            </a:r>
            <a:endParaRPr b="0" lang="pl-PL" sz="2400" spc="-1" strike="noStrike">
              <a:latin typeface="Arial"/>
            </a:endParaRPr>
          </a:p>
          <a:p>
            <a:pPr marL="741240" indent="-2775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741240" indent="-2775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variant_change_value.cpp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B8E571D4-AE9A-48CF-B172-7F81FCF0BB7A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Nowe typy danych w C++17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 C++17 pojawiło się kilka nowych typów danych: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std::string_view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std::any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std::optional</a:t>
            </a:r>
            <a:endParaRPr b="0" lang="pl-PL" sz="2400" spc="-1" strike="noStrike">
              <a:latin typeface="Arial"/>
            </a:endParaRPr>
          </a:p>
          <a:p>
            <a:pPr marL="3268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Kilka z nich znane jest wielu programistom z zewnętrznych bibliotek (projekt Boost).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9288ACC4-7690-472E-80C9-A325E9A74C15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Przewaga std::variant nad zwykłą unią oprócz możliwości pozyskania aktualnego indeksu i typu jest fakt, że w znacznie czytelniejszy sposób zarządza czasem życia przechowywanych obiektów – przy zmianie aktywnego typu wywoływane są odpowiednie konstruktory i destruktory.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variant_object_lifetime.cpp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54397366-0067-4FC2-9BB4-967DA03C9F5B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 i std::visit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 towarzyszy pomocny szablon funkcji – std::visit.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Jego działanie polega na tym, że możemy wywołać jakąś funkcję (lub obiekt funkcyjny – ogólnie coś co można wywołać – callable) na wszystkich przekazanych do std::visit variantach.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Uwaga: funkcja przekazana do std::visit jest tak naprawdę wywoływana raz, a jej argumenty to typy aktywne ze wszystkich przekazanych variantów – tzn. że musimy być przygotowanie na wszystkie sytuacje.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477F11F7-8369-4F24-9B67-C1CEDF80242E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 i std::visit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Np. mamy dwa varianty: std::variant&lt;int, double&gt; i std::variant&lt;std::string, int&gt;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Możliwe kombinacje argumentów wywołania (musimy przewidzieć wszystkie):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FA747A17-BBBE-464D-8594-3B9C442DEEEB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  <p:pic>
        <p:nvPicPr>
          <p:cNvPr id="210" name="Picture 4" descr=""/>
          <p:cNvPicPr/>
          <p:nvPr/>
        </p:nvPicPr>
        <p:blipFill>
          <a:blip r:embed="rId1"/>
          <a:stretch/>
        </p:blipFill>
        <p:spPr>
          <a:xfrm>
            <a:off x="1095480" y="3859200"/>
            <a:ext cx="7111800" cy="11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 i std::visit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Template &lt;typename Visitor, typename … Variants&gt;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constexpr return_type visit(Visitor&amp;&amp; vis, Variants&amp;&amp; … vars);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gdzie:</a:t>
            </a:r>
            <a:endParaRPr b="0" lang="pl-PL" sz="2400" spc="-1" strike="noStrike">
              <a:latin typeface="Arial"/>
            </a:endParaRPr>
          </a:p>
          <a:p>
            <a:pPr lvl="1" marL="735120" indent="-277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vis – funkcja, którą chcemy wywołać </a:t>
            </a:r>
            <a:endParaRPr b="0" lang="pl-PL" sz="2400" spc="-1" strike="noStrike">
              <a:latin typeface="Arial"/>
            </a:endParaRPr>
          </a:p>
          <a:p>
            <a:pPr lvl="1" marL="735120" indent="-277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vars – lista variantów, które chcemy przetworzyć za pomocą std::visit.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Typ zwracany dedukowany na podstawie zwracanego wyrażenia (decltype) – musi być taki sam dla wszystkich kombinacji.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variant_visitor_1-2.cpp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914400" indent="-2217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A040BF39-AE67-4E06-AB59-73E6F0482886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 i std::visit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Zaleta – brak konieczności stosowania konstrukcji typu switch-case lub if do zdecydowania, której funkcji użyć.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Działamy za pomocą przeładowywania funkcji – można też skorzystać z generic lambd (tak jak było to w przykładzie) – ma to jednak ograniczenia – nie zawsze każdy z typów ma ten sam interfejs.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Zwykle dokonujemy wielokrotnego przeładowania operatora () - ma to dodatkową zaletę – pozwala zapamiętać stan. 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914400" indent="-2217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435BEB03-4E40-4B7F-9313-BBE99EBE3C3B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 i std::visit – nowe spojrzenie na polimorfizm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 wraz z std::visit dają nam nowy rodzaj polimorfizmu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Zwykle gdy mówimy o polimorfizmie to mamy na myśli zbiór typów powiązanych ze sobą interfejsem (taki polimorfizm osiągamy za pomocą metod wirtualnych)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Nowe podejście pozwala nam działać wspólnie na pozornie niezwiązanych ze sobą obiektach – posiadających jednak wspólne cechy pozwalające nimi operować w jednakowy sposób (nawet w ograniczonym stopniu).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variant_poli_1-2.cpp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914400" indent="-2217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1F35AF68-F404-4BD7-99B3-B262BBF5D918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std::variant  - valueless_by_exception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Wcześniej wspomniałem, że std::variant można doprowadzić do stanu, w którym nie będzie on miał żadnej wartości.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Jest to oczywiście skutek wystąpienia błędu – jest kilka możliwości spowodowania takiego stanu, ja pokażę jedną: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variant_exception.cpp 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914400" indent="-2217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6B5995EA-FB6D-4DF4-B6FA-E59F114B137C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40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std::optional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2076F076-A898-4385-8927-47CC94D2DE96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std::optional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Nowy typ dodany w C++17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Zaczerpnięty z projektu Boost (boost::optional)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Nagłówek &lt;optional&gt;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Template &lt;typename T&gt; class optional;</a:t>
            </a:r>
            <a:endParaRPr b="0" lang="pl-PL" sz="2400" spc="-1" strike="noStrike">
              <a:latin typeface="Arial"/>
            </a:endParaRPr>
          </a:p>
          <a:p>
            <a:pPr marL="3222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Jest to typ opakowujący (wrapper) przechowujący opcjonalną wartość.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Może ona istnieć, ale nie musi w danym momencie.  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914400" indent="-2217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5A886DA5-F9F8-446D-BF31-FBB84A887F0D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std::optional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Przykładowe zastosowanie – funkcja, której wykonanie może się „nie udać” - wcześniej można było zwrócić z takiej funkcji parę std::pair&lt;T, bool&gt; albo jakiś kod błędu/ wartość specjalną (nullptr, -1).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Podane rozwiązania nie są jednak czytelne, gdyż nie wyrażają w sposób jednoznaczny intencji twórcy programu.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std::optional może w danej chwili znajdować się w jednym z dwóch stanów – może albo przechowywać wartość, albo nie.   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914400" indent="-2217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DC0693BD-30EA-4B73-8BFF-ED0692313916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40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19EDF458-8FE1-4088-974A-9E02091C6FE2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std::optional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Wartość przechowywana jest bezpośrednio wewnątrz optionala – nie ma dynamicznej alokacji pamięci.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std::optional pochodzi ideowo z programowania funkcyjego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Jest bezpieczny ze względu na typ.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Powinno się go używać w sytuacjach, gdy fakt, że nie posiada on wartości jest równie naturalny jak fakt posiadania jej.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optional_basic_1.cpp  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914400" indent="-2217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24D6ADE1-0D5C-49F4-9480-087E6234234A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std::optional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Zawiera wartość, gdy: został zainicjalizowany lub poddany przypisaniu za pomocą wartości typu T lub innego std::optional, który posiadał wartość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Nie zawiera wartości, gdy: nie został zainicjalizowany lub przypisano mu wartość typu std::nullopt_t lub std::optional który nie zawiera wartości.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basic_optional_2.cpp  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914400" indent="-2217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4EAA18F5-2D20-423A-A397-DA290C710C1D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Operacje na std::optional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emplace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optional_basic_3.cpp 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Porównania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Przykład: optional_basic_4.cpp</a:t>
            </a:r>
            <a:endParaRPr b="0" lang="pl-PL" sz="2400" spc="-1" strike="noStrike">
              <a:latin typeface="Arial"/>
            </a:endParaRPr>
          </a:p>
          <a:p>
            <a:pPr marL="32400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914400" indent="-2217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6687C8FE-DC68-4850-B0FA-1AB065A20B52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4000" spc="-1" strike="noStrike">
                <a:solidFill>
                  <a:srgbClr val="000000"/>
                </a:solidFill>
                <a:latin typeface="Verdana"/>
                <a:ea typeface="Microsoft YaHei"/>
              </a:rPr>
              <a:t>Część II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EE79A5F8-A0D3-4B99-8A95-D3332EBE5DD4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invoke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std::invoke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Służy ujednoliceniu wywoływania obiektów typu „callable”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W przypadku std::invoke rozróżniamy trzy rodzaje obiektów typu „callable” :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 lvl="1" marL="914400" indent="-456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Wskaźnik na metodę klasy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 lvl="1" marL="914400" indent="-456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Wskaźnik na pole klasy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 lvl="1" marL="914400" indent="-456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Funkcja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W zależności od tego do jakiej grupy należy obiekt który chcemy wykorzystać w std::invoke to proces wywoływanie się różni.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std::invoke(f, t1, t2, …, tN);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Wskaźnik na metodę klasy T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Jeżeli std::is_base_of&lt;T, std::decay_t&lt;decltype(t1)&gt;&gt;::value jest true, to invoke działa analogicznie do: </a:t>
            </a:r>
            <a:r>
              <a:rPr b="1" lang="pl-PL" sz="1400" spc="-1" strike="noStrike">
                <a:solidFill>
                  <a:srgbClr val="000000"/>
                </a:solidFill>
                <a:latin typeface="Verdana"/>
              </a:rPr>
              <a:t>(t1.*f)(t2, …, tN)</a:t>
            </a:r>
            <a:endParaRPr b="0" lang="pl-PL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pl-PL" sz="1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Jeżeli std::decay_t&lt;decltype(t1)&gt; jest specjalizacją std::reference_wrapper, to invoke działa analogicznie do:</a:t>
            </a:r>
            <a:br/>
            <a:r>
              <a:rPr b="1" lang="pl-PL" sz="1600" spc="-1" strike="noStrike">
                <a:solidFill>
                  <a:srgbClr val="000000"/>
                </a:solidFill>
                <a:latin typeface="Verdana"/>
              </a:rPr>
              <a:t>(t1.get().*f)(t2, …, tN)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W przeciwnym wypadku invoke działa analogicznie do:</a:t>
            </a:r>
            <a:br/>
            <a:r>
              <a:rPr b="1" lang="pl-PL" sz="1600" spc="-1" strike="noStrike">
                <a:solidFill>
                  <a:srgbClr val="000000"/>
                </a:solidFill>
                <a:latin typeface="Verdana"/>
              </a:rPr>
              <a:t>((*t1).*f)(t2, …, tN)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Wskaźnik na pole klasy T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476360" y="1628640"/>
            <a:ext cx="763236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800" spc="-1" strike="noStrike">
                <a:solidFill>
                  <a:srgbClr val="000000"/>
                </a:solidFill>
                <a:latin typeface="Verdana"/>
              </a:rPr>
              <a:t>Jeżeli N == 1 oraz f jest wskaźnikiem na pole T:</a:t>
            </a:r>
            <a:endParaRPr b="0" lang="pl-PL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Jeżeli std::is_base_of&lt;T, std::decay_t&lt;decltype(t1)&gt;&gt;::value</a:t>
            </a:r>
            <a:br/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jest true, to invoke działa analogicznie do: </a:t>
            </a:r>
            <a:r>
              <a:rPr b="1" lang="pl-PL" sz="1600" spc="-1" strike="noStrike">
                <a:solidFill>
                  <a:srgbClr val="000000"/>
                </a:solidFill>
                <a:latin typeface="Verdana"/>
              </a:rPr>
              <a:t>t1.*f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Jeżeli std::decay_t&lt;decltype(t1)&gt; jest specjalizacją std::reference_wrapper, to inoke działa analogicznie do: </a:t>
            </a:r>
            <a:br/>
            <a:r>
              <a:rPr b="1" lang="pl-PL" sz="1600" spc="-1" strike="noStrike">
                <a:solidFill>
                  <a:srgbClr val="000000"/>
                </a:solidFill>
                <a:latin typeface="Verdana"/>
              </a:rPr>
              <a:t>t1.get().*f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W przeciwnym wypadku invoke działa analogicznie do:</a:t>
            </a:r>
            <a:br/>
            <a:r>
              <a:rPr b="1" lang="pl-PL" sz="1600" spc="-1" strike="noStrike">
                <a:solidFill>
                  <a:srgbClr val="000000"/>
                </a:solidFill>
                <a:latin typeface="Verdana"/>
              </a:rPr>
              <a:t>(*t1).*f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Funkcja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Gdy invoke nie spiełnia żadnego z poprzednich warunków, to działa analogicznie do:</a:t>
            </a:r>
            <a:br/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f(t1, t2, …, tN)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ff0000"/>
                </a:solidFill>
                <a:latin typeface="Verdana"/>
              </a:rPr>
              <a:t>Przykład std_invoke.cpp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3000" spc="-1" strike="noStrike">
                <a:solidFill>
                  <a:srgbClr val="000000"/>
                </a:solidFill>
                <a:latin typeface="Verdana"/>
              </a:rPr>
              <a:t>apply</a:t>
            </a:r>
            <a:endParaRPr b="0" lang="pl-PL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Nowy typ wprowadzony w C++17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Znajduje się w znanym wcześniej nagłówku &lt;cstddef&gt; (w tym nagłówku jest też m.in.. nullptr_t).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Implementuje bajt zgodnie ze standardem C++ jako kolekcję bitów, bez żadnych dodatkowych interpretacji.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AA3B92BC-1430-4FAE-8547-C36449457AED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std::apply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Pozwala na wywołanie obiektu „callable” 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z argumentami, które są przekazywane i wypakowywane z obiektu typu std::tuple, bądź obiektu, który częściowo implementuje interfejs std::tuple, czyli: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std::get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std::tuple_size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Np.: std::array, std::pair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ff0000"/>
                </a:solidFill>
                <a:latin typeface="Verdana"/>
              </a:rPr>
              <a:t>Przykład std_apply.cpp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868400" y="3075120"/>
            <a:ext cx="5406840" cy="707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3000" spc="-1" strike="noStrike">
                <a:solidFill>
                  <a:srgbClr val="000000"/>
                </a:solidFill>
                <a:latin typeface="Verdana"/>
              </a:rPr>
              <a:t>make_from_tuple</a:t>
            </a:r>
            <a:endParaRPr b="0" lang="pl-PL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std::make_from_tuple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Podobnie jak std::apply pozwala na przekazanie argumentów w formie std::tuple, bądź klasy częściowo implementującej jej interfejs, natomiast w przeciwieństwie do std::apply służy do konstruowania obiektów z użyciem przekazanych parametrów. Wynikiem działania tej funkcji jest utworzony obiekt.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ff0000"/>
                </a:solidFill>
                <a:latin typeface="Verdana"/>
              </a:rPr>
              <a:t>Przykład std_make_from_tuple.cpp 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for_each_n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std::for_each_n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476360" y="1628640"/>
            <a:ext cx="748800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Podobnie jak std::for_each pozwala na zaaplikowanie obiektu funkcyjnego do obiektu który jest wynikiem dereferencji iteratora </a:t>
            </a:r>
            <a:br/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z przedziału od [first, first+n)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Zapis:</a:t>
            </a:r>
            <a:br/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for_each_n( It first, Size n, Function f );</a:t>
            </a:r>
            <a:br/>
            <a:br/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for_each_n(ExecutionPolicy&amp;&amp; policy, It first, Size n, Function f );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W pierwszym przypadku iterator musi spełniać założenia Input iteratora, a f musi być „move constructible”. Kolejność wykonania zostaje zachowana.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600" spc="-1" strike="noStrike">
                <a:solidFill>
                  <a:srgbClr val="000000"/>
                </a:solidFill>
                <a:latin typeface="Verdana"/>
              </a:rPr>
              <a:t>W drugim przypadku iterator musi spełniać założenia Forward iteratora a f musi być „copy constructible”. Kolejnośc wykonania nie musi zostać zachowana.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1600" spc="-1" strike="sngStrike">
                <a:solidFill>
                  <a:srgbClr val="ff0000"/>
                </a:solidFill>
                <a:latin typeface="Verdana"/>
              </a:rPr>
              <a:t>Przykład for_each_n.cpp</a:t>
            </a:r>
            <a:r>
              <a:rPr b="0" lang="pl-PL" sz="1600" spc="-1" strike="noStrike">
                <a:solidFill>
                  <a:srgbClr val="ff0000"/>
                </a:solidFill>
                <a:latin typeface="Verdana"/>
              </a:rPr>
              <a:t>  brak wsparcia w kompilatorze</a:t>
            </a: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pl-PL" sz="1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Execution policy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476360" y="1628640"/>
            <a:ext cx="7559280" cy="496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Polityki wykonania odnoszą się do zrównoleglania algorytmów. Wyróżniamy trzy polityki wykonania: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sequenced_policy – nie zezwala na zrównoleglanie algorytmu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parallel_policy – pozwala na zrównoleglenie algorytmu z pojedynczymi wykonaniami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parallel_unsequenced_policy – pozwala na zrównoleglenie algorytmu oraz jego zwektoryzowanie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Różnica między par_unseq, a par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Symbol zastępczy zawartości 4" descr=""/>
          <p:cNvPicPr/>
          <p:nvPr/>
        </p:nvPicPr>
        <p:blipFill>
          <a:blip r:embed="rId1"/>
          <a:stretch/>
        </p:blipFill>
        <p:spPr>
          <a:xfrm>
            <a:off x="1258920" y="1989000"/>
            <a:ext cx="3676320" cy="1218960"/>
          </a:xfrm>
          <a:prstGeom prst="rect">
            <a:avLst/>
          </a:prstGeom>
          <a:ln>
            <a:noFill/>
          </a:ln>
        </p:spPr>
      </p:pic>
      <p:pic>
        <p:nvPicPr>
          <p:cNvPr id="264" name="Obraz 5" descr=""/>
          <p:cNvPicPr/>
          <p:nvPr/>
        </p:nvPicPr>
        <p:blipFill>
          <a:blip r:embed="rId2"/>
          <a:stretch/>
        </p:blipFill>
        <p:spPr>
          <a:xfrm>
            <a:off x="1476360" y="4149720"/>
            <a:ext cx="1390320" cy="828360"/>
          </a:xfrm>
          <a:prstGeom prst="rect">
            <a:avLst/>
          </a:prstGeom>
          <a:ln>
            <a:noFill/>
          </a:ln>
        </p:spPr>
      </p:pic>
      <p:pic>
        <p:nvPicPr>
          <p:cNvPr id="265" name="Obraz 6" descr=""/>
          <p:cNvPicPr/>
          <p:nvPr/>
        </p:nvPicPr>
        <p:blipFill>
          <a:blip r:embed="rId3"/>
          <a:stretch/>
        </p:blipFill>
        <p:spPr>
          <a:xfrm>
            <a:off x="5435640" y="4149720"/>
            <a:ext cx="2657160" cy="83772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179280" y="6381720"/>
            <a:ext cx="8838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200" spc="-1" strike="noStrike">
                <a:solidFill>
                  <a:srgbClr val="000000"/>
                </a:solidFill>
                <a:latin typeface="Arial"/>
              </a:rPr>
              <a:t>Źródło: www.bfilipek.com/2017/08/cpp17-details-parallel.html</a:t>
            </a:r>
            <a:endParaRPr b="0" lang="pl-PL" sz="12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reduce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reduce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738360" y="1628640"/>
            <a:ext cx="829764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100" spc="-1" strike="noStrike">
                <a:solidFill>
                  <a:srgbClr val="000000"/>
                </a:solidFill>
                <a:latin typeface="Verdana"/>
              </a:rPr>
              <a:t>Pozwala na wykonanie binarnej operacji zakresie zadanym przez iteratory</a:t>
            </a:r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100" spc="-1" strike="noStrike">
                <a:solidFill>
                  <a:srgbClr val="000000"/>
                </a:solidFill>
                <a:latin typeface="Verdana"/>
              </a:rPr>
              <a:t>Zapis:</a:t>
            </a:r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Verdana"/>
              </a:rPr>
              <a:t>reduce(InputIt first, InputIt last);</a:t>
            </a:r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Verdana"/>
              </a:rPr>
              <a:t>reduce(InputIt first, InputIt last, init);</a:t>
            </a:r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Verdana"/>
              </a:rPr>
              <a:t>reduce(InputIt first, InputIt last, init, binary_op_obj)</a:t>
            </a:r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2100" spc="-1" strike="sngStrike">
                <a:solidFill>
                  <a:srgbClr val="ff0000"/>
                </a:solidFill>
                <a:latin typeface="Verdana"/>
              </a:rPr>
              <a:t>Przykład reduce.cpp</a:t>
            </a:r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100" spc="-1" strike="noStrike">
                <a:solidFill>
                  <a:srgbClr val="000000"/>
                </a:solidFill>
                <a:latin typeface="Verdana"/>
              </a:rPr>
              <a:t>Jest możliwe podanie execution policy jako pierwszego argumentu funkcji, natomiast wtedy iterator musi spełniać założenia forward iteratora.</a:t>
            </a:r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  <a:p>
            <a:endParaRPr b="0" lang="pl-PL" sz="2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reduce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Wybierając współbieżne execution policy trzeba mieć na uwadze idące za tym konsekwencje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2400" spc="-1" strike="sngStrike">
                <a:solidFill>
                  <a:srgbClr val="ff0000"/>
                </a:solidFill>
                <a:latin typeface="Verdana"/>
              </a:rPr>
              <a:t>Przykład reduce_par.cpp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72" name="Obraz 4" descr=""/>
          <p:cNvPicPr/>
          <p:nvPr/>
        </p:nvPicPr>
        <p:blipFill>
          <a:blip r:embed="rId1"/>
          <a:stretch/>
        </p:blipFill>
        <p:spPr>
          <a:xfrm>
            <a:off x="1476360" y="2924280"/>
            <a:ext cx="2846160" cy="2625480"/>
          </a:xfrm>
          <a:prstGeom prst="rect">
            <a:avLst/>
          </a:prstGeom>
          <a:ln>
            <a:noFill/>
          </a:ln>
        </p:spPr>
      </p:pic>
      <p:pic>
        <p:nvPicPr>
          <p:cNvPr id="273" name="Obraz 6" descr=""/>
          <p:cNvPicPr/>
          <p:nvPr/>
        </p:nvPicPr>
        <p:blipFill>
          <a:blip r:embed="rId2"/>
          <a:stretch/>
        </p:blipFill>
        <p:spPr>
          <a:xfrm>
            <a:off x="5219640" y="2919240"/>
            <a:ext cx="2847600" cy="2625480"/>
          </a:xfrm>
          <a:prstGeom prst="rect">
            <a:avLst/>
          </a:prstGeom>
          <a:ln>
            <a:noFill/>
          </a:ln>
        </p:spPr>
      </p:pic>
      <p:sp>
        <p:nvSpPr>
          <p:cNvPr id="274" name="CustomShape 3"/>
          <p:cNvSpPr/>
          <p:nvPr/>
        </p:nvSpPr>
        <p:spPr>
          <a:xfrm>
            <a:off x="1423440" y="5627160"/>
            <a:ext cx="5798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0000"/>
                </a:solidFill>
                <a:latin typeface="Arial"/>
              </a:rPr>
              <a:t>Źródło: https://blog.tartanllama.xyz/accumulate-vs-reduce/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Wcześniej bajt reprezentowany jako char, unsigned char  czy uint8_t.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Typy te narzucają pewną interpretację przechowywanych bitów (np. dla char jest to jakiś znak).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Nie zawsze chcemy, by taka interpretacja miała miejsce – nie zawsze ma sens wykonywanie operacji charakterystycznych np. dla char.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 ma zdefiniowane tylko operatory bitowe.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7EC479F5-F179-47CB-A4E6-78C4A0EC248F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exclusive_scan / inclusive_scan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exclusive_scan / inclusive_scan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scan – operacja działająca na sekwencji obiektów. Wykonuje działanie na dwóch pierwszych elementach, następnie wynik tego działania jest wykonywany z następnym elementem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Zapis analogiczny jak w przypadku reduce, nie występuje przypadek bez „init”.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Kolejność wykonywania może być nie zachowana dla zrównoleglonego sposobu wykonania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Różnica między exclusive, a inclusive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Symbol zastępczy zawartości 3" descr=""/>
          <p:cNvPicPr/>
          <p:nvPr/>
        </p:nvPicPr>
        <p:blipFill>
          <a:blip r:embed="rId1"/>
          <a:stretch/>
        </p:blipFill>
        <p:spPr>
          <a:xfrm>
            <a:off x="5292720" y="3284640"/>
            <a:ext cx="2857320" cy="571320"/>
          </a:xfrm>
          <a:prstGeom prst="rect">
            <a:avLst/>
          </a:prstGeom>
          <a:ln>
            <a:noFill/>
          </a:ln>
        </p:spPr>
      </p:pic>
      <p:pic>
        <p:nvPicPr>
          <p:cNvPr id="280" name="Obraz 4" descr=""/>
          <p:cNvPicPr/>
          <p:nvPr/>
        </p:nvPicPr>
        <p:blipFill>
          <a:blip r:embed="rId2"/>
          <a:stretch/>
        </p:blipFill>
        <p:spPr>
          <a:xfrm>
            <a:off x="1116000" y="3284640"/>
            <a:ext cx="2857320" cy="571320"/>
          </a:xfrm>
          <a:prstGeom prst="rect">
            <a:avLst/>
          </a:prstGeom>
          <a:ln>
            <a:noFill/>
          </a:ln>
        </p:spPr>
      </p:pic>
      <p:sp>
        <p:nvSpPr>
          <p:cNvPr id="281" name="CustomShape 2"/>
          <p:cNvSpPr/>
          <p:nvPr/>
        </p:nvSpPr>
        <p:spPr>
          <a:xfrm>
            <a:off x="1928880" y="2781360"/>
            <a:ext cx="1231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exclusive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6105960" y="2781360"/>
            <a:ext cx="1159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inclusive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936720" y="4797360"/>
            <a:ext cx="82897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pl-PL" sz="2200" spc="-1" strike="sngStrike">
                <a:solidFill>
                  <a:srgbClr val="ff0000"/>
                </a:solidFill>
                <a:latin typeface="Arial"/>
              </a:rPr>
              <a:t>Przykład scan.cpp</a:t>
            </a: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Pozostałe algorytmy wspierające execution policy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for_each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transform_reduce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transform_exclusive_scan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transform_inclusive_scan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try_emplace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try_emplace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Używany przy std::map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Działa jak emplace, jeżeli podany klucz w mapie nie istnieje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W przeciwnym wypadku nie robi nic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Przewagą try_emplace nad emplace jest to, że najpierw sprawdza, czy obiekt może zostać wstawiony, a dopiero później go tworzy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Zapis: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try_empalce(key, …args)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try_emplace(hint, key, … args)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try_emplace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W przypadku użycia bez „hinta” zwraca parę – iterator, która wskazuje na element o podanym kluczu oraz wartość logiczną która mówi nam, czy udało się wstawić nowy element.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000000"/>
                </a:solidFill>
                <a:latin typeface="Verdana"/>
              </a:rPr>
              <a:t>W przypadku użycia „hinta” funkcja szuka wolnego miejsca jak najbliżej przed tym iteratoram (hintem) i zwraca iterator na to miejsce (obiekt zostaje w tym miejscu utworzony).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2200" spc="-1" strike="noStrike">
                <a:solidFill>
                  <a:srgbClr val="ff0000"/>
                </a:solidFill>
                <a:latin typeface="Verdana"/>
              </a:rPr>
              <a:t>Przykład try_emplace.cpp</a:t>
            </a:r>
            <a:endParaRPr b="0" lang="pl-PL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insert_or_assign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insert_or_assign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4920" y="1628640"/>
            <a:ext cx="9145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</a:rPr>
              <a:t>Używany przy std::map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</a:rPr>
              <a:t>Podobnie jak try_emplace występuje w wersji z hintem oraz bez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</a:rPr>
              <a:t>Jeżeli element podany klucz nie istnieje w mapie, to wykonuje operację insert, w przeciwnym wypadku przypisuje elementowi znajdującemu się pod danym kluczem nową wartość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000" spc="-1" strike="noStrike">
                <a:solidFill>
                  <a:srgbClr val="000000"/>
                </a:solidFill>
                <a:latin typeface="Verdana"/>
              </a:rPr>
              <a:t>Return analogiczny do try_emplace. W tym przypadku drugi element pary wskazuje na to, czy została wykonana insercja(true), czy tez przypisanie.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2000" spc="-1" strike="noStrike">
                <a:solidFill>
                  <a:srgbClr val="ff0000"/>
                </a:solidFill>
                <a:latin typeface="Verdana"/>
              </a:rPr>
              <a:t>Przykład insert_or_assign.cpp</a:t>
            </a:r>
            <a:endParaRPr b="0" lang="pl-PL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Splicing for std::map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Sprawia to, że niepoprawna interpretacja przechowywanych w nim danych jest mniej prawdopodobna (np. uint8_t miało możliwość dodawania – co nie zawsze ma sens w przypadku bajtu – np. gdy ma on reprezentować jakiś rejestr przechowujący pewne informacje).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 reprezentuje więc czyste dane, co ma w teorii zmniejszyć liczbę błędów z powodu przypadkowej błędnej interpretacji.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ed1c24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ed1c24"/>
                </a:solidFill>
                <a:latin typeface="Verdana"/>
                <a:ea typeface="Microsoft YaHei"/>
              </a:rPr>
              <a:t>Przykład: byte_1.cpp</a:t>
            </a: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05D7CF96-38B6-4ED3-BAE5-FAE40816D8C7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1476360" y="476280"/>
            <a:ext cx="755964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Splicing for std::list (poprzedni standard)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1476360" y="141768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Pozwala na tanie przenoszenie obiektów między listami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Za pomocą splice możemy przenieść jeden, kilka lub nawet wszystkie elementy z jednej listy do drugiej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Jest to wydajny sposób przenoszenia, ponieważ obiekty same w sobie nie są przenoszone, a jedynie obiekty zarządzające dostępem do elementów listy.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ff0000"/>
                </a:solidFill>
                <a:latin typeface="Verdana"/>
              </a:rPr>
              <a:t>Przykład list_splice.cpp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Splicing for std::map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extract pozwala na tanie przenoszenie wybranych węzłów (klucz, wartość) między mapami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Tak naprawdę obiekty nie są przenoszona, a jedynie obiekty „node handle”, które zarządzają dostępem do elementów, dzięki czemu operacja nie jest tak kosztowna.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Splicing for std::map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merge pozwala na szybkie połączenie dwóch map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Podobnie jak przy extract przenoszone są jedynie obiekty „node handle”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Działanie polega na wywołaniu extract na każdym elemencie mapy która ma zostać połączona oraz na wywołoniu insert do mapy docelowej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ff0000"/>
                </a:solidFill>
                <a:latin typeface="Verdana"/>
              </a:rPr>
              <a:t>Przykład map_splicing.cpp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Źródła Część I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hlinkClick r:id="rId1"/>
              </a:rPr>
              <a:t>https://www.bfilipek.com/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hlinkClick r:id="rId2"/>
              </a:rPr>
              <a:t>https://en.cppreference.com/w/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hlinkClick r:id="rId3"/>
              </a:rPr>
              <a:t>https://arne-mertz.de/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hlinkClick r:id="rId4"/>
              </a:rPr>
              <a:t>https://pabloariasal.github.io/2018/06/26/std-variant/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hlinkClick r:id="rId5"/>
              </a:rPr>
              <a:t>http://www.modernescpp.com/index.php/c-17-avoid-copying-with-std-string-view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</a:rPr>
              <a:t>Źródła Część II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https://en.cppreference.com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http://open-std.org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https://filipjaniszewski.com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Code::Dive Conference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www.bfilipek.com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</a:rPr>
              <a:t>blog.tartanllama.xyz</a:t>
            </a: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966960" y="2957400"/>
            <a:ext cx="7210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4000" spc="-1" strike="noStrike">
                <a:solidFill>
                  <a:srgbClr val="000000"/>
                </a:solidFill>
                <a:latin typeface="Verdana"/>
                <a:ea typeface="Microsoft YaHei"/>
              </a:rPr>
              <a:t>Dziękujemy za uwagę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926D9421-1351-47FB-88BC-B4CCCA70D75A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476360" y="476280"/>
            <a:ext cx="721008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476360" y="1628640"/>
            <a:ext cx="721008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std::byte wspiera operacje bitowe: &lt;&lt; i &gt;&gt;, &lt;&lt;= i &gt;&gt;=, |=, &amp;= i ^= oraz | (suma), &amp; (iloczyn), ^ (alternatywa wykluczająca) i ~ (negacja). 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Może zostać zainicjalizowany za pomocą wartości całkowitej, może również do niej zostać jawnie przekonwertowany za pomocą std::to_integer&lt;T&gt;();</a:t>
            </a:r>
            <a:endParaRPr b="0" lang="pl-PL" sz="2400" spc="-1" strike="noStrike">
              <a:latin typeface="Arial"/>
            </a:endParaRPr>
          </a:p>
          <a:p>
            <a:pPr marL="317520" indent="-317160">
              <a:lnSpc>
                <a:spcPct val="100000"/>
              </a:lnSpc>
              <a:spcBef>
                <a:spcPts val="601"/>
              </a:spcBef>
              <a:buClr>
                <a:srgbClr val="ed1c24"/>
              </a:buClr>
              <a:buFont typeface="Verdana"/>
              <a:buChar char="•"/>
            </a:pPr>
            <a:r>
              <a:rPr b="0" lang="pl-PL" sz="2400" spc="-1" strike="noStrike">
                <a:solidFill>
                  <a:srgbClr val="ed1c24"/>
                </a:solidFill>
                <a:latin typeface="Verdana"/>
                <a:ea typeface="Microsoft YaHei"/>
              </a:rPr>
              <a:t>Przykład: byte_2.cpp </a:t>
            </a:r>
            <a:r>
              <a:rPr b="0" lang="pl-PL" sz="2400" spc="-1" strike="noStrike">
                <a:solidFill>
                  <a:srgbClr val="000000"/>
                </a:solidFill>
                <a:latin typeface="Verdana"/>
                <a:ea typeface="Microsoft YaHei"/>
              </a:rPr>
              <a:t> - proste, ale troche mniej oczywiste zastosowanie. </a:t>
            </a: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  <a:p>
            <a:pPr marL="341280" indent="-317160">
              <a:lnSpc>
                <a:spcPct val="100000"/>
              </a:lnSpc>
              <a:spcBef>
                <a:spcPts val="601"/>
              </a:spcBef>
            </a:pPr>
            <a:endParaRPr b="0" lang="pl-PL" sz="24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CC30924B-1A48-4DCE-A351-EB80BC529137}" type="slidenum">
              <a:rPr b="0" lang="pl-PL" sz="1400" spc="-1" strike="noStrike">
                <a:solidFill>
                  <a:srgbClr val="000000"/>
                </a:solidFill>
                <a:latin typeface="Verdana"/>
                <a:ea typeface="Microsoft YaHei"/>
              </a:rPr>
              <a:t>1</a:t>
            </a:fld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Application>LibreOffice/5.4.1.2$Windows_X86_64 LibreOffice_project/ea7cb86e6eeb2bf3a5af73a8f7777ac570321527</Application>
  <Words>4156</Words>
  <Paragraphs>578</Paragraphs>
  <Company>AGH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2007-09-26T12:45:04Z</dcterms:created>
  <dc:creator>Maciek</dc:creator>
  <dc:description/>
  <dc:language>pl-PL</dc:language>
  <cp:lastModifiedBy/>
  <dcterms:modified xsi:type="dcterms:W3CDTF">2018-12-13T23:40:12Z</dcterms:modified>
  <cp:revision>59</cp:revision>
  <dc:subject/>
  <dc:title>Slajd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AGH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55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85</vt:i4>
  </property>
</Properties>
</file>