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91" r:id="rId6"/>
    <p:sldId id="293" r:id="rId7"/>
    <p:sldId id="296" r:id="rId8"/>
    <p:sldId id="294" r:id="rId9"/>
    <p:sldId id="295" r:id="rId10"/>
    <p:sldId id="292" r:id="rId11"/>
    <p:sldId id="297" r:id="rId12"/>
    <p:sldId id="298" r:id="rId13"/>
    <p:sldId id="302" r:id="rId14"/>
    <p:sldId id="299" r:id="rId15"/>
    <p:sldId id="300" r:id="rId16"/>
    <p:sldId id="301" r:id="rId17"/>
    <p:sldId id="290"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A83E7-0460-91B8-3B76-104C00D7FB6A}" v="1528" dt="2021-06-30T01:29:19.830"/>
    <p1510:client id="{0FE631B8-B588-82B0-96A9-0D79ACBE4005}" v="611" dt="2023-05-16T21:55:54.994"/>
    <p1510:client id="{1B4229F6-8A6D-9C55-3018-7EB25C46A41C}" v="1123" dt="2021-06-30T03:30:54.012"/>
    <p1510:client id="{23091597-392F-BC60-814E-691015F20427}" v="8" dt="2022-08-04T12:43:28.586"/>
    <p1510:client id="{23AEE362-0C74-1138-CB53-0BA1E0AEAAC7}" v="324" dt="2021-07-13T03:37:56.074"/>
    <p1510:client id="{284E3C42-22E4-A4DF-EF6F-F85682C988AE}" v="4" dt="2021-07-12T03:03:57.178"/>
    <p1510:client id="{2B37E458-AC73-02AC-D692-E96A8A1AB155}" v="1693" dt="2021-06-23T07:12:55.547"/>
    <p1510:client id="{54151885-8AC6-44C7-B198-54BE329DE617}" v="757" dt="2022-08-04T12:31:32.042"/>
    <p1510:client id="{660FFB39-BB39-53D6-31F3-86365FB4DDF2}" v="2177" dt="2023-05-16T20:27:10.676"/>
    <p1510:client id="{69BE3952-8C91-0A1F-9DAF-35DEB9EFB979}" v="1241" dt="2021-07-06T22:08:46.586"/>
    <p1510:client id="{798F8D8D-0A4E-4713-24E4-A9D513200B52}" v="13" dt="2021-07-13T02:43:08.206"/>
    <p1510:client id="{82F1B7DD-FB2F-8EAE-40F1-6474752F6605}" v="3135" dt="2021-07-06T04:04:22.911"/>
    <p1510:client id="{921121B8-01ED-45C0-086D-AF376DA8162D}" v="395" dt="2021-07-12T20:58:39.340"/>
    <p1510:client id="{CFB232F9-DD98-C65E-F764-2C77D8EA901C}" v="35" dt="2021-07-07T23:57:02.018"/>
    <p1510:client id="{E89199A9-0EC9-4888-88D1-9EF56395913B}" v="2021" dt="2021-06-23T00:07:19.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16.05.2023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16.05.2023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16.05.2023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16.05.2023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16.05.2023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16.05.2023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16.05.2023</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16.05.2023</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16.05.2023</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16.05.2023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16.05.2023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51C7C-CEA3-4CAA-BE4B-344879E7C377}" type="datetimeFigureOut">
              <a:rPr lang="de-DE" smtClean="0"/>
              <a:t>16.05.2023</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Rolagem: Horizontal 3">
            <a:extLst>
              <a:ext uri="{FF2B5EF4-FFF2-40B4-BE49-F238E27FC236}">
                <a16:creationId xmlns:a16="http://schemas.microsoft.com/office/drawing/2014/main" id="{1A4D05B7-EFDC-4416-88A5-29AD24736198}"/>
              </a:ext>
            </a:extLst>
          </p:cNvPr>
          <p:cNvSpPr/>
          <p:nvPr/>
        </p:nvSpPr>
        <p:spPr>
          <a:xfrm>
            <a:off x="1642613" y="1589647"/>
            <a:ext cx="8913960" cy="2487281"/>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90000"/>
              </a:lnSpc>
              <a:spcBef>
                <a:spcPct val="0"/>
              </a:spcBef>
            </a:pPr>
            <a:endParaRPr lang="de-DE" sz="6000" dirty="0">
              <a:solidFill>
                <a:schemeClr val="tx1"/>
              </a:solidFill>
              <a:latin typeface="Bodoni MT Black"/>
              <a:ea typeface="+mn-lt"/>
              <a:cs typeface="+mn-lt"/>
            </a:endParaRPr>
          </a:p>
          <a:p>
            <a:pPr algn="ctr"/>
            <a:endParaRPr lang="pt-BR" dirty="0">
              <a:cs typeface="Calibri"/>
            </a:endParaRPr>
          </a:p>
        </p:txBody>
      </p:sp>
      <p:sp>
        <p:nvSpPr>
          <p:cNvPr id="5" name="CaixaDeTexto 4">
            <a:extLst>
              <a:ext uri="{FF2B5EF4-FFF2-40B4-BE49-F238E27FC236}">
                <a16:creationId xmlns:a16="http://schemas.microsoft.com/office/drawing/2014/main" id="{3B2FBB81-0D82-486A-BEF4-9402D8F59AB8}"/>
              </a:ext>
            </a:extLst>
          </p:cNvPr>
          <p:cNvSpPr txBox="1"/>
          <p:nvPr/>
        </p:nvSpPr>
        <p:spPr>
          <a:xfrm>
            <a:off x="1733910" y="2078966"/>
            <a:ext cx="8939840" cy="2325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ct val="0"/>
              </a:spcBef>
            </a:pPr>
            <a:r>
              <a:rPr lang="de-DE" sz="6000" dirty="0">
                <a:latin typeface="Bodoni MT Black"/>
                <a:cs typeface="Calibri"/>
              </a:rPr>
              <a:t> QR Code Generator in C + Scanner Web</a:t>
            </a:r>
            <a:endParaRPr lang="de-DE" sz="6000" dirty="0">
              <a:latin typeface="Bodoni MT Black"/>
              <a:ea typeface="+mn-lt"/>
              <a:cs typeface="+mn-lt"/>
            </a:endParaRPr>
          </a:p>
          <a:p>
            <a:pPr algn="ctr">
              <a:lnSpc>
                <a:spcPct val="90000"/>
              </a:lnSpc>
              <a:spcBef>
                <a:spcPts val="1000"/>
              </a:spcBef>
            </a:pPr>
            <a:r>
              <a:rPr lang="de-DE" sz="3200" b="1" u="sng" dirty="0">
                <a:solidFill>
                  <a:schemeClr val="bg1"/>
                </a:solidFill>
                <a:cs typeface="Calibri"/>
              </a:rPr>
              <a:t>Framework: </a:t>
            </a:r>
            <a:r>
              <a:rPr lang="de-DE" sz="3200" b="1" u="sng" dirty="0" err="1">
                <a:solidFill>
                  <a:schemeClr val="bg1"/>
                </a:solidFill>
                <a:cs typeface="Calibri"/>
              </a:rPr>
              <a:t>ReactJs</a:t>
            </a:r>
            <a:endParaRPr lang="de-DE" sz="3200" b="1" u="sng" dirty="0" err="1">
              <a:solidFill>
                <a:schemeClr val="bg1"/>
              </a:solidFill>
              <a:ea typeface="Calibri"/>
              <a:cs typeface="Calibri"/>
            </a:endParaRPr>
          </a:p>
        </p:txBody>
      </p:sp>
      <p:sp>
        <p:nvSpPr>
          <p:cNvPr id="9" name="CaixaDeTexto 8">
            <a:extLst>
              <a:ext uri="{FF2B5EF4-FFF2-40B4-BE49-F238E27FC236}">
                <a16:creationId xmlns:a16="http://schemas.microsoft.com/office/drawing/2014/main" id="{C1D873C6-A5AC-4854-B175-703B93A4092F}"/>
              </a:ext>
            </a:extLst>
          </p:cNvPr>
          <p:cNvSpPr txBox="1"/>
          <p:nvPr/>
        </p:nvSpPr>
        <p:spPr>
          <a:xfrm>
            <a:off x="1474218" y="65237"/>
            <a:ext cx="689825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b="1" u="sng" dirty="0">
                <a:highlight>
                  <a:srgbClr val="FFFF00"/>
                </a:highlight>
                <a:latin typeface="Bodoni MT"/>
                <a:cs typeface="Calibri"/>
              </a:rPr>
              <a:t>CEUNSP - Análise e Desenvolvimento de Sistemas. </a:t>
            </a:r>
          </a:p>
          <a:p>
            <a:r>
              <a:rPr lang="pt-BR" sz="2000" b="1" u="sng" err="1">
                <a:highlight>
                  <a:srgbClr val="FFFF00"/>
                </a:highlight>
                <a:latin typeface="Bodoni MT"/>
                <a:cs typeface="Calibri"/>
              </a:rPr>
              <a:t>Campús</a:t>
            </a:r>
            <a:r>
              <a:rPr lang="pt-BR" sz="2000" b="1" u="sng" dirty="0">
                <a:highlight>
                  <a:srgbClr val="FFFF00"/>
                </a:highlight>
                <a:latin typeface="Bodoni MT"/>
                <a:cs typeface="Calibri"/>
              </a:rPr>
              <a:t> Salto - São Paulo</a:t>
            </a:r>
            <a:endParaRPr lang="pt-BR" sz="2000" b="1" u="sng">
              <a:highlight>
                <a:srgbClr val="FFFF00"/>
              </a:highlight>
              <a:cs typeface="Calibri"/>
            </a:endParaRPr>
          </a:p>
        </p:txBody>
      </p:sp>
      <p:sp>
        <p:nvSpPr>
          <p:cNvPr id="2" name="CaixaDeTexto 1">
            <a:extLst>
              <a:ext uri="{FF2B5EF4-FFF2-40B4-BE49-F238E27FC236}">
                <a16:creationId xmlns:a16="http://schemas.microsoft.com/office/drawing/2014/main" id="{C58BC59F-9789-44CD-94CF-1D912650C61A}"/>
              </a:ext>
            </a:extLst>
          </p:cNvPr>
          <p:cNvSpPr txBox="1"/>
          <p:nvPr/>
        </p:nvSpPr>
        <p:spPr>
          <a:xfrm>
            <a:off x="1475118" y="770627"/>
            <a:ext cx="5647425"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b="1" dirty="0">
                <a:highlight>
                  <a:srgbClr val="FFFF00"/>
                </a:highlight>
                <a:latin typeface="Bodoni MT"/>
                <a:cs typeface="Calibri"/>
              </a:rPr>
              <a:t> Programação de Computadores - I </a:t>
            </a:r>
            <a:endParaRPr lang="pt-BR" sz="2000" b="1" dirty="0">
              <a:highlight>
                <a:srgbClr val="FFFF00"/>
              </a:highlight>
              <a:latin typeface="Bodoni MT"/>
            </a:endParaRPr>
          </a:p>
          <a:p>
            <a:r>
              <a:rPr lang="pt-BR" b="1" dirty="0">
                <a:highlight>
                  <a:srgbClr val="FFFF00"/>
                </a:highlight>
                <a:latin typeface="Bodoni MT"/>
                <a:cs typeface="Calibri"/>
              </a:rPr>
              <a:t> </a:t>
            </a:r>
            <a:r>
              <a:rPr lang="pt-BR" b="1" dirty="0" err="1">
                <a:highlight>
                  <a:srgbClr val="FFFF00"/>
                </a:highlight>
                <a:latin typeface="Bodoni MT"/>
                <a:cs typeface="Calibri"/>
              </a:rPr>
              <a:t>Profº</a:t>
            </a:r>
            <a:r>
              <a:rPr lang="pt-BR" b="1" dirty="0">
                <a:highlight>
                  <a:srgbClr val="FFFF00"/>
                </a:highlight>
                <a:latin typeface="Bodoni MT"/>
                <a:cs typeface="Calibri"/>
              </a:rPr>
              <a:t> </a:t>
            </a:r>
            <a:r>
              <a:rPr lang="pt-BR" b="1" dirty="0">
                <a:highlight>
                  <a:srgbClr val="FFFF00"/>
                </a:highlight>
                <a:latin typeface="Bodoni MT"/>
                <a:ea typeface="+mn-lt"/>
                <a:cs typeface="+mn-lt"/>
              </a:rPr>
              <a:t>Jose </a:t>
            </a:r>
            <a:r>
              <a:rPr lang="pt-BR" b="1" dirty="0" err="1">
                <a:highlight>
                  <a:srgbClr val="FFFF00"/>
                </a:highlight>
                <a:latin typeface="Bodoni MT"/>
                <a:ea typeface="+mn-lt"/>
                <a:cs typeface="+mn-lt"/>
              </a:rPr>
              <a:t>Luis</a:t>
            </a:r>
            <a:r>
              <a:rPr lang="pt-BR" b="1" dirty="0">
                <a:highlight>
                  <a:srgbClr val="FFFF00"/>
                </a:highlight>
                <a:latin typeface="Bodoni MT"/>
                <a:ea typeface="+mn-lt"/>
                <a:cs typeface="+mn-lt"/>
              </a:rPr>
              <a:t> Pagotto </a:t>
            </a:r>
            <a:endParaRPr lang="pt-BR" dirty="0">
              <a:latin typeface="Calibri" panose="020F0502020204030204"/>
              <a:ea typeface="+mn-lt"/>
              <a:cs typeface="+mn-lt"/>
            </a:endParaRPr>
          </a:p>
          <a:p>
            <a:endParaRPr lang="pt-BR" b="1" dirty="0">
              <a:highlight>
                <a:srgbClr val="FFFF00"/>
              </a:highlight>
              <a:latin typeface="Bodoni MT"/>
              <a:cs typeface="Calibri"/>
            </a:endParaRPr>
          </a:p>
          <a:p>
            <a:endParaRPr lang="pt-BR" dirty="0">
              <a:cs typeface="Calibri"/>
            </a:endParaRPr>
          </a:p>
        </p:txBody>
      </p:sp>
      <p:pic>
        <p:nvPicPr>
          <p:cNvPr id="10" name="Imagem 10" descr="Galinha pronta">
            <a:extLst>
              <a:ext uri="{FF2B5EF4-FFF2-40B4-BE49-F238E27FC236}">
                <a16:creationId xmlns:a16="http://schemas.microsoft.com/office/drawing/2014/main" id="{E5C4EBB2-29C1-44CB-AF9A-3C2A0CEB4684}"/>
              </a:ext>
            </a:extLst>
          </p:cNvPr>
          <p:cNvPicPr>
            <a:picLocks noChangeAspect="1"/>
          </p:cNvPicPr>
          <p:nvPr/>
        </p:nvPicPr>
        <p:blipFill>
          <a:blip r:embed="rId3"/>
          <a:stretch>
            <a:fillRect/>
          </a:stretch>
        </p:blipFill>
        <p:spPr>
          <a:xfrm>
            <a:off x="9339533" y="3955212"/>
            <a:ext cx="3088256" cy="3490821"/>
          </a:xfrm>
          <a:prstGeom prst="rect">
            <a:avLst/>
          </a:prstGeom>
        </p:spPr>
      </p:pic>
      <p:sp>
        <p:nvSpPr>
          <p:cNvPr id="12" name="CaixaDeTexto 11">
            <a:extLst>
              <a:ext uri="{FF2B5EF4-FFF2-40B4-BE49-F238E27FC236}">
                <a16:creationId xmlns:a16="http://schemas.microsoft.com/office/drawing/2014/main" id="{70386463-6F1D-44A3-AA20-DD44278F0D08}"/>
              </a:ext>
            </a:extLst>
          </p:cNvPr>
          <p:cNvSpPr txBox="1"/>
          <p:nvPr/>
        </p:nvSpPr>
        <p:spPr>
          <a:xfrm>
            <a:off x="-34506" y="4379344"/>
            <a:ext cx="337580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pt-BR" sz="2000" b="1" dirty="0">
              <a:latin typeface="Bodoni MT"/>
              <a:cs typeface="Calibri"/>
            </a:endParaRPr>
          </a:p>
          <a:p>
            <a:r>
              <a:rPr lang="pt-BR" sz="2000" b="1" u="sng" dirty="0">
                <a:highlight>
                  <a:srgbClr val="FFFF00"/>
                </a:highlight>
                <a:latin typeface="Bodoni MT"/>
                <a:cs typeface="Calibri"/>
              </a:rPr>
              <a:t>&gt;</a:t>
            </a:r>
            <a:r>
              <a:rPr lang="pt-BR" sz="2000" b="1" u="sng" dirty="0" err="1">
                <a:highlight>
                  <a:srgbClr val="FFFF00"/>
                </a:highlight>
                <a:latin typeface="Bodoni MT"/>
                <a:cs typeface="Calibri"/>
              </a:rPr>
              <a:t>Wellison</a:t>
            </a:r>
            <a:r>
              <a:rPr lang="pt-BR" sz="2000" b="1" u="sng" dirty="0">
                <a:highlight>
                  <a:srgbClr val="FFFF00"/>
                </a:highlight>
                <a:latin typeface="Bodoni MT"/>
                <a:cs typeface="Calibri"/>
              </a:rPr>
              <a:t> da Cruz Bertelli </a:t>
            </a:r>
            <a:endParaRPr lang="pt-BR"/>
          </a:p>
          <a:p>
            <a:r>
              <a:rPr lang="pt-BR" sz="2000" b="1" u="sng" dirty="0">
                <a:highlight>
                  <a:srgbClr val="FFFF00"/>
                </a:highlight>
                <a:latin typeface="Bodoni MT"/>
                <a:ea typeface="+mn-lt"/>
                <a:cs typeface="+mn-lt"/>
              </a:rPr>
              <a:t>&gt;Pedro H. S. Lopes</a:t>
            </a:r>
            <a:endParaRPr lang="pt-BR" sz="2000" b="1" u="sng" dirty="0">
              <a:highlight>
                <a:srgbClr val="FFFF00"/>
              </a:highlight>
              <a:latin typeface="Bodoni MT"/>
              <a:ea typeface="Calibri"/>
              <a:cs typeface="Calibri"/>
            </a:endParaRPr>
          </a:p>
        </p:txBody>
      </p:sp>
      <p:pic>
        <p:nvPicPr>
          <p:cNvPr id="3" name="Imagem 5">
            <a:extLst>
              <a:ext uri="{FF2B5EF4-FFF2-40B4-BE49-F238E27FC236}">
                <a16:creationId xmlns:a16="http://schemas.microsoft.com/office/drawing/2014/main" id="{4B4791BC-72EC-BF42-EDA4-F935C0FD3864}"/>
              </a:ext>
            </a:extLst>
          </p:cNvPr>
          <p:cNvPicPr>
            <a:picLocks noChangeAspect="1"/>
          </p:cNvPicPr>
          <p:nvPr/>
        </p:nvPicPr>
        <p:blipFill>
          <a:blip r:embed="rId4"/>
          <a:stretch>
            <a:fillRect/>
          </a:stretch>
        </p:blipFill>
        <p:spPr>
          <a:xfrm>
            <a:off x="123645" y="87702"/>
            <a:ext cx="1362974" cy="1362974"/>
          </a:xfrm>
          <a:prstGeom prst="rect">
            <a:avLst/>
          </a:prstGeom>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31AC0234-666C-47E5-B89E-72DAD2625D7E}"/>
              </a:ext>
            </a:extLst>
          </p:cNvPr>
          <p:cNvSpPr>
            <a:spLocks noGrp="1"/>
          </p:cNvSpPr>
          <p:nvPr>
            <p:ph type="title"/>
          </p:nvPr>
        </p:nvSpPr>
        <p:spPr>
          <a:xfrm>
            <a:off x="412166" y="800392"/>
            <a:ext cx="10264697" cy="1212102"/>
          </a:xfrm>
        </p:spPr>
        <p:txBody>
          <a:bodyPr>
            <a:normAutofit/>
          </a:bodyPr>
          <a:lstStyle/>
          <a:p>
            <a:pPr algn="ctr"/>
            <a:r>
              <a:rPr lang="pt-BR" sz="4000" b="1" u="sng" dirty="0">
                <a:latin typeface="Bodoni MT"/>
                <a:cs typeface="Calibri Light"/>
              </a:rPr>
              <a:t>Solução 01 – </a:t>
            </a:r>
            <a:r>
              <a:rPr lang="pt-BR" sz="4000" b="1" u="sng" dirty="0" err="1">
                <a:latin typeface="Bodoni MT"/>
                <a:cs typeface="Calibri Light"/>
              </a:rPr>
              <a:t>Hello</a:t>
            </a:r>
            <a:r>
              <a:rPr lang="pt-BR" sz="4000" b="1" u="sng" dirty="0">
                <a:latin typeface="Bodoni MT"/>
                <a:cs typeface="Calibri Light"/>
              </a:rPr>
              <a:t> World.</a:t>
            </a:r>
            <a:br>
              <a:rPr lang="pt-BR" sz="4000" b="1" u="sng" dirty="0">
                <a:latin typeface="Bodoni MT"/>
                <a:cs typeface="Calibri Light"/>
              </a:rPr>
            </a:br>
            <a:r>
              <a:rPr lang="pt-BR" sz="4000" b="1" u="sng" dirty="0">
                <a:latin typeface="Bodoni MT"/>
                <a:cs typeface="Calibri Light"/>
              </a:rPr>
              <a:t>Sem entender bem o problema.</a:t>
            </a:r>
            <a:endParaRPr lang="pt-BR" sz="4000" b="1" u="sng" dirty="0">
              <a:latin typeface="Bodoni MT"/>
            </a:endParaRPr>
          </a:p>
        </p:txBody>
      </p:sp>
      <p:sp>
        <p:nvSpPr>
          <p:cNvPr id="3" name="Espaço Reservado para Conteúdo 2">
            <a:extLst>
              <a:ext uri="{FF2B5EF4-FFF2-40B4-BE49-F238E27FC236}">
                <a16:creationId xmlns:a16="http://schemas.microsoft.com/office/drawing/2014/main" id="{3640968F-672F-499A-A25C-43076BAF16DE}"/>
              </a:ext>
            </a:extLst>
          </p:cNvPr>
          <p:cNvSpPr>
            <a:spLocks noGrp="1"/>
          </p:cNvSpPr>
          <p:nvPr>
            <p:ph idx="1"/>
          </p:nvPr>
        </p:nvSpPr>
        <p:spPr>
          <a:xfrm>
            <a:off x="1123209" y="2648586"/>
            <a:ext cx="10140315" cy="3178985"/>
          </a:xfrm>
        </p:spPr>
        <p:txBody>
          <a:bodyPr vert="horz" lIns="91440" tIns="45720" rIns="91440" bIns="45720" rtlCol="0" anchor="ctr">
            <a:noAutofit/>
          </a:bodyPr>
          <a:lstStyle/>
          <a:p>
            <a:pPr algn="just">
              <a:buNone/>
            </a:pPr>
            <a:r>
              <a:rPr lang="pt-BR" dirty="0">
                <a:solidFill>
                  <a:schemeClr val="bg1"/>
                </a:solidFill>
                <a:cs typeface="Calibri"/>
              </a:rPr>
              <a:t>  Vemos que o output gerado é bem estranho e não se parece nada com QR Codes.. E sim, está </a:t>
            </a:r>
            <a:r>
              <a:rPr lang="pt-BR" dirty="0" err="1">
                <a:solidFill>
                  <a:schemeClr val="bg1"/>
                </a:solidFill>
                <a:cs typeface="Calibri"/>
              </a:rPr>
              <a:t>inconcistente</a:t>
            </a:r>
            <a:r>
              <a:rPr lang="pt-BR" dirty="0">
                <a:solidFill>
                  <a:schemeClr val="bg1"/>
                </a:solidFill>
                <a:cs typeface="Calibri"/>
              </a:rPr>
              <a:t> pois </a:t>
            </a:r>
            <a:r>
              <a:rPr lang="pt-BR" dirty="0">
                <a:solidFill>
                  <a:schemeClr val="bg1"/>
                </a:solidFill>
                <a:ea typeface="+mn-lt"/>
                <a:cs typeface="+mn-lt"/>
              </a:rPr>
              <a:t>APENAS o </a:t>
            </a:r>
            <a:r>
              <a:rPr lang="pt-BR" dirty="0" err="1">
                <a:solidFill>
                  <a:schemeClr val="bg1"/>
                </a:solidFill>
                <a:ea typeface="+mn-lt"/>
                <a:cs typeface="+mn-lt"/>
              </a:rPr>
              <a:t>payload</a:t>
            </a:r>
            <a:r>
              <a:rPr lang="pt-BR" dirty="0">
                <a:solidFill>
                  <a:schemeClr val="bg1"/>
                </a:solidFill>
                <a:ea typeface="+mn-lt"/>
                <a:cs typeface="+mn-lt"/>
              </a:rPr>
              <a:t> do QR </a:t>
            </a:r>
            <a:r>
              <a:rPr lang="pt-BR" dirty="0" err="1">
                <a:solidFill>
                  <a:schemeClr val="bg1"/>
                </a:solidFill>
                <a:ea typeface="+mn-lt"/>
                <a:cs typeface="+mn-lt"/>
              </a:rPr>
              <a:t>Code</a:t>
            </a:r>
            <a:r>
              <a:rPr lang="pt-BR" dirty="0">
                <a:solidFill>
                  <a:schemeClr val="bg1"/>
                </a:solidFill>
                <a:ea typeface="+mn-lt"/>
                <a:cs typeface="+mn-lt"/>
              </a:rPr>
              <a:t> </a:t>
            </a:r>
            <a:r>
              <a:rPr lang="pt-BR" dirty="0">
                <a:solidFill>
                  <a:schemeClr val="bg1"/>
                </a:solidFill>
                <a:cs typeface="Calibri"/>
              </a:rPr>
              <a:t>é considerado nesse código, ou seja, a carga útil.. Mas o QR </a:t>
            </a:r>
            <a:r>
              <a:rPr lang="pt-BR" dirty="0" err="1">
                <a:solidFill>
                  <a:schemeClr val="bg1"/>
                </a:solidFill>
                <a:cs typeface="Calibri"/>
              </a:rPr>
              <a:t>Code</a:t>
            </a:r>
            <a:r>
              <a:rPr lang="pt-BR" dirty="0">
                <a:solidFill>
                  <a:schemeClr val="bg1"/>
                </a:solidFill>
                <a:cs typeface="Calibri"/>
              </a:rPr>
              <a:t> é formada por mais camadas! </a:t>
            </a:r>
            <a:r>
              <a:rPr lang="pt-BR" dirty="0" err="1">
                <a:solidFill>
                  <a:schemeClr val="bg1"/>
                </a:solidFill>
                <a:cs typeface="Calibri"/>
              </a:rPr>
              <a:t>Porisso</a:t>
            </a:r>
            <a:r>
              <a:rPr lang="pt-BR" dirty="0">
                <a:solidFill>
                  <a:schemeClr val="bg1"/>
                </a:solidFill>
                <a:cs typeface="Calibri"/>
              </a:rPr>
              <a:t> devemos primeiro entender o problema por completo para ai sim desenvolver algo.. Eu demorei muito mas acabei encontrando um material em Japonês que explica a composição do QR </a:t>
            </a:r>
            <a:r>
              <a:rPr lang="pt-BR" dirty="0" err="1">
                <a:solidFill>
                  <a:schemeClr val="bg1"/>
                </a:solidFill>
                <a:cs typeface="Calibri"/>
              </a:rPr>
              <a:t>Code</a:t>
            </a:r>
            <a:r>
              <a:rPr lang="pt-BR" dirty="0">
                <a:solidFill>
                  <a:schemeClr val="bg1"/>
                </a:solidFill>
                <a:cs typeface="Calibri"/>
              </a:rPr>
              <a:t>, foi ai que tudo começou a se encaixar! </a:t>
            </a:r>
            <a:endParaRPr lang="pt-BR" dirty="0">
              <a:solidFill>
                <a:schemeClr val="bg1"/>
              </a:solidFill>
            </a:endParaRPr>
          </a:p>
        </p:txBody>
      </p:sp>
      <p:sp>
        <p:nvSpPr>
          <p:cNvPr id="4" name="CaixaDeTexto 3">
            <a:extLst>
              <a:ext uri="{FF2B5EF4-FFF2-40B4-BE49-F238E27FC236}">
                <a16:creationId xmlns:a16="http://schemas.microsoft.com/office/drawing/2014/main" id="{BE6CC3F6-E327-46A8-B0FB-6E3F4AE919D9}"/>
              </a:ext>
            </a:extLst>
          </p:cNvPr>
          <p:cNvSpPr txBox="1"/>
          <p:nvPr/>
        </p:nvSpPr>
        <p:spPr>
          <a:xfrm>
            <a:off x="8074325" y="626853"/>
            <a:ext cx="6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latin typeface="Bodoni MT"/>
                <a:cs typeface="Calibri"/>
              </a:rPr>
              <a:t> </a:t>
            </a:r>
            <a:r>
              <a:rPr lang="pt-BR" b="1" dirty="0">
                <a:highlight>
                  <a:srgbClr val="FFFF00"/>
                </a:highlight>
                <a:latin typeface="Bodoni MT"/>
                <a:cs typeface="Calibri"/>
              </a:rPr>
              <a:t>4.0</a:t>
            </a:r>
            <a:r>
              <a:rPr lang="pt-BR" b="1" dirty="0">
                <a:latin typeface="Bodoni MT"/>
                <a:cs typeface="Calibri"/>
              </a:rPr>
              <a:t> </a:t>
            </a:r>
            <a:endParaRPr lang="pt-BR" b="1" dirty="0">
              <a:highlight>
                <a:srgbClr val="FFFF00"/>
              </a:highlight>
              <a:latin typeface="Bodoni MT"/>
              <a:cs typeface="Calibri"/>
            </a:endParaRPr>
          </a:p>
        </p:txBody>
      </p:sp>
      <p:pic>
        <p:nvPicPr>
          <p:cNvPr id="6" name="Imagem 7" descr="Galinha não satisfeita">
            <a:extLst>
              <a:ext uri="{FF2B5EF4-FFF2-40B4-BE49-F238E27FC236}">
                <a16:creationId xmlns:a16="http://schemas.microsoft.com/office/drawing/2014/main" id="{B87C9E09-D4CF-4583-B0C2-25093D53294F}"/>
              </a:ext>
            </a:extLst>
          </p:cNvPr>
          <p:cNvPicPr>
            <a:picLocks noChangeAspect="1"/>
          </p:cNvPicPr>
          <p:nvPr/>
        </p:nvPicPr>
        <p:blipFill>
          <a:blip r:embed="rId2"/>
          <a:stretch>
            <a:fillRect/>
          </a:stretch>
        </p:blipFill>
        <p:spPr>
          <a:xfrm>
            <a:off x="9296400" y="1438"/>
            <a:ext cx="2498784" cy="2441275"/>
          </a:xfrm>
          <a:prstGeom prst="rect">
            <a:avLst/>
          </a:prstGeom>
        </p:spPr>
      </p:pic>
      <p:pic>
        <p:nvPicPr>
          <p:cNvPr id="8" name="Imagem 9">
            <a:extLst>
              <a:ext uri="{FF2B5EF4-FFF2-40B4-BE49-F238E27FC236}">
                <a16:creationId xmlns:a16="http://schemas.microsoft.com/office/drawing/2014/main" id="{E2BF3348-2E8F-9BD6-B424-17ADC0FBE4D3}"/>
              </a:ext>
            </a:extLst>
          </p:cNvPr>
          <p:cNvPicPr>
            <a:picLocks noChangeAspect="1"/>
          </p:cNvPicPr>
          <p:nvPr/>
        </p:nvPicPr>
        <p:blipFill>
          <a:blip r:embed="rId3"/>
          <a:stretch>
            <a:fillRect/>
          </a:stretch>
        </p:blipFill>
        <p:spPr>
          <a:xfrm>
            <a:off x="727495" y="634041"/>
            <a:ext cx="1535503" cy="1535503"/>
          </a:xfrm>
          <a:prstGeom prst="rect">
            <a:avLst/>
          </a:prstGeom>
        </p:spPr>
      </p:pic>
      <p:sp>
        <p:nvSpPr>
          <p:cNvPr id="10" name="CaixaDeTexto 9">
            <a:extLst>
              <a:ext uri="{FF2B5EF4-FFF2-40B4-BE49-F238E27FC236}">
                <a16:creationId xmlns:a16="http://schemas.microsoft.com/office/drawing/2014/main" id="{0256B745-1AEE-ADD4-E01A-BA50C5918460}"/>
              </a:ext>
            </a:extLst>
          </p:cNvPr>
          <p:cNvSpPr txBox="1"/>
          <p:nvPr/>
        </p:nvSpPr>
        <p:spPr>
          <a:xfrm flipH="1">
            <a:off x="2718009" y="5846623"/>
            <a:ext cx="97853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b="1" dirty="0">
                <a:highlight>
                  <a:srgbClr val="FFFF00"/>
                </a:highlight>
                <a:cs typeface="Calibri"/>
              </a:rPr>
              <a:t>Explicações das camadas: </a:t>
            </a:r>
            <a:r>
              <a:rPr lang="pt-BR" sz="2000" dirty="0">
                <a:highlight>
                  <a:srgbClr val="FFFF00"/>
                </a:highlight>
                <a:ea typeface="+mn-lt"/>
                <a:cs typeface="+mn-lt"/>
              </a:rPr>
              <a:t>https://coolshell.cn/articles/10590.html</a:t>
            </a:r>
            <a:r>
              <a:rPr lang="pt-BR" sz="2000" b="1" dirty="0">
                <a:highlight>
                  <a:srgbClr val="FFFF00"/>
                </a:highlight>
                <a:cs typeface="Calibri"/>
              </a:rPr>
              <a:t> </a:t>
            </a:r>
          </a:p>
        </p:txBody>
      </p:sp>
    </p:spTree>
    <p:extLst>
      <p:ext uri="{BB962C8B-B14F-4D97-AF65-F5344CB8AC3E}">
        <p14:creationId xmlns:p14="http://schemas.microsoft.com/office/powerpoint/2010/main" val="94900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31AC0234-666C-47E5-B89E-72DAD2625D7E}"/>
              </a:ext>
            </a:extLst>
          </p:cNvPr>
          <p:cNvSpPr>
            <a:spLocks noGrp="1"/>
          </p:cNvSpPr>
          <p:nvPr>
            <p:ph type="title"/>
          </p:nvPr>
        </p:nvSpPr>
        <p:spPr>
          <a:xfrm>
            <a:off x="412166" y="800392"/>
            <a:ext cx="10264697" cy="1212102"/>
          </a:xfrm>
        </p:spPr>
        <p:txBody>
          <a:bodyPr>
            <a:normAutofit/>
          </a:bodyPr>
          <a:lstStyle/>
          <a:p>
            <a:pPr algn="ctr"/>
            <a:r>
              <a:rPr lang="pt-BR" sz="4000" b="1" u="sng" dirty="0">
                <a:latin typeface="Bodoni MT"/>
                <a:cs typeface="Calibri Light"/>
              </a:rPr>
              <a:t>Entendendo o problema.</a:t>
            </a:r>
            <a:endParaRPr lang="pt-BR" sz="4000" b="1" u="sng" dirty="0">
              <a:latin typeface="Bodoni MT"/>
            </a:endParaRPr>
          </a:p>
        </p:txBody>
      </p:sp>
      <p:sp>
        <p:nvSpPr>
          <p:cNvPr id="3" name="Espaço Reservado para Conteúdo 2">
            <a:extLst>
              <a:ext uri="{FF2B5EF4-FFF2-40B4-BE49-F238E27FC236}">
                <a16:creationId xmlns:a16="http://schemas.microsoft.com/office/drawing/2014/main" id="{3640968F-672F-499A-A25C-43076BAF16DE}"/>
              </a:ext>
            </a:extLst>
          </p:cNvPr>
          <p:cNvSpPr>
            <a:spLocks noGrp="1"/>
          </p:cNvSpPr>
          <p:nvPr>
            <p:ph idx="1"/>
          </p:nvPr>
        </p:nvSpPr>
        <p:spPr>
          <a:xfrm>
            <a:off x="1123209" y="2648586"/>
            <a:ext cx="10140315" cy="3178985"/>
          </a:xfrm>
        </p:spPr>
        <p:txBody>
          <a:bodyPr vert="horz" lIns="91440" tIns="45720" rIns="91440" bIns="45720" rtlCol="0" anchor="ctr">
            <a:noAutofit/>
          </a:bodyPr>
          <a:lstStyle/>
          <a:p>
            <a:pPr algn="just">
              <a:buNone/>
            </a:pPr>
            <a:r>
              <a:rPr lang="pt-BR" dirty="0">
                <a:solidFill>
                  <a:schemeClr val="bg1"/>
                </a:solidFill>
                <a:cs typeface="Calibri"/>
              </a:rPr>
              <a:t>  QR Codes são formados por várias camadas, cada uma delas com seu propósito.. Só após entender isso consegui desenvolver uma solução palpável.  ao total o QR </a:t>
            </a:r>
            <a:r>
              <a:rPr lang="pt-BR" err="1">
                <a:solidFill>
                  <a:schemeClr val="bg1"/>
                </a:solidFill>
                <a:cs typeface="Calibri"/>
              </a:rPr>
              <a:t>Code</a:t>
            </a:r>
            <a:r>
              <a:rPr lang="pt-BR" dirty="0">
                <a:solidFill>
                  <a:schemeClr val="bg1"/>
                </a:solidFill>
                <a:cs typeface="Calibri"/>
              </a:rPr>
              <a:t> é formado por 8 camadas sendo elas: </a:t>
            </a:r>
            <a:r>
              <a:rPr lang="pt-BR" sz="2400" b="1" err="1">
                <a:cs typeface="Calibri"/>
              </a:rPr>
              <a:t>Quiet</a:t>
            </a:r>
            <a:r>
              <a:rPr lang="pt-BR" sz="2400" b="1" dirty="0">
                <a:cs typeface="Calibri"/>
              </a:rPr>
              <a:t> Zone, Position </a:t>
            </a:r>
            <a:r>
              <a:rPr lang="pt-BR" sz="2400" b="1" err="1">
                <a:cs typeface="Calibri"/>
              </a:rPr>
              <a:t>Detection</a:t>
            </a:r>
            <a:r>
              <a:rPr lang="pt-BR" sz="2400" b="1" dirty="0">
                <a:cs typeface="Calibri"/>
              </a:rPr>
              <a:t> </a:t>
            </a:r>
            <a:r>
              <a:rPr lang="pt-BR" sz="2400" b="1" err="1">
                <a:cs typeface="Calibri"/>
              </a:rPr>
              <a:t>Patterns</a:t>
            </a:r>
            <a:r>
              <a:rPr lang="pt-BR" sz="2400" b="1" dirty="0">
                <a:cs typeface="Calibri"/>
              </a:rPr>
              <a:t>, </a:t>
            </a:r>
            <a:r>
              <a:rPr lang="pt-BR" sz="2400" b="1" err="1">
                <a:cs typeface="Calibri"/>
              </a:rPr>
              <a:t>Separators</a:t>
            </a:r>
            <a:r>
              <a:rPr lang="pt-BR" sz="2400" b="1" dirty="0">
                <a:cs typeface="Calibri"/>
              </a:rPr>
              <a:t> for Position </a:t>
            </a:r>
            <a:r>
              <a:rPr lang="pt-BR" sz="2400" b="1" err="1">
                <a:cs typeface="Calibri"/>
              </a:rPr>
              <a:t>Detection</a:t>
            </a:r>
            <a:r>
              <a:rPr lang="pt-BR" sz="2400" b="1" dirty="0">
                <a:cs typeface="Calibri"/>
              </a:rPr>
              <a:t> </a:t>
            </a:r>
            <a:r>
              <a:rPr lang="pt-BR" sz="2400" b="1" err="1">
                <a:cs typeface="Calibri"/>
              </a:rPr>
              <a:t>Patterns</a:t>
            </a:r>
            <a:r>
              <a:rPr lang="pt-BR" sz="2400" b="1" dirty="0">
                <a:cs typeface="Calibri"/>
              </a:rPr>
              <a:t>,  Timing </a:t>
            </a:r>
            <a:r>
              <a:rPr lang="pt-BR" sz="2400" b="1" err="1">
                <a:cs typeface="Calibri"/>
              </a:rPr>
              <a:t>Patterns</a:t>
            </a:r>
            <a:r>
              <a:rPr lang="pt-BR" sz="2400" b="1" dirty="0">
                <a:cs typeface="Calibri"/>
              </a:rPr>
              <a:t>, </a:t>
            </a:r>
            <a:r>
              <a:rPr lang="pt-BR" sz="2400" b="1" err="1">
                <a:cs typeface="Calibri"/>
              </a:rPr>
              <a:t>Alignment</a:t>
            </a:r>
            <a:r>
              <a:rPr lang="pt-BR" sz="2400" b="1" dirty="0">
                <a:cs typeface="Calibri"/>
              </a:rPr>
              <a:t> </a:t>
            </a:r>
            <a:r>
              <a:rPr lang="pt-BR" sz="2400" b="1" err="1">
                <a:cs typeface="Calibri"/>
              </a:rPr>
              <a:t>Patterns</a:t>
            </a:r>
            <a:r>
              <a:rPr lang="pt-BR" sz="2400" b="1" dirty="0">
                <a:cs typeface="Calibri"/>
              </a:rPr>
              <a:t>, Format </a:t>
            </a:r>
            <a:r>
              <a:rPr lang="pt-BR" sz="2400" b="1" err="1">
                <a:cs typeface="Calibri"/>
              </a:rPr>
              <a:t>Information</a:t>
            </a:r>
            <a:r>
              <a:rPr lang="pt-BR" sz="2400" b="1" dirty="0">
                <a:cs typeface="Calibri"/>
              </a:rPr>
              <a:t>, </a:t>
            </a:r>
            <a:r>
              <a:rPr lang="pt-BR" sz="2400" b="1" err="1">
                <a:cs typeface="Calibri"/>
              </a:rPr>
              <a:t>Version</a:t>
            </a:r>
            <a:r>
              <a:rPr lang="pt-BR" sz="2400" b="1" dirty="0">
                <a:cs typeface="Calibri"/>
              </a:rPr>
              <a:t> </a:t>
            </a:r>
            <a:r>
              <a:rPr lang="pt-BR" sz="2400" b="1" err="1">
                <a:cs typeface="Calibri"/>
              </a:rPr>
              <a:t>Information</a:t>
            </a:r>
            <a:r>
              <a:rPr lang="pt-BR" sz="2400" b="1" dirty="0">
                <a:cs typeface="Calibri"/>
              </a:rPr>
              <a:t>, Data </a:t>
            </a:r>
            <a:r>
              <a:rPr lang="pt-BR" sz="2400" b="1" err="1">
                <a:cs typeface="Calibri"/>
              </a:rPr>
              <a:t>and</a:t>
            </a:r>
            <a:r>
              <a:rPr lang="pt-BR" sz="2400" b="1" dirty="0">
                <a:cs typeface="Calibri"/>
              </a:rPr>
              <a:t> </a:t>
            </a:r>
            <a:r>
              <a:rPr lang="pt-BR" sz="2400" b="1" err="1">
                <a:cs typeface="Calibri"/>
              </a:rPr>
              <a:t>Error</a:t>
            </a:r>
            <a:r>
              <a:rPr lang="pt-BR" sz="2400" b="1" dirty="0">
                <a:cs typeface="Calibri"/>
              </a:rPr>
              <a:t> </a:t>
            </a:r>
            <a:r>
              <a:rPr lang="pt-BR" sz="2400" b="1" err="1">
                <a:cs typeface="Calibri"/>
              </a:rPr>
              <a:t>Correction</a:t>
            </a:r>
            <a:r>
              <a:rPr lang="pt-BR" sz="2400" b="1" dirty="0">
                <a:cs typeface="Calibri"/>
              </a:rPr>
              <a:t> </a:t>
            </a:r>
            <a:r>
              <a:rPr lang="pt-BR" sz="2400" b="1" err="1">
                <a:cs typeface="Calibri"/>
              </a:rPr>
              <a:t>Codewords</a:t>
            </a:r>
            <a:r>
              <a:rPr lang="pt-BR" sz="2400" b="1" dirty="0">
                <a:cs typeface="Calibri"/>
              </a:rPr>
              <a:t>.</a:t>
            </a:r>
          </a:p>
        </p:txBody>
      </p:sp>
      <p:sp>
        <p:nvSpPr>
          <p:cNvPr id="4" name="CaixaDeTexto 3">
            <a:extLst>
              <a:ext uri="{FF2B5EF4-FFF2-40B4-BE49-F238E27FC236}">
                <a16:creationId xmlns:a16="http://schemas.microsoft.com/office/drawing/2014/main" id="{BE6CC3F6-E327-46A8-B0FB-6E3F4AE919D9}"/>
              </a:ext>
            </a:extLst>
          </p:cNvPr>
          <p:cNvSpPr txBox="1"/>
          <p:nvPr/>
        </p:nvSpPr>
        <p:spPr>
          <a:xfrm>
            <a:off x="7947325" y="965520"/>
            <a:ext cx="6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latin typeface="Bodoni MT"/>
                <a:cs typeface="Calibri"/>
              </a:rPr>
              <a:t> </a:t>
            </a:r>
            <a:r>
              <a:rPr lang="pt-BR" b="1" dirty="0">
                <a:highlight>
                  <a:srgbClr val="FFFF00"/>
                </a:highlight>
                <a:latin typeface="Bodoni MT"/>
                <a:cs typeface="Calibri"/>
              </a:rPr>
              <a:t>5.0</a:t>
            </a:r>
            <a:r>
              <a:rPr lang="pt-BR" b="1" dirty="0">
                <a:latin typeface="Bodoni MT"/>
                <a:cs typeface="Calibri"/>
              </a:rPr>
              <a:t> </a:t>
            </a:r>
            <a:endParaRPr lang="pt-BR" b="1" dirty="0">
              <a:highlight>
                <a:srgbClr val="FFFF00"/>
              </a:highlight>
              <a:latin typeface="Bodoni MT"/>
              <a:cs typeface="Calibri"/>
            </a:endParaRPr>
          </a:p>
        </p:txBody>
      </p:sp>
      <p:pic>
        <p:nvPicPr>
          <p:cNvPr id="8" name="Imagem 9">
            <a:extLst>
              <a:ext uri="{FF2B5EF4-FFF2-40B4-BE49-F238E27FC236}">
                <a16:creationId xmlns:a16="http://schemas.microsoft.com/office/drawing/2014/main" id="{E2BF3348-2E8F-9BD6-B424-17ADC0FBE4D3}"/>
              </a:ext>
            </a:extLst>
          </p:cNvPr>
          <p:cNvPicPr>
            <a:picLocks noChangeAspect="1"/>
          </p:cNvPicPr>
          <p:nvPr/>
        </p:nvPicPr>
        <p:blipFill>
          <a:blip r:embed="rId2"/>
          <a:stretch>
            <a:fillRect/>
          </a:stretch>
        </p:blipFill>
        <p:spPr>
          <a:xfrm>
            <a:off x="727495" y="634041"/>
            <a:ext cx="1535503" cy="1535503"/>
          </a:xfrm>
          <a:prstGeom prst="rect">
            <a:avLst/>
          </a:prstGeom>
        </p:spPr>
      </p:pic>
      <p:sp>
        <p:nvSpPr>
          <p:cNvPr id="10" name="CaixaDeTexto 9">
            <a:extLst>
              <a:ext uri="{FF2B5EF4-FFF2-40B4-BE49-F238E27FC236}">
                <a16:creationId xmlns:a16="http://schemas.microsoft.com/office/drawing/2014/main" id="{0256B745-1AEE-ADD4-E01A-BA50C5918460}"/>
              </a:ext>
            </a:extLst>
          </p:cNvPr>
          <p:cNvSpPr txBox="1"/>
          <p:nvPr/>
        </p:nvSpPr>
        <p:spPr>
          <a:xfrm flipH="1">
            <a:off x="2718009" y="5846623"/>
            <a:ext cx="97853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b="1" dirty="0">
                <a:highlight>
                  <a:srgbClr val="FFFF00"/>
                </a:highlight>
                <a:cs typeface="Calibri"/>
              </a:rPr>
              <a:t>Explicações das camadas: </a:t>
            </a:r>
            <a:r>
              <a:rPr lang="pt-BR" sz="2000" dirty="0">
                <a:highlight>
                  <a:srgbClr val="FFFF00"/>
                </a:highlight>
                <a:ea typeface="+mn-lt"/>
                <a:cs typeface="+mn-lt"/>
              </a:rPr>
              <a:t>https://coolshell.cn/articles/10590.html</a:t>
            </a:r>
            <a:r>
              <a:rPr lang="pt-BR" sz="2000" b="1" dirty="0">
                <a:highlight>
                  <a:srgbClr val="FFFF00"/>
                </a:highlight>
                <a:cs typeface="Calibri"/>
              </a:rPr>
              <a:t> </a:t>
            </a:r>
          </a:p>
        </p:txBody>
      </p:sp>
      <p:pic>
        <p:nvPicPr>
          <p:cNvPr id="12" name="Imagem 6" descr="Galinha passeando">
            <a:extLst>
              <a:ext uri="{FF2B5EF4-FFF2-40B4-BE49-F238E27FC236}">
                <a16:creationId xmlns:a16="http://schemas.microsoft.com/office/drawing/2014/main" id="{30C30AB1-9E5B-3768-84E1-E6212EEE02B9}"/>
              </a:ext>
            </a:extLst>
          </p:cNvPr>
          <p:cNvPicPr>
            <a:picLocks noChangeAspect="1"/>
          </p:cNvPicPr>
          <p:nvPr/>
        </p:nvPicPr>
        <p:blipFill>
          <a:blip r:embed="rId3"/>
          <a:stretch>
            <a:fillRect/>
          </a:stretch>
        </p:blipFill>
        <p:spPr>
          <a:xfrm>
            <a:off x="9718935" y="188078"/>
            <a:ext cx="2225616" cy="2225616"/>
          </a:xfrm>
          <a:prstGeom prst="rect">
            <a:avLst/>
          </a:prstGeom>
        </p:spPr>
      </p:pic>
    </p:spTree>
    <p:extLst>
      <p:ext uri="{BB962C8B-B14F-4D97-AF65-F5344CB8AC3E}">
        <p14:creationId xmlns:p14="http://schemas.microsoft.com/office/powerpoint/2010/main" val="60954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m 3" descr="Diagrama&#10;&#10;Descrição gerada automaticamente">
            <a:extLst>
              <a:ext uri="{FF2B5EF4-FFF2-40B4-BE49-F238E27FC236}">
                <a16:creationId xmlns:a16="http://schemas.microsoft.com/office/drawing/2014/main" id="{A693D4E1-7162-971E-1C13-1FA7B0DA3E76}"/>
              </a:ext>
            </a:extLst>
          </p:cNvPr>
          <p:cNvPicPr>
            <a:picLocks noChangeAspect="1"/>
          </p:cNvPicPr>
          <p:nvPr/>
        </p:nvPicPr>
        <p:blipFill rotWithShape="1">
          <a:blip r:embed="rId2"/>
          <a:srcRect t="64" b="6203"/>
          <a:stretch/>
        </p:blipFill>
        <p:spPr>
          <a:xfrm>
            <a:off x="20" y="1282"/>
            <a:ext cx="12191980" cy="6856718"/>
          </a:xfrm>
          <a:prstGeom prst="rect">
            <a:avLst/>
          </a:prstGeom>
        </p:spPr>
      </p:pic>
    </p:spTree>
    <p:extLst>
      <p:ext uri="{BB962C8B-B14F-4D97-AF65-F5344CB8AC3E}">
        <p14:creationId xmlns:p14="http://schemas.microsoft.com/office/powerpoint/2010/main" val="189556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31AC0234-666C-47E5-B89E-72DAD2625D7E}"/>
              </a:ext>
            </a:extLst>
          </p:cNvPr>
          <p:cNvSpPr>
            <a:spLocks noGrp="1"/>
          </p:cNvSpPr>
          <p:nvPr>
            <p:ph type="title"/>
          </p:nvPr>
        </p:nvSpPr>
        <p:spPr>
          <a:xfrm>
            <a:off x="412166" y="800392"/>
            <a:ext cx="10264697" cy="1212102"/>
          </a:xfrm>
        </p:spPr>
        <p:txBody>
          <a:bodyPr>
            <a:normAutofit/>
          </a:bodyPr>
          <a:lstStyle/>
          <a:p>
            <a:pPr algn="ctr"/>
            <a:r>
              <a:rPr lang="pt-BR" sz="4000" b="1" u="sng" dirty="0">
                <a:latin typeface="Bodoni MT"/>
                <a:cs typeface="Calibri Light"/>
              </a:rPr>
              <a:t>Solução 02 – </a:t>
            </a:r>
            <a:r>
              <a:rPr lang="pt-BR" sz="4000" b="1" u="sng" dirty="0" err="1">
                <a:latin typeface="Bodoni MT"/>
                <a:cs typeface="Calibri Light"/>
              </a:rPr>
              <a:t>Hello</a:t>
            </a:r>
            <a:r>
              <a:rPr lang="pt-BR" sz="4000" b="1" u="sng" dirty="0">
                <a:latin typeface="Bodoni MT"/>
                <a:cs typeface="Calibri Light"/>
              </a:rPr>
              <a:t> World.</a:t>
            </a:r>
            <a:br>
              <a:rPr lang="pt-BR" sz="4000" b="1" u="sng" dirty="0">
                <a:latin typeface="Bodoni MT"/>
                <a:cs typeface="Calibri Light"/>
              </a:rPr>
            </a:br>
            <a:r>
              <a:rPr lang="pt-BR" sz="4000" b="1" u="sng" dirty="0">
                <a:latin typeface="Bodoni MT"/>
                <a:cs typeface="Calibri Light"/>
              </a:rPr>
              <a:t>Entendendo bem o problema.</a:t>
            </a:r>
            <a:endParaRPr lang="pt-BR" sz="4000" b="1" u="sng" dirty="0">
              <a:latin typeface="Bodoni MT"/>
            </a:endParaRPr>
          </a:p>
        </p:txBody>
      </p:sp>
      <p:sp>
        <p:nvSpPr>
          <p:cNvPr id="3" name="Espaço Reservado para Conteúdo 2">
            <a:extLst>
              <a:ext uri="{FF2B5EF4-FFF2-40B4-BE49-F238E27FC236}">
                <a16:creationId xmlns:a16="http://schemas.microsoft.com/office/drawing/2014/main" id="{3640968F-672F-499A-A25C-43076BAF16DE}"/>
              </a:ext>
            </a:extLst>
          </p:cNvPr>
          <p:cNvSpPr>
            <a:spLocks noGrp="1"/>
          </p:cNvSpPr>
          <p:nvPr>
            <p:ph idx="1"/>
          </p:nvPr>
        </p:nvSpPr>
        <p:spPr>
          <a:xfrm>
            <a:off x="1123209" y="2648586"/>
            <a:ext cx="10140315" cy="3178985"/>
          </a:xfrm>
        </p:spPr>
        <p:txBody>
          <a:bodyPr vert="horz" lIns="91440" tIns="45720" rIns="91440" bIns="45720" rtlCol="0" anchor="ctr">
            <a:noAutofit/>
          </a:bodyPr>
          <a:lstStyle/>
          <a:p>
            <a:pPr algn="just">
              <a:buNone/>
            </a:pPr>
            <a:r>
              <a:rPr lang="pt-BR" dirty="0">
                <a:solidFill>
                  <a:schemeClr val="bg1"/>
                </a:solidFill>
                <a:cs typeface="Calibri"/>
              </a:rPr>
              <a:t>  Vemos que a composição do código não é algo tão simples assim, portanto para gerar um código completo devemos considerar TODOS os pontos anteriores na hora de imprimir no console. Então a nível didático vamos considerar apenas os 3 quadrados dos cantos no output final.</a:t>
            </a:r>
          </a:p>
        </p:txBody>
      </p:sp>
      <p:sp>
        <p:nvSpPr>
          <p:cNvPr id="4" name="CaixaDeTexto 3">
            <a:extLst>
              <a:ext uri="{FF2B5EF4-FFF2-40B4-BE49-F238E27FC236}">
                <a16:creationId xmlns:a16="http://schemas.microsoft.com/office/drawing/2014/main" id="{BE6CC3F6-E327-46A8-B0FB-6E3F4AE919D9}"/>
              </a:ext>
            </a:extLst>
          </p:cNvPr>
          <p:cNvSpPr txBox="1"/>
          <p:nvPr/>
        </p:nvSpPr>
        <p:spPr>
          <a:xfrm>
            <a:off x="8074325" y="626853"/>
            <a:ext cx="6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latin typeface="Bodoni MT"/>
                <a:cs typeface="Calibri"/>
              </a:rPr>
              <a:t> </a:t>
            </a:r>
            <a:r>
              <a:rPr lang="pt-BR" b="1" dirty="0">
                <a:highlight>
                  <a:srgbClr val="FFFF00"/>
                </a:highlight>
                <a:latin typeface="Bodoni MT"/>
                <a:cs typeface="Calibri"/>
              </a:rPr>
              <a:t>6.0</a:t>
            </a:r>
            <a:r>
              <a:rPr lang="pt-BR" b="1" dirty="0">
                <a:latin typeface="Bodoni MT"/>
                <a:cs typeface="Calibri"/>
              </a:rPr>
              <a:t> </a:t>
            </a:r>
            <a:endParaRPr lang="pt-BR" b="1" dirty="0">
              <a:highlight>
                <a:srgbClr val="FFFF00"/>
              </a:highlight>
              <a:latin typeface="Bodoni MT"/>
              <a:cs typeface="Calibri"/>
            </a:endParaRPr>
          </a:p>
        </p:txBody>
      </p:sp>
      <p:pic>
        <p:nvPicPr>
          <p:cNvPr id="6" name="Imagem 7" descr="Galinha não satisfeita">
            <a:extLst>
              <a:ext uri="{FF2B5EF4-FFF2-40B4-BE49-F238E27FC236}">
                <a16:creationId xmlns:a16="http://schemas.microsoft.com/office/drawing/2014/main" id="{B87C9E09-D4CF-4583-B0C2-25093D53294F}"/>
              </a:ext>
            </a:extLst>
          </p:cNvPr>
          <p:cNvPicPr>
            <a:picLocks noChangeAspect="1"/>
          </p:cNvPicPr>
          <p:nvPr/>
        </p:nvPicPr>
        <p:blipFill>
          <a:blip r:embed="rId2"/>
          <a:stretch>
            <a:fillRect/>
          </a:stretch>
        </p:blipFill>
        <p:spPr>
          <a:xfrm>
            <a:off x="9296400" y="1438"/>
            <a:ext cx="2498784" cy="2441275"/>
          </a:xfrm>
          <a:prstGeom prst="rect">
            <a:avLst/>
          </a:prstGeom>
        </p:spPr>
      </p:pic>
      <p:pic>
        <p:nvPicPr>
          <p:cNvPr id="8" name="Imagem 9">
            <a:extLst>
              <a:ext uri="{FF2B5EF4-FFF2-40B4-BE49-F238E27FC236}">
                <a16:creationId xmlns:a16="http://schemas.microsoft.com/office/drawing/2014/main" id="{E2BF3348-2E8F-9BD6-B424-17ADC0FBE4D3}"/>
              </a:ext>
            </a:extLst>
          </p:cNvPr>
          <p:cNvPicPr>
            <a:picLocks noChangeAspect="1"/>
          </p:cNvPicPr>
          <p:nvPr/>
        </p:nvPicPr>
        <p:blipFill>
          <a:blip r:embed="rId3"/>
          <a:stretch>
            <a:fillRect/>
          </a:stretch>
        </p:blipFill>
        <p:spPr>
          <a:xfrm>
            <a:off x="727495" y="634041"/>
            <a:ext cx="1535503" cy="1535503"/>
          </a:xfrm>
          <a:prstGeom prst="rect">
            <a:avLst/>
          </a:prstGeom>
        </p:spPr>
      </p:pic>
      <p:sp>
        <p:nvSpPr>
          <p:cNvPr id="10" name="CaixaDeTexto 9">
            <a:extLst>
              <a:ext uri="{FF2B5EF4-FFF2-40B4-BE49-F238E27FC236}">
                <a16:creationId xmlns:a16="http://schemas.microsoft.com/office/drawing/2014/main" id="{0256B745-1AEE-ADD4-E01A-BA50C5918460}"/>
              </a:ext>
            </a:extLst>
          </p:cNvPr>
          <p:cNvSpPr txBox="1"/>
          <p:nvPr/>
        </p:nvSpPr>
        <p:spPr>
          <a:xfrm flipH="1">
            <a:off x="2718009" y="5846623"/>
            <a:ext cx="97853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b="1" dirty="0">
                <a:highlight>
                  <a:srgbClr val="FFFF00"/>
                </a:highlight>
                <a:cs typeface="Calibri"/>
              </a:rPr>
              <a:t>Explicações das camadas: </a:t>
            </a:r>
            <a:r>
              <a:rPr lang="pt-BR" sz="2000" dirty="0">
                <a:highlight>
                  <a:srgbClr val="FFFF00"/>
                </a:highlight>
                <a:ea typeface="+mn-lt"/>
                <a:cs typeface="+mn-lt"/>
              </a:rPr>
              <a:t>https://coolshell.cn/articles/10590.html</a:t>
            </a:r>
            <a:r>
              <a:rPr lang="pt-BR" sz="2000" b="1" dirty="0">
                <a:highlight>
                  <a:srgbClr val="FFFF00"/>
                </a:highlight>
                <a:cs typeface="Calibri"/>
              </a:rPr>
              <a:t> </a:t>
            </a:r>
          </a:p>
        </p:txBody>
      </p:sp>
    </p:spTree>
    <p:extLst>
      <p:ext uri="{BB962C8B-B14F-4D97-AF65-F5344CB8AC3E}">
        <p14:creationId xmlns:p14="http://schemas.microsoft.com/office/powerpoint/2010/main" val="140657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Imagem 4" descr="Tela de computador com texto preto sobre fundo branco&#10;&#10;Descrição gerada automaticamente">
            <a:extLst>
              <a:ext uri="{FF2B5EF4-FFF2-40B4-BE49-F238E27FC236}">
                <a16:creationId xmlns:a16="http://schemas.microsoft.com/office/drawing/2014/main" id="{4E0686DD-F8CB-5601-B76E-788DD669A0E6}"/>
              </a:ext>
            </a:extLst>
          </p:cNvPr>
          <p:cNvPicPr>
            <a:picLocks noChangeAspect="1"/>
          </p:cNvPicPr>
          <p:nvPr/>
        </p:nvPicPr>
        <p:blipFill>
          <a:blip r:embed="rId2"/>
          <a:stretch>
            <a:fillRect/>
          </a:stretch>
        </p:blipFill>
        <p:spPr>
          <a:xfrm>
            <a:off x="-3514" y="523491"/>
            <a:ext cx="12199028" cy="5811017"/>
          </a:xfrm>
          <a:prstGeom prst="rect">
            <a:avLst/>
          </a:prstGeom>
        </p:spPr>
      </p:pic>
    </p:spTree>
    <p:extLst>
      <p:ext uri="{BB962C8B-B14F-4D97-AF65-F5344CB8AC3E}">
        <p14:creationId xmlns:p14="http://schemas.microsoft.com/office/powerpoint/2010/main" val="278726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Imagem 3" descr="Texto&#10;&#10;Descrição gerada automaticamente">
            <a:extLst>
              <a:ext uri="{FF2B5EF4-FFF2-40B4-BE49-F238E27FC236}">
                <a16:creationId xmlns:a16="http://schemas.microsoft.com/office/drawing/2014/main" id="{B175D578-EECB-8C87-2464-37AE45DF02A0}"/>
              </a:ext>
            </a:extLst>
          </p:cNvPr>
          <p:cNvPicPr>
            <a:picLocks noChangeAspect="1"/>
          </p:cNvPicPr>
          <p:nvPr/>
        </p:nvPicPr>
        <p:blipFill>
          <a:blip r:embed="rId2"/>
          <a:stretch>
            <a:fillRect/>
          </a:stretch>
        </p:blipFill>
        <p:spPr>
          <a:xfrm>
            <a:off x="-5751" y="1531911"/>
            <a:ext cx="12145992" cy="3535386"/>
          </a:xfrm>
          <a:prstGeom prst="rect">
            <a:avLst/>
          </a:prstGeom>
        </p:spPr>
      </p:pic>
    </p:spTree>
    <p:extLst>
      <p:ext uri="{BB962C8B-B14F-4D97-AF65-F5344CB8AC3E}">
        <p14:creationId xmlns:p14="http://schemas.microsoft.com/office/powerpoint/2010/main" val="132343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Imagem 3" descr="Padrão do plano de fundo&#10;&#10;Descrição gerada automaticamente">
            <a:extLst>
              <a:ext uri="{FF2B5EF4-FFF2-40B4-BE49-F238E27FC236}">
                <a16:creationId xmlns:a16="http://schemas.microsoft.com/office/drawing/2014/main" id="{36D41430-60F3-CE53-9AC6-D994543D1780}"/>
              </a:ext>
            </a:extLst>
          </p:cNvPr>
          <p:cNvPicPr>
            <a:picLocks noChangeAspect="1"/>
          </p:cNvPicPr>
          <p:nvPr/>
        </p:nvPicPr>
        <p:blipFill>
          <a:blip r:embed="rId2"/>
          <a:stretch>
            <a:fillRect/>
          </a:stretch>
        </p:blipFill>
        <p:spPr>
          <a:xfrm>
            <a:off x="4069871" y="-1078"/>
            <a:ext cx="3735956" cy="6874534"/>
          </a:xfrm>
          <a:prstGeom prst="rect">
            <a:avLst/>
          </a:prstGeom>
        </p:spPr>
      </p:pic>
    </p:spTree>
    <p:extLst>
      <p:ext uri="{BB962C8B-B14F-4D97-AF65-F5344CB8AC3E}">
        <p14:creationId xmlns:p14="http://schemas.microsoft.com/office/powerpoint/2010/main" val="128511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l="-13000" r="-13000"/>
          </a:stretch>
        </a:blip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B56051E-11E7-4F92-A81B-005871B4C408}"/>
              </a:ext>
            </a:extLst>
          </p:cNvPr>
          <p:cNvSpPr txBox="1"/>
          <p:nvPr/>
        </p:nvSpPr>
        <p:spPr>
          <a:xfrm>
            <a:off x="4364966" y="756249"/>
            <a:ext cx="305950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4400" b="1" u="sng" dirty="0">
                <a:latin typeface="Bodoni MT"/>
                <a:cs typeface="Calibri"/>
              </a:rPr>
              <a:t>CRÉDITOS:</a:t>
            </a:r>
          </a:p>
        </p:txBody>
      </p:sp>
      <p:sp>
        <p:nvSpPr>
          <p:cNvPr id="6" name="CaixaDeTexto 5">
            <a:extLst>
              <a:ext uri="{FF2B5EF4-FFF2-40B4-BE49-F238E27FC236}">
                <a16:creationId xmlns:a16="http://schemas.microsoft.com/office/drawing/2014/main" id="{DB4C3818-B16D-41C8-9559-2F08CF4A86FE}"/>
              </a:ext>
            </a:extLst>
          </p:cNvPr>
          <p:cNvSpPr txBox="1"/>
          <p:nvPr/>
        </p:nvSpPr>
        <p:spPr>
          <a:xfrm>
            <a:off x="7182928" y="856890"/>
            <a:ext cx="7303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latin typeface="Bodoni MT"/>
                <a:cs typeface="Calibri"/>
              </a:rPr>
              <a:t> </a:t>
            </a:r>
            <a:r>
              <a:rPr lang="pt-BR" b="1" dirty="0">
                <a:highlight>
                  <a:srgbClr val="FFFF00"/>
                </a:highlight>
                <a:latin typeface="Bodoni MT"/>
                <a:cs typeface="Calibri"/>
              </a:rPr>
              <a:t>5.0</a:t>
            </a:r>
            <a:r>
              <a:rPr lang="pt-BR" b="1" dirty="0">
                <a:latin typeface="Bodoni MT"/>
                <a:cs typeface="Calibri"/>
              </a:rPr>
              <a:t> </a:t>
            </a:r>
            <a:endParaRPr lang="pt-BR" dirty="0">
              <a:latin typeface="Bodoni MT"/>
              <a:cs typeface="Calibri"/>
            </a:endParaRPr>
          </a:p>
        </p:txBody>
      </p:sp>
      <p:sp>
        <p:nvSpPr>
          <p:cNvPr id="3" name="CaixaDeTexto 2">
            <a:extLst>
              <a:ext uri="{FF2B5EF4-FFF2-40B4-BE49-F238E27FC236}">
                <a16:creationId xmlns:a16="http://schemas.microsoft.com/office/drawing/2014/main" id="{D0F246DB-6B58-4287-A526-757E93B6DC88}"/>
              </a:ext>
            </a:extLst>
          </p:cNvPr>
          <p:cNvSpPr txBox="1"/>
          <p:nvPr/>
        </p:nvSpPr>
        <p:spPr>
          <a:xfrm>
            <a:off x="-5749" y="1978326"/>
            <a:ext cx="12433538"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pt-BR" sz="2000" b="1" dirty="0">
                <a:solidFill>
                  <a:schemeClr val="bg1"/>
                </a:solidFill>
                <a:latin typeface="Calibri"/>
                <a:ea typeface="Calibri"/>
                <a:cs typeface="Calibri"/>
              </a:rPr>
              <a:t>Documentação sobre as camadas que compõe o QR </a:t>
            </a:r>
            <a:r>
              <a:rPr lang="pt-BR" sz="2000" b="1" err="1">
                <a:solidFill>
                  <a:schemeClr val="bg1"/>
                </a:solidFill>
                <a:latin typeface="Calibri"/>
                <a:ea typeface="Calibri"/>
                <a:cs typeface="Calibri"/>
              </a:rPr>
              <a:t>Code</a:t>
            </a:r>
            <a:r>
              <a:rPr lang="pt-BR" sz="2000" b="1" dirty="0">
                <a:solidFill>
                  <a:schemeClr val="bg1"/>
                </a:solidFill>
                <a:latin typeface="Calibri"/>
                <a:ea typeface="Calibri"/>
                <a:cs typeface="Calibri"/>
              </a:rPr>
              <a:t> (Japonês):</a:t>
            </a:r>
          </a:p>
          <a:p>
            <a:pPr marL="742950" lvl="1" indent="-285750">
              <a:buFont typeface="Wingdings"/>
              <a:buChar char="ü"/>
            </a:pPr>
            <a:r>
              <a:rPr lang="pt-BR" sz="2000" b="1" u="sng" dirty="0">
                <a:solidFill>
                  <a:srgbClr val="FFFF00"/>
                </a:solidFill>
                <a:latin typeface="Calibri"/>
                <a:cs typeface="Calibri"/>
              </a:rPr>
              <a:t>https://coolshell.cn/articles/10590.html</a:t>
            </a:r>
          </a:p>
          <a:p>
            <a:pPr marL="742950" lvl="1" indent="-285750">
              <a:buFont typeface="Wingdings"/>
              <a:buChar char="ü"/>
            </a:pPr>
            <a:endParaRPr lang="pt-BR" sz="2000" b="1" u="sng" dirty="0">
              <a:solidFill>
                <a:srgbClr val="FFFF00"/>
              </a:solidFill>
              <a:latin typeface="Calibri"/>
              <a:ea typeface="Calibri"/>
              <a:cs typeface="Calibri"/>
            </a:endParaRPr>
          </a:p>
          <a:p>
            <a:pPr marL="285750" indent="-285750">
              <a:buFont typeface="Wingdings"/>
              <a:buChar char="ü"/>
            </a:pPr>
            <a:r>
              <a:rPr lang="pt-BR" sz="2000" b="1" dirty="0">
                <a:solidFill>
                  <a:schemeClr val="bg1"/>
                </a:solidFill>
                <a:latin typeface="Calibri"/>
                <a:ea typeface="Calibri"/>
                <a:cs typeface="Calibri"/>
              </a:rPr>
              <a:t>Imagem de fundo da "Capa":</a:t>
            </a:r>
            <a:r>
              <a:rPr lang="pt-BR" sz="2000" dirty="0">
                <a:solidFill>
                  <a:srgbClr val="000000"/>
                </a:solidFill>
                <a:latin typeface="Calibri"/>
                <a:ea typeface="Calibri"/>
                <a:cs typeface="Calibri"/>
              </a:rPr>
              <a:t> </a:t>
            </a:r>
            <a:endParaRPr lang="pt-BR" sz="2000" b="1" u="sng">
              <a:solidFill>
                <a:srgbClr val="FFFF00"/>
              </a:solidFill>
              <a:latin typeface="Calibri"/>
              <a:ea typeface="Calibri"/>
              <a:cs typeface="Calibri"/>
            </a:endParaRPr>
          </a:p>
          <a:p>
            <a:pPr marL="742950" lvl="1" indent="-285750">
              <a:buFont typeface="Wingdings"/>
              <a:buChar char="ü"/>
            </a:pPr>
            <a:r>
              <a:rPr lang="pt-BR" sz="2000" b="1" u="sng" dirty="0">
                <a:solidFill>
                  <a:srgbClr val="FFFF00"/>
                </a:solidFill>
                <a:latin typeface="Calibri"/>
                <a:ea typeface="Calibri"/>
                <a:cs typeface="Calibri"/>
              </a:rPr>
              <a:t>https://www.treinaweb.com.br/blog/3-linguagens-de-programacao-que-continuam-em-alta</a:t>
            </a:r>
          </a:p>
          <a:p>
            <a:pPr marL="742950" lvl="1" indent="-285750">
              <a:buFont typeface="Wingdings"/>
              <a:buChar char="ü"/>
            </a:pPr>
            <a:endParaRPr lang="pt-BR" sz="2000" b="1" u="sng" dirty="0">
              <a:solidFill>
                <a:srgbClr val="FFFF00"/>
              </a:solidFill>
              <a:latin typeface="Calibri"/>
              <a:ea typeface="+mn-lt"/>
              <a:cs typeface="Calibri"/>
            </a:endParaRPr>
          </a:p>
          <a:p>
            <a:pPr marL="285750" indent="-285750">
              <a:buFont typeface="Wingdings,Sans-Serif"/>
              <a:buChar char="ü"/>
            </a:pPr>
            <a:r>
              <a:rPr lang="pt-BR" sz="2000" b="1" dirty="0">
                <a:solidFill>
                  <a:schemeClr val="bg1"/>
                </a:solidFill>
                <a:latin typeface="Arial"/>
                <a:ea typeface="+mn-lt"/>
                <a:cs typeface="Arial"/>
              </a:rPr>
              <a:t>Repositório Oficial da biblioteca </a:t>
            </a:r>
            <a:r>
              <a:rPr lang="pt-BR" sz="2000" b="1" dirty="0" err="1">
                <a:solidFill>
                  <a:schemeClr val="bg1"/>
                </a:solidFill>
                <a:latin typeface="Arial"/>
                <a:ea typeface="+mn-lt"/>
                <a:cs typeface="Arial"/>
              </a:rPr>
              <a:t>Libqrencode</a:t>
            </a:r>
            <a:r>
              <a:rPr lang="pt-BR" sz="2000" b="1" dirty="0">
                <a:solidFill>
                  <a:schemeClr val="bg1"/>
                </a:solidFill>
                <a:latin typeface="Arial"/>
                <a:ea typeface="+mn-lt"/>
                <a:cs typeface="Arial"/>
              </a:rPr>
              <a:t> no </a:t>
            </a:r>
            <a:r>
              <a:rPr lang="pt-BR" sz="2000" b="1" dirty="0" err="1">
                <a:solidFill>
                  <a:schemeClr val="bg1"/>
                </a:solidFill>
                <a:latin typeface="Arial"/>
                <a:ea typeface="+mn-lt"/>
                <a:cs typeface="Arial"/>
              </a:rPr>
              <a:t>github</a:t>
            </a:r>
            <a:r>
              <a:rPr lang="pt-BR" sz="2000" b="1" dirty="0">
                <a:solidFill>
                  <a:schemeClr val="bg1"/>
                </a:solidFill>
                <a:latin typeface="Arial"/>
                <a:ea typeface="+mn-lt"/>
                <a:cs typeface="Arial"/>
              </a:rPr>
              <a:t>:</a:t>
            </a:r>
            <a:r>
              <a:rPr lang="pt-BR" sz="2000" dirty="0">
                <a:solidFill>
                  <a:srgbClr val="000000"/>
                </a:solidFill>
                <a:latin typeface="Arial"/>
                <a:ea typeface="+mn-lt"/>
                <a:cs typeface="Arial"/>
              </a:rPr>
              <a:t> </a:t>
            </a:r>
          </a:p>
          <a:p>
            <a:pPr marL="742950" lvl="1" indent="-285750">
              <a:buFont typeface="Wingdings,Sans-Serif"/>
              <a:buChar char="ü"/>
            </a:pPr>
            <a:r>
              <a:rPr lang="pt-BR" sz="2000" b="1" u="sng" dirty="0">
                <a:solidFill>
                  <a:srgbClr val="FFFF00"/>
                </a:solidFill>
                <a:latin typeface="Calibri"/>
                <a:cs typeface="Calibri"/>
              </a:rPr>
              <a:t>https://github.com/fukuchi/libqrencode</a:t>
            </a:r>
            <a:endParaRPr lang="pt-BR" sz="2000" b="1" u="sng">
              <a:solidFill>
                <a:srgbClr val="FFFF00"/>
              </a:solidFill>
              <a:latin typeface="Calibri"/>
              <a:cs typeface="Calibri"/>
            </a:endParaRPr>
          </a:p>
          <a:p>
            <a:pPr marL="742950" lvl="1" indent="-285750">
              <a:buFont typeface="Wingdings,Sans-Serif"/>
              <a:buChar char="ü"/>
            </a:pPr>
            <a:endParaRPr lang="pt-BR" sz="2000" b="1" u="sng" dirty="0">
              <a:solidFill>
                <a:srgbClr val="FFFF00"/>
              </a:solidFill>
              <a:cs typeface="Calibri"/>
            </a:endParaRPr>
          </a:p>
          <a:p>
            <a:pPr marL="285750" indent="-285750">
              <a:buFont typeface="Wingdings,Sans-Serif"/>
              <a:buChar char="ü"/>
            </a:pPr>
            <a:r>
              <a:rPr lang="pt-BR" sz="2000" b="1" dirty="0">
                <a:solidFill>
                  <a:schemeClr val="bg1"/>
                </a:solidFill>
                <a:latin typeface="Arial"/>
                <a:ea typeface="+mn-lt"/>
                <a:cs typeface="Arial"/>
              </a:rPr>
              <a:t>Espelho Repositório Oficial da biblioteca </a:t>
            </a:r>
            <a:r>
              <a:rPr lang="pt-BR" sz="2000" b="1" dirty="0" err="1">
                <a:solidFill>
                  <a:schemeClr val="bg1"/>
                </a:solidFill>
                <a:latin typeface="Arial"/>
                <a:ea typeface="+mn-lt"/>
                <a:cs typeface="Arial"/>
              </a:rPr>
              <a:t>Libqrencode</a:t>
            </a:r>
            <a:r>
              <a:rPr lang="pt-BR" sz="2000" b="1" dirty="0">
                <a:solidFill>
                  <a:schemeClr val="bg1"/>
                </a:solidFill>
                <a:latin typeface="Arial"/>
                <a:ea typeface="+mn-lt"/>
                <a:cs typeface="Arial"/>
              </a:rPr>
              <a:t> no Ubuntu:</a:t>
            </a:r>
            <a:r>
              <a:rPr lang="pt-BR" sz="2000" dirty="0">
                <a:latin typeface="Arial"/>
                <a:ea typeface="+mn-lt"/>
                <a:cs typeface="Arial"/>
              </a:rPr>
              <a:t> </a:t>
            </a:r>
            <a:endParaRPr lang="en-US" sz="2000" dirty="0">
              <a:latin typeface="Arial"/>
              <a:ea typeface="+mn-lt"/>
              <a:cs typeface="Arial"/>
            </a:endParaRPr>
          </a:p>
          <a:p>
            <a:pPr marL="742950" lvl="1" indent="-285750">
              <a:buFont typeface="Wingdings,Sans-Serif"/>
              <a:buChar char="ü"/>
            </a:pPr>
            <a:r>
              <a:rPr lang="pt-BR" sz="2000" b="1" u="sng" dirty="0">
                <a:solidFill>
                  <a:srgbClr val="FFFF00"/>
                </a:solidFill>
                <a:latin typeface="Calibri"/>
                <a:cs typeface="Calibri"/>
              </a:rPr>
              <a:t>https://packages.ubuntu.com/search?keywords=libqrencode-dev</a:t>
            </a:r>
            <a:endParaRPr lang="pt-BR" sz="2000" b="1" u="sng">
              <a:solidFill>
                <a:srgbClr val="FFFF00"/>
              </a:solidFill>
              <a:latin typeface="Calibri"/>
              <a:cs typeface="Calibri"/>
            </a:endParaRPr>
          </a:p>
          <a:p>
            <a:pPr marL="742950" lvl="1" indent="-285750">
              <a:buFont typeface="Wingdings,Sans-Serif"/>
              <a:buChar char="ü"/>
            </a:pPr>
            <a:endParaRPr lang="pt-BR" sz="2000" b="1" u="sng" dirty="0">
              <a:solidFill>
                <a:srgbClr val="FFFF00"/>
              </a:solidFill>
              <a:ea typeface="+mn-lt"/>
              <a:cs typeface="+mn-lt"/>
            </a:endParaRPr>
          </a:p>
          <a:p>
            <a:pPr marL="285750" indent="-285750">
              <a:buFont typeface="Wingdings,Sans-Serif"/>
              <a:buChar char="ü"/>
            </a:pPr>
            <a:r>
              <a:rPr lang="pt-BR" sz="2000" b="1" dirty="0">
                <a:solidFill>
                  <a:schemeClr val="bg1"/>
                </a:solidFill>
                <a:latin typeface="Arial"/>
                <a:cs typeface="Arial"/>
              </a:rPr>
              <a:t>Espelho Repositório Oficial do utilitário em linha de comando </a:t>
            </a:r>
            <a:r>
              <a:rPr lang="pt-BR" sz="2000" b="1" dirty="0" err="1">
                <a:solidFill>
                  <a:schemeClr val="bg1"/>
                </a:solidFill>
                <a:latin typeface="Arial"/>
                <a:cs typeface="Arial"/>
              </a:rPr>
              <a:t>Bash</a:t>
            </a:r>
            <a:r>
              <a:rPr lang="pt-BR" sz="2000" b="1" dirty="0">
                <a:solidFill>
                  <a:schemeClr val="bg1"/>
                </a:solidFill>
                <a:latin typeface="Arial"/>
                <a:cs typeface="Arial"/>
              </a:rPr>
              <a:t>:</a:t>
            </a:r>
            <a:r>
              <a:rPr lang="pt-BR" sz="2000" dirty="0">
                <a:latin typeface="Arial"/>
                <a:cs typeface="Arial"/>
              </a:rPr>
              <a:t> </a:t>
            </a:r>
            <a:endParaRPr lang="en-US" sz="2000" dirty="0">
              <a:latin typeface="Arial"/>
              <a:cs typeface="Arial"/>
            </a:endParaRPr>
          </a:p>
          <a:p>
            <a:pPr marL="742950" lvl="1" indent="-285750">
              <a:buFont typeface="Wingdings,Sans-Serif"/>
              <a:buChar char="ü"/>
            </a:pPr>
            <a:r>
              <a:rPr lang="pt-BR" sz="2000" b="1" u="sng" dirty="0">
                <a:solidFill>
                  <a:srgbClr val="FFFF00"/>
                </a:solidFill>
                <a:latin typeface="Calibri"/>
                <a:cs typeface="Calibri"/>
              </a:rPr>
              <a:t>https://manpages.ubuntu.com/manpages/jammy/man1/qrencode.1.html</a:t>
            </a:r>
            <a:endParaRPr lang="pt-BR" sz="2000" b="1" u="sng">
              <a:solidFill>
                <a:srgbClr val="FFFF00"/>
              </a:solidFill>
              <a:latin typeface="Calibri"/>
              <a:cs typeface="Calibri"/>
            </a:endParaRPr>
          </a:p>
          <a:p>
            <a:pPr marL="285750" indent="-285750">
              <a:buFont typeface="Wingdings"/>
              <a:buChar char="ü"/>
            </a:pPr>
            <a:endParaRPr lang="pt-BR" dirty="0">
              <a:ea typeface="+mn-lt"/>
              <a:cs typeface="+mn-lt"/>
            </a:endParaRPr>
          </a:p>
          <a:p>
            <a:endParaRPr lang="pt-BR" dirty="0">
              <a:ea typeface="+mn-lt"/>
              <a:cs typeface="+mn-lt"/>
            </a:endParaRPr>
          </a:p>
        </p:txBody>
      </p:sp>
      <p:pic>
        <p:nvPicPr>
          <p:cNvPr id="9" name="Imagem 9" descr="Galinha polegar para cima">
            <a:extLst>
              <a:ext uri="{FF2B5EF4-FFF2-40B4-BE49-F238E27FC236}">
                <a16:creationId xmlns:a16="http://schemas.microsoft.com/office/drawing/2014/main" id="{EA09B423-74F8-4277-86BE-680B357477CF}"/>
              </a:ext>
            </a:extLst>
          </p:cNvPr>
          <p:cNvPicPr>
            <a:picLocks noChangeAspect="1"/>
          </p:cNvPicPr>
          <p:nvPr/>
        </p:nvPicPr>
        <p:blipFill>
          <a:blip r:embed="rId3"/>
          <a:stretch>
            <a:fillRect/>
          </a:stretch>
        </p:blipFill>
        <p:spPr>
          <a:xfrm>
            <a:off x="9813985" y="4314645"/>
            <a:ext cx="2815087" cy="2829465"/>
          </a:xfrm>
          <a:prstGeom prst="rect">
            <a:avLst/>
          </a:prstGeom>
        </p:spPr>
      </p:pic>
      <p:pic>
        <p:nvPicPr>
          <p:cNvPr id="4" name="Imagem 6">
            <a:extLst>
              <a:ext uri="{FF2B5EF4-FFF2-40B4-BE49-F238E27FC236}">
                <a16:creationId xmlns:a16="http://schemas.microsoft.com/office/drawing/2014/main" id="{5BA2630D-E204-C3B1-76B7-78E3E0E7236A}"/>
              </a:ext>
            </a:extLst>
          </p:cNvPr>
          <p:cNvPicPr>
            <a:picLocks noChangeAspect="1"/>
          </p:cNvPicPr>
          <p:nvPr/>
        </p:nvPicPr>
        <p:blipFill>
          <a:blip r:embed="rId4"/>
          <a:stretch>
            <a:fillRect/>
          </a:stretch>
        </p:blipFill>
        <p:spPr>
          <a:xfrm>
            <a:off x="138023" y="44570"/>
            <a:ext cx="2009956" cy="1981201"/>
          </a:xfrm>
          <a:prstGeom prst="rect">
            <a:avLst/>
          </a:prstGeom>
        </p:spPr>
      </p:pic>
    </p:spTree>
    <p:extLst>
      <p:ext uri="{BB962C8B-B14F-4D97-AF65-F5344CB8AC3E}">
        <p14:creationId xmlns:p14="http://schemas.microsoft.com/office/powerpoint/2010/main" val="260285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24B24551-44B3-40A9-B17F-AED8311A7E81}"/>
              </a:ext>
            </a:extLst>
          </p:cNvPr>
          <p:cNvSpPr>
            <a:spLocks noGrp="1"/>
          </p:cNvSpPr>
          <p:nvPr>
            <p:ph type="title"/>
          </p:nvPr>
        </p:nvSpPr>
        <p:spPr>
          <a:xfrm>
            <a:off x="2166205" y="742882"/>
            <a:ext cx="10264697" cy="1212102"/>
          </a:xfrm>
        </p:spPr>
        <p:txBody>
          <a:bodyPr>
            <a:normAutofit/>
          </a:bodyPr>
          <a:lstStyle/>
          <a:p>
            <a:r>
              <a:rPr lang="pt-BR" sz="6000" b="1" u="sng" dirty="0">
                <a:latin typeface="Bodoni MT"/>
                <a:cs typeface="Calibri Light"/>
              </a:rPr>
              <a:t>Estrutura da Apresentação:</a:t>
            </a:r>
          </a:p>
        </p:txBody>
      </p:sp>
      <p:sp>
        <p:nvSpPr>
          <p:cNvPr id="3" name="Espaço Reservado para Conteúdo 2">
            <a:extLst>
              <a:ext uri="{FF2B5EF4-FFF2-40B4-BE49-F238E27FC236}">
                <a16:creationId xmlns:a16="http://schemas.microsoft.com/office/drawing/2014/main" id="{9E4921C6-A39D-462A-86C8-0FFE12A900D9}"/>
              </a:ext>
            </a:extLst>
          </p:cNvPr>
          <p:cNvSpPr>
            <a:spLocks noGrp="1"/>
          </p:cNvSpPr>
          <p:nvPr>
            <p:ph idx="1"/>
          </p:nvPr>
        </p:nvSpPr>
        <p:spPr>
          <a:xfrm>
            <a:off x="945621" y="2169075"/>
            <a:ext cx="11103598" cy="3940984"/>
          </a:xfrm>
        </p:spPr>
        <p:txBody>
          <a:bodyPr vert="horz" lIns="91440" tIns="45720" rIns="91440" bIns="45720" rtlCol="0" anchor="ctr">
            <a:noAutofit/>
          </a:bodyPr>
          <a:lstStyle/>
          <a:p>
            <a:r>
              <a:rPr lang="pt-BR" sz="3200" b="1" dirty="0">
                <a:solidFill>
                  <a:schemeClr val="bg1"/>
                </a:solidFill>
                <a:cs typeface="Calibri" panose="020F0502020204030204"/>
              </a:rPr>
              <a:t>O que é um QR </a:t>
            </a:r>
            <a:r>
              <a:rPr lang="pt-BR" sz="3200" b="1" dirty="0" err="1">
                <a:solidFill>
                  <a:schemeClr val="bg1"/>
                </a:solidFill>
                <a:cs typeface="Calibri" panose="020F0502020204030204"/>
              </a:rPr>
              <a:t>Code</a:t>
            </a:r>
            <a:r>
              <a:rPr lang="pt-BR" sz="3200" b="1" dirty="0">
                <a:solidFill>
                  <a:schemeClr val="bg1"/>
                </a:solidFill>
                <a:cs typeface="Calibri" panose="020F0502020204030204"/>
              </a:rPr>
              <a:t>?............…………....……………………………1.0</a:t>
            </a:r>
          </a:p>
          <a:p>
            <a:r>
              <a:rPr lang="pt-BR" sz="3200" b="1" dirty="0">
                <a:solidFill>
                  <a:schemeClr val="bg1"/>
                </a:solidFill>
                <a:cs typeface="Calibri" panose="020F0502020204030204"/>
              </a:rPr>
              <a:t>Configuração de ambiente........………………….........……...……2.0</a:t>
            </a:r>
            <a:endParaRPr lang="pt-BR" sz="3200" b="1" dirty="0">
              <a:solidFill>
                <a:schemeClr val="bg1"/>
              </a:solidFill>
              <a:ea typeface="Calibri"/>
              <a:cs typeface="Calibri" panose="020F0502020204030204"/>
            </a:endParaRPr>
          </a:p>
          <a:p>
            <a:r>
              <a:rPr lang="pt-BR" sz="3200" b="1" dirty="0">
                <a:solidFill>
                  <a:schemeClr val="bg1"/>
                </a:solidFill>
                <a:cs typeface="Calibri" panose="020F0502020204030204"/>
              </a:rPr>
              <a:t>Gerenciador de dependências............................................3.0</a:t>
            </a:r>
            <a:endParaRPr lang="pt-BR" sz="3200" b="1" dirty="0">
              <a:solidFill>
                <a:schemeClr val="bg1"/>
              </a:solidFill>
              <a:ea typeface="+mn-lt"/>
              <a:cs typeface="+mn-lt"/>
            </a:endParaRPr>
          </a:p>
          <a:p>
            <a:r>
              <a:rPr lang="pt-BR" sz="3200" b="1" dirty="0">
                <a:solidFill>
                  <a:schemeClr val="bg1"/>
                </a:solidFill>
                <a:cs typeface="Calibri"/>
              </a:rPr>
              <a:t>Solução 01 – </a:t>
            </a:r>
            <a:r>
              <a:rPr lang="pt-BR" sz="3200" b="1" dirty="0" err="1">
                <a:solidFill>
                  <a:schemeClr val="bg1"/>
                </a:solidFill>
                <a:cs typeface="Calibri"/>
              </a:rPr>
              <a:t>Hello</a:t>
            </a:r>
            <a:r>
              <a:rPr lang="pt-BR" sz="3200" b="1" dirty="0">
                <a:solidFill>
                  <a:schemeClr val="bg1"/>
                </a:solidFill>
                <a:cs typeface="Calibri"/>
              </a:rPr>
              <a:t> World sem entender o problema...........4.0</a:t>
            </a:r>
            <a:endParaRPr lang="pt-BR" sz="3200" b="1" dirty="0">
              <a:solidFill>
                <a:schemeClr val="bg1"/>
              </a:solidFill>
              <a:ea typeface="+mn-lt"/>
              <a:cs typeface="+mn-lt"/>
            </a:endParaRPr>
          </a:p>
          <a:p>
            <a:r>
              <a:rPr lang="pt-BR" sz="3200" b="1" dirty="0">
                <a:solidFill>
                  <a:schemeClr val="bg1"/>
                </a:solidFill>
                <a:cs typeface="Calibri"/>
              </a:rPr>
              <a:t>Entendendo o Problema.....…………………….......………………….5.0</a:t>
            </a:r>
          </a:p>
          <a:p>
            <a:r>
              <a:rPr lang="pt-BR" sz="3200" b="1" dirty="0">
                <a:solidFill>
                  <a:schemeClr val="bg1"/>
                </a:solidFill>
                <a:cs typeface="Calibri"/>
              </a:rPr>
              <a:t>Solução 02 – </a:t>
            </a:r>
            <a:r>
              <a:rPr lang="pt-BR" sz="3200" b="1" dirty="0" err="1">
                <a:solidFill>
                  <a:schemeClr val="bg1"/>
                </a:solidFill>
                <a:cs typeface="Calibri"/>
              </a:rPr>
              <a:t>Hello</a:t>
            </a:r>
            <a:r>
              <a:rPr lang="pt-BR" sz="3200" b="1" dirty="0">
                <a:solidFill>
                  <a:schemeClr val="bg1"/>
                </a:solidFill>
                <a:cs typeface="Calibri"/>
              </a:rPr>
              <a:t> World entendendo o problema.............6.0</a:t>
            </a:r>
            <a:endParaRPr lang="en-US" sz="3200" b="1" dirty="0">
              <a:solidFill>
                <a:schemeClr val="bg1"/>
              </a:solidFill>
              <a:cs typeface="Calibri"/>
            </a:endParaRPr>
          </a:p>
          <a:p>
            <a:r>
              <a:rPr lang="pt-BR" sz="3200" b="1" dirty="0">
                <a:solidFill>
                  <a:schemeClr val="bg1"/>
                </a:solidFill>
                <a:cs typeface="Calibri"/>
              </a:rPr>
              <a:t>Créditos..............................................................................7.0</a:t>
            </a:r>
          </a:p>
        </p:txBody>
      </p:sp>
      <p:pic>
        <p:nvPicPr>
          <p:cNvPr id="6" name="Imagem 6" descr="Galinha hora do filme">
            <a:extLst>
              <a:ext uri="{FF2B5EF4-FFF2-40B4-BE49-F238E27FC236}">
                <a16:creationId xmlns:a16="http://schemas.microsoft.com/office/drawing/2014/main" id="{84811716-10CA-459A-B53F-F200A0F70C84}"/>
              </a:ext>
            </a:extLst>
          </p:cNvPr>
          <p:cNvPicPr>
            <a:picLocks noChangeAspect="1"/>
          </p:cNvPicPr>
          <p:nvPr/>
        </p:nvPicPr>
        <p:blipFill>
          <a:blip r:embed="rId2"/>
          <a:stretch>
            <a:fillRect/>
          </a:stretch>
        </p:blipFill>
        <p:spPr>
          <a:xfrm>
            <a:off x="9598327" y="4573439"/>
            <a:ext cx="2757577" cy="2757577"/>
          </a:xfrm>
          <a:prstGeom prst="rect">
            <a:avLst/>
          </a:prstGeom>
        </p:spPr>
      </p:pic>
      <p:pic>
        <p:nvPicPr>
          <p:cNvPr id="7" name="Imagem 7">
            <a:extLst>
              <a:ext uri="{FF2B5EF4-FFF2-40B4-BE49-F238E27FC236}">
                <a16:creationId xmlns:a16="http://schemas.microsoft.com/office/drawing/2014/main" id="{30EB19FA-6E02-351F-7D6F-3ADD3CBD68AF}"/>
              </a:ext>
            </a:extLst>
          </p:cNvPr>
          <p:cNvPicPr>
            <a:picLocks noChangeAspect="1"/>
          </p:cNvPicPr>
          <p:nvPr/>
        </p:nvPicPr>
        <p:blipFill>
          <a:blip r:embed="rId3"/>
          <a:stretch>
            <a:fillRect/>
          </a:stretch>
        </p:blipFill>
        <p:spPr>
          <a:xfrm>
            <a:off x="698741" y="634041"/>
            <a:ext cx="1578635" cy="1535504"/>
          </a:xfrm>
          <a:prstGeom prst="rect">
            <a:avLst/>
          </a:prstGeom>
        </p:spPr>
      </p:pic>
    </p:spTree>
    <p:extLst>
      <p:ext uri="{BB962C8B-B14F-4D97-AF65-F5344CB8AC3E}">
        <p14:creationId xmlns:p14="http://schemas.microsoft.com/office/powerpoint/2010/main" val="196674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CC531CB5-73F4-4D25-9D81-A290C2951E8D}"/>
              </a:ext>
            </a:extLst>
          </p:cNvPr>
          <p:cNvSpPr>
            <a:spLocks noGrp="1"/>
          </p:cNvSpPr>
          <p:nvPr>
            <p:ph type="title"/>
          </p:nvPr>
        </p:nvSpPr>
        <p:spPr>
          <a:xfrm>
            <a:off x="771600" y="800392"/>
            <a:ext cx="10264697" cy="1212102"/>
          </a:xfrm>
        </p:spPr>
        <p:txBody>
          <a:bodyPr>
            <a:normAutofit/>
          </a:bodyPr>
          <a:lstStyle/>
          <a:p>
            <a:pPr algn="ctr"/>
            <a:r>
              <a:rPr lang="pt-BR" sz="4800" b="1" u="sng" dirty="0">
                <a:solidFill>
                  <a:srgbClr val="000000"/>
                </a:solidFill>
                <a:latin typeface="Bodoni MT"/>
                <a:ea typeface="+mj-lt"/>
                <a:cs typeface="+mj-lt"/>
              </a:rPr>
              <a:t>O que é um QR </a:t>
            </a:r>
            <a:r>
              <a:rPr lang="pt-BR" sz="4800" b="1" u="sng" dirty="0" err="1">
                <a:solidFill>
                  <a:srgbClr val="000000"/>
                </a:solidFill>
                <a:latin typeface="Bodoni MT"/>
                <a:ea typeface="+mj-lt"/>
                <a:cs typeface="+mj-lt"/>
              </a:rPr>
              <a:t>Code</a:t>
            </a:r>
            <a:r>
              <a:rPr lang="pt-BR" sz="4800" b="1" u="sng" dirty="0">
                <a:solidFill>
                  <a:srgbClr val="000000"/>
                </a:solidFill>
                <a:latin typeface="Bodoni MT"/>
                <a:ea typeface="+mj-lt"/>
                <a:cs typeface="+mj-lt"/>
              </a:rPr>
              <a:t>?</a:t>
            </a:r>
            <a:endParaRPr lang="pt-BR" dirty="0"/>
          </a:p>
        </p:txBody>
      </p:sp>
      <p:sp>
        <p:nvSpPr>
          <p:cNvPr id="3" name="Espaço Reservado para Conteúdo 2">
            <a:extLst>
              <a:ext uri="{FF2B5EF4-FFF2-40B4-BE49-F238E27FC236}">
                <a16:creationId xmlns:a16="http://schemas.microsoft.com/office/drawing/2014/main" id="{E6102162-93A8-4BEF-8C89-3DE2F6FBD1C4}"/>
              </a:ext>
            </a:extLst>
          </p:cNvPr>
          <p:cNvSpPr>
            <a:spLocks noGrp="1"/>
          </p:cNvSpPr>
          <p:nvPr>
            <p:ph idx="1"/>
          </p:nvPr>
        </p:nvSpPr>
        <p:spPr>
          <a:xfrm>
            <a:off x="965058" y="2547947"/>
            <a:ext cx="10470994" cy="4070379"/>
          </a:xfrm>
        </p:spPr>
        <p:txBody>
          <a:bodyPr vert="horz" lIns="91440" tIns="45720" rIns="91440" bIns="45720" rtlCol="0" anchor="ctr">
            <a:noAutofit/>
          </a:bodyPr>
          <a:lstStyle/>
          <a:p>
            <a:pPr algn="just">
              <a:buNone/>
            </a:pPr>
            <a:r>
              <a:rPr lang="pt-BR" dirty="0">
                <a:solidFill>
                  <a:schemeClr val="bg1"/>
                </a:solidFill>
                <a:cs typeface="Calibri"/>
              </a:rPr>
              <a:t>  QR Codes são imagens 2D de matrizes binárias, formadas por pontos pretos e brancos que representam não só a informação como também contém bits redundantes para correção de erros e </a:t>
            </a:r>
            <a:r>
              <a:rPr lang="pt-BR" dirty="0" err="1">
                <a:solidFill>
                  <a:schemeClr val="bg1"/>
                </a:solidFill>
                <a:cs typeface="Calibri"/>
              </a:rPr>
              <a:t>etc</a:t>
            </a:r>
            <a:r>
              <a:rPr lang="pt-BR" dirty="0">
                <a:solidFill>
                  <a:schemeClr val="bg1"/>
                </a:solidFill>
                <a:cs typeface="Calibri"/>
              </a:rPr>
              <a:t>, podemos não apenas representar </a:t>
            </a:r>
            <a:r>
              <a:rPr lang="pt-BR" dirty="0" err="1">
                <a:solidFill>
                  <a:schemeClr val="bg1"/>
                </a:solidFill>
                <a:cs typeface="Calibri"/>
              </a:rPr>
              <a:t>URL's</a:t>
            </a:r>
            <a:r>
              <a:rPr lang="pt-BR" dirty="0">
                <a:solidFill>
                  <a:schemeClr val="bg1"/>
                </a:solidFill>
                <a:cs typeface="Calibri"/>
              </a:rPr>
              <a:t> como qualquer texto ou objetos. A lógica inicial é sempre quebrar o problemão em pequenos problemas, e ir ticando cada um deles, ou seja, a primeira coisa é ir atrás de uma biblioteca especializada para trabalhar com gerações de QR </a:t>
            </a:r>
            <a:r>
              <a:rPr lang="pt-BR" dirty="0" err="1">
                <a:solidFill>
                  <a:schemeClr val="bg1"/>
                </a:solidFill>
                <a:cs typeface="Calibri"/>
              </a:rPr>
              <a:t>Code</a:t>
            </a:r>
            <a:r>
              <a:rPr lang="pt-BR" dirty="0">
                <a:solidFill>
                  <a:schemeClr val="bg1"/>
                </a:solidFill>
                <a:cs typeface="Calibri"/>
              </a:rPr>
              <a:t> na linguagem C.</a:t>
            </a:r>
            <a:endParaRPr lang="pt-BR">
              <a:solidFill>
                <a:schemeClr val="bg1"/>
              </a:solidFill>
              <a:cs typeface="Calibri"/>
            </a:endParaRPr>
          </a:p>
          <a:p>
            <a:pPr marL="0" indent="0">
              <a:buNone/>
            </a:pPr>
            <a:endParaRPr lang="pt-BR" sz="2400">
              <a:solidFill>
                <a:srgbClr val="000000"/>
              </a:solidFill>
              <a:ea typeface="Calibri"/>
              <a:cs typeface="Calibri"/>
            </a:endParaRPr>
          </a:p>
          <a:p>
            <a:pPr marL="0" indent="0">
              <a:buNone/>
            </a:pPr>
            <a:endParaRPr lang="pt-BR" sz="2400">
              <a:cs typeface="Calibri"/>
            </a:endParaRPr>
          </a:p>
        </p:txBody>
      </p:sp>
      <p:sp>
        <p:nvSpPr>
          <p:cNvPr id="4" name="CaixaDeTexto 3">
            <a:extLst>
              <a:ext uri="{FF2B5EF4-FFF2-40B4-BE49-F238E27FC236}">
                <a16:creationId xmlns:a16="http://schemas.microsoft.com/office/drawing/2014/main" id="{83788718-F0FB-4356-AA29-82529634A7CB}"/>
              </a:ext>
            </a:extLst>
          </p:cNvPr>
          <p:cNvSpPr txBox="1"/>
          <p:nvPr/>
        </p:nvSpPr>
        <p:spPr>
          <a:xfrm>
            <a:off x="8491268" y="1043796"/>
            <a:ext cx="18661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latin typeface="Bodoni MT"/>
                <a:cs typeface="Calibri"/>
              </a:rPr>
              <a:t> </a:t>
            </a:r>
            <a:r>
              <a:rPr lang="pt-BR" b="1" dirty="0">
                <a:highlight>
                  <a:srgbClr val="FFFF00"/>
                </a:highlight>
                <a:latin typeface="Bodoni MT"/>
                <a:cs typeface="Calibri"/>
              </a:rPr>
              <a:t>1.0</a:t>
            </a:r>
            <a:r>
              <a:rPr lang="pt-BR" b="1" dirty="0">
                <a:latin typeface="Bodoni MT"/>
                <a:cs typeface="Calibri"/>
              </a:rPr>
              <a:t> </a:t>
            </a:r>
            <a:endParaRPr lang="pt-BR" b="1" dirty="0">
              <a:highlight>
                <a:srgbClr val="FFFF00"/>
              </a:highlight>
              <a:latin typeface="Bodoni MT"/>
              <a:cs typeface="Calibri"/>
            </a:endParaRPr>
          </a:p>
        </p:txBody>
      </p:sp>
      <p:pic>
        <p:nvPicPr>
          <p:cNvPr id="6" name="Imagem 6" descr="Galinha passeando">
            <a:extLst>
              <a:ext uri="{FF2B5EF4-FFF2-40B4-BE49-F238E27FC236}">
                <a16:creationId xmlns:a16="http://schemas.microsoft.com/office/drawing/2014/main" id="{AB3D3C35-661C-46FE-9B0C-AA74F49FEBF5}"/>
              </a:ext>
            </a:extLst>
          </p:cNvPr>
          <p:cNvPicPr>
            <a:picLocks noChangeAspect="1"/>
          </p:cNvPicPr>
          <p:nvPr/>
        </p:nvPicPr>
        <p:blipFill>
          <a:blip r:embed="rId2"/>
          <a:stretch>
            <a:fillRect/>
          </a:stretch>
        </p:blipFill>
        <p:spPr>
          <a:xfrm>
            <a:off x="8491268" y="173967"/>
            <a:ext cx="2225616" cy="2225616"/>
          </a:xfrm>
          <a:prstGeom prst="rect">
            <a:avLst/>
          </a:prstGeom>
        </p:spPr>
      </p:pic>
      <p:pic>
        <p:nvPicPr>
          <p:cNvPr id="7" name="Imagem 8">
            <a:extLst>
              <a:ext uri="{FF2B5EF4-FFF2-40B4-BE49-F238E27FC236}">
                <a16:creationId xmlns:a16="http://schemas.microsoft.com/office/drawing/2014/main" id="{C76CED37-3352-A5A5-1C02-5C84DBF4AE13}"/>
              </a:ext>
            </a:extLst>
          </p:cNvPr>
          <p:cNvPicPr>
            <a:picLocks noChangeAspect="1"/>
          </p:cNvPicPr>
          <p:nvPr/>
        </p:nvPicPr>
        <p:blipFill>
          <a:blip r:embed="rId3"/>
          <a:stretch>
            <a:fillRect/>
          </a:stretch>
        </p:blipFill>
        <p:spPr>
          <a:xfrm>
            <a:off x="727494" y="634042"/>
            <a:ext cx="1593012" cy="1578635"/>
          </a:xfrm>
          <a:prstGeom prst="rect">
            <a:avLst/>
          </a:prstGeom>
        </p:spPr>
      </p:pic>
    </p:spTree>
    <p:extLst>
      <p:ext uri="{BB962C8B-B14F-4D97-AF65-F5344CB8AC3E}">
        <p14:creationId xmlns:p14="http://schemas.microsoft.com/office/powerpoint/2010/main" val="253788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31AC0234-666C-47E5-B89E-72DAD2625D7E}"/>
              </a:ext>
            </a:extLst>
          </p:cNvPr>
          <p:cNvSpPr>
            <a:spLocks noGrp="1"/>
          </p:cNvSpPr>
          <p:nvPr>
            <p:ph type="title"/>
          </p:nvPr>
        </p:nvSpPr>
        <p:spPr>
          <a:xfrm>
            <a:off x="412166" y="800392"/>
            <a:ext cx="10264697" cy="1212102"/>
          </a:xfrm>
        </p:spPr>
        <p:txBody>
          <a:bodyPr>
            <a:normAutofit/>
          </a:bodyPr>
          <a:lstStyle/>
          <a:p>
            <a:pPr algn="ctr"/>
            <a:r>
              <a:rPr lang="pt-BR" sz="4000" b="1" u="sng" dirty="0">
                <a:latin typeface="Bodoni MT"/>
                <a:cs typeface="Calibri Light"/>
              </a:rPr>
              <a:t>Configuração de Ambiente.</a:t>
            </a:r>
            <a:endParaRPr lang="pt-BR" sz="4000" b="1" u="sng" dirty="0">
              <a:latin typeface="Bodoni MT"/>
            </a:endParaRPr>
          </a:p>
        </p:txBody>
      </p:sp>
      <p:sp>
        <p:nvSpPr>
          <p:cNvPr id="3" name="Espaço Reservado para Conteúdo 2">
            <a:extLst>
              <a:ext uri="{FF2B5EF4-FFF2-40B4-BE49-F238E27FC236}">
                <a16:creationId xmlns:a16="http://schemas.microsoft.com/office/drawing/2014/main" id="{3640968F-672F-499A-A25C-43076BAF16DE}"/>
              </a:ext>
            </a:extLst>
          </p:cNvPr>
          <p:cNvSpPr>
            <a:spLocks noGrp="1"/>
          </p:cNvSpPr>
          <p:nvPr>
            <p:ph idx="1"/>
          </p:nvPr>
        </p:nvSpPr>
        <p:spPr>
          <a:xfrm>
            <a:off x="1238228" y="2849869"/>
            <a:ext cx="10140315" cy="3178985"/>
          </a:xfrm>
        </p:spPr>
        <p:txBody>
          <a:bodyPr vert="horz" lIns="91440" tIns="45720" rIns="91440" bIns="45720" rtlCol="0" anchor="ctr">
            <a:noAutofit/>
          </a:bodyPr>
          <a:lstStyle/>
          <a:p>
            <a:pPr marL="0" indent="0" algn="just">
              <a:buNone/>
            </a:pPr>
            <a:r>
              <a:rPr lang="pt-BR" dirty="0">
                <a:solidFill>
                  <a:schemeClr val="bg1"/>
                </a:solidFill>
                <a:cs typeface="Calibri"/>
              </a:rPr>
              <a:t>Após algum esforço encontrei uma biblioteca especializada em trabalhar com QR </a:t>
            </a:r>
            <a:r>
              <a:rPr lang="pt-BR" dirty="0" err="1">
                <a:solidFill>
                  <a:schemeClr val="bg1"/>
                </a:solidFill>
                <a:cs typeface="Calibri"/>
              </a:rPr>
              <a:t>Code</a:t>
            </a:r>
            <a:r>
              <a:rPr lang="pt-BR" dirty="0">
                <a:solidFill>
                  <a:schemeClr val="bg1"/>
                </a:solidFill>
                <a:cs typeface="Calibri"/>
              </a:rPr>
              <a:t>, porém a instalação padrão da linguagem  C </a:t>
            </a:r>
            <a:r>
              <a:rPr lang="pt-BR" dirty="0">
                <a:solidFill>
                  <a:schemeClr val="bg1"/>
                </a:solidFill>
                <a:ea typeface="+mn-lt"/>
                <a:cs typeface="+mn-lt"/>
              </a:rPr>
              <a:t>não incluí um </a:t>
            </a:r>
            <a:r>
              <a:rPr lang="pt-BR" b="1" dirty="0">
                <a:ea typeface="+mn-lt"/>
                <a:cs typeface="+mn-lt"/>
              </a:rPr>
              <a:t>gerenciador de dependências</a:t>
            </a:r>
            <a:r>
              <a:rPr lang="pt-BR" b="1" dirty="0">
                <a:solidFill>
                  <a:srgbClr val="000000"/>
                </a:solidFill>
                <a:ea typeface="+mn-lt"/>
                <a:cs typeface="+mn-lt"/>
              </a:rPr>
              <a:t> </a:t>
            </a:r>
            <a:r>
              <a:rPr lang="pt-BR" dirty="0">
                <a:solidFill>
                  <a:schemeClr val="bg1"/>
                </a:solidFill>
                <a:ea typeface="+mn-lt"/>
                <a:cs typeface="+mn-lt"/>
              </a:rPr>
              <a:t>para nos ajudar a instalar bibliotecas e etc...</a:t>
            </a:r>
          </a:p>
          <a:p>
            <a:pPr marL="0" indent="0" algn="just">
              <a:buNone/>
            </a:pPr>
            <a:r>
              <a:rPr lang="pt-BR" dirty="0">
                <a:solidFill>
                  <a:schemeClr val="bg1"/>
                </a:solidFill>
                <a:cs typeface="Calibri"/>
              </a:rPr>
              <a:t>Pesquisando eu descobri um gerenciador chamado </a:t>
            </a:r>
            <a:r>
              <a:rPr lang="pt-BR" b="1" dirty="0">
                <a:cs typeface="Calibri"/>
              </a:rPr>
              <a:t>"Conan"</a:t>
            </a:r>
            <a:r>
              <a:rPr lang="pt-BR" dirty="0">
                <a:solidFill>
                  <a:schemeClr val="bg1"/>
                </a:solidFill>
                <a:cs typeface="Calibri"/>
              </a:rPr>
              <a:t>, mas como um grande entusiasta GNU que sou descobri também que grande parte dessas dependências do C estão no </a:t>
            </a:r>
            <a:r>
              <a:rPr lang="pt-BR" b="1" dirty="0">
                <a:cs typeface="Calibri"/>
              </a:rPr>
              <a:t>repositório padrão do Ubuntu</a:t>
            </a:r>
            <a:r>
              <a:rPr lang="pt-BR" dirty="0">
                <a:solidFill>
                  <a:schemeClr val="bg1"/>
                </a:solidFill>
                <a:cs typeface="Calibri"/>
              </a:rPr>
              <a:t> (Pois grande parte da biblioteca Linux é escrita em C, logo, vamos ter todas essas dependências em nossas mãos pelo terminal </a:t>
            </a:r>
            <a:r>
              <a:rPr lang="pt-BR" err="1">
                <a:solidFill>
                  <a:schemeClr val="bg1"/>
                </a:solidFill>
                <a:cs typeface="Calibri"/>
              </a:rPr>
              <a:t>Bash</a:t>
            </a:r>
            <a:r>
              <a:rPr lang="pt-BR" dirty="0">
                <a:solidFill>
                  <a:schemeClr val="bg1"/>
                </a:solidFill>
                <a:cs typeface="Calibri"/>
              </a:rPr>
              <a:t>).</a:t>
            </a:r>
          </a:p>
        </p:txBody>
      </p:sp>
      <p:sp>
        <p:nvSpPr>
          <p:cNvPr id="4" name="CaixaDeTexto 3">
            <a:extLst>
              <a:ext uri="{FF2B5EF4-FFF2-40B4-BE49-F238E27FC236}">
                <a16:creationId xmlns:a16="http://schemas.microsoft.com/office/drawing/2014/main" id="{BE6CC3F6-E327-46A8-B0FB-6E3F4AE919D9}"/>
              </a:ext>
            </a:extLst>
          </p:cNvPr>
          <p:cNvSpPr txBox="1"/>
          <p:nvPr/>
        </p:nvSpPr>
        <p:spPr>
          <a:xfrm>
            <a:off x="8304363" y="1029419"/>
            <a:ext cx="1233577"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latin typeface="Bodoni MT"/>
                <a:cs typeface="Calibri"/>
              </a:rPr>
              <a:t> </a:t>
            </a:r>
            <a:r>
              <a:rPr lang="pt-BR" b="1" dirty="0">
                <a:highlight>
                  <a:srgbClr val="FFFF00"/>
                </a:highlight>
                <a:latin typeface="Bodoni MT"/>
                <a:cs typeface="Calibri"/>
              </a:rPr>
              <a:t>2.0</a:t>
            </a:r>
            <a:r>
              <a:rPr lang="pt-BR" b="1" dirty="0">
                <a:latin typeface="Bodoni MT"/>
                <a:cs typeface="Calibri"/>
              </a:rPr>
              <a:t> </a:t>
            </a:r>
            <a:endParaRPr lang="pt-BR" b="1" dirty="0">
              <a:highlight>
                <a:srgbClr val="FFFF00"/>
              </a:highlight>
              <a:latin typeface="Bodoni MT"/>
              <a:cs typeface="Calibri"/>
            </a:endParaRPr>
          </a:p>
        </p:txBody>
      </p:sp>
      <p:pic>
        <p:nvPicPr>
          <p:cNvPr id="6" name="Imagem 7" descr="Galinha não satisfeita">
            <a:extLst>
              <a:ext uri="{FF2B5EF4-FFF2-40B4-BE49-F238E27FC236}">
                <a16:creationId xmlns:a16="http://schemas.microsoft.com/office/drawing/2014/main" id="{B87C9E09-D4CF-4583-B0C2-25093D53294F}"/>
              </a:ext>
            </a:extLst>
          </p:cNvPr>
          <p:cNvPicPr>
            <a:picLocks noChangeAspect="1"/>
          </p:cNvPicPr>
          <p:nvPr/>
        </p:nvPicPr>
        <p:blipFill>
          <a:blip r:embed="rId2"/>
          <a:stretch>
            <a:fillRect/>
          </a:stretch>
        </p:blipFill>
        <p:spPr>
          <a:xfrm>
            <a:off x="9296400" y="-12939"/>
            <a:ext cx="2498784" cy="2441275"/>
          </a:xfrm>
          <a:prstGeom prst="rect">
            <a:avLst/>
          </a:prstGeom>
        </p:spPr>
      </p:pic>
      <p:pic>
        <p:nvPicPr>
          <p:cNvPr id="8" name="Imagem 9">
            <a:extLst>
              <a:ext uri="{FF2B5EF4-FFF2-40B4-BE49-F238E27FC236}">
                <a16:creationId xmlns:a16="http://schemas.microsoft.com/office/drawing/2014/main" id="{10B2A964-D1DB-6283-68A4-A9A86AEC0932}"/>
              </a:ext>
            </a:extLst>
          </p:cNvPr>
          <p:cNvPicPr>
            <a:picLocks noChangeAspect="1"/>
          </p:cNvPicPr>
          <p:nvPr/>
        </p:nvPicPr>
        <p:blipFill>
          <a:blip r:embed="rId3"/>
          <a:stretch>
            <a:fillRect/>
          </a:stretch>
        </p:blipFill>
        <p:spPr>
          <a:xfrm>
            <a:off x="727495" y="634043"/>
            <a:ext cx="1578633" cy="1521125"/>
          </a:xfrm>
          <a:prstGeom prst="rect">
            <a:avLst/>
          </a:prstGeom>
        </p:spPr>
      </p:pic>
    </p:spTree>
    <p:extLst>
      <p:ext uri="{BB962C8B-B14F-4D97-AF65-F5344CB8AC3E}">
        <p14:creationId xmlns:p14="http://schemas.microsoft.com/office/powerpoint/2010/main" val="287289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31AC0234-666C-47E5-B89E-72DAD2625D7E}"/>
              </a:ext>
            </a:extLst>
          </p:cNvPr>
          <p:cNvSpPr>
            <a:spLocks noGrp="1"/>
          </p:cNvSpPr>
          <p:nvPr>
            <p:ph type="title"/>
          </p:nvPr>
        </p:nvSpPr>
        <p:spPr>
          <a:xfrm>
            <a:off x="412166" y="800392"/>
            <a:ext cx="10264697" cy="1212102"/>
          </a:xfrm>
        </p:spPr>
        <p:txBody>
          <a:bodyPr>
            <a:normAutofit/>
          </a:bodyPr>
          <a:lstStyle/>
          <a:p>
            <a:pPr algn="ctr"/>
            <a:r>
              <a:rPr lang="pt-BR" sz="4000" b="1" u="sng" dirty="0">
                <a:latin typeface="Bodoni MT"/>
                <a:cs typeface="Calibri Light"/>
              </a:rPr>
              <a:t>Gerenciador de Dependências.</a:t>
            </a:r>
            <a:endParaRPr lang="pt-BR" sz="4000" b="1" u="sng" dirty="0">
              <a:latin typeface="Bodoni MT"/>
            </a:endParaRPr>
          </a:p>
        </p:txBody>
      </p:sp>
      <p:sp>
        <p:nvSpPr>
          <p:cNvPr id="3" name="Espaço Reservado para Conteúdo 2">
            <a:extLst>
              <a:ext uri="{FF2B5EF4-FFF2-40B4-BE49-F238E27FC236}">
                <a16:creationId xmlns:a16="http://schemas.microsoft.com/office/drawing/2014/main" id="{3640968F-672F-499A-A25C-43076BAF16DE}"/>
              </a:ext>
            </a:extLst>
          </p:cNvPr>
          <p:cNvSpPr>
            <a:spLocks noGrp="1"/>
          </p:cNvSpPr>
          <p:nvPr>
            <p:ph idx="1"/>
          </p:nvPr>
        </p:nvSpPr>
        <p:spPr>
          <a:xfrm>
            <a:off x="1123209" y="2648586"/>
            <a:ext cx="10140315" cy="3178985"/>
          </a:xfrm>
        </p:spPr>
        <p:txBody>
          <a:bodyPr vert="horz" lIns="91440" tIns="45720" rIns="91440" bIns="45720" rtlCol="0" anchor="ctr">
            <a:noAutofit/>
          </a:bodyPr>
          <a:lstStyle/>
          <a:p>
            <a:pPr algn="just">
              <a:buNone/>
            </a:pPr>
            <a:r>
              <a:rPr lang="pt-BR" dirty="0">
                <a:solidFill>
                  <a:schemeClr val="bg1"/>
                </a:solidFill>
                <a:cs typeface="Calibri"/>
              </a:rPr>
              <a:t>  Todo código terceiro que está fora de nosso controle pode ser considerado uma dependência, esses gerenciadores são programas que cuidam da instalação e versionamento desses códigos. Assim basta incluir nossas dependências nesse gerenciador e ele se encarrega de baixa-las e inclui-las no nosso projeto de uma maneira bem simples (além de baixar as dependências que desejamos, eles também baixam as dependências das dependências..) coisa que seria BEM difícil se fossemos gerencia-las na mão, pois teríamos que cuidar de todo esse processo. </a:t>
            </a:r>
          </a:p>
          <a:p>
            <a:pPr algn="just">
              <a:buNone/>
            </a:pPr>
            <a:endParaRPr lang="pt-BR" dirty="0">
              <a:solidFill>
                <a:schemeClr val="bg1"/>
              </a:solidFill>
              <a:cs typeface="Calibri"/>
            </a:endParaRPr>
          </a:p>
        </p:txBody>
      </p:sp>
      <p:sp>
        <p:nvSpPr>
          <p:cNvPr id="4" name="CaixaDeTexto 3">
            <a:extLst>
              <a:ext uri="{FF2B5EF4-FFF2-40B4-BE49-F238E27FC236}">
                <a16:creationId xmlns:a16="http://schemas.microsoft.com/office/drawing/2014/main" id="{BE6CC3F6-E327-46A8-B0FB-6E3F4AE919D9}"/>
              </a:ext>
            </a:extLst>
          </p:cNvPr>
          <p:cNvSpPr txBox="1"/>
          <p:nvPr/>
        </p:nvSpPr>
        <p:spPr>
          <a:xfrm>
            <a:off x="8520023" y="1029419"/>
            <a:ext cx="6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latin typeface="Bodoni MT"/>
                <a:cs typeface="Calibri"/>
              </a:rPr>
              <a:t> </a:t>
            </a:r>
            <a:r>
              <a:rPr lang="pt-BR" b="1" dirty="0">
                <a:highlight>
                  <a:srgbClr val="FFFF00"/>
                </a:highlight>
                <a:latin typeface="Bodoni MT"/>
                <a:cs typeface="Calibri"/>
              </a:rPr>
              <a:t>3.0</a:t>
            </a:r>
            <a:r>
              <a:rPr lang="pt-BR" b="1" dirty="0">
                <a:latin typeface="Bodoni MT"/>
                <a:cs typeface="Calibri"/>
              </a:rPr>
              <a:t> </a:t>
            </a:r>
            <a:endParaRPr lang="pt-BR" b="1" dirty="0">
              <a:highlight>
                <a:srgbClr val="FFFF00"/>
              </a:highlight>
              <a:latin typeface="Bodoni MT"/>
              <a:cs typeface="Calibri"/>
            </a:endParaRPr>
          </a:p>
        </p:txBody>
      </p:sp>
      <p:pic>
        <p:nvPicPr>
          <p:cNvPr id="6" name="Imagem 7" descr="Galinha não satisfeita">
            <a:extLst>
              <a:ext uri="{FF2B5EF4-FFF2-40B4-BE49-F238E27FC236}">
                <a16:creationId xmlns:a16="http://schemas.microsoft.com/office/drawing/2014/main" id="{B87C9E09-D4CF-4583-B0C2-25093D53294F}"/>
              </a:ext>
            </a:extLst>
          </p:cNvPr>
          <p:cNvPicPr>
            <a:picLocks noChangeAspect="1"/>
          </p:cNvPicPr>
          <p:nvPr/>
        </p:nvPicPr>
        <p:blipFill>
          <a:blip r:embed="rId2"/>
          <a:stretch>
            <a:fillRect/>
          </a:stretch>
        </p:blipFill>
        <p:spPr>
          <a:xfrm>
            <a:off x="9296400" y="1438"/>
            <a:ext cx="2498784" cy="2441275"/>
          </a:xfrm>
          <a:prstGeom prst="rect">
            <a:avLst/>
          </a:prstGeom>
        </p:spPr>
      </p:pic>
      <p:pic>
        <p:nvPicPr>
          <p:cNvPr id="8" name="Imagem 9">
            <a:extLst>
              <a:ext uri="{FF2B5EF4-FFF2-40B4-BE49-F238E27FC236}">
                <a16:creationId xmlns:a16="http://schemas.microsoft.com/office/drawing/2014/main" id="{E2BF3348-2E8F-9BD6-B424-17ADC0FBE4D3}"/>
              </a:ext>
            </a:extLst>
          </p:cNvPr>
          <p:cNvPicPr>
            <a:picLocks noChangeAspect="1"/>
          </p:cNvPicPr>
          <p:nvPr/>
        </p:nvPicPr>
        <p:blipFill>
          <a:blip r:embed="rId3"/>
          <a:stretch>
            <a:fillRect/>
          </a:stretch>
        </p:blipFill>
        <p:spPr>
          <a:xfrm>
            <a:off x="727495" y="634041"/>
            <a:ext cx="1535503" cy="1535503"/>
          </a:xfrm>
          <a:prstGeom prst="rect">
            <a:avLst/>
          </a:prstGeom>
        </p:spPr>
      </p:pic>
      <p:sp>
        <p:nvSpPr>
          <p:cNvPr id="10" name="CaixaDeTexto 9">
            <a:extLst>
              <a:ext uri="{FF2B5EF4-FFF2-40B4-BE49-F238E27FC236}">
                <a16:creationId xmlns:a16="http://schemas.microsoft.com/office/drawing/2014/main" id="{0256B745-1AEE-ADD4-E01A-BA50C5918460}"/>
              </a:ext>
            </a:extLst>
          </p:cNvPr>
          <p:cNvSpPr txBox="1"/>
          <p:nvPr/>
        </p:nvSpPr>
        <p:spPr>
          <a:xfrm flipH="1">
            <a:off x="3578787" y="5832512"/>
            <a:ext cx="59894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800" b="1" dirty="0">
                <a:highlight>
                  <a:srgbClr val="FFFF00"/>
                </a:highlight>
                <a:cs typeface="Calibri"/>
              </a:rPr>
              <a:t>$ </a:t>
            </a:r>
            <a:r>
              <a:rPr lang="pt-BR" sz="2800" b="1" err="1">
                <a:highlight>
                  <a:srgbClr val="FFFF00"/>
                </a:highlight>
                <a:cs typeface="Calibri"/>
              </a:rPr>
              <a:t>sudo</a:t>
            </a:r>
            <a:r>
              <a:rPr lang="pt-BR" sz="2800" b="1" dirty="0">
                <a:highlight>
                  <a:srgbClr val="FFFF00"/>
                </a:highlight>
                <a:cs typeface="Calibri"/>
              </a:rPr>
              <a:t> </a:t>
            </a:r>
            <a:r>
              <a:rPr lang="pt-BR" sz="2800" b="1" err="1">
                <a:highlight>
                  <a:srgbClr val="FFFF00"/>
                </a:highlight>
                <a:cs typeface="Calibri"/>
              </a:rPr>
              <a:t>apt-get</a:t>
            </a:r>
            <a:r>
              <a:rPr lang="pt-BR" sz="2800" b="1" dirty="0">
                <a:highlight>
                  <a:srgbClr val="FFFF00"/>
                </a:highlight>
                <a:cs typeface="Calibri"/>
              </a:rPr>
              <a:t> </a:t>
            </a:r>
            <a:r>
              <a:rPr lang="pt-BR" sz="2800" b="1" err="1">
                <a:highlight>
                  <a:srgbClr val="FFFF00"/>
                </a:highlight>
                <a:cs typeface="Calibri"/>
              </a:rPr>
              <a:t>install</a:t>
            </a:r>
            <a:r>
              <a:rPr lang="pt-BR" sz="2800" b="1" dirty="0">
                <a:highlight>
                  <a:srgbClr val="FFFF00"/>
                </a:highlight>
                <a:cs typeface="Calibri"/>
              </a:rPr>
              <a:t> </a:t>
            </a:r>
            <a:r>
              <a:rPr lang="pt-BR" sz="2800" b="1" err="1">
                <a:highlight>
                  <a:srgbClr val="FFFF00"/>
                </a:highlight>
                <a:cs typeface="Calibri"/>
              </a:rPr>
              <a:t>libqrencode</a:t>
            </a:r>
            <a:endParaRPr lang="pt-BR" sz="2800" b="1">
              <a:highlight>
                <a:srgbClr val="FFFF00"/>
              </a:highlight>
              <a:cs typeface="Calibri"/>
            </a:endParaRPr>
          </a:p>
        </p:txBody>
      </p:sp>
    </p:spTree>
    <p:extLst>
      <p:ext uri="{BB962C8B-B14F-4D97-AF65-F5344CB8AC3E}">
        <p14:creationId xmlns:p14="http://schemas.microsoft.com/office/powerpoint/2010/main" val="128350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31AC0234-666C-47E5-B89E-72DAD2625D7E}"/>
              </a:ext>
            </a:extLst>
          </p:cNvPr>
          <p:cNvSpPr>
            <a:spLocks noGrp="1"/>
          </p:cNvSpPr>
          <p:nvPr>
            <p:ph type="title"/>
          </p:nvPr>
        </p:nvSpPr>
        <p:spPr>
          <a:xfrm>
            <a:off x="412166" y="800392"/>
            <a:ext cx="10264697" cy="1212102"/>
          </a:xfrm>
        </p:spPr>
        <p:txBody>
          <a:bodyPr>
            <a:normAutofit/>
          </a:bodyPr>
          <a:lstStyle/>
          <a:p>
            <a:pPr algn="ctr"/>
            <a:r>
              <a:rPr lang="pt-BR" sz="4000" b="1" u="sng" dirty="0">
                <a:latin typeface="Bodoni MT"/>
                <a:cs typeface="Calibri Light"/>
              </a:rPr>
              <a:t>Solução 01 – </a:t>
            </a:r>
            <a:r>
              <a:rPr lang="pt-BR" sz="4000" b="1" u="sng" dirty="0" err="1">
                <a:latin typeface="Bodoni MT"/>
                <a:cs typeface="Calibri Light"/>
              </a:rPr>
              <a:t>Hello</a:t>
            </a:r>
            <a:r>
              <a:rPr lang="pt-BR" sz="4000" b="1" u="sng" dirty="0">
                <a:latin typeface="Bodoni MT"/>
                <a:cs typeface="Calibri Light"/>
              </a:rPr>
              <a:t> World.</a:t>
            </a:r>
            <a:br>
              <a:rPr lang="pt-BR" sz="4000" b="1" u="sng" dirty="0">
                <a:latin typeface="Bodoni MT"/>
                <a:cs typeface="Calibri Light"/>
              </a:rPr>
            </a:br>
            <a:r>
              <a:rPr lang="pt-BR" sz="4000" b="1" u="sng" dirty="0">
                <a:latin typeface="Bodoni MT"/>
                <a:cs typeface="Calibri Light"/>
              </a:rPr>
              <a:t>Sem entender bem o problema.</a:t>
            </a:r>
            <a:endParaRPr lang="pt-BR" sz="4000" b="1" u="sng" dirty="0">
              <a:latin typeface="Bodoni MT"/>
            </a:endParaRPr>
          </a:p>
        </p:txBody>
      </p:sp>
      <p:sp>
        <p:nvSpPr>
          <p:cNvPr id="3" name="Espaço Reservado para Conteúdo 2">
            <a:extLst>
              <a:ext uri="{FF2B5EF4-FFF2-40B4-BE49-F238E27FC236}">
                <a16:creationId xmlns:a16="http://schemas.microsoft.com/office/drawing/2014/main" id="{3640968F-672F-499A-A25C-43076BAF16DE}"/>
              </a:ext>
            </a:extLst>
          </p:cNvPr>
          <p:cNvSpPr>
            <a:spLocks noGrp="1"/>
          </p:cNvSpPr>
          <p:nvPr>
            <p:ph idx="1"/>
          </p:nvPr>
        </p:nvSpPr>
        <p:spPr>
          <a:xfrm>
            <a:off x="1080077" y="2346662"/>
            <a:ext cx="10140315" cy="3178985"/>
          </a:xfrm>
        </p:spPr>
        <p:txBody>
          <a:bodyPr vert="horz" lIns="91440" tIns="45720" rIns="91440" bIns="45720" rtlCol="0" anchor="ctr">
            <a:noAutofit/>
          </a:bodyPr>
          <a:lstStyle/>
          <a:p>
            <a:pPr algn="just">
              <a:buNone/>
            </a:pPr>
            <a:r>
              <a:rPr lang="pt-BR" dirty="0">
                <a:solidFill>
                  <a:schemeClr val="bg1"/>
                </a:solidFill>
                <a:cs typeface="Calibri"/>
              </a:rPr>
              <a:t>  O Primeiro código não saiu bem como o esperado pois até então eu não tinha estudado bem o problema proposto, ai está o erro.. Antes de resolver qualquer problema da vida real com uso da computação, devemos entender BEM o problema, pois a parte mais fácil no desenvolvimento de software é a codificação em si, o mais difícil é extrair os reais requisitos do sistema para ai sim codificar e resolver o problema.</a:t>
            </a:r>
          </a:p>
        </p:txBody>
      </p:sp>
      <p:sp>
        <p:nvSpPr>
          <p:cNvPr id="4" name="CaixaDeTexto 3">
            <a:extLst>
              <a:ext uri="{FF2B5EF4-FFF2-40B4-BE49-F238E27FC236}">
                <a16:creationId xmlns:a16="http://schemas.microsoft.com/office/drawing/2014/main" id="{BE6CC3F6-E327-46A8-B0FB-6E3F4AE919D9}"/>
              </a:ext>
            </a:extLst>
          </p:cNvPr>
          <p:cNvSpPr txBox="1"/>
          <p:nvPr/>
        </p:nvSpPr>
        <p:spPr>
          <a:xfrm>
            <a:off x="8074325" y="626853"/>
            <a:ext cx="6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latin typeface="Bodoni MT"/>
                <a:cs typeface="Calibri"/>
              </a:rPr>
              <a:t> </a:t>
            </a:r>
            <a:r>
              <a:rPr lang="pt-BR" b="1" dirty="0">
                <a:highlight>
                  <a:srgbClr val="FFFF00"/>
                </a:highlight>
                <a:latin typeface="Bodoni MT"/>
                <a:cs typeface="Calibri"/>
              </a:rPr>
              <a:t>4.0</a:t>
            </a:r>
            <a:r>
              <a:rPr lang="pt-BR" b="1" dirty="0">
                <a:latin typeface="Bodoni MT"/>
                <a:cs typeface="Calibri"/>
              </a:rPr>
              <a:t> </a:t>
            </a:r>
            <a:endParaRPr lang="pt-BR" b="1" dirty="0">
              <a:highlight>
                <a:srgbClr val="FFFF00"/>
              </a:highlight>
              <a:latin typeface="Bodoni MT"/>
              <a:cs typeface="Calibri"/>
            </a:endParaRPr>
          </a:p>
        </p:txBody>
      </p:sp>
      <p:pic>
        <p:nvPicPr>
          <p:cNvPr id="6" name="Imagem 7" descr="Galinha não satisfeita">
            <a:extLst>
              <a:ext uri="{FF2B5EF4-FFF2-40B4-BE49-F238E27FC236}">
                <a16:creationId xmlns:a16="http://schemas.microsoft.com/office/drawing/2014/main" id="{B87C9E09-D4CF-4583-B0C2-25093D53294F}"/>
              </a:ext>
            </a:extLst>
          </p:cNvPr>
          <p:cNvPicPr>
            <a:picLocks noChangeAspect="1"/>
          </p:cNvPicPr>
          <p:nvPr/>
        </p:nvPicPr>
        <p:blipFill>
          <a:blip r:embed="rId2"/>
          <a:stretch>
            <a:fillRect/>
          </a:stretch>
        </p:blipFill>
        <p:spPr>
          <a:xfrm>
            <a:off x="9296400" y="1438"/>
            <a:ext cx="2498784" cy="2441275"/>
          </a:xfrm>
          <a:prstGeom prst="rect">
            <a:avLst/>
          </a:prstGeom>
        </p:spPr>
      </p:pic>
      <p:pic>
        <p:nvPicPr>
          <p:cNvPr id="8" name="Imagem 9">
            <a:extLst>
              <a:ext uri="{FF2B5EF4-FFF2-40B4-BE49-F238E27FC236}">
                <a16:creationId xmlns:a16="http://schemas.microsoft.com/office/drawing/2014/main" id="{E2BF3348-2E8F-9BD6-B424-17ADC0FBE4D3}"/>
              </a:ext>
            </a:extLst>
          </p:cNvPr>
          <p:cNvPicPr>
            <a:picLocks noChangeAspect="1"/>
          </p:cNvPicPr>
          <p:nvPr/>
        </p:nvPicPr>
        <p:blipFill>
          <a:blip r:embed="rId3"/>
          <a:stretch>
            <a:fillRect/>
          </a:stretch>
        </p:blipFill>
        <p:spPr>
          <a:xfrm>
            <a:off x="727495" y="634041"/>
            <a:ext cx="1535503" cy="1535503"/>
          </a:xfrm>
          <a:prstGeom prst="rect">
            <a:avLst/>
          </a:prstGeom>
        </p:spPr>
      </p:pic>
      <p:sp>
        <p:nvSpPr>
          <p:cNvPr id="10" name="CaixaDeTexto 9">
            <a:extLst>
              <a:ext uri="{FF2B5EF4-FFF2-40B4-BE49-F238E27FC236}">
                <a16:creationId xmlns:a16="http://schemas.microsoft.com/office/drawing/2014/main" id="{0256B745-1AEE-ADD4-E01A-BA50C5918460}"/>
              </a:ext>
            </a:extLst>
          </p:cNvPr>
          <p:cNvSpPr txBox="1"/>
          <p:nvPr/>
        </p:nvSpPr>
        <p:spPr>
          <a:xfrm flipH="1">
            <a:off x="3578787" y="5832512"/>
            <a:ext cx="59894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pt-BR" sz="2800" b="1">
              <a:highlight>
                <a:srgbClr val="FFFF00"/>
              </a:highlight>
              <a:cs typeface="Calibri"/>
            </a:endParaRPr>
          </a:p>
        </p:txBody>
      </p:sp>
    </p:spTree>
    <p:extLst>
      <p:ext uri="{BB962C8B-B14F-4D97-AF65-F5344CB8AC3E}">
        <p14:creationId xmlns:p14="http://schemas.microsoft.com/office/powerpoint/2010/main" val="173189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Imagem 2" descr="Texto&#10;&#10;Descrição gerada automaticamente">
            <a:extLst>
              <a:ext uri="{FF2B5EF4-FFF2-40B4-BE49-F238E27FC236}">
                <a16:creationId xmlns:a16="http://schemas.microsoft.com/office/drawing/2014/main" id="{D2F7A69A-1D94-34D6-BE45-A530DE228D0B}"/>
              </a:ext>
            </a:extLst>
          </p:cNvPr>
          <p:cNvPicPr>
            <a:picLocks noChangeAspect="1"/>
          </p:cNvPicPr>
          <p:nvPr/>
        </p:nvPicPr>
        <p:blipFill>
          <a:blip r:embed="rId2"/>
          <a:stretch>
            <a:fillRect/>
          </a:stretch>
        </p:blipFill>
        <p:spPr>
          <a:xfrm>
            <a:off x="2819400" y="-6858"/>
            <a:ext cx="5607755" cy="6871717"/>
          </a:xfrm>
          <a:prstGeom prst="rect">
            <a:avLst/>
          </a:prstGeom>
        </p:spPr>
      </p:pic>
    </p:spTree>
    <p:extLst>
      <p:ext uri="{BB962C8B-B14F-4D97-AF65-F5344CB8AC3E}">
        <p14:creationId xmlns:p14="http://schemas.microsoft.com/office/powerpoint/2010/main" val="180494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Imagem 4" descr="Texto&#10;&#10;Descrição gerada automaticamente">
            <a:extLst>
              <a:ext uri="{FF2B5EF4-FFF2-40B4-BE49-F238E27FC236}">
                <a16:creationId xmlns:a16="http://schemas.microsoft.com/office/drawing/2014/main" id="{AE6A9DD4-B12C-0A31-2C37-2BFF093F1586}"/>
              </a:ext>
            </a:extLst>
          </p:cNvPr>
          <p:cNvPicPr>
            <a:picLocks noChangeAspect="1"/>
          </p:cNvPicPr>
          <p:nvPr/>
        </p:nvPicPr>
        <p:blipFill>
          <a:blip r:embed="rId2"/>
          <a:stretch>
            <a:fillRect/>
          </a:stretch>
        </p:blipFill>
        <p:spPr>
          <a:xfrm>
            <a:off x="943155" y="1873"/>
            <a:ext cx="10133162" cy="6854254"/>
          </a:xfrm>
          <a:prstGeom prst="rect">
            <a:avLst/>
          </a:prstGeom>
        </p:spPr>
      </p:pic>
    </p:spTree>
    <p:extLst>
      <p:ext uri="{BB962C8B-B14F-4D97-AF65-F5344CB8AC3E}">
        <p14:creationId xmlns:p14="http://schemas.microsoft.com/office/powerpoint/2010/main" val="181141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Imagem 2" descr="Uma imagem contendo Texto&#10;&#10;Descrição gerada automaticamente">
            <a:extLst>
              <a:ext uri="{FF2B5EF4-FFF2-40B4-BE49-F238E27FC236}">
                <a16:creationId xmlns:a16="http://schemas.microsoft.com/office/drawing/2014/main" id="{11BA2061-4F85-DD8B-80B8-89B5FE2F631F}"/>
              </a:ext>
            </a:extLst>
          </p:cNvPr>
          <p:cNvPicPr>
            <a:picLocks noChangeAspect="1"/>
          </p:cNvPicPr>
          <p:nvPr/>
        </p:nvPicPr>
        <p:blipFill>
          <a:blip r:embed="rId2"/>
          <a:stretch>
            <a:fillRect/>
          </a:stretch>
        </p:blipFill>
        <p:spPr>
          <a:xfrm>
            <a:off x="1535289" y="4838"/>
            <a:ext cx="9220199" cy="6848323"/>
          </a:xfrm>
          <a:prstGeom prst="rect">
            <a:avLst/>
          </a:prstGeom>
        </p:spPr>
      </p:pic>
    </p:spTree>
    <p:extLst>
      <p:ext uri="{BB962C8B-B14F-4D97-AF65-F5344CB8AC3E}">
        <p14:creationId xmlns:p14="http://schemas.microsoft.com/office/powerpoint/2010/main" val="462599926"/>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Tema</vt:lpstr>
      </vt:variant>
      <vt:variant>
        <vt:i4>1</vt:i4>
      </vt:variant>
      <vt:variant>
        <vt:lpstr>Títulos de slides</vt:lpstr>
      </vt:variant>
      <vt:variant>
        <vt:i4>17</vt:i4>
      </vt:variant>
    </vt:vector>
  </HeadingPairs>
  <TitlesOfParts>
    <vt:vector size="18" baseType="lpstr">
      <vt:lpstr>Tema do Office</vt:lpstr>
      <vt:lpstr>Apresentação do PowerPoint</vt:lpstr>
      <vt:lpstr>Estrutura da Apresentação:</vt:lpstr>
      <vt:lpstr>O que é um QR Code?</vt:lpstr>
      <vt:lpstr>Configuração de Ambiente.</vt:lpstr>
      <vt:lpstr>Gerenciador de Dependências.</vt:lpstr>
      <vt:lpstr>Solução 01 – Hello World. Sem entender bem o problema.</vt:lpstr>
      <vt:lpstr>Apresentação do PowerPoint</vt:lpstr>
      <vt:lpstr>Apresentação do PowerPoint</vt:lpstr>
      <vt:lpstr>Apresentação do PowerPoint</vt:lpstr>
      <vt:lpstr>Solução 01 – Hello World. Sem entender bem o problema.</vt:lpstr>
      <vt:lpstr>Entendendo o problema.</vt:lpstr>
      <vt:lpstr>Apresentação do PowerPoint</vt:lpstr>
      <vt:lpstr>Solução 02 – Hello World. Entendendo bem o problema.</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2410</cp:revision>
  <dcterms:created xsi:type="dcterms:W3CDTF">2021-06-22T22:16:45Z</dcterms:created>
  <dcterms:modified xsi:type="dcterms:W3CDTF">2023-05-16T22:00:05Z</dcterms:modified>
</cp:coreProperties>
</file>