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8" r:id="rId6"/>
    <p:sldId id="269" r:id="rId7"/>
    <p:sldId id="272" r:id="rId8"/>
    <p:sldId id="270" r:id="rId9"/>
    <p:sldId id="271" r:id="rId10"/>
    <p:sldId id="273" r:id="rId11"/>
    <p:sldId id="274" r:id="rId12"/>
    <p:sldId id="275" r:id="rId13"/>
    <p:sldId id="277" r:id="rId14"/>
    <p:sldId id="278" r:id="rId15"/>
    <p:sldId id="279" r:id="rId16"/>
    <p:sldId id="280"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listo MT" panose="02040603050505030304" pitchFamily="18" charset="0"/>
      <p:regular r:id="rId22"/>
      <p:bold r:id="rId23"/>
      <p:italic r:id="rId24"/>
      <p:boldItalic r:id="rId25"/>
    </p:embeddedFont>
    <p:embeddedFont>
      <p:font typeface="Centaur" panose="02030504050205020304" pitchFamily="18"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6.svg"/><Relationship Id="rId3" Type="http://schemas.openxmlformats.org/officeDocument/2006/relationships/image" Target="../media/image12.svg"/><Relationship Id="rId7" Type="http://schemas.openxmlformats.org/officeDocument/2006/relationships/image" Target="../media/image8.svg"/><Relationship Id="rId12" Type="http://schemas.openxmlformats.org/officeDocument/2006/relationships/image" Target="../media/image5.png"/><Relationship Id="rId2" Type="http://schemas.openxmlformats.org/officeDocument/2006/relationships/image" Target="../media/image11.png"/><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4.svg"/><Relationship Id="rId5" Type="http://schemas.openxmlformats.org/officeDocument/2006/relationships/image" Target="../media/image2.svg"/><Relationship Id="rId15" Type="http://schemas.openxmlformats.org/officeDocument/2006/relationships/image" Target="../media/image14.jpe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10.sv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7.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6.png"/><Relationship Id="rId16"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svg"/><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7.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svg"/><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svg"/><Relationship Id="rId3" Type="http://schemas.openxmlformats.org/officeDocument/2006/relationships/image" Target="../media/image17.sv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svg"/><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420761" cy="9377408"/>
            </a:xfrm>
            <a:custGeom>
              <a:avLst/>
              <a:gdLst/>
              <a:ahLst/>
              <a:cxnLst/>
              <a:rect l="l" t="t" r="r" b="b"/>
              <a:pathLst>
                <a:path w="18420761" h="9377408">
                  <a:moveTo>
                    <a:pt x="18420761" y="0"/>
                  </a:moveTo>
                  <a:lnTo>
                    <a:pt x="0" y="0"/>
                  </a:lnTo>
                  <a:lnTo>
                    <a:pt x="0" y="9377408"/>
                  </a:lnTo>
                  <a:lnTo>
                    <a:pt x="18420761" y="9377408"/>
                  </a:lnTo>
                  <a:lnTo>
                    <a:pt x="18420761"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358599"/>
              <a:ext cx="24384000" cy="12227387"/>
              <a:chOff x="0" y="0"/>
              <a:chExt cx="4862686" cy="2438400"/>
            </a:xfrm>
          </p:grpSpPr>
          <p:sp>
            <p:nvSpPr>
              <p:cNvPr id="5" name="Freeform 5"/>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3380"/>
                  </a:lnSpc>
                </a:pPr>
                <a:endParaRPr/>
              </a:p>
            </p:txBody>
          </p:sp>
        </p:grpSp>
      </p:grpSp>
      <p:grpSp>
        <p:nvGrpSpPr>
          <p:cNvPr id="7" name="Group 7"/>
          <p:cNvGrpSpPr/>
          <p:nvPr/>
        </p:nvGrpSpPr>
        <p:grpSpPr>
          <a:xfrm>
            <a:off x="1269175" y="7986088"/>
            <a:ext cx="15749651" cy="820527"/>
            <a:chOff x="0" y="0"/>
            <a:chExt cx="7800667" cy="406400"/>
          </a:xfrm>
        </p:grpSpPr>
        <p:sp>
          <p:nvSpPr>
            <p:cNvPr id="8" name="Freeform 8"/>
            <p:cNvSpPr/>
            <p:nvPr/>
          </p:nvSpPr>
          <p:spPr>
            <a:xfrm>
              <a:off x="203200" y="-326"/>
              <a:ext cx="7394267" cy="407051"/>
            </a:xfrm>
            <a:custGeom>
              <a:avLst/>
              <a:gdLst/>
              <a:ahLst/>
              <a:cxnLst/>
              <a:rect l="l" t="t" r="r" b="b"/>
              <a:pathLst>
                <a:path w="7394267" h="407051">
                  <a:moveTo>
                    <a:pt x="7394267" y="326"/>
                  </a:moveTo>
                  <a:cubicBezTo>
                    <a:pt x="7321455" y="0"/>
                    <a:pt x="7254033" y="38659"/>
                    <a:pt x="7217532" y="101663"/>
                  </a:cubicBezTo>
                  <a:cubicBezTo>
                    <a:pt x="7181031" y="164667"/>
                    <a:pt x="7181031" y="242385"/>
                    <a:pt x="7217532" y="305389"/>
                  </a:cubicBezTo>
                  <a:cubicBezTo>
                    <a:pt x="7254033" y="368393"/>
                    <a:pt x="7321455" y="407052"/>
                    <a:pt x="7394267"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000000">
                <a:alpha val="0"/>
              </a:srgbClr>
            </a:solidFill>
            <a:ln w="28575">
              <a:solidFill>
                <a:srgbClr val="000000"/>
              </a:solidFill>
            </a:ln>
          </p:spPr>
        </p:sp>
        <p:sp>
          <p:nvSpPr>
            <p:cNvPr id="9" name="TextBox 9"/>
            <p:cNvSpPr txBox="1"/>
            <p:nvPr/>
          </p:nvSpPr>
          <p:spPr>
            <a:xfrm>
              <a:off x="0" y="-9525"/>
              <a:ext cx="812800" cy="415925"/>
            </a:xfrm>
            <a:prstGeom prst="rect">
              <a:avLst/>
            </a:prstGeom>
          </p:spPr>
          <p:txBody>
            <a:bodyPr lIns="50800" tIns="50800" rIns="50800" bIns="50800" rtlCol="0" anchor="ctr"/>
            <a:lstStyle/>
            <a:p>
              <a:pPr algn="ctr">
                <a:lnSpc>
                  <a:spcPts val="3380"/>
                </a:lnSpc>
              </a:pPr>
              <a:endParaRPr/>
            </a:p>
          </p:txBody>
        </p:sp>
      </p:grpSp>
      <p:sp>
        <p:nvSpPr>
          <p:cNvPr id="10" name="TextBox 10"/>
          <p:cNvSpPr txBox="1"/>
          <p:nvPr/>
        </p:nvSpPr>
        <p:spPr>
          <a:xfrm>
            <a:off x="1028700" y="3501923"/>
            <a:ext cx="16230600" cy="2002790"/>
          </a:xfrm>
          <a:prstGeom prst="rect">
            <a:avLst/>
          </a:prstGeom>
        </p:spPr>
        <p:txBody>
          <a:bodyPr lIns="0" tIns="0" rIns="0" bIns="0" rtlCol="0" anchor="t">
            <a:spAutoFit/>
          </a:bodyPr>
          <a:lstStyle/>
          <a:p>
            <a:pPr algn="ctr">
              <a:lnSpc>
                <a:spcPts val="15620"/>
              </a:lnSpc>
            </a:pPr>
            <a:r>
              <a:rPr lang="en-US" sz="13015" b="1" dirty="0">
                <a:solidFill>
                  <a:srgbClr val="000000"/>
                </a:solidFill>
                <a:latin typeface="Calisto MT" panose="02040603050505030304" pitchFamily="18" charset="0"/>
              </a:rPr>
              <a:t>FILE HANDLING</a:t>
            </a:r>
          </a:p>
        </p:txBody>
      </p:sp>
      <p:sp>
        <p:nvSpPr>
          <p:cNvPr id="11" name="AutoShape 11"/>
          <p:cNvSpPr/>
          <p:nvPr/>
        </p:nvSpPr>
        <p:spPr>
          <a:xfrm>
            <a:off x="685272" y="1603451"/>
            <a:ext cx="343428" cy="0"/>
          </a:xfrm>
          <a:prstGeom prst="line">
            <a:avLst/>
          </a:prstGeom>
          <a:ln w="47625" cap="rnd">
            <a:solidFill>
              <a:srgbClr val="000000"/>
            </a:solidFill>
            <a:prstDash val="solid"/>
            <a:headEnd type="none" w="sm" len="sm"/>
            <a:tailEnd type="arrow" w="med" len="sm"/>
          </a:ln>
        </p:spPr>
      </p:sp>
      <p:sp>
        <p:nvSpPr>
          <p:cNvPr id="12" name="AutoShape 12"/>
          <p:cNvSpPr/>
          <p:nvPr/>
        </p:nvSpPr>
        <p:spPr>
          <a:xfrm rot="-10800000">
            <a:off x="168470" y="1603451"/>
            <a:ext cx="343428" cy="0"/>
          </a:xfrm>
          <a:prstGeom prst="line">
            <a:avLst/>
          </a:prstGeom>
          <a:ln w="47625" cap="rnd">
            <a:solidFill>
              <a:srgbClr val="000000"/>
            </a:solidFill>
            <a:prstDash val="solid"/>
            <a:headEnd type="none" w="sm" len="sm"/>
            <a:tailEnd type="arrow" w="med" len="sm"/>
          </a:ln>
        </p:spPr>
      </p:sp>
      <p:sp>
        <p:nvSpPr>
          <p:cNvPr id="13" name="Freeform 13"/>
          <p:cNvSpPr/>
          <p:nvPr/>
        </p:nvSpPr>
        <p:spPr>
          <a:xfrm>
            <a:off x="1200150" y="1443766"/>
            <a:ext cx="309499" cy="319371"/>
          </a:xfrm>
          <a:custGeom>
            <a:avLst/>
            <a:gdLst/>
            <a:ahLst/>
            <a:cxnLst/>
            <a:rect l="l" t="t" r="r" b="b"/>
            <a:pathLst>
              <a:path w="309499" h="319371">
                <a:moveTo>
                  <a:pt x="0" y="0"/>
                </a:moveTo>
                <a:lnTo>
                  <a:pt x="309499" y="0"/>
                </a:lnTo>
                <a:lnTo>
                  <a:pt x="309499" y="319371"/>
                </a:lnTo>
                <a:lnTo>
                  <a:pt x="0" y="3193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4" name="Group 14"/>
          <p:cNvGrpSpPr/>
          <p:nvPr/>
        </p:nvGrpSpPr>
        <p:grpSpPr>
          <a:xfrm>
            <a:off x="1600768" y="1348239"/>
            <a:ext cx="15658532" cy="510426"/>
            <a:chOff x="0" y="0"/>
            <a:chExt cx="12467294" cy="406400"/>
          </a:xfrm>
        </p:grpSpPr>
        <p:sp>
          <p:nvSpPr>
            <p:cNvPr id="15" name="Freeform 15"/>
            <p:cNvSpPr/>
            <p:nvPr/>
          </p:nvSpPr>
          <p:spPr>
            <a:xfrm>
              <a:off x="203200" y="-326"/>
              <a:ext cx="12060894" cy="407051"/>
            </a:xfrm>
            <a:custGeom>
              <a:avLst/>
              <a:gdLst/>
              <a:ahLst/>
              <a:cxnLst/>
              <a:rect l="l" t="t" r="r" b="b"/>
              <a:pathLst>
                <a:path w="12060894" h="407051">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id="16" name="TextBox 16"/>
            <p:cNvSpPr txBox="1"/>
            <p:nvPr/>
          </p:nvSpPr>
          <p:spPr>
            <a:xfrm>
              <a:off x="0" y="-9525"/>
              <a:ext cx="812800" cy="415925"/>
            </a:xfrm>
            <a:prstGeom prst="rect">
              <a:avLst/>
            </a:prstGeom>
          </p:spPr>
          <p:txBody>
            <a:bodyPr lIns="50800" tIns="50800" rIns="50800" bIns="50800" rtlCol="0" anchor="ctr"/>
            <a:lstStyle/>
            <a:p>
              <a:pPr algn="ctr">
                <a:lnSpc>
                  <a:spcPts val="3380"/>
                </a:lnSpc>
              </a:pPr>
              <a:endParaRPr/>
            </a:p>
          </p:txBody>
        </p:sp>
      </p:grpSp>
      <p:sp>
        <p:nvSpPr>
          <p:cNvPr id="17" name="Freeform 17"/>
          <p:cNvSpPr/>
          <p:nvPr/>
        </p:nvSpPr>
        <p:spPr>
          <a:xfrm>
            <a:off x="1752902" y="1443766"/>
            <a:ext cx="333943" cy="319371"/>
          </a:xfrm>
          <a:custGeom>
            <a:avLst/>
            <a:gdLst/>
            <a:ahLst/>
            <a:cxnLst/>
            <a:rect l="l" t="t" r="r" b="b"/>
            <a:pathLst>
              <a:path w="333943" h="319371">
                <a:moveTo>
                  <a:pt x="0" y="0"/>
                </a:moveTo>
                <a:lnTo>
                  <a:pt x="333942" y="0"/>
                </a:lnTo>
                <a:lnTo>
                  <a:pt x="333942" y="319371"/>
                </a:lnTo>
                <a:lnTo>
                  <a:pt x="0" y="3193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18"/>
          <p:cNvGrpSpPr/>
          <p:nvPr/>
        </p:nvGrpSpPr>
        <p:grpSpPr>
          <a:xfrm>
            <a:off x="340184" y="265439"/>
            <a:ext cx="604587" cy="604587"/>
            <a:chOff x="0" y="0"/>
            <a:chExt cx="812800" cy="812800"/>
          </a:xfrm>
        </p:grpSpPr>
        <p:sp>
          <p:nvSpPr>
            <p:cNvPr id="19" name="Freeform 1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8494E"/>
            </a:solidFill>
          </p:spPr>
        </p:sp>
        <p:sp>
          <p:nvSpPr>
            <p:cNvPr id="20" name="TextBox 20"/>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1" name="Freeform 21"/>
          <p:cNvSpPr/>
          <p:nvPr/>
        </p:nvSpPr>
        <p:spPr>
          <a:xfrm>
            <a:off x="4259017" y="453433"/>
            <a:ext cx="304376" cy="294415"/>
          </a:xfrm>
          <a:custGeom>
            <a:avLst/>
            <a:gdLst/>
            <a:ahLst/>
            <a:cxnLst/>
            <a:rect l="l" t="t" r="r" b="b"/>
            <a:pathLst>
              <a:path w="304376" h="294415">
                <a:moveTo>
                  <a:pt x="0" y="0"/>
                </a:moveTo>
                <a:lnTo>
                  <a:pt x="304376" y="0"/>
                </a:lnTo>
                <a:lnTo>
                  <a:pt x="304376" y="294415"/>
                </a:lnTo>
                <a:lnTo>
                  <a:pt x="0" y="2944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4845319" y="453433"/>
            <a:ext cx="294415" cy="294415"/>
          </a:xfrm>
          <a:custGeom>
            <a:avLst/>
            <a:gdLst/>
            <a:ahLst/>
            <a:cxnLst/>
            <a:rect l="l" t="t" r="r" b="b"/>
            <a:pathLst>
              <a:path w="294415" h="294415">
                <a:moveTo>
                  <a:pt x="0" y="0"/>
                </a:moveTo>
                <a:lnTo>
                  <a:pt x="294415" y="0"/>
                </a:lnTo>
                <a:lnTo>
                  <a:pt x="294415" y="294415"/>
                </a:lnTo>
                <a:lnTo>
                  <a:pt x="0" y="2944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TextBox 23"/>
          <p:cNvSpPr txBox="1"/>
          <p:nvPr/>
        </p:nvSpPr>
        <p:spPr>
          <a:xfrm>
            <a:off x="2258294" y="1368501"/>
            <a:ext cx="8707740" cy="422275"/>
          </a:xfrm>
          <a:prstGeom prst="rect">
            <a:avLst/>
          </a:prstGeom>
        </p:spPr>
        <p:txBody>
          <a:bodyPr lIns="0" tIns="0" rIns="0" bIns="0" rtlCol="0" anchor="t">
            <a:spAutoFit/>
          </a:bodyPr>
          <a:lstStyle/>
          <a:p>
            <a:pPr>
              <a:lnSpc>
                <a:spcPts val="3500"/>
              </a:lnSpc>
            </a:pPr>
            <a:r>
              <a:rPr lang="en-US" sz="2500">
                <a:solidFill>
                  <a:srgbClr val="48494E"/>
                </a:solidFill>
                <a:latin typeface="Open Sauce" panose="00000500000000000000"/>
              </a:rPr>
              <a:t>Ginyard International Co.</a:t>
            </a:r>
          </a:p>
        </p:txBody>
      </p:sp>
      <p:sp>
        <p:nvSpPr>
          <p:cNvPr id="24" name="TextBox 24"/>
          <p:cNvSpPr txBox="1"/>
          <p:nvPr/>
        </p:nvSpPr>
        <p:spPr>
          <a:xfrm>
            <a:off x="3109938" y="8009002"/>
            <a:ext cx="12068125" cy="717550"/>
          </a:xfrm>
          <a:prstGeom prst="rect">
            <a:avLst/>
          </a:prstGeom>
        </p:spPr>
        <p:txBody>
          <a:bodyPr lIns="0" tIns="0" rIns="0" bIns="0" rtlCol="0" anchor="t">
            <a:spAutoFit/>
          </a:bodyPr>
          <a:lstStyle/>
          <a:p>
            <a:pPr algn="ctr">
              <a:lnSpc>
                <a:spcPts val="5600"/>
              </a:lnSpc>
            </a:pPr>
            <a:r>
              <a:rPr lang="en-US" sz="4000">
                <a:solidFill>
                  <a:srgbClr val="000000"/>
                </a:solidFill>
                <a:latin typeface="Open Sauce Heavy" panose="00000A00000000000000"/>
              </a:rPr>
              <a:t>Week 10-11</a:t>
            </a:r>
          </a:p>
        </p:txBody>
      </p:sp>
      <p:sp>
        <p:nvSpPr>
          <p:cNvPr id="25" name="TextBox 25"/>
          <p:cNvSpPr txBox="1"/>
          <p:nvPr/>
        </p:nvSpPr>
        <p:spPr>
          <a:xfrm>
            <a:off x="1509649" y="405808"/>
            <a:ext cx="2749368" cy="349250"/>
          </a:xfrm>
          <a:prstGeom prst="rect">
            <a:avLst/>
          </a:prstGeom>
        </p:spPr>
        <p:txBody>
          <a:bodyPr lIns="0" tIns="0" rIns="0" bIns="0" rtlCol="0" anchor="t">
            <a:spAutoFit/>
          </a:bodyPr>
          <a:lstStyle/>
          <a:p>
            <a:pPr>
              <a:lnSpc>
                <a:spcPts val="2800"/>
              </a:lnSpc>
            </a:pPr>
            <a:r>
              <a:rPr lang="en-US" sz="2000">
                <a:solidFill>
                  <a:srgbClr val="000000"/>
                </a:solidFill>
                <a:latin typeface="Open Sauce" panose="00000500000000000000"/>
              </a:rPr>
              <a:t>Title Page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8315" y="450215"/>
            <a:ext cx="15643860" cy="5262245"/>
          </a:xfrm>
          <a:prstGeom prst="rect">
            <a:avLst/>
          </a:prstGeom>
          <a:noFill/>
        </p:spPr>
        <p:txBody>
          <a:bodyPr wrap="square" rtlCol="0">
            <a:spAutoFit/>
          </a:bodyPr>
          <a:lstStyle/>
          <a:p>
            <a:pPr algn="l"/>
            <a:r>
              <a:rPr lang="en-US" sz="2800" dirty="0"/>
              <a:t>Based on the data type, there are two types of streams :</a:t>
            </a:r>
          </a:p>
          <a:p>
            <a:pPr algn="l"/>
            <a:endParaRPr lang="en-US" sz="2800" dirty="0"/>
          </a:p>
          <a:p>
            <a:pPr algn="l"/>
            <a:r>
              <a:rPr lang="en-US" sz="2800" dirty="0"/>
              <a:t>1.</a:t>
            </a:r>
            <a:r>
              <a:rPr lang="en-US" sz="2800" b="1" dirty="0"/>
              <a:t> Byte Stream:</a:t>
            </a:r>
          </a:p>
          <a:p>
            <a:pPr algn="l"/>
            <a:r>
              <a:rPr lang="en-US" sz="2800" dirty="0"/>
              <a:t>                This stream is used to read or write byte data. The byte stream is again subdivided into two types which are as follows:</a:t>
            </a:r>
          </a:p>
          <a:p>
            <a:pPr algn="l"/>
            <a:endParaRPr lang="en-US" sz="2800" dirty="0"/>
          </a:p>
          <a:p>
            <a:pPr algn="l"/>
            <a:r>
              <a:rPr lang="en-US" sz="2800" dirty="0"/>
              <a:t>  </a:t>
            </a:r>
            <a:r>
              <a:rPr lang="en-US" sz="2800" b="1" dirty="0"/>
              <a:t>     Byte Input Stream</a:t>
            </a:r>
            <a:r>
              <a:rPr lang="en-US" sz="2800" dirty="0"/>
              <a:t>: Used to read byte data from different devices.</a:t>
            </a:r>
          </a:p>
          <a:p>
            <a:pPr algn="l"/>
            <a:r>
              <a:rPr lang="en-US" sz="2800" dirty="0"/>
              <a:t>       </a:t>
            </a:r>
            <a:r>
              <a:rPr lang="en-US" sz="2800" b="1" dirty="0"/>
              <a:t>Byte Output Stream</a:t>
            </a:r>
            <a:r>
              <a:rPr lang="en-US" sz="2800" dirty="0"/>
              <a:t>: Used to write byte data to different devices.</a:t>
            </a:r>
          </a:p>
          <a:p>
            <a:pPr algn="l"/>
            <a:endParaRPr lang="en-US" sz="2800" dirty="0"/>
          </a:p>
          <a:p>
            <a:pPr algn="l"/>
            <a:endParaRPr lang="en-US" sz="2800" dirty="0"/>
          </a:p>
          <a:p>
            <a:pPr algn="l"/>
            <a:endParaRPr lang="en-US" sz="2800" dirty="0"/>
          </a:p>
          <a:p>
            <a:pPr algn="l"/>
            <a:r>
              <a:rPr lang="en-US" sz="2800" dirty="0"/>
              <a:t>2</a:t>
            </a:r>
            <a:r>
              <a:rPr lang="en-US" sz="2800" b="1" dirty="0"/>
              <a:t>. Character Stream:</a:t>
            </a:r>
          </a:p>
        </p:txBody>
      </p:sp>
      <p:sp>
        <p:nvSpPr>
          <p:cNvPr id="3" name="Text Box 2"/>
          <p:cNvSpPr txBox="1"/>
          <p:nvPr/>
        </p:nvSpPr>
        <p:spPr>
          <a:xfrm>
            <a:off x="674642" y="5696131"/>
            <a:ext cx="15452090" cy="2676525"/>
          </a:xfrm>
          <a:prstGeom prst="rect">
            <a:avLst/>
          </a:prstGeom>
          <a:noFill/>
        </p:spPr>
        <p:txBody>
          <a:bodyPr wrap="square" rtlCol="0" anchor="t">
            <a:spAutoFit/>
          </a:bodyPr>
          <a:lstStyle/>
          <a:p>
            <a:r>
              <a:rPr lang="en-US" sz="2800" dirty="0"/>
              <a:t>             This stream is used to read or write character data. Character stream is again subdivided into 2 types which are as follows:</a:t>
            </a:r>
          </a:p>
          <a:p>
            <a:endParaRPr lang="en-US" sz="2800" dirty="0"/>
          </a:p>
          <a:p>
            <a:r>
              <a:rPr lang="en-US" sz="2800" b="1" dirty="0"/>
              <a:t>     Character Input Stream</a:t>
            </a:r>
            <a:r>
              <a:rPr lang="en-US" sz="2800" dirty="0"/>
              <a:t>: Used to read character data from different devices.</a:t>
            </a:r>
          </a:p>
          <a:p>
            <a:r>
              <a:rPr lang="en-US" sz="2800" dirty="0"/>
              <a:t>     </a:t>
            </a:r>
            <a:r>
              <a:rPr lang="en-US" sz="2800" b="1" dirty="0"/>
              <a:t>Character Output Stream: </a:t>
            </a:r>
            <a:r>
              <a:rPr lang="en-US" sz="2800" dirty="0"/>
              <a:t>Used to write character data to different devices.</a:t>
            </a:r>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3400" y="419100"/>
            <a:ext cx="15907385" cy="10001885"/>
          </a:xfrm>
          <a:prstGeom prst="rect">
            <a:avLst/>
          </a:prstGeom>
          <a:noFill/>
        </p:spPr>
        <p:txBody>
          <a:bodyPr wrap="square" rtlCol="0" anchor="t">
            <a:spAutoFit/>
          </a:bodyPr>
          <a:lstStyle/>
          <a:p>
            <a:r>
              <a:rPr lang="en-US" sz="2800" b="1" dirty="0"/>
              <a:t>Java File Class Methods </a:t>
            </a:r>
          </a:p>
          <a:p>
            <a:r>
              <a:rPr lang="en-US" sz="2800" dirty="0"/>
              <a:t>The following table depicts several File Class methods:</a:t>
            </a:r>
          </a:p>
          <a:p>
            <a:endParaRPr lang="en-US" sz="2800" dirty="0"/>
          </a:p>
          <a:p>
            <a:r>
              <a:rPr lang="en-US" sz="2800" dirty="0"/>
              <a:t>Method Name	      Description	                                                                   Return Type</a:t>
            </a:r>
          </a:p>
          <a:p>
            <a:r>
              <a:rPr lang="en-US" sz="2800" dirty="0" err="1"/>
              <a:t>canRead</a:t>
            </a:r>
            <a:r>
              <a:rPr lang="en-US" sz="2800" dirty="0"/>
              <a:t>()	                 It tests whether the file is readable or not. 	           Boolean</a:t>
            </a:r>
          </a:p>
          <a:p>
            <a:endParaRPr lang="en-US" sz="2800" dirty="0"/>
          </a:p>
          <a:p>
            <a:r>
              <a:rPr lang="en-US" sz="2800" dirty="0" err="1"/>
              <a:t>canWrite</a:t>
            </a:r>
            <a:r>
              <a:rPr lang="en-US" sz="2800" dirty="0"/>
              <a:t>()	                 It tests whether the file is writable or not.	           Boolean</a:t>
            </a:r>
          </a:p>
          <a:p>
            <a:endParaRPr lang="en-US" sz="2800" dirty="0"/>
          </a:p>
          <a:p>
            <a:r>
              <a:rPr lang="en-US" sz="2800" dirty="0" err="1"/>
              <a:t>createNewFile</a:t>
            </a:r>
            <a:r>
              <a:rPr lang="en-US" sz="2800" dirty="0"/>
              <a:t>()	      It creates an empty file.	                                             Boolean</a:t>
            </a:r>
          </a:p>
          <a:p>
            <a:endParaRPr lang="en-US" sz="2800" dirty="0"/>
          </a:p>
          <a:p>
            <a:r>
              <a:rPr lang="en-US" sz="2800" dirty="0"/>
              <a:t>delete()	                 It deletes a file.	Boolean</a:t>
            </a:r>
          </a:p>
          <a:p>
            <a:endParaRPr lang="en-US" sz="2800" dirty="0"/>
          </a:p>
          <a:p>
            <a:r>
              <a:rPr lang="en-US" sz="2800" dirty="0"/>
              <a:t>exists()	                 It tests whether the file exists or not.	                      Boolean</a:t>
            </a:r>
          </a:p>
          <a:p>
            <a:endParaRPr lang="en-US" sz="2800" dirty="0"/>
          </a:p>
          <a:p>
            <a:r>
              <a:rPr lang="en-US" sz="2800" dirty="0"/>
              <a:t>length()	                 Returns the size of the file in bytes.	                      Long</a:t>
            </a:r>
          </a:p>
          <a:p>
            <a:endParaRPr lang="en-US" sz="2800" dirty="0"/>
          </a:p>
          <a:p>
            <a:r>
              <a:rPr lang="en-US" sz="2800" dirty="0" err="1"/>
              <a:t>getName</a:t>
            </a:r>
            <a:r>
              <a:rPr lang="en-US" sz="2800" dirty="0"/>
              <a:t>()	                 Returns the name of the file.	                                 String</a:t>
            </a:r>
          </a:p>
          <a:p>
            <a:endParaRPr lang="en-US" sz="2800" dirty="0"/>
          </a:p>
          <a:p>
            <a:r>
              <a:rPr lang="en-US" sz="2800" dirty="0"/>
              <a:t>list()	                            Returns an array of the files in the directory.	          String[] </a:t>
            </a:r>
          </a:p>
          <a:p>
            <a:endParaRPr lang="en-US" sz="2800" dirty="0"/>
          </a:p>
          <a:p>
            <a:r>
              <a:rPr lang="en-US" sz="2800" dirty="0" err="1"/>
              <a:t>mkdir</a:t>
            </a:r>
            <a:r>
              <a:rPr lang="en-US" sz="2800" dirty="0"/>
              <a:t>()	                 Creates a new directory.	                                            Boolean</a:t>
            </a:r>
          </a:p>
          <a:p>
            <a:endParaRPr lang="en-US" sz="2800" dirty="0"/>
          </a:p>
          <a:p>
            <a:r>
              <a:rPr lang="en-US" sz="2800" dirty="0" err="1"/>
              <a:t>getAbsolutePath</a:t>
            </a:r>
            <a:r>
              <a:rPr lang="en-US" sz="2800" dirty="0"/>
              <a:t>()        Returns the absolute pathname of the file.                   String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1000" y="1028700"/>
            <a:ext cx="16001365" cy="7477760"/>
          </a:xfrm>
          <a:prstGeom prst="rect">
            <a:avLst/>
          </a:prstGeom>
          <a:noFill/>
        </p:spPr>
        <p:txBody>
          <a:bodyPr wrap="square" rtlCol="0" anchor="t">
            <a:spAutoFit/>
          </a:bodyPr>
          <a:lstStyle/>
          <a:p>
            <a:r>
              <a:rPr lang="en-US" sz="3200" b="1" dirty="0"/>
              <a:t>File operations in Java</a:t>
            </a:r>
          </a:p>
          <a:p>
            <a:r>
              <a:rPr lang="en-US" sz="3200" dirty="0"/>
              <a:t>The following are the several operations that can be performed on a file in Java :</a:t>
            </a:r>
          </a:p>
          <a:p>
            <a:endParaRPr lang="en-US" sz="3200" dirty="0"/>
          </a:p>
          <a:p>
            <a:r>
              <a:rPr lang="en-US" sz="3200" dirty="0"/>
              <a:t>1. Create a File</a:t>
            </a:r>
          </a:p>
          <a:p>
            <a:r>
              <a:rPr lang="en-US" sz="3200" dirty="0"/>
              <a:t>2. Read from a File</a:t>
            </a:r>
          </a:p>
          <a:p>
            <a:r>
              <a:rPr lang="en-US" sz="3200" dirty="0"/>
              <a:t>3. Write to a File</a:t>
            </a:r>
          </a:p>
          <a:p>
            <a:r>
              <a:rPr lang="en-US" sz="3200" dirty="0"/>
              <a:t>4. Delete a File</a:t>
            </a:r>
          </a:p>
          <a:p>
            <a:endParaRPr lang="en-US" sz="3200" dirty="0"/>
          </a:p>
          <a:p>
            <a:r>
              <a:rPr lang="en-US" sz="3200" dirty="0"/>
              <a:t>Now let us study each of the above operations in detail.</a:t>
            </a:r>
          </a:p>
          <a:p>
            <a:endParaRPr lang="en-US" sz="3200" dirty="0"/>
          </a:p>
          <a:p>
            <a:r>
              <a:rPr lang="en-US" sz="3200" b="1" dirty="0"/>
              <a:t>1. Create a File</a:t>
            </a:r>
            <a:endParaRPr lang="en-US" sz="3200" dirty="0"/>
          </a:p>
          <a:p>
            <a:r>
              <a:rPr lang="en-US" sz="3200" dirty="0"/>
              <a:t>              In order to create a file in Java, you can use the </a:t>
            </a:r>
            <a:r>
              <a:rPr lang="en-US" sz="3200" dirty="0" err="1"/>
              <a:t>createNewFile</a:t>
            </a:r>
            <a:r>
              <a:rPr lang="en-US" sz="3200" dirty="0"/>
              <a:t>() method.</a:t>
            </a:r>
          </a:p>
          <a:p>
            <a:r>
              <a:rPr lang="en-US" sz="3200" dirty="0"/>
              <a:t>If the file is successfully created, it will return a Boolean value true and false if the file already exists.</a:t>
            </a:r>
          </a:p>
          <a:p>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7200" y="716325"/>
            <a:ext cx="16687800" cy="9694962"/>
          </a:xfrm>
          <a:prstGeom prst="rect">
            <a:avLst/>
          </a:prstGeom>
          <a:noFill/>
        </p:spPr>
        <p:txBody>
          <a:bodyPr wrap="square" rtlCol="0" anchor="t">
            <a:spAutoFit/>
          </a:bodyPr>
          <a:lstStyle/>
          <a:p>
            <a:r>
              <a:rPr lang="en-US" sz="2400" dirty="0"/>
              <a:t>// Import the File class</a:t>
            </a:r>
          </a:p>
          <a:p>
            <a:r>
              <a:rPr lang="en-US" sz="2400" dirty="0"/>
              <a:t>import </a:t>
            </a:r>
            <a:r>
              <a:rPr lang="en-US" sz="2400" dirty="0" err="1"/>
              <a:t>java.io.File</a:t>
            </a:r>
            <a:r>
              <a:rPr lang="en-US" sz="2400" dirty="0"/>
              <a:t>;</a:t>
            </a:r>
          </a:p>
          <a:p>
            <a:endParaRPr lang="en-US" sz="2400" dirty="0"/>
          </a:p>
          <a:p>
            <a:r>
              <a:rPr lang="en-US" sz="2400" dirty="0"/>
              <a:t>// Import the </a:t>
            </a:r>
            <a:r>
              <a:rPr lang="en-US" sz="2400" dirty="0" err="1"/>
              <a:t>IOException</a:t>
            </a:r>
            <a:r>
              <a:rPr lang="en-US" sz="2400" dirty="0"/>
              <a:t> class to handle errors</a:t>
            </a:r>
          </a:p>
          <a:p>
            <a:r>
              <a:rPr lang="en-US" sz="2400" dirty="0"/>
              <a:t>import </a:t>
            </a:r>
            <a:r>
              <a:rPr lang="en-US" sz="2400" dirty="0" err="1"/>
              <a:t>java.io.IOException</a:t>
            </a:r>
            <a:r>
              <a:rPr lang="en-US" sz="2400" dirty="0"/>
              <a:t>;</a:t>
            </a:r>
          </a:p>
          <a:p>
            <a:endParaRPr lang="en-US" sz="2400" dirty="0"/>
          </a:p>
          <a:p>
            <a:r>
              <a:rPr lang="en-US" sz="2400" dirty="0"/>
              <a:t>public class GFG {</a:t>
            </a:r>
          </a:p>
          <a:p>
            <a:r>
              <a:rPr lang="en-US" sz="2400" dirty="0"/>
              <a:t>	public static void main(String[] </a:t>
            </a:r>
            <a:r>
              <a:rPr lang="en-US" sz="2400" dirty="0" err="1"/>
              <a:t>args</a:t>
            </a:r>
            <a:r>
              <a:rPr lang="en-US" sz="2400" dirty="0"/>
              <a:t>)</a:t>
            </a:r>
          </a:p>
          <a:p>
            <a:r>
              <a:rPr lang="en-US" sz="2400" dirty="0"/>
              <a:t>	{</a:t>
            </a:r>
          </a:p>
          <a:p>
            <a:endParaRPr lang="en-US" sz="2400" dirty="0"/>
          </a:p>
          <a:p>
            <a:r>
              <a:rPr lang="en-US" sz="2400" dirty="0"/>
              <a:t>		try {</a:t>
            </a:r>
          </a:p>
          <a:p>
            <a:r>
              <a:rPr lang="en-US" sz="2400" dirty="0"/>
              <a:t>			File Obj = new File("myfile.txt");</a:t>
            </a:r>
          </a:p>
          <a:p>
            <a:r>
              <a:rPr lang="en-US" sz="2400" dirty="0"/>
              <a:t>			if (</a:t>
            </a:r>
            <a:r>
              <a:rPr lang="en-US" sz="2400" dirty="0" err="1"/>
              <a:t>Obj.createNewFile</a:t>
            </a:r>
            <a:r>
              <a:rPr lang="en-US" sz="2400" dirty="0"/>
              <a:t>()) {</a:t>
            </a:r>
          </a:p>
          <a:p>
            <a:r>
              <a:rPr lang="en-US" sz="2400" dirty="0"/>
              <a:t>				</a:t>
            </a:r>
            <a:r>
              <a:rPr lang="en-US" sz="2400" dirty="0" err="1"/>
              <a:t>System.out.println</a:t>
            </a:r>
            <a:r>
              <a:rPr lang="en-US" sz="2400" dirty="0"/>
              <a:t>("File created: "</a:t>
            </a:r>
          </a:p>
          <a:p>
            <a:r>
              <a:rPr lang="en-US" sz="2400" dirty="0"/>
              <a:t>								+ </a:t>
            </a:r>
            <a:r>
              <a:rPr lang="en-US" sz="2400" dirty="0" err="1"/>
              <a:t>Obj.getName</a:t>
            </a:r>
            <a:r>
              <a:rPr lang="en-US" sz="2400" dirty="0"/>
              <a:t>());</a:t>
            </a:r>
          </a:p>
          <a:p>
            <a:r>
              <a:rPr lang="en-US" sz="2400" dirty="0"/>
              <a:t>			}</a:t>
            </a:r>
          </a:p>
          <a:p>
            <a:r>
              <a:rPr lang="en-US" sz="2400" dirty="0"/>
              <a:t>			else {</a:t>
            </a:r>
          </a:p>
          <a:p>
            <a:r>
              <a:rPr lang="en-US" sz="2400" dirty="0"/>
              <a:t>				</a:t>
            </a:r>
            <a:r>
              <a:rPr lang="en-US" sz="2400" dirty="0" err="1"/>
              <a:t>System.out.println</a:t>
            </a:r>
            <a:r>
              <a:rPr lang="en-US" sz="2400" dirty="0"/>
              <a:t>("File already exists.");</a:t>
            </a:r>
          </a:p>
          <a:p>
            <a:r>
              <a:rPr lang="en-US" sz="2400" dirty="0"/>
              <a:t>			}</a:t>
            </a:r>
          </a:p>
          <a:p>
            <a:r>
              <a:rPr lang="en-US" sz="2400" dirty="0"/>
              <a:t>		}</a:t>
            </a:r>
          </a:p>
          <a:p>
            <a:r>
              <a:rPr lang="en-US" sz="2400" dirty="0"/>
              <a:t>		catch (</a:t>
            </a:r>
            <a:r>
              <a:rPr lang="en-US" sz="2400" dirty="0" err="1"/>
              <a:t>IOException</a:t>
            </a:r>
            <a:r>
              <a:rPr lang="en-US" sz="2400" dirty="0"/>
              <a:t> e) {</a:t>
            </a:r>
          </a:p>
          <a:p>
            <a:r>
              <a:rPr lang="en-US" sz="2400" dirty="0"/>
              <a:t>			</a:t>
            </a:r>
            <a:r>
              <a:rPr lang="en-US" sz="2400" dirty="0" err="1"/>
              <a:t>System.out.println</a:t>
            </a:r>
            <a:r>
              <a:rPr lang="en-US" sz="2400" dirty="0"/>
              <a:t>("An error has occurred.");</a:t>
            </a:r>
          </a:p>
          <a:p>
            <a:r>
              <a:rPr lang="en-US" sz="2400" dirty="0"/>
              <a:t>			</a:t>
            </a:r>
            <a:r>
              <a:rPr lang="en-US" sz="2400" dirty="0" err="1"/>
              <a:t>e.printStackTrace</a:t>
            </a:r>
            <a:r>
              <a:rPr lang="en-US" sz="2400" dirty="0"/>
              <a:t>();</a:t>
            </a:r>
          </a:p>
          <a:p>
            <a:r>
              <a:rPr lang="en-US" sz="2400" dirty="0"/>
              <a:t>		}</a:t>
            </a:r>
          </a:p>
          <a:p>
            <a:r>
              <a:rPr lang="en-US" sz="2400" dirty="0"/>
              <a:t>	}</a:t>
            </a:r>
          </a:p>
          <a:p>
            <a:r>
              <a:rPr lang="en-US" sz="2400" dirty="0"/>
              <a:t>}</a:t>
            </a:r>
            <a:endParaRPr lang="en-US" sz="2000" dirty="0"/>
          </a:p>
        </p:txBody>
      </p:sp>
      <p:sp>
        <p:nvSpPr>
          <p:cNvPr id="3" name="Text Box 2"/>
          <p:cNvSpPr txBox="1"/>
          <p:nvPr/>
        </p:nvSpPr>
        <p:spPr>
          <a:xfrm>
            <a:off x="457200" y="132760"/>
            <a:ext cx="12786360" cy="583565"/>
          </a:xfrm>
          <a:prstGeom prst="rect">
            <a:avLst/>
          </a:prstGeom>
          <a:noFill/>
        </p:spPr>
        <p:txBody>
          <a:bodyPr wrap="square" rtlCol="0" anchor="t">
            <a:spAutoFit/>
          </a:bodyPr>
          <a:lstStyle/>
          <a:p>
            <a:r>
              <a:rPr lang="en-US" sz="3200" dirty="0"/>
              <a:t>Following is a demonstration of how to create a file in Java :</a:t>
            </a:r>
          </a:p>
        </p:txBody>
      </p:sp>
      <p:sp>
        <p:nvSpPr>
          <p:cNvPr id="4" name="Text Box 3"/>
          <p:cNvSpPr txBox="1"/>
          <p:nvPr/>
        </p:nvSpPr>
        <p:spPr>
          <a:xfrm>
            <a:off x="13563600" y="8572500"/>
            <a:ext cx="3848735" cy="1383665"/>
          </a:xfrm>
          <a:prstGeom prst="rect">
            <a:avLst/>
          </a:prstGeom>
          <a:noFill/>
        </p:spPr>
        <p:txBody>
          <a:bodyPr wrap="square" rtlCol="0" anchor="t">
            <a:spAutoFit/>
          </a:bodyPr>
          <a:lstStyle/>
          <a:p>
            <a:r>
              <a:rPr lang="en-US" sz="2800" dirty="0"/>
              <a:t>Output:</a:t>
            </a:r>
          </a:p>
          <a:p>
            <a:endParaRPr lang="en-US" sz="2800" dirty="0"/>
          </a:p>
          <a:p>
            <a:r>
              <a:rPr lang="en-US" sz="2800" dirty="0"/>
              <a:t>An error has occurred.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3400" y="419100"/>
            <a:ext cx="16687800" cy="1383665"/>
          </a:xfrm>
          <a:prstGeom prst="rect">
            <a:avLst/>
          </a:prstGeom>
          <a:noFill/>
        </p:spPr>
        <p:txBody>
          <a:bodyPr wrap="square" rtlCol="0" anchor="t">
            <a:spAutoFit/>
          </a:bodyPr>
          <a:lstStyle/>
          <a:p>
            <a:r>
              <a:rPr lang="en-US" sz="2800" dirty="0"/>
              <a:t>2</a:t>
            </a:r>
            <a:r>
              <a:rPr lang="en-US" sz="2800" b="1" dirty="0"/>
              <a:t>. Read from a File: </a:t>
            </a:r>
          </a:p>
          <a:p>
            <a:r>
              <a:rPr lang="en-US" sz="2800" dirty="0"/>
              <a:t>We will use the Scanner class in order to read contents from a file. Following is a demonstration of how to read contents from a file in Java :</a:t>
            </a:r>
          </a:p>
        </p:txBody>
      </p:sp>
      <p:sp>
        <p:nvSpPr>
          <p:cNvPr id="3" name="Text Box 2"/>
          <p:cNvSpPr txBox="1"/>
          <p:nvPr/>
        </p:nvSpPr>
        <p:spPr>
          <a:xfrm>
            <a:off x="304800" y="1972310"/>
            <a:ext cx="12504420" cy="8401685"/>
          </a:xfrm>
          <a:prstGeom prst="rect">
            <a:avLst/>
          </a:prstGeom>
          <a:noFill/>
        </p:spPr>
        <p:txBody>
          <a:bodyPr wrap="square" rtlCol="0" anchor="t">
            <a:spAutoFit/>
          </a:bodyPr>
          <a:lstStyle/>
          <a:p>
            <a:r>
              <a:rPr lang="en-US" sz="2000" dirty="0"/>
              <a:t>// Import the File class</a:t>
            </a:r>
          </a:p>
          <a:p>
            <a:r>
              <a:rPr lang="en-US" sz="2000" dirty="0"/>
              <a:t>import </a:t>
            </a:r>
            <a:r>
              <a:rPr lang="en-US" sz="2000" dirty="0" err="1"/>
              <a:t>java.io.File</a:t>
            </a:r>
            <a:r>
              <a:rPr lang="en-US" sz="2000" dirty="0"/>
              <a:t>;</a:t>
            </a:r>
          </a:p>
          <a:p>
            <a:endParaRPr lang="en-US" sz="2000" dirty="0"/>
          </a:p>
          <a:p>
            <a:r>
              <a:rPr lang="en-US" sz="2000" dirty="0"/>
              <a:t>// Import this class for handling errors</a:t>
            </a:r>
          </a:p>
          <a:p>
            <a:r>
              <a:rPr lang="en-US" sz="2000" dirty="0"/>
              <a:t>import </a:t>
            </a:r>
            <a:r>
              <a:rPr lang="en-US" sz="2000" dirty="0" err="1"/>
              <a:t>java.io.FileNotFoundException</a:t>
            </a:r>
            <a:r>
              <a:rPr lang="en-US" sz="2000" dirty="0"/>
              <a:t>; </a:t>
            </a:r>
          </a:p>
          <a:p>
            <a:endParaRPr lang="en-US" sz="2000" dirty="0"/>
          </a:p>
          <a:p>
            <a:r>
              <a:rPr lang="en-US" sz="2000" dirty="0"/>
              <a:t>// Import the Scanner class to read content from text files</a:t>
            </a:r>
          </a:p>
          <a:p>
            <a:r>
              <a:rPr lang="en-US" sz="2000" dirty="0"/>
              <a:t>import </a:t>
            </a:r>
            <a:r>
              <a:rPr lang="en-US" sz="2000" dirty="0" err="1"/>
              <a:t>java.util.Scanner</a:t>
            </a:r>
            <a:r>
              <a:rPr lang="en-US" sz="2000" dirty="0"/>
              <a:t>; </a:t>
            </a:r>
          </a:p>
          <a:p>
            <a:endParaRPr lang="en-US" sz="2000" dirty="0"/>
          </a:p>
          <a:p>
            <a:r>
              <a:rPr lang="en-US" sz="2000" dirty="0"/>
              <a:t>public class GFG {</a:t>
            </a:r>
          </a:p>
          <a:p>
            <a:r>
              <a:rPr lang="en-US" sz="2000" dirty="0"/>
              <a:t>	public static void main(String[] </a:t>
            </a:r>
            <a:r>
              <a:rPr lang="en-US" sz="2000" dirty="0" err="1"/>
              <a:t>args</a:t>
            </a:r>
            <a:r>
              <a:rPr lang="en-US" sz="2000" dirty="0"/>
              <a:t>)</a:t>
            </a:r>
          </a:p>
          <a:p>
            <a:r>
              <a:rPr lang="en-US" sz="2000" dirty="0"/>
              <a:t>	{</a:t>
            </a:r>
          </a:p>
          <a:p>
            <a:r>
              <a:rPr lang="en-US" sz="2000" dirty="0"/>
              <a:t>		try {</a:t>
            </a:r>
          </a:p>
          <a:p>
            <a:r>
              <a:rPr lang="en-US" sz="2000" dirty="0"/>
              <a:t>			File Obj = new File("myfile.txt");</a:t>
            </a:r>
          </a:p>
          <a:p>
            <a:r>
              <a:rPr lang="en-US" sz="2000" dirty="0"/>
              <a:t>			Scanner Reader = new Scanner(Obj);</a:t>
            </a:r>
          </a:p>
          <a:p>
            <a:r>
              <a:rPr lang="en-US" sz="2000" dirty="0"/>
              <a:t>			while (</a:t>
            </a:r>
            <a:r>
              <a:rPr lang="en-US" sz="2000" dirty="0" err="1"/>
              <a:t>Reader.hasNextLine</a:t>
            </a:r>
            <a:r>
              <a:rPr lang="en-US" sz="2000" dirty="0"/>
              <a:t>()) {</a:t>
            </a:r>
          </a:p>
          <a:p>
            <a:r>
              <a:rPr lang="en-US" sz="2000" dirty="0"/>
              <a:t>				String data = </a:t>
            </a:r>
            <a:r>
              <a:rPr lang="en-US" sz="2000" dirty="0" err="1"/>
              <a:t>Reader.nextLine</a:t>
            </a:r>
            <a:r>
              <a:rPr lang="en-US" sz="2000" dirty="0"/>
              <a:t>();</a:t>
            </a:r>
          </a:p>
          <a:p>
            <a:r>
              <a:rPr lang="en-US" sz="2000" dirty="0"/>
              <a:t>				</a:t>
            </a:r>
            <a:r>
              <a:rPr lang="en-US" sz="2000" dirty="0" err="1"/>
              <a:t>System.out.println</a:t>
            </a:r>
            <a:r>
              <a:rPr lang="en-US" sz="2000" dirty="0"/>
              <a:t>(data);</a:t>
            </a:r>
          </a:p>
          <a:p>
            <a:r>
              <a:rPr lang="en-US" sz="2000" dirty="0"/>
              <a:t>			}</a:t>
            </a:r>
          </a:p>
          <a:p>
            <a:r>
              <a:rPr lang="en-US" sz="2000" dirty="0"/>
              <a:t>			</a:t>
            </a:r>
            <a:r>
              <a:rPr lang="en-US" sz="2000" dirty="0" err="1"/>
              <a:t>Reader.close</a:t>
            </a:r>
            <a:r>
              <a:rPr lang="en-US" sz="2000" dirty="0"/>
              <a:t>();</a:t>
            </a:r>
          </a:p>
          <a:p>
            <a:r>
              <a:rPr lang="en-US" sz="2000" dirty="0"/>
              <a:t>		}</a:t>
            </a:r>
          </a:p>
          <a:p>
            <a:r>
              <a:rPr lang="en-US" sz="2000" dirty="0"/>
              <a:t>		catch (</a:t>
            </a:r>
            <a:r>
              <a:rPr lang="en-US" sz="2000" dirty="0" err="1"/>
              <a:t>FileNotFoundException</a:t>
            </a:r>
            <a:r>
              <a:rPr lang="en-US" sz="2000" dirty="0"/>
              <a:t> e) {</a:t>
            </a:r>
          </a:p>
          <a:p>
            <a:r>
              <a:rPr lang="en-US" sz="2000" dirty="0"/>
              <a:t>			</a:t>
            </a:r>
            <a:r>
              <a:rPr lang="en-US" sz="2000" dirty="0" err="1"/>
              <a:t>System.out.println</a:t>
            </a:r>
            <a:r>
              <a:rPr lang="en-US" sz="2000" dirty="0"/>
              <a:t>("An error has occurred.");</a:t>
            </a:r>
          </a:p>
          <a:p>
            <a:r>
              <a:rPr lang="en-US" sz="2000" dirty="0"/>
              <a:t>			</a:t>
            </a:r>
            <a:r>
              <a:rPr lang="en-US" sz="2000" dirty="0" err="1"/>
              <a:t>e.printStackTrace</a:t>
            </a:r>
            <a:r>
              <a:rPr lang="en-US" sz="2000" dirty="0"/>
              <a:t>();</a:t>
            </a:r>
          </a:p>
          <a:p>
            <a:r>
              <a:rPr lang="en-US" sz="2000" dirty="0"/>
              <a:t>		}</a:t>
            </a:r>
          </a:p>
          <a:p>
            <a:r>
              <a:rPr lang="en-US" sz="2000" dirty="0"/>
              <a:t>	}</a:t>
            </a:r>
          </a:p>
          <a:p>
            <a:r>
              <a:rPr lang="en-US" sz="2000" dirty="0"/>
              <a:t>}</a:t>
            </a:r>
          </a:p>
        </p:txBody>
      </p:sp>
      <p:sp>
        <p:nvSpPr>
          <p:cNvPr id="5" name="Text Box 4"/>
          <p:cNvSpPr txBox="1"/>
          <p:nvPr/>
        </p:nvSpPr>
        <p:spPr>
          <a:xfrm>
            <a:off x="13563600" y="8572500"/>
            <a:ext cx="3848735" cy="1383665"/>
          </a:xfrm>
          <a:prstGeom prst="rect">
            <a:avLst/>
          </a:prstGeom>
          <a:noFill/>
        </p:spPr>
        <p:txBody>
          <a:bodyPr wrap="square" rtlCol="0" anchor="t">
            <a:spAutoFit/>
          </a:bodyPr>
          <a:lstStyle/>
          <a:p>
            <a:r>
              <a:rPr lang="en-US" sz="2800"/>
              <a:t>Output:</a:t>
            </a:r>
          </a:p>
          <a:p>
            <a:endParaRPr lang="en-US" sz="2800"/>
          </a:p>
          <a:p>
            <a:r>
              <a:rPr lang="en-US" sz="2800"/>
              <a:t>An error has occurred.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7200" y="419100"/>
            <a:ext cx="13289915" cy="1814830"/>
          </a:xfrm>
          <a:prstGeom prst="rect">
            <a:avLst/>
          </a:prstGeom>
          <a:noFill/>
        </p:spPr>
        <p:txBody>
          <a:bodyPr wrap="square" rtlCol="0" anchor="t">
            <a:spAutoFit/>
          </a:bodyPr>
          <a:lstStyle/>
          <a:p>
            <a:r>
              <a:rPr lang="en-US" sz="2800"/>
              <a:t>3. </a:t>
            </a:r>
            <a:r>
              <a:rPr lang="en-US" sz="2800" b="1"/>
              <a:t>Write to a File: </a:t>
            </a:r>
          </a:p>
          <a:p>
            <a:r>
              <a:rPr lang="en-US" sz="2800"/>
              <a:t>              We use the FileWriter class along with its write() method in order to write some text to the file. Following is a demonstration of how to write text to a file in Java :</a:t>
            </a:r>
          </a:p>
          <a:p>
            <a:endParaRPr lang="en-US" sz="2800"/>
          </a:p>
        </p:txBody>
      </p:sp>
      <p:sp>
        <p:nvSpPr>
          <p:cNvPr id="3" name="Text Box 2"/>
          <p:cNvSpPr txBox="1"/>
          <p:nvPr/>
        </p:nvSpPr>
        <p:spPr>
          <a:xfrm>
            <a:off x="304800" y="2306320"/>
            <a:ext cx="11307445" cy="7170420"/>
          </a:xfrm>
          <a:prstGeom prst="rect">
            <a:avLst/>
          </a:prstGeom>
          <a:noFill/>
        </p:spPr>
        <p:txBody>
          <a:bodyPr wrap="square" rtlCol="0" anchor="t">
            <a:spAutoFit/>
          </a:bodyPr>
          <a:lstStyle/>
          <a:p>
            <a:r>
              <a:rPr lang="en-US" sz="2000"/>
              <a:t>// Import the FileWriter class</a:t>
            </a:r>
          </a:p>
          <a:p>
            <a:r>
              <a:rPr lang="en-US" sz="2000"/>
              <a:t>import java.io.FileWriter; </a:t>
            </a:r>
          </a:p>
          <a:p>
            <a:endParaRPr lang="en-US" sz="2000"/>
          </a:p>
          <a:p>
            <a:r>
              <a:rPr lang="en-US" sz="2000"/>
              <a:t>// Import the IOException class for handling errors</a:t>
            </a:r>
          </a:p>
          <a:p>
            <a:r>
              <a:rPr lang="en-US" sz="2000"/>
              <a:t>import java.io.IOException; </a:t>
            </a:r>
          </a:p>
          <a:p>
            <a:endParaRPr lang="en-US" sz="2000"/>
          </a:p>
          <a:p>
            <a:r>
              <a:rPr lang="en-US" sz="2000"/>
              <a:t>public class GFG {</a:t>
            </a:r>
          </a:p>
          <a:p>
            <a:r>
              <a:rPr lang="en-US" sz="2000"/>
              <a:t>	public static void main(String[] args)</a:t>
            </a:r>
          </a:p>
          <a:p>
            <a:r>
              <a:rPr lang="en-US" sz="2000"/>
              <a:t>	{</a:t>
            </a:r>
          </a:p>
          <a:p>
            <a:r>
              <a:rPr lang="en-US" sz="2000"/>
              <a:t>		try {</a:t>
            </a:r>
          </a:p>
          <a:p>
            <a:r>
              <a:rPr lang="en-US" sz="2000"/>
              <a:t>			FileWriter Writer</a:t>
            </a:r>
          </a:p>
          <a:p>
            <a:r>
              <a:rPr lang="en-US" sz="2000"/>
              <a:t>				= new FileWriter("myfile.txt");</a:t>
            </a:r>
          </a:p>
          <a:p>
            <a:r>
              <a:rPr lang="en-US" sz="2000"/>
              <a:t>			Writer.write(</a:t>
            </a:r>
          </a:p>
          <a:p>
            <a:r>
              <a:rPr lang="en-US" sz="2000"/>
              <a:t>				"Files in Java are seriously good!!");</a:t>
            </a:r>
          </a:p>
          <a:p>
            <a:r>
              <a:rPr lang="en-US" sz="2000"/>
              <a:t>			Writer.close();</a:t>
            </a:r>
          </a:p>
          <a:p>
            <a:r>
              <a:rPr lang="en-US" sz="2000"/>
              <a:t>			System.out.println("Successfully written.");</a:t>
            </a:r>
          </a:p>
          <a:p>
            <a:r>
              <a:rPr lang="en-US" sz="2000"/>
              <a:t>		}</a:t>
            </a:r>
          </a:p>
          <a:p>
            <a:r>
              <a:rPr lang="en-US" sz="2000"/>
              <a:t>		catch (IOException e) {</a:t>
            </a:r>
          </a:p>
          <a:p>
            <a:r>
              <a:rPr lang="en-US" sz="2000"/>
              <a:t>			System.out.println("An error has occurred.");</a:t>
            </a:r>
          </a:p>
          <a:p>
            <a:r>
              <a:rPr lang="en-US" sz="2000"/>
              <a:t>			e.printStackTrace();</a:t>
            </a:r>
          </a:p>
          <a:p>
            <a:r>
              <a:rPr lang="en-US" sz="2000"/>
              <a:t>		}</a:t>
            </a:r>
          </a:p>
          <a:p>
            <a:r>
              <a:rPr lang="en-US" sz="2000"/>
              <a:t>	}</a:t>
            </a:r>
          </a:p>
          <a:p>
            <a:r>
              <a:rPr lang="en-US" sz="2000"/>
              <a:t>}</a:t>
            </a:r>
          </a:p>
        </p:txBody>
      </p:sp>
      <p:sp>
        <p:nvSpPr>
          <p:cNvPr id="4" name="Text Box 3"/>
          <p:cNvSpPr txBox="1"/>
          <p:nvPr/>
        </p:nvSpPr>
        <p:spPr>
          <a:xfrm>
            <a:off x="13563600" y="8572500"/>
            <a:ext cx="3848735" cy="1383665"/>
          </a:xfrm>
          <a:prstGeom prst="rect">
            <a:avLst/>
          </a:prstGeom>
          <a:noFill/>
        </p:spPr>
        <p:txBody>
          <a:bodyPr wrap="square" rtlCol="0" anchor="t">
            <a:spAutoFit/>
          </a:bodyPr>
          <a:lstStyle/>
          <a:p>
            <a:r>
              <a:rPr lang="en-US" sz="2800"/>
              <a:t>Output:</a:t>
            </a:r>
          </a:p>
          <a:p>
            <a:endParaRPr lang="en-US" sz="2800"/>
          </a:p>
          <a:p>
            <a:r>
              <a:rPr lang="en-US" sz="2800"/>
              <a:t>An error has occurred.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7200" y="419100"/>
            <a:ext cx="16459200" cy="2338070"/>
          </a:xfrm>
          <a:prstGeom prst="rect">
            <a:avLst/>
          </a:prstGeom>
          <a:noFill/>
        </p:spPr>
        <p:txBody>
          <a:bodyPr wrap="square" rtlCol="0" anchor="t">
            <a:spAutoFit/>
          </a:bodyPr>
          <a:lstStyle/>
          <a:p>
            <a:r>
              <a:rPr lang="en-US" sz="3200" b="1"/>
              <a:t>4. Delete a File:</a:t>
            </a:r>
          </a:p>
          <a:p>
            <a:r>
              <a:rPr lang="en-US" sz="3200"/>
              <a:t>             We use the delete() method in order to delete a file. Following is a demonstration of how to delete a file in Java :</a:t>
            </a:r>
          </a:p>
          <a:p>
            <a:endParaRPr lang="en-US" sz="3200"/>
          </a:p>
          <a:p>
            <a:endParaRPr lang="en-US"/>
          </a:p>
        </p:txBody>
      </p:sp>
      <p:sp>
        <p:nvSpPr>
          <p:cNvPr id="3" name="Text Box 2"/>
          <p:cNvSpPr txBox="1"/>
          <p:nvPr/>
        </p:nvSpPr>
        <p:spPr>
          <a:xfrm>
            <a:off x="304800" y="2628900"/>
            <a:ext cx="10790555" cy="7416165"/>
          </a:xfrm>
          <a:prstGeom prst="rect">
            <a:avLst/>
          </a:prstGeom>
          <a:noFill/>
        </p:spPr>
        <p:txBody>
          <a:bodyPr wrap="square" rtlCol="0" anchor="t">
            <a:spAutoFit/>
          </a:bodyPr>
          <a:lstStyle/>
          <a:p>
            <a:r>
              <a:rPr lang="en-US" sz="2800"/>
              <a:t>// Import the File class</a:t>
            </a:r>
          </a:p>
          <a:p>
            <a:r>
              <a:rPr lang="en-US" sz="2800"/>
              <a:t>import java.io.File; </a:t>
            </a:r>
          </a:p>
          <a:p>
            <a:endParaRPr lang="en-US" sz="2800"/>
          </a:p>
          <a:p>
            <a:r>
              <a:rPr lang="en-US" sz="2800"/>
              <a:t>public class GFG {</a:t>
            </a:r>
          </a:p>
          <a:p>
            <a:r>
              <a:rPr lang="en-US" sz="2800"/>
              <a:t>	public static void main(String[] args)</a:t>
            </a:r>
          </a:p>
          <a:p>
            <a:r>
              <a:rPr lang="en-US" sz="2800"/>
              <a:t>	{</a:t>
            </a:r>
          </a:p>
          <a:p>
            <a:r>
              <a:rPr lang="en-US" sz="2800"/>
              <a:t>		File Obj = new File("myfile.txt");</a:t>
            </a:r>
          </a:p>
          <a:p>
            <a:r>
              <a:rPr lang="en-US" sz="2800"/>
              <a:t>		if (Obj.delete()) {</a:t>
            </a:r>
          </a:p>
          <a:p>
            <a:r>
              <a:rPr lang="en-US" sz="2800"/>
              <a:t>			System.out.println("The deleted file is : "</a:t>
            </a:r>
          </a:p>
          <a:p>
            <a:r>
              <a:rPr lang="en-US" sz="2800"/>
              <a:t>							+ Obj.getName());</a:t>
            </a:r>
          </a:p>
          <a:p>
            <a:r>
              <a:rPr lang="en-US" sz="2800"/>
              <a:t>		}</a:t>
            </a:r>
          </a:p>
          <a:p>
            <a:r>
              <a:rPr lang="en-US" sz="2800"/>
              <a:t>		else {</a:t>
            </a:r>
          </a:p>
          <a:p>
            <a:r>
              <a:rPr lang="en-US" sz="2800"/>
              <a:t>			System.out.println(</a:t>
            </a:r>
          </a:p>
          <a:p>
            <a:r>
              <a:rPr lang="en-US" sz="2800"/>
              <a:t>				"Failed in deleting the file.");</a:t>
            </a:r>
          </a:p>
          <a:p>
            <a:r>
              <a:rPr lang="en-US" sz="2800"/>
              <a:t>		}</a:t>
            </a:r>
          </a:p>
          <a:p>
            <a:r>
              <a:rPr lang="en-US" sz="2800"/>
              <a:t>	}</a:t>
            </a:r>
          </a:p>
          <a:p>
            <a:r>
              <a:rPr lang="en-US" sz="2800"/>
              <a:t>}</a:t>
            </a:r>
          </a:p>
        </p:txBody>
      </p:sp>
      <p:sp>
        <p:nvSpPr>
          <p:cNvPr id="4" name="Text Box 3"/>
          <p:cNvSpPr txBox="1"/>
          <p:nvPr/>
        </p:nvSpPr>
        <p:spPr>
          <a:xfrm>
            <a:off x="12725400" y="8661400"/>
            <a:ext cx="5210175" cy="1383665"/>
          </a:xfrm>
          <a:prstGeom prst="rect">
            <a:avLst/>
          </a:prstGeom>
          <a:noFill/>
        </p:spPr>
        <p:txBody>
          <a:bodyPr wrap="square" rtlCol="0" anchor="t">
            <a:spAutoFit/>
          </a:bodyPr>
          <a:lstStyle/>
          <a:p>
            <a:r>
              <a:rPr lang="en-US" sz="2800"/>
              <a:t>Output:</a:t>
            </a:r>
          </a:p>
          <a:p>
            <a:endParaRPr lang="en-US" sz="2800"/>
          </a:p>
          <a:p>
            <a:r>
              <a:rPr lang="en-US" sz="2800"/>
              <a:t>Failed in deleting the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89"/>
            <a:chOff x="0" y="0"/>
            <a:chExt cx="24384000" cy="13585985"/>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87952" y="421064"/>
              <a:ext cx="2164406" cy="449792"/>
            </a:xfrm>
            <a:prstGeom prst="rect">
              <a:avLst/>
            </a:prstGeom>
          </p:spPr>
          <p:txBody>
            <a:bodyPr lIns="0" tIns="0" rIns="0" bIns="0" rtlCol="0" anchor="t">
              <a:spAutoFit/>
            </a:bodyPr>
            <a:lstStyle/>
            <a:p>
              <a:pPr>
                <a:lnSpc>
                  <a:spcPts val="2800"/>
                </a:lnSpc>
              </a:pPr>
              <a:r>
                <a:rPr lang="en-US" sz="2000">
                  <a:solidFill>
                    <a:srgbClr val="FFFFFF"/>
                  </a:solidFill>
                  <a:latin typeface="Open Sauce" panose="00000500000000000000"/>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8136550" y="468689"/>
              <a:ext cx="400812" cy="387694"/>
            </a:xfrm>
            <a:custGeom>
              <a:avLst/>
              <a:gdLst/>
              <a:ahLst/>
              <a:cxnLst/>
              <a:rect l="l" t="t" r="r" b="b"/>
              <a:pathLst>
                <a:path w="400812" h="387694">
                  <a:moveTo>
                    <a:pt x="0" y="0"/>
                  </a:moveTo>
                  <a:lnTo>
                    <a:pt x="400812" y="0"/>
                  </a:lnTo>
                  <a:lnTo>
                    <a:pt x="400812" y="387694"/>
                  </a:lnTo>
                  <a:lnTo>
                    <a:pt x="0" y="3876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8902535" y="468689"/>
              <a:ext cx="387694" cy="387694"/>
            </a:xfrm>
            <a:custGeom>
              <a:avLst/>
              <a:gdLst/>
              <a:ahLst/>
              <a:cxnLst/>
              <a:rect l="l" t="t" r="r" b="b"/>
              <a:pathLst>
                <a:path w="387694" h="387694">
                  <a:moveTo>
                    <a:pt x="0" y="0"/>
                  </a:moveTo>
                  <a:lnTo>
                    <a:pt x="387695" y="0"/>
                  </a:lnTo>
                  <a:lnTo>
                    <a:pt x="387695" y="387694"/>
                  </a:lnTo>
                  <a:lnTo>
                    <a:pt x="0" y="3876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4516099" y="421064"/>
              <a:ext cx="3620451" cy="449792"/>
            </a:xfrm>
            <a:prstGeom prst="rect">
              <a:avLst/>
            </a:prstGeom>
          </p:spPr>
          <p:txBody>
            <a:bodyPr lIns="0" tIns="0" rIns="0" bIns="0" rtlCol="0" anchor="t">
              <a:spAutoFit/>
            </a:bodyPr>
            <a:lstStyle/>
            <a:p>
              <a:pPr>
                <a:lnSpc>
                  <a:spcPts val="2800"/>
                </a:lnSpc>
              </a:pPr>
              <a:r>
                <a:rPr lang="en-US" sz="2000">
                  <a:solidFill>
                    <a:srgbClr val="000000"/>
                  </a:solidFill>
                  <a:latin typeface="Open Sauce" panose="00000500000000000000"/>
                </a:rPr>
                <a:t>Reporters</a:t>
              </a:r>
            </a:p>
          </p:txBody>
        </p:sp>
        <p:grpSp>
          <p:nvGrpSpPr>
            <p:cNvPr id="9" name="Group 9"/>
            <p:cNvGrpSpPr/>
            <p:nvPr/>
          </p:nvGrpSpPr>
          <p:grpSpPr>
            <a:xfrm>
              <a:off x="0" y="1358599"/>
              <a:ext cx="24384000" cy="12227387"/>
              <a:chOff x="0" y="0"/>
              <a:chExt cx="4862686" cy="2438400"/>
            </a:xfrm>
          </p:grpSpPr>
          <p:sp>
            <p:nvSpPr>
              <p:cNvPr id="10" name="Freeform 10"/>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3380"/>
                  </a:lnSpc>
                </a:pPr>
                <a:endParaRPr/>
              </a:p>
            </p:txBody>
          </p:sp>
        </p:grpSp>
        <p:sp>
          <p:nvSpPr>
            <p:cNvPr id="12" name="AutoShape 12"/>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3" name="AutoShape 13"/>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4" name="Freeform 14"/>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5" name="Group 15"/>
            <p:cNvGrpSpPr/>
            <p:nvPr/>
          </p:nvGrpSpPr>
          <p:grpSpPr>
            <a:xfrm>
              <a:off x="2134357" y="1667637"/>
              <a:ext cx="20878043" cy="680568"/>
              <a:chOff x="0" y="0"/>
              <a:chExt cx="12467294" cy="406400"/>
            </a:xfrm>
          </p:grpSpPr>
          <p:sp>
            <p:nvSpPr>
              <p:cNvPr id="16" name="Freeform 16"/>
              <p:cNvSpPr/>
              <p:nvPr/>
            </p:nvSpPr>
            <p:spPr>
              <a:xfrm>
                <a:off x="203200" y="-326"/>
                <a:ext cx="12060894" cy="407051"/>
              </a:xfrm>
              <a:custGeom>
                <a:avLst/>
                <a:gdLst/>
                <a:ahLst/>
                <a:cxnLst/>
                <a:rect l="l" t="t" r="r" b="b"/>
                <a:pathLst>
                  <a:path w="12060894" h="407051">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id="17" name="TextBox 17"/>
              <p:cNvSpPr txBox="1"/>
              <p:nvPr/>
            </p:nvSpPr>
            <p:spPr>
              <a:xfrm>
                <a:off x="0" y="-9525"/>
                <a:ext cx="812800" cy="415925"/>
              </a:xfrm>
              <a:prstGeom prst="rect">
                <a:avLst/>
              </a:prstGeom>
            </p:spPr>
            <p:txBody>
              <a:bodyPr lIns="50800" tIns="50800" rIns="50800" bIns="50800" rtlCol="0" anchor="ctr"/>
              <a:lstStyle/>
              <a:p>
                <a:pPr algn="ctr">
                  <a:lnSpc>
                    <a:spcPts val="3380"/>
                  </a:lnSpc>
                </a:pPr>
                <a:endParaRPr/>
              </a:p>
            </p:txBody>
          </p:sp>
        </p:grpSp>
        <p:sp>
          <p:nvSpPr>
            <p:cNvPr id="18" name="Freeform 18"/>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9" name="Group 19"/>
            <p:cNvGrpSpPr/>
            <p:nvPr/>
          </p:nvGrpSpPr>
          <p:grpSpPr>
            <a:xfrm>
              <a:off x="447964" y="221133"/>
              <a:ext cx="796139" cy="796139"/>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B248"/>
              </a:solidFill>
            </p:spPr>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2" name="TextBox 22"/>
            <p:cNvSpPr txBox="1"/>
            <p:nvPr/>
          </p:nvSpPr>
          <p:spPr>
            <a:xfrm>
              <a:off x="3011059" y="1710529"/>
              <a:ext cx="11610319" cy="547158"/>
            </a:xfrm>
            <a:prstGeom prst="rect">
              <a:avLst/>
            </a:prstGeom>
          </p:spPr>
          <p:txBody>
            <a:bodyPr lIns="0" tIns="0" rIns="0" bIns="0" rtlCol="0" anchor="t">
              <a:spAutoFit/>
            </a:bodyPr>
            <a:lstStyle/>
            <a:p>
              <a:pPr>
                <a:lnSpc>
                  <a:spcPts val="3500"/>
                </a:lnSpc>
              </a:pPr>
              <a:r>
                <a:rPr lang="en-US" sz="2500">
                  <a:solidFill>
                    <a:srgbClr val="48494E"/>
                  </a:solidFill>
                  <a:latin typeface="Open Sauce" panose="00000500000000000000"/>
                </a:rPr>
                <a:t>Group Members</a:t>
              </a:r>
            </a:p>
          </p:txBody>
        </p:sp>
      </p:grpSp>
      <p:grpSp>
        <p:nvGrpSpPr>
          <p:cNvPr id="23" name="Group 23"/>
          <p:cNvGrpSpPr>
            <a:grpSpLocks noChangeAspect="1"/>
          </p:cNvGrpSpPr>
          <p:nvPr/>
        </p:nvGrpSpPr>
        <p:grpSpPr>
          <a:xfrm>
            <a:off x="13560152" y="5333174"/>
            <a:ext cx="2361870" cy="2361861"/>
            <a:chOff x="0" y="0"/>
            <a:chExt cx="6350000" cy="6349975"/>
          </a:xfrm>
        </p:grpSpPr>
        <p:sp>
          <p:nvSpPr>
            <p:cNvPr id="24" name="Freeform 2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4"/>
              <a:stretch>
                <a:fillRect l="-37468" t="-35473" r="-18245" b="-98245"/>
              </a:stretch>
            </a:blipFill>
          </p:spPr>
        </p:sp>
      </p:grpSp>
      <p:grpSp>
        <p:nvGrpSpPr>
          <p:cNvPr id="27" name="Group 27"/>
          <p:cNvGrpSpPr>
            <a:grpSpLocks noChangeAspect="1"/>
          </p:cNvGrpSpPr>
          <p:nvPr/>
        </p:nvGrpSpPr>
        <p:grpSpPr>
          <a:xfrm>
            <a:off x="7667958" y="5333174"/>
            <a:ext cx="2361870" cy="2361861"/>
            <a:chOff x="0" y="0"/>
            <a:chExt cx="6350000" cy="6349975"/>
          </a:xfrm>
        </p:grpSpPr>
        <p:sp>
          <p:nvSpPr>
            <p:cNvPr id="28" name="Freeform 2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5"/>
              <a:stretch>
                <a:fillRect l="-34603" r="-45365" b="-19905"/>
              </a:stretch>
            </a:blipFill>
          </p:spPr>
        </p:sp>
      </p:grpSp>
      <p:grpSp>
        <p:nvGrpSpPr>
          <p:cNvPr id="29" name="Group 29"/>
          <p:cNvGrpSpPr>
            <a:grpSpLocks noChangeAspect="1"/>
          </p:cNvGrpSpPr>
          <p:nvPr/>
        </p:nvGrpSpPr>
        <p:grpSpPr>
          <a:xfrm>
            <a:off x="2665598" y="4781140"/>
            <a:ext cx="3138847" cy="3138835"/>
            <a:chOff x="0" y="0"/>
            <a:chExt cx="6350000" cy="6349975"/>
          </a:xfrm>
        </p:grpSpPr>
        <p:sp>
          <p:nvSpPr>
            <p:cNvPr id="30" name="Freeform 3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6"/>
              <a:stretch>
                <a:fillRect t="-19163" b="-30931"/>
              </a:stretch>
            </a:blipFill>
          </p:spPr>
        </p:sp>
      </p:grpSp>
      <p:sp>
        <p:nvSpPr>
          <p:cNvPr id="31" name="TextBox 31"/>
          <p:cNvSpPr txBox="1"/>
          <p:nvPr/>
        </p:nvSpPr>
        <p:spPr>
          <a:xfrm>
            <a:off x="1028700" y="2331501"/>
            <a:ext cx="8415320" cy="1314450"/>
          </a:xfrm>
          <a:prstGeom prst="rect">
            <a:avLst/>
          </a:prstGeom>
        </p:spPr>
        <p:txBody>
          <a:bodyPr lIns="0" tIns="0" rIns="0" bIns="0" rtlCol="0" anchor="t">
            <a:spAutoFit/>
          </a:bodyPr>
          <a:lstStyle/>
          <a:p>
            <a:pPr>
              <a:lnSpc>
                <a:spcPts val="10320"/>
              </a:lnSpc>
            </a:pPr>
            <a:r>
              <a:rPr lang="en-US" sz="8600">
                <a:solidFill>
                  <a:srgbClr val="000000"/>
                </a:solidFill>
                <a:latin typeface="Open Sauce Heavy" panose="00000A00000000000000"/>
              </a:rPr>
              <a:t>Group 1</a:t>
            </a:r>
          </a:p>
        </p:txBody>
      </p:sp>
      <p:sp>
        <p:nvSpPr>
          <p:cNvPr id="32" name="TextBox 32"/>
          <p:cNvSpPr txBox="1"/>
          <p:nvPr/>
        </p:nvSpPr>
        <p:spPr>
          <a:xfrm>
            <a:off x="2179320" y="8002270"/>
            <a:ext cx="3923665" cy="600075"/>
          </a:xfrm>
          <a:prstGeom prst="rect">
            <a:avLst/>
          </a:prstGeom>
        </p:spPr>
        <p:txBody>
          <a:bodyPr wrap="square" lIns="0" tIns="0" rIns="0" bIns="0" rtlCol="0" anchor="t">
            <a:spAutoFit/>
          </a:bodyPr>
          <a:lstStyle/>
          <a:p>
            <a:pPr algn="ctr">
              <a:lnSpc>
                <a:spcPts val="4680"/>
              </a:lnSpc>
            </a:pPr>
            <a:r>
              <a:rPr lang="en-US" sz="2400">
                <a:solidFill>
                  <a:srgbClr val="000000"/>
                </a:solidFill>
                <a:latin typeface="Open Sauce Heavy" panose="00000A00000000000000"/>
              </a:rPr>
              <a:t>Maria Krizza C. Grefiel</a:t>
            </a:r>
          </a:p>
        </p:txBody>
      </p:sp>
      <p:sp>
        <p:nvSpPr>
          <p:cNvPr id="33" name="TextBox 33"/>
          <p:cNvSpPr txBox="1"/>
          <p:nvPr/>
        </p:nvSpPr>
        <p:spPr>
          <a:xfrm>
            <a:off x="2707863" y="8853170"/>
            <a:ext cx="3054316" cy="405130"/>
          </a:xfrm>
          <a:prstGeom prst="rect">
            <a:avLst/>
          </a:prstGeom>
        </p:spPr>
        <p:txBody>
          <a:bodyPr lIns="0" tIns="0" rIns="0" bIns="0" rtlCol="0" anchor="t">
            <a:spAutoFit/>
          </a:bodyPr>
          <a:lstStyle/>
          <a:p>
            <a:pPr algn="ctr">
              <a:lnSpc>
                <a:spcPts val="3380"/>
              </a:lnSpc>
            </a:pPr>
            <a:r>
              <a:rPr lang="en-US" sz="2600" dirty="0">
                <a:solidFill>
                  <a:srgbClr val="000000"/>
                </a:solidFill>
                <a:latin typeface="Open Sauce" panose="00000500000000000000"/>
              </a:rPr>
              <a:t>Group Leader</a:t>
            </a:r>
          </a:p>
        </p:txBody>
      </p:sp>
      <p:sp>
        <p:nvSpPr>
          <p:cNvPr id="34" name="TextBox 34"/>
          <p:cNvSpPr txBox="1"/>
          <p:nvPr/>
        </p:nvSpPr>
        <p:spPr>
          <a:xfrm>
            <a:off x="10267831" y="4573812"/>
            <a:ext cx="3054316" cy="405130"/>
          </a:xfrm>
          <a:prstGeom prst="rect">
            <a:avLst/>
          </a:prstGeom>
        </p:spPr>
        <p:txBody>
          <a:bodyPr lIns="0" tIns="0" rIns="0" bIns="0" rtlCol="0" anchor="t">
            <a:spAutoFit/>
          </a:bodyPr>
          <a:lstStyle/>
          <a:p>
            <a:pPr algn="ctr">
              <a:lnSpc>
                <a:spcPts val="3380"/>
              </a:lnSpc>
            </a:pPr>
            <a:r>
              <a:rPr lang="en-US" sz="2600">
                <a:solidFill>
                  <a:srgbClr val="000000"/>
                </a:solidFill>
                <a:latin typeface="Open Sauce" panose="00000500000000000000"/>
              </a:rPr>
              <a:t>Members</a:t>
            </a:r>
          </a:p>
        </p:txBody>
      </p:sp>
      <p:sp>
        <p:nvSpPr>
          <p:cNvPr id="36" name="TextBox 36"/>
          <p:cNvSpPr txBox="1"/>
          <p:nvPr/>
        </p:nvSpPr>
        <p:spPr>
          <a:xfrm>
            <a:off x="13591955" y="8192613"/>
            <a:ext cx="2298263" cy="450850"/>
          </a:xfrm>
          <a:prstGeom prst="rect">
            <a:avLst/>
          </a:prstGeom>
        </p:spPr>
        <p:txBody>
          <a:bodyPr lIns="0" tIns="0" rIns="0" bIns="0" rtlCol="0" anchor="t">
            <a:spAutoFit/>
          </a:bodyPr>
          <a:lstStyle/>
          <a:p>
            <a:pPr algn="ctr">
              <a:lnSpc>
                <a:spcPts val="3520"/>
              </a:lnSpc>
            </a:pPr>
            <a:r>
              <a:rPr lang="en-US" sz="2400">
                <a:solidFill>
                  <a:srgbClr val="000000"/>
                </a:solidFill>
                <a:latin typeface="Open Sauce Heavy" panose="00000A00000000000000"/>
              </a:rPr>
              <a:t>Erika M. Pandi</a:t>
            </a:r>
          </a:p>
        </p:txBody>
      </p:sp>
      <p:sp>
        <p:nvSpPr>
          <p:cNvPr id="37" name="TextBox 37"/>
          <p:cNvSpPr txBox="1"/>
          <p:nvPr/>
        </p:nvSpPr>
        <p:spPr>
          <a:xfrm>
            <a:off x="7772400" y="8192770"/>
            <a:ext cx="3062605" cy="450850"/>
          </a:xfrm>
          <a:prstGeom prst="rect">
            <a:avLst/>
          </a:prstGeom>
        </p:spPr>
        <p:txBody>
          <a:bodyPr wrap="square" lIns="0" tIns="0" rIns="0" bIns="0" rtlCol="0" anchor="t">
            <a:spAutoFit/>
          </a:bodyPr>
          <a:lstStyle/>
          <a:p>
            <a:pPr algn="ctr">
              <a:lnSpc>
                <a:spcPts val="3520"/>
              </a:lnSpc>
            </a:pPr>
            <a:r>
              <a:rPr lang="en-US" sz="2400">
                <a:solidFill>
                  <a:srgbClr val="000000"/>
                </a:solidFill>
                <a:latin typeface="Open Sauce Heavy" panose="00000A00000000000000"/>
              </a:rPr>
              <a:t>Irish P. Rebonanza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87952" y="421064"/>
              <a:ext cx="2164406" cy="449792"/>
            </a:xfrm>
            <a:prstGeom prst="rect">
              <a:avLst/>
            </a:prstGeom>
          </p:spPr>
          <p:txBody>
            <a:bodyPr lIns="0" tIns="0" rIns="0" bIns="0" rtlCol="0" anchor="t">
              <a:spAutoFit/>
            </a:bodyPr>
            <a:lstStyle/>
            <a:p>
              <a:pPr>
                <a:lnSpc>
                  <a:spcPts val="2800"/>
                </a:lnSpc>
              </a:pPr>
              <a:r>
                <a:rPr lang="en-US" sz="2000">
                  <a:solidFill>
                    <a:srgbClr val="FFFFFF"/>
                  </a:solidFill>
                  <a:latin typeface="Open Sauce" panose="00000500000000000000"/>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0" y="1358599"/>
              <a:ext cx="24384000" cy="12227387"/>
              <a:chOff x="0" y="0"/>
              <a:chExt cx="4862686" cy="2438400"/>
            </a:xfrm>
          </p:grpSpPr>
          <p:sp>
            <p:nvSpPr>
              <p:cNvPr id="7" name="Freeform 7"/>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3380"/>
                  </a:lnSpc>
                </a:pPr>
                <a:endParaRPr/>
              </a:p>
            </p:txBody>
          </p:sp>
        </p:grpSp>
        <p:sp>
          <p:nvSpPr>
            <p:cNvPr id="9" name="TextBox 9"/>
            <p:cNvSpPr txBox="1"/>
            <p:nvPr/>
          </p:nvSpPr>
          <p:spPr>
            <a:xfrm>
              <a:off x="4516099" y="421064"/>
              <a:ext cx="2348110" cy="449792"/>
            </a:xfrm>
            <a:prstGeom prst="rect">
              <a:avLst/>
            </a:prstGeom>
          </p:spPr>
          <p:txBody>
            <a:bodyPr lIns="0" tIns="0" rIns="0" bIns="0" rtlCol="0" anchor="t">
              <a:spAutoFit/>
            </a:bodyPr>
            <a:lstStyle/>
            <a:p>
              <a:pPr>
                <a:lnSpc>
                  <a:spcPts val="2800"/>
                </a:lnSpc>
              </a:pPr>
              <a:r>
                <a:rPr lang="en-US" sz="2000">
                  <a:solidFill>
                    <a:srgbClr val="FFFFFF"/>
                  </a:solidFill>
                  <a:latin typeface="Open Sauce" panose="00000500000000000000"/>
                </a:rPr>
                <a:t>Reporters</a:t>
              </a:r>
            </a:p>
          </p:txBody>
        </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6" name="Group 16"/>
            <p:cNvGrpSpPr/>
            <p:nvPr/>
          </p:nvGrpSpPr>
          <p:grpSpPr>
            <a:xfrm>
              <a:off x="2134357" y="1667637"/>
              <a:ext cx="20878043" cy="680568"/>
              <a:chOff x="0" y="0"/>
              <a:chExt cx="12467294" cy="406400"/>
            </a:xfrm>
          </p:grpSpPr>
          <p:sp>
            <p:nvSpPr>
              <p:cNvPr id="17" name="Freeform 17"/>
              <p:cNvSpPr/>
              <p:nvPr/>
            </p:nvSpPr>
            <p:spPr>
              <a:xfrm>
                <a:off x="203200" y="-326"/>
                <a:ext cx="12060894" cy="407051"/>
              </a:xfrm>
              <a:custGeom>
                <a:avLst/>
                <a:gdLst/>
                <a:ahLst/>
                <a:cxnLst/>
                <a:rect l="l" t="t" r="r" b="b"/>
                <a:pathLst>
                  <a:path w="12060894" h="407051">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id="18" name="TextBox 18"/>
              <p:cNvSpPr txBox="1"/>
              <p:nvPr/>
            </p:nvSpPr>
            <p:spPr>
              <a:xfrm>
                <a:off x="0" y="-9525"/>
                <a:ext cx="812800"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0" name="Group 20"/>
            <p:cNvGrpSpPr/>
            <p:nvPr/>
          </p:nvGrpSpPr>
          <p:grpSpPr>
            <a:xfrm>
              <a:off x="447964" y="221133"/>
              <a:ext cx="796139" cy="796139"/>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21064"/>
              <a:ext cx="3620451" cy="449792"/>
            </a:xfrm>
            <a:prstGeom prst="rect">
              <a:avLst/>
            </a:prstGeom>
          </p:spPr>
          <p:txBody>
            <a:bodyPr lIns="0" tIns="0" rIns="0" bIns="0" rtlCol="0" anchor="t">
              <a:spAutoFit/>
            </a:bodyPr>
            <a:lstStyle/>
            <a:p>
              <a:pPr>
                <a:lnSpc>
                  <a:spcPts val="2800"/>
                </a:lnSpc>
              </a:pPr>
              <a:r>
                <a:rPr lang="en-US" sz="2000">
                  <a:solidFill>
                    <a:srgbClr val="000000"/>
                  </a:solidFill>
                  <a:latin typeface="Open Sauce" panose="00000500000000000000"/>
                </a:rPr>
                <a:t>Introduction</a:t>
              </a:r>
            </a:p>
          </p:txBody>
        </p:sp>
        <p:sp>
          <p:nvSpPr>
            <p:cNvPr id="24" name="TextBox 24"/>
            <p:cNvSpPr txBox="1"/>
            <p:nvPr/>
          </p:nvSpPr>
          <p:spPr>
            <a:xfrm>
              <a:off x="3011059" y="1710529"/>
              <a:ext cx="11610319" cy="597747"/>
            </a:xfrm>
            <a:prstGeom prst="rect">
              <a:avLst/>
            </a:prstGeom>
          </p:spPr>
          <p:txBody>
            <a:bodyPr lIns="0" tIns="0" rIns="0" bIns="0" rtlCol="0" anchor="t">
              <a:spAutoFit/>
            </a:bodyPr>
            <a:lstStyle/>
            <a:p>
              <a:pPr>
                <a:lnSpc>
                  <a:spcPts val="3500"/>
                </a:lnSpc>
              </a:pPr>
              <a:r>
                <a:rPr lang="en-US" sz="2500">
                  <a:solidFill>
                    <a:srgbClr val="48494E"/>
                  </a:solidFill>
                  <a:latin typeface="Open Sauce" panose="00000500000000000000"/>
                </a:rPr>
                <a:t>File Handling</a:t>
              </a:r>
            </a:p>
          </p:txBody>
        </p:sp>
      </p:grpSp>
      <p:grpSp>
        <p:nvGrpSpPr>
          <p:cNvPr id="25" name="Group 25"/>
          <p:cNvGrpSpPr/>
          <p:nvPr/>
        </p:nvGrpSpPr>
        <p:grpSpPr>
          <a:xfrm>
            <a:off x="8859595" y="2793173"/>
            <a:ext cx="8399705" cy="6465127"/>
            <a:chOff x="0" y="0"/>
            <a:chExt cx="11199607" cy="8620170"/>
          </a:xfrm>
        </p:grpSpPr>
        <p:pic>
          <p:nvPicPr>
            <p:cNvPr id="26" name="Picture 26"/>
            <p:cNvPicPr>
              <a:picLocks noChangeAspect="1"/>
            </p:cNvPicPr>
            <p:nvPr/>
          </p:nvPicPr>
          <p:blipFill>
            <a:blip r:embed="rId16"/>
            <a:srcRect l="6719" r="6719"/>
            <a:stretch>
              <a:fillRect/>
            </a:stretch>
          </p:blipFill>
          <p:spPr>
            <a:xfrm>
              <a:off x="0" y="0"/>
              <a:ext cx="11199607" cy="8620170"/>
            </a:xfrm>
            <a:prstGeom prst="rect">
              <a:avLst/>
            </a:prstGeom>
          </p:spPr>
        </p:pic>
      </p:grpSp>
      <p:sp>
        <p:nvSpPr>
          <p:cNvPr id="27" name="TextBox 27"/>
          <p:cNvSpPr txBox="1"/>
          <p:nvPr/>
        </p:nvSpPr>
        <p:spPr>
          <a:xfrm>
            <a:off x="1032888" y="2783648"/>
            <a:ext cx="7293571" cy="1357744"/>
          </a:xfrm>
          <a:prstGeom prst="rect">
            <a:avLst/>
          </a:prstGeom>
        </p:spPr>
        <p:txBody>
          <a:bodyPr lIns="0" tIns="0" rIns="0" bIns="0" rtlCol="0" anchor="t">
            <a:spAutoFit/>
          </a:bodyPr>
          <a:lstStyle/>
          <a:p>
            <a:pPr>
              <a:lnSpc>
                <a:spcPts val="10320"/>
              </a:lnSpc>
            </a:pPr>
            <a:r>
              <a:rPr lang="en-US" sz="9600" b="1" dirty="0">
                <a:solidFill>
                  <a:srgbClr val="000000"/>
                </a:solidFill>
                <a:latin typeface="Centaur" panose="02030504050205020304" pitchFamily="18" charset="0"/>
              </a:rPr>
              <a:t>Introduction</a:t>
            </a:r>
          </a:p>
        </p:txBody>
      </p:sp>
      <p:sp>
        <p:nvSpPr>
          <p:cNvPr id="28" name="TextBox 28"/>
          <p:cNvSpPr txBox="1"/>
          <p:nvPr/>
        </p:nvSpPr>
        <p:spPr>
          <a:xfrm>
            <a:off x="1032888" y="4798116"/>
            <a:ext cx="7293571" cy="2180084"/>
          </a:xfrm>
          <a:prstGeom prst="rect">
            <a:avLst/>
          </a:prstGeom>
        </p:spPr>
        <p:txBody>
          <a:bodyPr wrap="square" lIns="0" tIns="0" rIns="0" bIns="0" rtlCol="0" anchor="t">
            <a:spAutoFit/>
          </a:bodyPr>
          <a:lstStyle/>
          <a:p>
            <a:pPr>
              <a:lnSpc>
                <a:spcPts val="3380"/>
              </a:lnSpc>
            </a:pPr>
            <a:r>
              <a:rPr lang="en-US" sz="3200" dirty="0">
                <a:solidFill>
                  <a:srgbClr val="000000"/>
                </a:solidFill>
                <a:latin typeface="Open Sauce" panose="00000500000000000000"/>
              </a:rPr>
              <a:t>In java, with the help of the File class, we can work with files. this File class is inside the java.io package. the File class can be used by creating an object of the class and then specifying the name of the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87952" y="406591"/>
              <a:ext cx="2164406" cy="449792"/>
            </a:xfrm>
            <a:prstGeom prst="rect">
              <a:avLst/>
            </a:prstGeom>
          </p:spPr>
          <p:txBody>
            <a:bodyPr lIns="0" tIns="0" rIns="0" bIns="0" rtlCol="0" anchor="t">
              <a:spAutoFit/>
            </a:bodyPr>
            <a:lstStyle/>
            <a:p>
              <a:pPr>
                <a:lnSpc>
                  <a:spcPts val="2800"/>
                </a:lnSpc>
              </a:pPr>
              <a:r>
                <a:rPr lang="en-US" sz="2000">
                  <a:solidFill>
                    <a:srgbClr val="FFFFFF"/>
                  </a:solidFill>
                  <a:latin typeface="Open Sauce" panose="00000500000000000000"/>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516099" y="406591"/>
              <a:ext cx="2348110" cy="449792"/>
            </a:xfrm>
            <a:prstGeom prst="rect">
              <a:avLst/>
            </a:prstGeom>
          </p:spPr>
          <p:txBody>
            <a:bodyPr lIns="0" tIns="0" rIns="0" bIns="0" rtlCol="0" anchor="t">
              <a:spAutoFit/>
            </a:bodyPr>
            <a:lstStyle/>
            <a:p>
              <a:pPr>
                <a:lnSpc>
                  <a:spcPts val="2800"/>
                </a:lnSpc>
              </a:pPr>
              <a:r>
                <a:rPr lang="en-US" sz="2000">
                  <a:solidFill>
                    <a:srgbClr val="FFFFFF"/>
                  </a:solidFill>
                  <a:latin typeface="Open Sauce" panose="00000500000000000000"/>
                </a:rPr>
                <a:t>Reporters</a:t>
              </a:r>
            </a:p>
          </p:txBody>
        </p:sp>
        <p:grpSp>
          <p:nvGrpSpPr>
            <p:cNvPr id="7" name="Group 7"/>
            <p:cNvGrpSpPr/>
            <p:nvPr/>
          </p:nvGrpSpPr>
          <p:grpSpPr>
            <a:xfrm>
              <a:off x="0" y="1358599"/>
              <a:ext cx="24384000" cy="12227387"/>
              <a:chOff x="0" y="0"/>
              <a:chExt cx="4862686" cy="2438400"/>
            </a:xfrm>
          </p:grpSpPr>
          <p:sp>
            <p:nvSpPr>
              <p:cNvPr id="8" name="Freeform 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3380"/>
                  </a:lnSpc>
                </a:pPr>
                <a:endParaRPr/>
              </a:p>
            </p:txBody>
          </p:sp>
        </p:gr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6" name="Group 16"/>
            <p:cNvGrpSpPr/>
            <p:nvPr/>
          </p:nvGrpSpPr>
          <p:grpSpPr>
            <a:xfrm>
              <a:off x="2134357" y="1667637"/>
              <a:ext cx="20878043" cy="680568"/>
              <a:chOff x="0" y="0"/>
              <a:chExt cx="12467294" cy="406400"/>
            </a:xfrm>
          </p:grpSpPr>
          <p:sp>
            <p:nvSpPr>
              <p:cNvPr id="17" name="Freeform 17"/>
              <p:cNvSpPr/>
              <p:nvPr/>
            </p:nvSpPr>
            <p:spPr>
              <a:xfrm>
                <a:off x="203200" y="-326"/>
                <a:ext cx="12060894" cy="407051"/>
              </a:xfrm>
              <a:custGeom>
                <a:avLst/>
                <a:gdLst/>
                <a:ahLst/>
                <a:cxnLst/>
                <a:rect l="l" t="t" r="r" b="b"/>
                <a:pathLst>
                  <a:path w="12060894" h="407051">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id="18" name="TextBox 18"/>
              <p:cNvSpPr txBox="1"/>
              <p:nvPr/>
            </p:nvSpPr>
            <p:spPr>
              <a:xfrm>
                <a:off x="0" y="-9525"/>
                <a:ext cx="812800"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0" name="Group 20"/>
            <p:cNvGrpSpPr/>
            <p:nvPr/>
          </p:nvGrpSpPr>
          <p:grpSpPr>
            <a:xfrm>
              <a:off x="447964" y="221133"/>
              <a:ext cx="796139" cy="796139"/>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06591"/>
              <a:ext cx="3620451" cy="449792"/>
            </a:xfrm>
            <a:prstGeom prst="rect">
              <a:avLst/>
            </a:prstGeom>
          </p:spPr>
          <p:txBody>
            <a:bodyPr lIns="0" tIns="0" rIns="0" bIns="0" rtlCol="0" anchor="t">
              <a:spAutoFit/>
            </a:bodyPr>
            <a:lstStyle/>
            <a:p>
              <a:pPr>
                <a:lnSpc>
                  <a:spcPts val="2800"/>
                </a:lnSpc>
              </a:pPr>
              <a:r>
                <a:rPr lang="en-US" sz="2000">
                  <a:solidFill>
                    <a:srgbClr val="000000"/>
                  </a:solidFill>
                  <a:latin typeface="Open Sauce" panose="00000500000000000000"/>
                </a:rPr>
                <a:t>Introduction</a:t>
              </a:r>
            </a:p>
          </p:txBody>
        </p:sp>
        <p:sp>
          <p:nvSpPr>
            <p:cNvPr id="24" name="TextBox 24"/>
            <p:cNvSpPr txBox="1"/>
            <p:nvPr/>
          </p:nvSpPr>
          <p:spPr>
            <a:xfrm>
              <a:off x="3011059" y="1710529"/>
              <a:ext cx="11610319" cy="597747"/>
            </a:xfrm>
            <a:prstGeom prst="rect">
              <a:avLst/>
            </a:prstGeom>
          </p:spPr>
          <p:txBody>
            <a:bodyPr lIns="0" tIns="0" rIns="0" bIns="0" rtlCol="0" anchor="t">
              <a:spAutoFit/>
            </a:bodyPr>
            <a:lstStyle/>
            <a:p>
              <a:pPr>
                <a:lnSpc>
                  <a:spcPts val="3500"/>
                </a:lnSpc>
              </a:pPr>
              <a:r>
                <a:rPr lang="en-US" sz="2500">
                  <a:solidFill>
                    <a:srgbClr val="48494E"/>
                  </a:solidFill>
                  <a:latin typeface="Open Sauce" panose="00000500000000000000"/>
                </a:rPr>
                <a:t>File Handling</a:t>
              </a:r>
            </a:p>
          </p:txBody>
        </p:sp>
      </p:grpSp>
      <p:sp>
        <p:nvSpPr>
          <p:cNvPr id="31" name="TextBox 31"/>
          <p:cNvSpPr txBox="1"/>
          <p:nvPr/>
        </p:nvSpPr>
        <p:spPr>
          <a:xfrm>
            <a:off x="990600" y="1790575"/>
            <a:ext cx="16184137" cy="1429494"/>
          </a:xfrm>
          <a:prstGeom prst="rect">
            <a:avLst/>
          </a:prstGeom>
        </p:spPr>
        <p:txBody>
          <a:bodyPr lIns="0" tIns="0" rIns="0" bIns="0" rtlCol="0" anchor="t">
            <a:spAutoFit/>
          </a:bodyPr>
          <a:lstStyle/>
          <a:p>
            <a:pPr>
              <a:lnSpc>
                <a:spcPts val="12040"/>
              </a:lnSpc>
              <a:spcBef>
                <a:spcPct val="0"/>
              </a:spcBef>
            </a:pPr>
            <a:r>
              <a:rPr lang="en-US" sz="7200" b="1" dirty="0">
                <a:solidFill>
                  <a:srgbClr val="000000"/>
                </a:solidFill>
                <a:latin typeface="Centaur" panose="02030504050205020304" pitchFamily="18" charset="0"/>
              </a:rPr>
              <a:t>Why File Handling is Required?</a:t>
            </a:r>
          </a:p>
        </p:txBody>
      </p:sp>
      <p:sp>
        <p:nvSpPr>
          <p:cNvPr id="32" name="Text Box 31"/>
          <p:cNvSpPr txBox="1"/>
          <p:nvPr/>
        </p:nvSpPr>
        <p:spPr>
          <a:xfrm>
            <a:off x="1132840" y="3238500"/>
            <a:ext cx="14313535" cy="2061210"/>
          </a:xfrm>
          <a:prstGeom prst="rect">
            <a:avLst/>
          </a:prstGeom>
          <a:noFill/>
        </p:spPr>
        <p:txBody>
          <a:bodyPr wrap="square" rtlCol="0">
            <a:spAutoFit/>
          </a:bodyPr>
          <a:lstStyle/>
          <a:p>
            <a:pPr marL="457200" indent="-457200">
              <a:buFont typeface="Arial" panose="020B0604020202020204" pitchFamily="34" charset="0"/>
              <a:buChar char="•"/>
            </a:pPr>
            <a:r>
              <a:rPr lang="en-US" sz="3200"/>
              <a:t>File Handling is an integral part of any programming language as fike handling enables us to store the output of any particular program in a file and allows us to performm certain operatiins on it.</a:t>
            </a:r>
          </a:p>
          <a:p>
            <a:pPr marL="457200" indent="-457200">
              <a:buFont typeface="Arial" panose="020B0604020202020204" pitchFamily="34" charset="0"/>
              <a:buChar char="•"/>
            </a:pPr>
            <a:r>
              <a:rPr lang="en-US" sz="3200"/>
              <a:t>In simple words, file handling means reading and writing data to a file.</a:t>
            </a:r>
          </a:p>
        </p:txBody>
      </p:sp>
      <p:sp>
        <p:nvSpPr>
          <p:cNvPr id="33" name="Text Box 32"/>
          <p:cNvSpPr txBox="1"/>
          <p:nvPr/>
        </p:nvSpPr>
        <p:spPr>
          <a:xfrm>
            <a:off x="1422980" y="5299710"/>
            <a:ext cx="15319375" cy="4524315"/>
          </a:xfrm>
          <a:prstGeom prst="rect">
            <a:avLst/>
          </a:prstGeom>
          <a:noFill/>
        </p:spPr>
        <p:txBody>
          <a:bodyPr wrap="square" rtlCol="0">
            <a:spAutoFit/>
          </a:bodyPr>
          <a:lstStyle/>
          <a:p>
            <a:r>
              <a:rPr lang="en-US" sz="2400" dirty="0"/>
              <a:t>// Importing File Class</a:t>
            </a:r>
          </a:p>
          <a:p>
            <a:r>
              <a:rPr lang="en-US" sz="2400" dirty="0"/>
              <a:t>import </a:t>
            </a:r>
            <a:r>
              <a:rPr lang="en-US" sz="2400" dirty="0" err="1"/>
              <a:t>java.io.File</a:t>
            </a:r>
            <a:r>
              <a:rPr lang="en-US" sz="2400" dirty="0"/>
              <a:t>;</a:t>
            </a:r>
          </a:p>
          <a:p>
            <a:endParaRPr lang="en-US" sz="2400" dirty="0"/>
          </a:p>
          <a:p>
            <a:r>
              <a:rPr lang="en-US" sz="2400" dirty="0"/>
              <a:t>class GFG {</a:t>
            </a:r>
          </a:p>
          <a:p>
            <a:r>
              <a:rPr lang="en-US" sz="2400" dirty="0"/>
              <a:t>	public static void main(String[] </a:t>
            </a:r>
            <a:r>
              <a:rPr lang="en-US" sz="2400" dirty="0" err="1"/>
              <a:t>args</a:t>
            </a:r>
            <a:r>
              <a:rPr lang="en-US" sz="2400" dirty="0"/>
              <a:t>)</a:t>
            </a:r>
          </a:p>
          <a:p>
            <a:r>
              <a:rPr lang="en-US" sz="2400" dirty="0"/>
              <a:t>	{</a:t>
            </a:r>
          </a:p>
          <a:p>
            <a:endParaRPr lang="en-US" sz="2400" dirty="0"/>
          </a:p>
          <a:p>
            <a:r>
              <a:rPr lang="en-US" sz="2400" dirty="0"/>
              <a:t>		// File name specified</a:t>
            </a:r>
          </a:p>
          <a:p>
            <a:r>
              <a:rPr lang="en-US" sz="2400" dirty="0"/>
              <a:t>		File obj = new File("myfile.txt");</a:t>
            </a:r>
          </a:p>
          <a:p>
            <a:r>
              <a:rPr lang="en-US" sz="2400" dirty="0"/>
              <a:t>		</a:t>
            </a:r>
            <a:r>
              <a:rPr lang="en-US" sz="2400" dirty="0" err="1"/>
              <a:t>System.out.println</a:t>
            </a:r>
            <a:r>
              <a:rPr lang="en-US" sz="2400" dirty="0"/>
              <a:t>("File Created!");</a:t>
            </a:r>
          </a:p>
          <a:p>
            <a:r>
              <a:rPr lang="en-US" sz="2400" dirty="0"/>
              <a:t>	}</a:t>
            </a:r>
          </a:p>
          <a:p>
            <a:r>
              <a:rPr lang="en-US" sz="2400" dirty="0"/>
              <a:t>}</a:t>
            </a:r>
            <a:endParaRPr lang="en-US" dirty="0"/>
          </a:p>
        </p:txBody>
      </p:sp>
      <p:sp>
        <p:nvSpPr>
          <p:cNvPr id="34" name="Text Box 33"/>
          <p:cNvSpPr txBox="1"/>
          <p:nvPr/>
        </p:nvSpPr>
        <p:spPr>
          <a:xfrm>
            <a:off x="1582315" y="9700396"/>
            <a:ext cx="7684135" cy="368300"/>
          </a:xfrm>
          <a:prstGeom prst="rect">
            <a:avLst/>
          </a:prstGeom>
          <a:noFill/>
        </p:spPr>
        <p:txBody>
          <a:bodyPr wrap="square" rtlCol="0">
            <a:spAutoFit/>
          </a:bodyPr>
          <a:lstStyle/>
          <a:p>
            <a:r>
              <a:rPr lang="en-US" dirty="0"/>
              <a:t>Output: File Created!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0" y="97511"/>
            <a:ext cx="18288000" cy="10189490"/>
            <a:chOff x="0" y="0"/>
            <a:chExt cx="24384000" cy="13585986"/>
          </a:xfrm>
        </p:grpSpPr>
        <p:sp>
          <p:nvSpPr>
            <p:cNvPr id="3" name="Freeform 3"/>
            <p:cNvSpPr/>
            <p:nvPr/>
          </p:nvSpPr>
          <p:spPr>
            <a:xfrm flipH="1">
              <a:off x="0"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87952" y="406591"/>
              <a:ext cx="2164406" cy="449792"/>
            </a:xfrm>
            <a:prstGeom prst="rect">
              <a:avLst/>
            </a:prstGeom>
          </p:spPr>
          <p:txBody>
            <a:bodyPr lIns="0" tIns="0" rIns="0" bIns="0" rtlCol="0" anchor="t">
              <a:spAutoFit/>
            </a:bodyPr>
            <a:lstStyle/>
            <a:p>
              <a:pPr>
                <a:lnSpc>
                  <a:spcPts val="2800"/>
                </a:lnSpc>
              </a:pPr>
              <a:r>
                <a:rPr lang="en-US" sz="2000">
                  <a:solidFill>
                    <a:srgbClr val="FFFFFF"/>
                  </a:solidFill>
                  <a:latin typeface="Open Sauce" panose="00000500000000000000"/>
                </a:rPr>
                <a:t>Title Page</a:t>
              </a:r>
            </a:p>
          </p:txBody>
        </p:sp>
        <p:sp>
          <p:nvSpPr>
            <p:cNvPr id="5" name="Freeform 5"/>
            <p:cNvSpPr/>
            <p:nvPr/>
          </p:nvSpPr>
          <p:spPr>
            <a:xfrm flipH="1">
              <a:off x="2528147"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516099" y="406591"/>
              <a:ext cx="2348110" cy="449792"/>
            </a:xfrm>
            <a:prstGeom prst="rect">
              <a:avLst/>
            </a:prstGeom>
          </p:spPr>
          <p:txBody>
            <a:bodyPr lIns="0" tIns="0" rIns="0" bIns="0" rtlCol="0" anchor="t">
              <a:spAutoFit/>
            </a:bodyPr>
            <a:lstStyle/>
            <a:p>
              <a:pPr>
                <a:lnSpc>
                  <a:spcPts val="2800"/>
                </a:lnSpc>
              </a:pPr>
              <a:r>
                <a:rPr lang="en-US" sz="2000">
                  <a:solidFill>
                    <a:srgbClr val="FFFFFF"/>
                  </a:solidFill>
                  <a:latin typeface="Open Sauce" panose="00000500000000000000"/>
                </a:rPr>
                <a:t>Reporters</a:t>
              </a:r>
            </a:p>
          </p:txBody>
        </p:sp>
        <p:grpSp>
          <p:nvGrpSpPr>
            <p:cNvPr id="7" name="Group 7"/>
            <p:cNvGrpSpPr/>
            <p:nvPr/>
          </p:nvGrpSpPr>
          <p:grpSpPr>
            <a:xfrm>
              <a:off x="0" y="1358599"/>
              <a:ext cx="24384000" cy="12227387"/>
              <a:chOff x="0" y="0"/>
              <a:chExt cx="4862686" cy="2438400"/>
            </a:xfrm>
          </p:grpSpPr>
          <p:sp>
            <p:nvSpPr>
              <p:cNvPr id="8" name="Freeform 8"/>
              <p:cNvSpPr/>
              <p:nvPr/>
            </p:nvSpPr>
            <p:spPr>
              <a:xfrm>
                <a:off x="0" y="0"/>
                <a:ext cx="4862686" cy="2438400"/>
              </a:xfrm>
              <a:custGeom>
                <a:avLst/>
                <a:gdLst/>
                <a:ahLst/>
                <a:cxnLst/>
                <a:rect l="l" t="t" r="r" b="b"/>
                <a:pathLst>
                  <a:path w="4862686" h="2438400">
                    <a:moveTo>
                      <a:pt x="0" y="0"/>
                    </a:moveTo>
                    <a:lnTo>
                      <a:pt x="4862686" y="0"/>
                    </a:lnTo>
                    <a:lnTo>
                      <a:pt x="4862686" y="2438400"/>
                    </a:lnTo>
                    <a:lnTo>
                      <a:pt x="0" y="2438400"/>
                    </a:lnTo>
                    <a:close/>
                  </a:path>
                </a:pathLst>
              </a:custGeom>
              <a:solidFill>
                <a:srgbClr val="EFF0F2"/>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3380"/>
                  </a:lnSpc>
                </a:pPr>
                <a:endParaRPr/>
              </a:p>
            </p:txBody>
          </p:sp>
        </p:grpSp>
        <p:sp>
          <p:nvSpPr>
            <p:cNvPr id="10" name="AutoShape 10"/>
            <p:cNvSpPr/>
            <p:nvPr/>
          </p:nvSpPr>
          <p:spPr>
            <a:xfrm>
              <a:off x="913696" y="2007920"/>
              <a:ext cx="457904" cy="0"/>
            </a:xfrm>
            <a:prstGeom prst="line">
              <a:avLst/>
            </a:prstGeom>
            <a:ln w="63500" cap="rnd">
              <a:solidFill>
                <a:srgbClr val="000000"/>
              </a:solidFill>
              <a:prstDash val="solid"/>
              <a:headEnd type="none" w="sm" len="sm"/>
              <a:tailEnd type="arrow" w="med" len="sm"/>
            </a:ln>
          </p:spPr>
        </p:sp>
        <p:sp>
          <p:nvSpPr>
            <p:cNvPr id="11" name="AutoShape 11"/>
            <p:cNvSpPr/>
            <p:nvPr/>
          </p:nvSpPr>
          <p:spPr>
            <a:xfrm rot="-10800000">
              <a:off x="224626" y="2007920"/>
              <a:ext cx="457904" cy="0"/>
            </a:xfrm>
            <a:prstGeom prst="line">
              <a:avLst/>
            </a:prstGeom>
            <a:ln w="63500" cap="rnd">
              <a:solidFill>
                <a:srgbClr val="000000"/>
              </a:solidFill>
              <a:prstDash val="solid"/>
              <a:headEnd type="none" w="sm" len="sm"/>
              <a:tailEnd type="arrow" w="med" len="sm"/>
            </a:ln>
          </p:spPr>
        </p:sp>
        <p:sp>
          <p:nvSpPr>
            <p:cNvPr id="12" name="Freeform 12"/>
            <p:cNvSpPr/>
            <p:nvPr/>
          </p:nvSpPr>
          <p:spPr>
            <a:xfrm>
              <a:off x="1600200" y="1795007"/>
              <a:ext cx="412665" cy="425827"/>
            </a:xfrm>
            <a:custGeom>
              <a:avLst/>
              <a:gdLst/>
              <a:ahLst/>
              <a:cxnLst/>
              <a:rect l="l" t="t" r="r" b="b"/>
              <a:pathLst>
                <a:path w="412665" h="425827">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flipH="1">
              <a:off x="5244558" y="0"/>
              <a:ext cx="18192765" cy="9261343"/>
            </a:xfrm>
            <a:custGeom>
              <a:avLst/>
              <a:gdLst/>
              <a:ahLst/>
              <a:cxnLst/>
              <a:rect l="l" t="t" r="r" b="b"/>
              <a:pathLst>
                <a:path w="18192765" h="9261343">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0852961" y="468689"/>
              <a:ext cx="400812" cy="387694"/>
            </a:xfrm>
            <a:custGeom>
              <a:avLst/>
              <a:gdLst/>
              <a:ahLst/>
              <a:cxnLst/>
              <a:rect l="l" t="t" r="r" b="b"/>
              <a:pathLst>
                <a:path w="400812" h="387694">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11618946" y="468689"/>
              <a:ext cx="387694" cy="387694"/>
            </a:xfrm>
            <a:custGeom>
              <a:avLst/>
              <a:gdLst/>
              <a:ahLst/>
              <a:cxnLst/>
              <a:rect l="l" t="t" r="r" b="b"/>
              <a:pathLst>
                <a:path w="387694" h="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6" name="Group 16"/>
            <p:cNvGrpSpPr/>
            <p:nvPr/>
          </p:nvGrpSpPr>
          <p:grpSpPr>
            <a:xfrm>
              <a:off x="2134357" y="1667637"/>
              <a:ext cx="20878043" cy="680568"/>
              <a:chOff x="0" y="0"/>
              <a:chExt cx="12467294" cy="406400"/>
            </a:xfrm>
          </p:grpSpPr>
          <p:sp>
            <p:nvSpPr>
              <p:cNvPr id="17" name="Freeform 17"/>
              <p:cNvSpPr/>
              <p:nvPr/>
            </p:nvSpPr>
            <p:spPr>
              <a:xfrm>
                <a:off x="203200" y="-326"/>
                <a:ext cx="12060894" cy="407051"/>
              </a:xfrm>
              <a:custGeom>
                <a:avLst/>
                <a:gdLst/>
                <a:ahLst/>
                <a:cxnLst/>
                <a:rect l="l" t="t" r="r" b="b"/>
                <a:pathLst>
                  <a:path w="12060894" h="407051">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id="18" name="TextBox 18"/>
              <p:cNvSpPr txBox="1"/>
              <p:nvPr/>
            </p:nvSpPr>
            <p:spPr>
              <a:xfrm>
                <a:off x="0" y="-9525"/>
                <a:ext cx="812800" cy="415925"/>
              </a:xfrm>
              <a:prstGeom prst="rect">
                <a:avLst/>
              </a:prstGeom>
            </p:spPr>
            <p:txBody>
              <a:bodyPr lIns="50800" tIns="50800" rIns="50800" bIns="50800" rtlCol="0" anchor="ctr"/>
              <a:lstStyle/>
              <a:p>
                <a:pPr algn="ctr">
                  <a:lnSpc>
                    <a:spcPts val="3380"/>
                  </a:lnSpc>
                </a:pPr>
                <a:endParaRPr/>
              </a:p>
            </p:txBody>
          </p:sp>
        </p:grpSp>
        <p:sp>
          <p:nvSpPr>
            <p:cNvPr id="19" name="Freeform 19"/>
            <p:cNvSpPr/>
            <p:nvPr/>
          </p:nvSpPr>
          <p:spPr>
            <a:xfrm>
              <a:off x="2337202" y="1795007"/>
              <a:ext cx="445257" cy="425827"/>
            </a:xfrm>
            <a:custGeom>
              <a:avLst/>
              <a:gdLst/>
              <a:ahLst/>
              <a:cxnLst/>
              <a:rect l="l" t="t" r="r" b="b"/>
              <a:pathLst>
                <a:path w="445257" h="42582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0" name="Group 20"/>
            <p:cNvGrpSpPr/>
            <p:nvPr/>
          </p:nvGrpSpPr>
          <p:grpSpPr>
            <a:xfrm>
              <a:off x="447964" y="221133"/>
              <a:ext cx="796139" cy="796139"/>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380"/>
                  </a:lnSpc>
                </a:pPr>
                <a:endParaRPr/>
              </a:p>
            </p:txBody>
          </p:sp>
        </p:grpSp>
        <p:sp>
          <p:nvSpPr>
            <p:cNvPr id="23" name="TextBox 23"/>
            <p:cNvSpPr txBox="1"/>
            <p:nvPr/>
          </p:nvSpPr>
          <p:spPr>
            <a:xfrm>
              <a:off x="7232510" y="406591"/>
              <a:ext cx="3620451" cy="449792"/>
            </a:xfrm>
            <a:prstGeom prst="rect">
              <a:avLst/>
            </a:prstGeom>
          </p:spPr>
          <p:txBody>
            <a:bodyPr lIns="0" tIns="0" rIns="0" bIns="0" rtlCol="0" anchor="t">
              <a:spAutoFit/>
            </a:bodyPr>
            <a:lstStyle/>
            <a:p>
              <a:pPr>
                <a:lnSpc>
                  <a:spcPts val="2800"/>
                </a:lnSpc>
              </a:pPr>
              <a:r>
                <a:rPr lang="en-US" sz="2000">
                  <a:solidFill>
                    <a:srgbClr val="000000"/>
                  </a:solidFill>
                  <a:latin typeface="Open Sauce" panose="00000500000000000000"/>
                </a:rPr>
                <a:t>Introduction</a:t>
              </a:r>
            </a:p>
          </p:txBody>
        </p:sp>
        <p:sp>
          <p:nvSpPr>
            <p:cNvPr id="24" name="TextBox 24"/>
            <p:cNvSpPr txBox="1"/>
            <p:nvPr/>
          </p:nvSpPr>
          <p:spPr>
            <a:xfrm>
              <a:off x="3011059" y="1710529"/>
              <a:ext cx="11610319" cy="597747"/>
            </a:xfrm>
            <a:prstGeom prst="rect">
              <a:avLst/>
            </a:prstGeom>
          </p:spPr>
          <p:txBody>
            <a:bodyPr lIns="0" tIns="0" rIns="0" bIns="0" rtlCol="0" anchor="t">
              <a:spAutoFit/>
            </a:bodyPr>
            <a:lstStyle/>
            <a:p>
              <a:pPr>
                <a:lnSpc>
                  <a:spcPts val="3500"/>
                </a:lnSpc>
              </a:pPr>
              <a:r>
                <a:rPr lang="en-US" sz="2500">
                  <a:solidFill>
                    <a:srgbClr val="48494E"/>
                  </a:solidFill>
                  <a:latin typeface="Open Sauce" panose="00000500000000000000"/>
                </a:rPr>
                <a:t>File Handling</a:t>
              </a:r>
            </a:p>
          </p:txBody>
        </p:sp>
      </p:grpSp>
      <p:sp>
        <p:nvSpPr>
          <p:cNvPr id="32" name="Text Box 31"/>
          <p:cNvSpPr txBox="1"/>
          <p:nvPr/>
        </p:nvSpPr>
        <p:spPr>
          <a:xfrm>
            <a:off x="1132840" y="3238500"/>
            <a:ext cx="14313535" cy="4401205"/>
          </a:xfrm>
          <a:prstGeom prst="rect">
            <a:avLst/>
          </a:prstGeom>
          <a:noFill/>
        </p:spPr>
        <p:txBody>
          <a:bodyPr wrap="square" rtlCol="0">
            <a:spAutoFit/>
          </a:bodyPr>
          <a:lstStyle/>
          <a:p>
            <a:pPr indent="0">
              <a:buFont typeface="Arial" panose="020B0604020202020204" pitchFamily="34" charset="0"/>
              <a:buNone/>
            </a:pPr>
            <a:r>
              <a:rPr lang="en-US" sz="5400" dirty="0"/>
              <a:t>In Java, the concept Stream is used in order to perform I/O operations on a file. So at first, let us get acquainted with a concept known as Stream in Java.</a:t>
            </a:r>
          </a:p>
          <a:p>
            <a:pPr indent="0">
              <a:buFont typeface="Arial" panose="020B0604020202020204" pitchFamily="34" charset="0"/>
              <a:buNone/>
            </a:pPr>
            <a:endParaRPr lang="en-US" sz="3200" dirty="0"/>
          </a:p>
          <a:p>
            <a:pPr indent="0">
              <a:buFont typeface="Arial" panose="020B0604020202020204" pitchFamily="34" charset="0"/>
              <a:buNone/>
            </a:pP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95400" y="1333500"/>
            <a:ext cx="12974320" cy="7908925"/>
          </a:xfrm>
          <a:prstGeom prst="rect">
            <a:avLst/>
          </a:prstGeom>
          <a:noFill/>
        </p:spPr>
        <p:txBody>
          <a:bodyPr wrap="square" rtlCol="0">
            <a:spAutoFit/>
          </a:bodyPr>
          <a:lstStyle/>
          <a:p>
            <a:r>
              <a:rPr lang="en-US" sz="3600" dirty="0"/>
              <a:t>1. Input Stream:</a:t>
            </a:r>
          </a:p>
          <a:p>
            <a:r>
              <a:rPr lang="en-US" sz="3600" dirty="0"/>
              <a:t>The Java </a:t>
            </a:r>
            <a:r>
              <a:rPr lang="en-US" sz="3600" dirty="0" err="1"/>
              <a:t>InputStream</a:t>
            </a:r>
            <a:r>
              <a:rPr lang="en-US" sz="3600" dirty="0"/>
              <a:t> class is the superclass of all input streams. The input stream is used to read data from numerous input devices like the keyboard, network, etc. </a:t>
            </a:r>
            <a:r>
              <a:rPr lang="en-US" sz="3600" dirty="0" err="1"/>
              <a:t>InputStream</a:t>
            </a:r>
            <a:r>
              <a:rPr lang="en-US" sz="3600" dirty="0"/>
              <a:t> is an abstract class, and because of this, it is not useful by itself. However, its subclasses are used to read data.</a:t>
            </a:r>
          </a:p>
          <a:p>
            <a:endParaRPr lang="en-US" sz="3600" dirty="0"/>
          </a:p>
          <a:p>
            <a:r>
              <a:rPr lang="en-US" sz="3200" dirty="0"/>
              <a:t>There are several subclasses of the </a:t>
            </a:r>
            <a:r>
              <a:rPr lang="en-US" sz="3200" dirty="0" err="1"/>
              <a:t>InputStream</a:t>
            </a:r>
            <a:r>
              <a:rPr lang="en-US" sz="3200" dirty="0"/>
              <a:t> class, which are as follows:</a:t>
            </a:r>
          </a:p>
          <a:p>
            <a:endParaRPr lang="en-US" sz="3200" dirty="0"/>
          </a:p>
          <a:p>
            <a:r>
              <a:rPr lang="en-US" sz="3200" dirty="0"/>
              <a:t>1. </a:t>
            </a:r>
            <a:r>
              <a:rPr lang="en-US" sz="3200" dirty="0" err="1"/>
              <a:t>AudioInputStream</a:t>
            </a:r>
            <a:endParaRPr lang="en-US" sz="3200" dirty="0"/>
          </a:p>
          <a:p>
            <a:r>
              <a:rPr lang="en-US" sz="3200" dirty="0"/>
              <a:t>2. </a:t>
            </a:r>
            <a:r>
              <a:rPr lang="en-US" sz="3200" dirty="0" err="1"/>
              <a:t>ByteArrayInputStream</a:t>
            </a:r>
            <a:endParaRPr lang="en-US" sz="3200" dirty="0"/>
          </a:p>
          <a:p>
            <a:r>
              <a:rPr lang="en-US" sz="3200" dirty="0"/>
              <a:t>3. </a:t>
            </a:r>
            <a:r>
              <a:rPr lang="en-US" sz="3200" dirty="0" err="1"/>
              <a:t>FileInputStream</a:t>
            </a:r>
            <a:endParaRPr lang="en-US" sz="3200" dirty="0"/>
          </a:p>
          <a:p>
            <a:r>
              <a:rPr lang="en-US" sz="3200" dirty="0"/>
              <a:t>4. </a:t>
            </a:r>
            <a:r>
              <a:rPr lang="en-US" sz="3200" dirty="0" err="1"/>
              <a:t>FilterInputStream</a:t>
            </a:r>
            <a:endParaRPr lang="en-US" sz="3200" dirty="0"/>
          </a:p>
          <a:p>
            <a:r>
              <a:rPr lang="en-US" sz="3200" dirty="0"/>
              <a:t>5. </a:t>
            </a:r>
            <a:r>
              <a:rPr lang="en-US" sz="3200" dirty="0" err="1"/>
              <a:t>StringBufferInputStream</a:t>
            </a:r>
            <a:endParaRPr lang="en-US" sz="3200" dirty="0"/>
          </a:p>
          <a:p>
            <a:r>
              <a:rPr lang="en-US" sz="3200" dirty="0"/>
              <a:t>6. </a:t>
            </a:r>
            <a:r>
              <a:rPr lang="en-US" sz="3200" dirty="0" err="1"/>
              <a:t>ObjectInputStream</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1000" y="293914"/>
            <a:ext cx="12420600" cy="2308324"/>
          </a:xfrm>
          <a:prstGeom prst="rect">
            <a:avLst/>
          </a:prstGeom>
          <a:noFill/>
        </p:spPr>
        <p:txBody>
          <a:bodyPr wrap="square" rtlCol="0">
            <a:spAutoFit/>
          </a:bodyPr>
          <a:lstStyle/>
          <a:p>
            <a:r>
              <a:rPr lang="en-US" sz="2400" b="1" dirty="0"/>
              <a:t>Creating an </a:t>
            </a:r>
            <a:r>
              <a:rPr lang="en-US" sz="2400" b="1" dirty="0" err="1"/>
              <a:t>InputStream</a:t>
            </a:r>
            <a:endParaRPr lang="en-US" sz="2400" b="1" dirty="0"/>
          </a:p>
          <a:p>
            <a:r>
              <a:rPr lang="en-US" sz="2400" dirty="0"/>
              <a:t>// Creating an </a:t>
            </a:r>
            <a:r>
              <a:rPr lang="en-US" sz="2400" dirty="0" err="1"/>
              <a:t>InputStream</a:t>
            </a:r>
            <a:endParaRPr lang="en-US" sz="2400" dirty="0"/>
          </a:p>
          <a:p>
            <a:r>
              <a:rPr lang="en-US" sz="2400" dirty="0" err="1"/>
              <a:t>InputStream</a:t>
            </a:r>
            <a:r>
              <a:rPr lang="en-US" sz="2400" dirty="0"/>
              <a:t> obj = new </a:t>
            </a:r>
            <a:r>
              <a:rPr lang="en-US" sz="2400" dirty="0" err="1"/>
              <a:t>FileInputStream</a:t>
            </a:r>
            <a:r>
              <a:rPr lang="en-US" sz="2400" dirty="0"/>
              <a:t>();</a:t>
            </a:r>
          </a:p>
          <a:p>
            <a:r>
              <a:rPr lang="en-US" sz="2400" dirty="0"/>
              <a:t>Here, an input stream is created using </a:t>
            </a:r>
            <a:r>
              <a:rPr lang="en-US" sz="2400" dirty="0" err="1"/>
              <a:t>FileInputStream</a:t>
            </a:r>
            <a:r>
              <a:rPr lang="en-US" sz="2400" dirty="0"/>
              <a:t>. </a:t>
            </a:r>
          </a:p>
          <a:p>
            <a:endParaRPr lang="en-US" sz="2400" dirty="0"/>
          </a:p>
          <a:p>
            <a:r>
              <a:rPr lang="en-US" sz="2400" dirty="0"/>
              <a:t>Note: We can create an input stream from other subclasses as well as </a:t>
            </a:r>
            <a:r>
              <a:rPr lang="en-US" sz="2400" dirty="0" err="1"/>
              <a:t>InputStream</a:t>
            </a:r>
            <a:r>
              <a:rPr lang="en-US" sz="2400" dirty="0"/>
              <a:t>.</a:t>
            </a:r>
          </a:p>
        </p:txBody>
      </p:sp>
      <p:sp>
        <p:nvSpPr>
          <p:cNvPr id="3" name="Text Box 2"/>
          <p:cNvSpPr txBox="1"/>
          <p:nvPr/>
        </p:nvSpPr>
        <p:spPr>
          <a:xfrm>
            <a:off x="381000" y="2884261"/>
            <a:ext cx="16365855" cy="7108825"/>
          </a:xfrm>
          <a:prstGeom prst="rect">
            <a:avLst/>
          </a:prstGeom>
          <a:noFill/>
        </p:spPr>
        <p:txBody>
          <a:bodyPr wrap="square" rtlCol="0" anchor="t">
            <a:spAutoFit/>
          </a:bodyPr>
          <a:lstStyle/>
          <a:p>
            <a:r>
              <a:rPr lang="en-US" sz="2400" b="1" dirty="0"/>
              <a:t>Methods of </a:t>
            </a:r>
            <a:r>
              <a:rPr lang="en-US" sz="2400" b="1" dirty="0" err="1"/>
              <a:t>InputStream</a:t>
            </a:r>
            <a:endParaRPr lang="en-US" sz="2400" b="1" dirty="0"/>
          </a:p>
          <a:p>
            <a:endParaRPr lang="en-US" sz="2400" dirty="0"/>
          </a:p>
          <a:p>
            <a:r>
              <a:rPr lang="en-US" sz="2400" dirty="0"/>
              <a:t>S No.	       Method	                              Description</a:t>
            </a:r>
          </a:p>
          <a:p>
            <a:endParaRPr lang="en-US" sz="2400" dirty="0"/>
          </a:p>
          <a:p>
            <a:r>
              <a:rPr lang="en-US" sz="2400" dirty="0"/>
              <a:t>1	       read()	                               Reads one byte of data from the input stream.</a:t>
            </a:r>
          </a:p>
          <a:p>
            <a:endParaRPr lang="en-US" sz="2400" dirty="0"/>
          </a:p>
          <a:p>
            <a:r>
              <a:rPr lang="en-US" sz="2400" dirty="0"/>
              <a:t>2	      read(byte[] array)()                 Reads byte from the stream and stores that byte in the specified array.</a:t>
            </a:r>
          </a:p>
          <a:p>
            <a:endParaRPr lang="en-US" sz="2400" dirty="0"/>
          </a:p>
          <a:p>
            <a:r>
              <a:rPr lang="en-US" sz="2400" dirty="0"/>
              <a:t>3	      mark()	                               It marks the position in the input stream until the data has been read.</a:t>
            </a:r>
          </a:p>
          <a:p>
            <a:endParaRPr lang="en-US" sz="2400" dirty="0"/>
          </a:p>
          <a:p>
            <a:r>
              <a:rPr lang="en-US" sz="2400" dirty="0"/>
              <a:t>4	      available()                                 Returns the number of bytes available in the input stream.</a:t>
            </a:r>
          </a:p>
          <a:p>
            <a:endParaRPr lang="en-US" sz="2400" dirty="0"/>
          </a:p>
          <a:p>
            <a:r>
              <a:rPr lang="en-US" sz="2400" dirty="0"/>
              <a:t>5	      </a:t>
            </a:r>
            <a:r>
              <a:rPr lang="en-US" sz="2400" dirty="0" err="1"/>
              <a:t>markSupported</a:t>
            </a:r>
            <a:r>
              <a:rPr lang="en-US" sz="2400" dirty="0"/>
              <a:t>()                     It checks if the mark() method and the reset() method is supported in the stream.</a:t>
            </a:r>
          </a:p>
          <a:p>
            <a:endParaRPr lang="en-US" sz="2400" dirty="0"/>
          </a:p>
          <a:p>
            <a:r>
              <a:rPr lang="en-US" sz="2400" dirty="0"/>
              <a:t>6	      reset()	                               Returns the control to the point where the mark was set inside the stream.</a:t>
            </a:r>
          </a:p>
          <a:p>
            <a:endParaRPr lang="en-US" sz="2400" dirty="0"/>
          </a:p>
          <a:p>
            <a:r>
              <a:rPr lang="en-US" sz="2400" dirty="0"/>
              <a:t>7	      skips()	                               Skips and removes a particular number of bytes from the input stream.</a:t>
            </a:r>
          </a:p>
          <a:p>
            <a:endParaRPr lang="en-US" sz="2400" dirty="0"/>
          </a:p>
          <a:p>
            <a:r>
              <a:rPr lang="en-US" sz="2400" dirty="0"/>
              <a:t>8	      close()	                               Closes the input stream.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5800" y="647700"/>
            <a:ext cx="16177895" cy="8709025"/>
          </a:xfrm>
          <a:prstGeom prst="rect">
            <a:avLst/>
          </a:prstGeom>
          <a:noFill/>
        </p:spPr>
        <p:txBody>
          <a:bodyPr wrap="square" rtlCol="0">
            <a:spAutoFit/>
          </a:bodyPr>
          <a:lstStyle/>
          <a:p>
            <a:pPr algn="l"/>
            <a:r>
              <a:rPr lang="en-US" sz="4000"/>
              <a:t>2. Output Stream:</a:t>
            </a:r>
          </a:p>
          <a:p>
            <a:pPr algn="l"/>
            <a:r>
              <a:rPr lang="en-US" sz="4000"/>
              <a:t>The output stream is used to write data to numerous output devices like the monitor, file, etc. OutputStream is an abstract superclass that represents an output stream. OutputStream is an abstract class and because of this, it is not useful by itself. However, its subclasses are used to write data.</a:t>
            </a:r>
          </a:p>
          <a:p>
            <a:pPr algn="l"/>
            <a:endParaRPr lang="en-US" sz="4000"/>
          </a:p>
          <a:p>
            <a:pPr algn="l"/>
            <a:r>
              <a:rPr lang="en-US" sz="4000"/>
              <a:t>There are several subclasses of the OutputStream class which are as follows:</a:t>
            </a:r>
          </a:p>
          <a:p>
            <a:pPr algn="l"/>
            <a:endParaRPr lang="en-US" sz="4000"/>
          </a:p>
          <a:p>
            <a:pPr algn="l"/>
            <a:r>
              <a:rPr lang="en-US" sz="4000"/>
              <a:t>1. ByteArrayOutputStream</a:t>
            </a:r>
          </a:p>
          <a:p>
            <a:pPr algn="l"/>
            <a:r>
              <a:rPr lang="en-US" sz="4000"/>
              <a:t>2. FileOutputStream</a:t>
            </a:r>
          </a:p>
          <a:p>
            <a:pPr algn="l"/>
            <a:r>
              <a:rPr lang="en-US" sz="4000"/>
              <a:t>3. StringBufferOutputStream</a:t>
            </a:r>
          </a:p>
          <a:p>
            <a:pPr algn="l"/>
            <a:r>
              <a:rPr lang="en-US" sz="4000"/>
              <a:t>4. ObjectOutputStream</a:t>
            </a:r>
          </a:p>
          <a:p>
            <a:pPr algn="l"/>
            <a:r>
              <a:rPr lang="en-US" sz="4000"/>
              <a:t>5. DataOutputStream</a:t>
            </a:r>
          </a:p>
          <a:p>
            <a:pPr algn="l"/>
            <a:r>
              <a:rPr lang="en-US" sz="4000"/>
              <a:t>6. PrintStream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 y="876300"/>
            <a:ext cx="13250545" cy="2676525"/>
          </a:xfrm>
          <a:prstGeom prst="rect">
            <a:avLst/>
          </a:prstGeom>
          <a:noFill/>
        </p:spPr>
        <p:txBody>
          <a:bodyPr wrap="square" rtlCol="0" anchor="t">
            <a:spAutoFit/>
          </a:bodyPr>
          <a:lstStyle/>
          <a:p>
            <a:r>
              <a:rPr lang="en-US" sz="2800"/>
              <a:t>Creating an OutputStream</a:t>
            </a:r>
          </a:p>
          <a:p>
            <a:r>
              <a:rPr lang="en-US" sz="2800"/>
              <a:t>// Creating an OutputStream</a:t>
            </a:r>
          </a:p>
          <a:p>
            <a:r>
              <a:rPr lang="en-US" sz="2800"/>
              <a:t>OutputStream obj = new FileOutputStream();</a:t>
            </a:r>
          </a:p>
          <a:p>
            <a:r>
              <a:rPr lang="en-US" sz="2800"/>
              <a:t>Here, an output stream is created using FileOutputStream.</a:t>
            </a:r>
          </a:p>
          <a:p>
            <a:endParaRPr lang="en-US" sz="2800"/>
          </a:p>
          <a:p>
            <a:r>
              <a:rPr lang="en-US" sz="2800"/>
              <a:t>Note: We can create an output stream from other subclasses as well as OutputStream.</a:t>
            </a:r>
          </a:p>
        </p:txBody>
      </p:sp>
      <p:sp>
        <p:nvSpPr>
          <p:cNvPr id="3" name="Text Box 2"/>
          <p:cNvSpPr txBox="1"/>
          <p:nvPr/>
        </p:nvSpPr>
        <p:spPr>
          <a:xfrm>
            <a:off x="304800" y="4396105"/>
            <a:ext cx="16193770" cy="5262245"/>
          </a:xfrm>
          <a:prstGeom prst="rect">
            <a:avLst/>
          </a:prstGeom>
          <a:noFill/>
        </p:spPr>
        <p:txBody>
          <a:bodyPr wrap="square" rtlCol="0" anchor="t">
            <a:spAutoFit/>
          </a:bodyPr>
          <a:lstStyle/>
          <a:p>
            <a:r>
              <a:rPr lang="en-US" sz="2800"/>
              <a:t>Methods of OutputStream</a:t>
            </a:r>
          </a:p>
          <a:p>
            <a:endParaRPr lang="en-US" sz="2800"/>
          </a:p>
          <a:p>
            <a:r>
              <a:rPr lang="en-US" sz="2800"/>
              <a:t>S. No.	          Method                      	Description</a:t>
            </a:r>
          </a:p>
          <a:p>
            <a:endParaRPr lang="en-US" sz="2800"/>
          </a:p>
          <a:p>
            <a:r>
              <a:rPr lang="en-US" sz="2800"/>
              <a:t>1.	          write()	                              Writes the specified byte to the output stream.</a:t>
            </a:r>
          </a:p>
          <a:p>
            <a:endParaRPr lang="en-US" sz="2800"/>
          </a:p>
          <a:p>
            <a:r>
              <a:rPr lang="en-US" sz="2800"/>
              <a:t>2.	          write(byte[] array)	        Writes the bytes which are inside a specific array to the output stream.</a:t>
            </a:r>
          </a:p>
          <a:p>
            <a:endParaRPr lang="en-US" sz="2800"/>
          </a:p>
          <a:p>
            <a:r>
              <a:rPr lang="en-US" sz="2800"/>
              <a:t>3.	          close()	                               Closes the output stream.</a:t>
            </a:r>
          </a:p>
          <a:p>
            <a:endParaRPr lang="en-US" sz="2800"/>
          </a:p>
          <a:p>
            <a:r>
              <a:rPr lang="en-US" sz="2800"/>
              <a:t>4.	         flush()	                               Forces to write all the data present in an output stream to the destination.</a:t>
            </a:r>
          </a:p>
          <a:p>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1920</Words>
  <Application>Microsoft Office PowerPoint</Application>
  <PresentationFormat>Custom</PresentationFormat>
  <Paragraphs>271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Calisto MT</vt:lpstr>
      <vt:lpstr>Arial</vt:lpstr>
      <vt:lpstr>Calibri</vt:lpstr>
      <vt:lpstr>Open Sauce</vt:lpstr>
      <vt:lpstr>Open Sauce Heavy</vt:lpstr>
      <vt:lpstr>Centaur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Q1920</cp:lastModifiedBy>
  <cp:revision>10</cp:revision>
  <dcterms:created xsi:type="dcterms:W3CDTF">2006-08-16T00:00:00Z</dcterms:created>
  <dcterms:modified xsi:type="dcterms:W3CDTF">2023-10-23T14:59:09Z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B78B29A2DE7740BA85941C7B0117C556</vt:lpwstr>
  </property>
  <property fmtid="{D5CDD505-2E9C-101B-9397-08002B2CF9AE}" pid="3" name="KSOProductBuildVer">
    <vt:lpwstr>1033-11.2.0.11440</vt:lpwstr>
  </property>
</Properties>
</file>