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ésentation TD"/>
          <p:cNvSpPr txBox="1"/>
          <p:nvPr>
            <p:ph type="ctrTitle"/>
          </p:nvPr>
        </p:nvSpPr>
        <p:spPr>
          <a:xfrm>
            <a:off x="1358900" y="254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Présentation TD</a:t>
            </a:r>
          </a:p>
        </p:txBody>
      </p:sp>
      <p:sp>
        <p:nvSpPr>
          <p:cNvPr id="120" name="Les diagnostics"/>
          <p:cNvSpPr txBox="1"/>
          <p:nvPr>
            <p:ph type="subTitle" sz="quarter" idx="1"/>
          </p:nvPr>
        </p:nvSpPr>
        <p:spPr>
          <a:xfrm>
            <a:off x="1270000" y="33909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Les diagnostics</a:t>
            </a:r>
          </a:p>
        </p:txBody>
      </p:sp>
      <p:pic>
        <p:nvPicPr>
          <p:cNvPr id="121" name="SWOT png.png" descr="SWOT 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233" y="4231795"/>
            <a:ext cx="6934968" cy="43343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Logo polygone montpellier fond noir.jpg" descr="Logo polygone montpellier fond noi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194" y="-1073150"/>
            <a:ext cx="3302001" cy="330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logo tabac presse png.png" descr="logo tabac presse p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3100" y="-6350"/>
            <a:ext cx="1905000" cy="205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iagnostic externe"/>
          <p:cNvSpPr txBox="1"/>
          <p:nvPr>
            <p:ph type="title"/>
          </p:nvPr>
        </p:nvSpPr>
        <p:spPr>
          <a:xfrm>
            <a:off x="952500" y="254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Diagnostic externe</a:t>
            </a:r>
          </a:p>
        </p:txBody>
      </p:sp>
      <p:graphicFrame>
        <p:nvGraphicFramePr>
          <p:cNvPr id="126" name="Tableau"/>
          <p:cNvGraphicFramePr/>
          <p:nvPr/>
        </p:nvGraphicFramePr>
        <p:xfrm>
          <a:off x="1304701" y="2534188"/>
          <a:ext cx="10839898" cy="71948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83306"/>
                <a:gridCol w="1947572"/>
                <a:gridCol w="2165439"/>
                <a:gridCol w="2165439"/>
                <a:gridCol w="2165439"/>
              </a:tblGrid>
              <a:tr h="135514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CRITÈRES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MENACES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OPPORTUNITÉS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 hMerge="1">
                  <a:tcPr/>
                </a:tc>
              </a:tr>
              <a:tr h="684570">
                <a:tc gridSpan="5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 u="sng">
                          <a:solidFill>
                            <a:srgbClr val="FFFFFF"/>
                          </a:solidFill>
                          <a:sym typeface="Helvetica Neue"/>
                        </a:rPr>
                        <a:t>MICRO ENVIRONNEMENT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5157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CLIENTÈLE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UN MILLION DE FRANÇAIS ONT ARRETÉ DE FUMER EN L’ESPACE D’UN AN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EMPLACEMENT STRATÉGIQUE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56329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CONCURRENTS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DE NOMBREUX POINTS DE VENTES AUX ALENTOURS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MONOPRIX SUPPRIME LE RAYON PRESSE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55783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PROPRIÉTAIRE DES FONDS DE COMMERCES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EXIGE DE REPONDRE À LA NOUVELLE POLITIQUE DU CENTRE COMMERCIAL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SE MODERNISER POUR POUVOIR MIEUX REPONDRE AUX ATTENTES DES CONSOMMATEURS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27" name="groupe de personne png.png" descr="groupe de personne 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800" y="4302075"/>
            <a:ext cx="593917" cy="705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croissement.png" descr="acroisse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4900" y="6844517"/>
            <a:ext cx="1203238" cy="772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UITE DIAG EXTERNE"/>
          <p:cNvSpPr txBox="1"/>
          <p:nvPr>
            <p:ph type="title"/>
          </p:nvPr>
        </p:nvSpPr>
        <p:spPr>
          <a:xfrm>
            <a:off x="952500" y="-18960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b="1" sz="6400" u="sng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SUITE DIAG EXTERNE</a:t>
            </a:r>
          </a:p>
        </p:txBody>
      </p:sp>
      <p:graphicFrame>
        <p:nvGraphicFramePr>
          <p:cNvPr id="131" name="Tableau"/>
          <p:cNvGraphicFramePr/>
          <p:nvPr/>
        </p:nvGraphicFramePr>
        <p:xfrm>
          <a:off x="1262260" y="1373336"/>
          <a:ext cx="10839898" cy="71948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7284"/>
                <a:gridCol w="1703593"/>
                <a:gridCol w="2165439"/>
                <a:gridCol w="2165439"/>
                <a:gridCol w="2165439"/>
              </a:tblGrid>
              <a:tr h="40560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CRITÈRES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MENACES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OPPORTUNITÉS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 hMerge="1">
                  <a:tcPr/>
                </a:tc>
              </a:tr>
              <a:tr h="404299">
                <a:tc gridSpan="5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 u="sng">
                          <a:solidFill>
                            <a:srgbClr val="FFFFFF"/>
                          </a:solidFill>
                          <a:sym typeface="Helvetica Neue"/>
                        </a:rPr>
                        <a:t>MACRO ENVIRONNEMENT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42078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POLITIQUE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GOUVERNEMENT QUI INCITE À ARRETER DE FUMER (MOIS SANS TABAC..)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PROJET DE RÉNOVATION CONCERNANT LE CENTRE DE MONTPELLIER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75441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ECONOMIQUE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SITUATION ÉCO GLOBALE EN DÉCLIN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MONOPRIX SUPPRIME LE RAYON PRESSE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102248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SOCIAL OU SOCIO CULTUREL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LE MARCHÉ PARALLÈLE NE CESSE DE PRENDRE DE L’AMPLEUR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UN PASSAGE PLUS ELEVE QU’AUPARAVANT AU SEIN DU POLYGONE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94395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TECHNOLOGIQUE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L’ÉSSOR DE LA PRESSE NUMÉRIQUE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  DE NOUVELLES MACHINES AUTONOMNES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06175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ÉCOLOGIQUE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LA CIGARETTE MAUVAISE IMAGE (MÉGOTS)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NOUVEAUX PRODUITS COMPLÉMENTAIRES RESPONSABLES
(briquets, papiers à rouler)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10265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LÉGISLATIF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LOI SUR L’AUGMENTATION DU PRIX DES PAQUETS DE CIGARETTES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AIDE FINANCIÈRE POUR SE RÉNOVER MISE EN PLACE PAR LA DOUANE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057141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ENVIRONNEMENTGÉOGRAPHIQUE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i="1"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              L’UC EST SITUÉE DANS          UN PARC D’ACTIVITÉ    COMMERCIALE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32" name="€ png.png" descr="€ 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6518" y="3340872"/>
            <a:ext cx="628245" cy="63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tablette png.png" descr="tablette 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8164" y="5839150"/>
            <a:ext cx="744952" cy="63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́got png.png" descr="mégot p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9000" y="6659181"/>
            <a:ext cx="867541" cy="867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briquet écolo png.png" descr="briquet écolo p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523751" y="6510724"/>
            <a:ext cx="1316118" cy="1164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Logo polygone montpellier fond noir.jpg" descr="Logo polygone montpellier fond noir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56609" y="8635579"/>
            <a:ext cx="959272" cy="959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IAGNOSTIC INTERNE"/>
          <p:cNvSpPr txBox="1"/>
          <p:nvPr>
            <p:ph type="title"/>
          </p:nvPr>
        </p:nvSpPr>
        <p:spPr>
          <a:xfrm>
            <a:off x="952500" y="-381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DIAGNOSTIC INTERNE</a:t>
            </a:r>
          </a:p>
        </p:txBody>
      </p:sp>
      <p:graphicFrame>
        <p:nvGraphicFramePr>
          <p:cNvPr id="139" name="Tableau"/>
          <p:cNvGraphicFramePr/>
          <p:nvPr/>
        </p:nvGraphicFramePr>
        <p:xfrm>
          <a:off x="1478160" y="1484114"/>
          <a:ext cx="10839898" cy="71948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1679"/>
                <a:gridCol w="1709199"/>
                <a:gridCol w="2165439"/>
                <a:gridCol w="2165439"/>
                <a:gridCol w="2165439"/>
              </a:tblGrid>
              <a:tr h="36434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CRITERES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FORCES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FAIBLESSES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</a:tr>
              <a:tr h="73229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LOCALISATION DE L’UC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EMPLACEMENT DE PREMIER CHOIX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LOYER ÉLEVÉ 10 000€/MOIS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48265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PRIX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POLITIQUE D’ALIGNEMENT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b="1"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0668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LA CLIENTÈLE ACTUELLE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ZONE DE CHALANDISE FORTEMENT ÉTENDUE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CLIENTS EN PERDITION DÛ NOTAMMENT À L’AUGMENTATION DU PRIX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40134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LA COMMUNICATION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ABSENCE DE PROMOTION MASS MEDIA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242113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EXPERTISE TECHNOLOGIQUE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LOGICIEL PERMETTANT DE CHERCHER LE STOCK D’UN PRODUIT
CAISSES:  DIFFUSEURS DE PROMOS  AVEC UN DESIGN MODERNE</a:t>
                      </a:r>
                    </a:p>
                  </a:txBody>
                  <a:tcPr marL="50800" marR="50800" marT="50800" marB="50800" anchor="ctr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PAS DE CAISSES EN LIBRE SERVICE
PAS DE PRÉSENCE SUR INTERNET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tc hMerge="1">
                  <a:tcPr/>
                </a:tc>
              </a:tr>
              <a:tr h="18209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Plan de masse et
Marchandisage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BEAUCOUP D’ILV AVEC DES MISES EN AVANT 
LE RÉASSORT SE FAIT TRÉS RAPIDEMENT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PAS D’ANIMATION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40" name="stop pub.jpg" descr="stop pub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7059" y="4232473"/>
            <a:ext cx="1730177" cy="1730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aisse strator png.png" descr="caisse strator 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1852" y="6170738"/>
            <a:ext cx="1717391" cy="1250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fleche descendante.png" descr="fleche descendan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40814" y="3471564"/>
            <a:ext cx="751186" cy="75118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e"/>
          <p:cNvSpPr txBox="1"/>
          <p:nvPr/>
        </p:nvSpPr>
        <p:spPr>
          <a:xfrm>
            <a:off x="321468" y="4415767"/>
            <a:ext cx="876425" cy="42329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000">
                <a:solidFill>
                  <a:srgbClr val="000000"/>
                </a:solidFill>
                <a:latin typeface="Apple Color Emoji"/>
                <a:ea typeface="Apple Color Emoji"/>
                <a:cs typeface="Apple Color Emoji"/>
                <a:sym typeface="Apple Color Emoji"/>
              </a:defRPr>
            </a:pPr>
          </a:p>
        </p:txBody>
      </p:sp>
      <p:pic>
        <p:nvPicPr>
          <p:cNvPr id="144" name="personne qui s'ennuie.png" descr="personne qui s'ennu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78195" y="8153565"/>
            <a:ext cx="876425" cy="1377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onhome qui court png.png" descr="bonhome qui court pn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00900" y="8322948"/>
            <a:ext cx="751186" cy="751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UITE DIAGNOSTIC INTERNE"/>
          <p:cNvSpPr txBox="1"/>
          <p:nvPr>
            <p:ph type="title"/>
          </p:nvPr>
        </p:nvSpPr>
        <p:spPr>
          <a:xfrm>
            <a:off x="952500" y="-76200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 u="sng"/>
            </a:lvl1pPr>
          </a:lstStyle>
          <a:p>
            <a:pPr/>
            <a:r>
              <a:t>SUITE DIAGNOSTIC INTERNE</a:t>
            </a:r>
          </a:p>
        </p:txBody>
      </p:sp>
      <p:graphicFrame>
        <p:nvGraphicFramePr>
          <p:cNvPr id="148" name="Tableau"/>
          <p:cNvGraphicFramePr/>
          <p:nvPr/>
        </p:nvGraphicFramePr>
        <p:xfrm>
          <a:off x="1088801" y="2157834"/>
          <a:ext cx="10839898" cy="71948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1679"/>
                <a:gridCol w="1709199"/>
                <a:gridCol w="2165439"/>
                <a:gridCol w="2165439"/>
                <a:gridCol w="2165439"/>
              </a:tblGrid>
              <a:tr h="46107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CRITERES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FORCES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FAIBLESSES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</a:tr>
              <a:tr h="107550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GRC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BEAUCOUP DE CLIENTS FIDÈLES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PAS DE BASE DE DONNÉES CLIENTS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2835215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PRODUITS ET SERVICES ASSOCIÉS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PRODUITS CLASSÉS PAR THÈMES
STOCK EN COHÉRANCE AVEC LA DEMANDE
BEAUCOUP D’ARTICLES COMPLÉMENTAIRES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i="1"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038587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SAVOIR FAIRE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PRÉPARER LES PRODUITS DISPONIBLES À LA VENTE
CONNAISANCES EN TABAC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i="1"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8755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LA MÉTHODE DE VENTE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LIBERTÉ D’ADAPTER SON APPROCHE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i="1"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31099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LE MANAGEMENT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BONNE COMMUNICATION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PEU OU PAS DE FORMATION EN INTERNE (E-LEARNING)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49" name="pouce rouge png.png" descr="pouce rouge 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9400" y="3099112"/>
            <a:ext cx="944380" cy="590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annonce png.png" descr="annonce 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9988" y="8223026"/>
            <a:ext cx="813024" cy="813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reflexion png.png" descr="reflexion p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1400" y="4057774"/>
            <a:ext cx="1638052" cy="16380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UITE DIAGNOSTIC INTERNE"/>
          <p:cNvSpPr txBox="1"/>
          <p:nvPr>
            <p:ph type="title"/>
          </p:nvPr>
        </p:nvSpPr>
        <p:spPr>
          <a:xfrm>
            <a:off x="952500" y="-152400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 u="sng"/>
            </a:lvl1pPr>
          </a:lstStyle>
          <a:p>
            <a:pPr/>
            <a:r>
              <a:t>SUITE DIAGNOSTIC INTERNE</a:t>
            </a:r>
          </a:p>
        </p:txBody>
      </p:sp>
      <p:graphicFrame>
        <p:nvGraphicFramePr>
          <p:cNvPr id="154" name="Tableau"/>
          <p:cNvGraphicFramePr/>
          <p:nvPr/>
        </p:nvGraphicFramePr>
        <p:xfrm>
          <a:off x="1088801" y="2080145"/>
          <a:ext cx="10839898" cy="71948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21679"/>
                <a:gridCol w="1709199"/>
                <a:gridCol w="2165439"/>
                <a:gridCol w="2165439"/>
                <a:gridCol w="2165439"/>
              </a:tblGrid>
              <a:tr h="82937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CRITERES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FORCES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FAIBLESSES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/>
                    </a:solidFill>
                  </a:tcPr>
                </a:tc>
                <a:tc hMerge="1">
                  <a:tcPr/>
                </a:tc>
              </a:tr>
              <a:tr h="633435">
                <a:tc gridSpan="5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 u="sng">
                          <a:solidFill>
                            <a:srgbClr val="FFFFFF"/>
                          </a:solidFill>
                          <a:sym typeface="Helvetica Neue"/>
                        </a:rPr>
                        <a:t>LES RESSOURCES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3791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HUMAINES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4 À 5 SALARIÉS POLYVALENTS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PAS SUVIS DE CURSUS ACADÉMIQUE EN ADÉQUATION ILS ONT DONC APPRIS SUR LE TAS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567393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FINANCIÈRES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UN CHIFFRE D’AFFAIRES ÉLEVÉ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PERTE DE LA LICENCE FDJ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39726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MATÉRIELLES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UNE MULTITUDE DE PRÉSENTOIRS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PAS DE MACHINE AUTONOME PERMETTANT LA VENTE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  <a:tr h="151387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ym typeface="Helvetica Neue"/>
                        </a:rPr>
                        <a:t>IMMATÉRIELLES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FORTE NOTORIÉTÉ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i="1" sz="2200">
                          <a:solidFill>
                            <a:srgbClr val="FFFFFF"/>
                          </a:solidFill>
                          <a:sym typeface="Helvetica Neue"/>
                        </a:rPr>
                        <a:t>IMAGE D’UNE ENTREPRISE EN RECONSTRUCTION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55" name="polyvalent png horloge.png" descr="polyvalent png horlo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3096964"/>
            <a:ext cx="2408486" cy="2408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smiley pas content png.png" descr="smiley pas content 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34500" y="5880893"/>
            <a:ext cx="564357" cy="564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notoriété png.png" descr="notoriété p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96100" y="8509446"/>
            <a:ext cx="806004" cy="806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ILAN"/>
          <p:cNvSpPr txBox="1"/>
          <p:nvPr>
            <p:ph type="title"/>
          </p:nvPr>
        </p:nvSpPr>
        <p:spPr>
          <a:xfrm>
            <a:off x="18542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BILAN</a:t>
            </a:r>
          </a:p>
        </p:txBody>
      </p:sp>
      <p:sp>
        <p:nvSpPr>
          <p:cNvPr id="160" name="LA RÉNOVATION DU CENTRE COMMERCIAL S’ACCOMPAGNE D’UNE NOUVELLE POLITIQUE MISE EN PLACE…"/>
          <p:cNvSpPr txBox="1"/>
          <p:nvPr>
            <p:ph type="body" idx="1"/>
          </p:nvPr>
        </p:nvSpPr>
        <p:spPr>
          <a:xfrm>
            <a:off x="1854200" y="2438400"/>
            <a:ext cx="11099800" cy="6286500"/>
          </a:xfrm>
          <a:prstGeom prst="rect">
            <a:avLst/>
          </a:prstGeom>
        </p:spPr>
        <p:txBody>
          <a:bodyPr/>
          <a:lstStyle/>
          <a:p>
            <a:pPr algn="ctr"/>
            <a:r>
              <a:t>LA RÉNOVATION DU CENTRE COMMERCIAL S’ACCOMPAGNE D’UNE NOUVELLE POLITIQUE MISE EN PLACE</a:t>
            </a:r>
          </a:p>
          <a:p>
            <a:pPr algn="ctr"/>
            <a:r>
              <a:t>L’ENTREPRISE DOIT SE PLIER AU EXIGENCE DU LIEU D’IMPLANTATION</a:t>
            </a:r>
          </a:p>
        </p:txBody>
      </p:sp>
      <p:sp>
        <p:nvSpPr>
          <p:cNvPr id="161" name="IMPORTANT"/>
          <p:cNvSpPr txBox="1"/>
          <p:nvPr/>
        </p:nvSpPr>
        <p:spPr>
          <a:xfrm>
            <a:off x="6446723" y="3344520"/>
            <a:ext cx="19147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5"/>
                </a:solidFill>
              </a:defRPr>
            </a:lvl1pPr>
          </a:lstStyle>
          <a:p>
            <a:pPr/>
            <a:r>
              <a:t>IMPORTANT</a:t>
            </a:r>
          </a:p>
        </p:txBody>
      </p:sp>
      <p:pic>
        <p:nvPicPr>
          <p:cNvPr id="162" name="Renovation affiche votre polygone de demain.jpeg" descr="Renovation affiche votre polygone de demai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254250"/>
            <a:ext cx="12700000" cy="599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ROBLÉMAT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PROBLÉMATIQUE</a:t>
            </a:r>
          </a:p>
        </p:txBody>
      </p:sp>
      <p:sp>
        <p:nvSpPr>
          <p:cNvPr id="165" name="COMMENT RESPECTER LA NOUVELLE POLITIQUE MISE EN PLACE PAR LA SOCRI?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algn="just"/>
            <a:r>
              <a:t>COMMENT RESPECTER LA NOUVELLE POLITIQUE MISE EN PLACE PAR LA SOCRI?</a:t>
            </a:r>
          </a:p>
          <a:p>
            <a:pPr algn="ctr"/>
            <a:r>
              <a:t>—&gt; RÉAMÉNAGEMENT TOTAL DE LA SURFACE DE VENTE</a:t>
            </a:r>
          </a:p>
        </p:txBody>
      </p:sp>
      <p:pic>
        <p:nvPicPr>
          <p:cNvPr id="166" name="mieux vous accueillir polygone.jpeg" descr="mieux vous accueillir polygon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" y="2076450"/>
            <a:ext cx="12700000" cy="599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