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339" r:id="rId11"/>
    <p:sldId id="341" r:id="rId12"/>
    <p:sldId id="340" r:id="rId13"/>
    <p:sldId id="265" r:id="rId14"/>
    <p:sldId id="333" r:id="rId15"/>
    <p:sldId id="334" r:id="rId16"/>
    <p:sldId id="335" r:id="rId17"/>
    <p:sldId id="336" r:id="rId18"/>
    <p:sldId id="337" r:id="rId19"/>
    <p:sldId id="338" r:id="rId20"/>
    <p:sldId id="266" r:id="rId21"/>
    <p:sldId id="267" r:id="rId22"/>
    <p:sldId id="268" r:id="rId23"/>
    <p:sldId id="269" r:id="rId24"/>
    <p:sldId id="270" r:id="rId25"/>
    <p:sldId id="271" r:id="rId26"/>
    <p:sldId id="272" r:id="rId27"/>
    <p:sldId id="273" r:id="rId28"/>
    <p:sldId id="274" r:id="rId29"/>
    <p:sldId id="275" r:id="rId30"/>
    <p:sldId id="276" r:id="rId31"/>
    <p:sldId id="328" r:id="rId32"/>
    <p:sldId id="329" r:id="rId33"/>
    <p:sldId id="330" r:id="rId34"/>
    <p:sldId id="332" r:id="rId35"/>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1546"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1"/>
  <c:style val="2"/>
  <c:chart>
    <c:autoTitleDeleted val="1"/>
    <c:view3D>
      <c:rotX val="0"/>
      <c:rotY val="0"/>
      <c:rAngAx val="1"/>
    </c:view3D>
    <c:floor>
      <c:thickness val="0"/>
    </c:floor>
    <c:sideWall>
      <c:thickness val="0"/>
    </c:sideWall>
    <c:backWall>
      <c:thickness val="0"/>
    </c:backWall>
    <c:plotArea>
      <c:layout/>
      <c:bar3DChart>
        <c:barDir val="col"/>
        <c:grouping val="standard"/>
        <c:varyColors val="1"/>
        <c:ser>
          <c:idx val="0"/>
          <c:order val="0"/>
          <c:tx>
            <c:strRef>
              <c:f>Sheet1!$B$1</c:f>
              <c:strCache>
                <c:ptCount val="1"/>
                <c:pt idx="0">
                  <c:v>Series 1</c:v>
                </c:pt>
              </c:strCache>
            </c:strRef>
          </c:tx>
          <c:invertIfNegative val="1"/>
          <c:dLbls>
            <c:spPr>
              <a:noFill/>
              <a:ln>
                <a:noFill/>
              </a:ln>
              <a:effectLst/>
            </c:spPr>
            <c:showLegendKey val="1"/>
            <c:showVal val="1"/>
            <c:showCatName val="1"/>
            <c:showSerName val="1"/>
            <c:showPercent val="1"/>
            <c:showBubbleSize val="1"/>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C518-478C-93E4-FC264F7E6AD6}"/>
            </c:ext>
          </c:extLst>
        </c:ser>
        <c:ser>
          <c:idx val="1"/>
          <c:order val="1"/>
          <c:tx>
            <c:strRef>
              <c:f>Sheet1!$C$1</c:f>
              <c:strCache>
                <c:ptCount val="1"/>
                <c:pt idx="0">
                  <c:v>Series 2</c:v>
                </c:pt>
              </c:strCache>
            </c:strRef>
          </c:tx>
          <c:invertIfNegative val="1"/>
          <c:dLbls>
            <c:spPr>
              <a:noFill/>
              <a:ln>
                <a:noFill/>
              </a:ln>
              <a:effectLst/>
            </c:spPr>
            <c:showLegendKey val="1"/>
            <c:showVal val="1"/>
            <c:showCatName val="1"/>
            <c:showSerName val="1"/>
            <c:showPercent val="1"/>
            <c:showBubbleSize val="1"/>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C518-478C-93E4-FC264F7E6AD6}"/>
            </c:ext>
          </c:extLst>
        </c:ser>
        <c:ser>
          <c:idx val="2"/>
          <c:order val="2"/>
          <c:tx>
            <c:strRef>
              <c:f>Sheet1!$D$1</c:f>
              <c:strCache>
                <c:ptCount val="1"/>
                <c:pt idx="0">
                  <c:v>Series 3</c:v>
                </c:pt>
              </c:strCache>
            </c:strRef>
          </c:tx>
          <c:invertIfNegative val="1"/>
          <c:dLbls>
            <c:spPr>
              <a:noFill/>
              <a:ln>
                <a:noFill/>
              </a:ln>
              <a:effectLst/>
            </c:spPr>
            <c:showLegendKey val="1"/>
            <c:showVal val="1"/>
            <c:showCatName val="1"/>
            <c:showSerName val="1"/>
            <c:showPercent val="1"/>
            <c:showBubbleSize val="1"/>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C518-478C-93E4-FC264F7E6AD6}"/>
            </c:ext>
          </c:extLst>
        </c:ser>
        <c:dLbls>
          <c:showLegendKey val="0"/>
          <c:showVal val="0"/>
          <c:showCatName val="0"/>
          <c:showSerName val="0"/>
          <c:showPercent val="0"/>
          <c:showBubbleSize val="0"/>
        </c:dLbls>
        <c:gapWidth val="150"/>
        <c:shape val="box"/>
        <c:axId val="80845824"/>
        <c:axId val="80868096"/>
        <c:axId val="80753984"/>
      </c:bar3DChart>
      <c:catAx>
        <c:axId val="80845824"/>
        <c:scaling>
          <c:orientation val="minMax"/>
        </c:scaling>
        <c:delete val="1"/>
        <c:axPos val="b"/>
        <c:numFmt formatCode="General" sourceLinked="1"/>
        <c:majorTickMark val="cross"/>
        <c:minorTickMark val="cross"/>
        <c:tickLblPos val="nextTo"/>
        <c:crossAx val="80868096"/>
        <c:crosses val="autoZero"/>
        <c:auto val="1"/>
        <c:lblAlgn val="ctr"/>
        <c:lblOffset val="100"/>
        <c:noMultiLvlLbl val="1"/>
      </c:catAx>
      <c:valAx>
        <c:axId val="80868096"/>
        <c:scaling>
          <c:orientation val="minMax"/>
        </c:scaling>
        <c:delete val="1"/>
        <c:axPos val="l"/>
        <c:majorGridlines/>
        <c:numFmt formatCode="General" sourceLinked="1"/>
        <c:majorTickMark val="cross"/>
        <c:minorTickMark val="cross"/>
        <c:tickLblPos val="nextTo"/>
        <c:crossAx val="80845824"/>
        <c:crosses val="autoZero"/>
        <c:crossBetween val="between"/>
      </c:valAx>
      <c:serAx>
        <c:axId val="80753984"/>
        <c:scaling>
          <c:orientation val="minMax"/>
        </c:scaling>
        <c:delete val="1"/>
        <c:axPos val="b"/>
        <c:majorTickMark val="cross"/>
        <c:minorTickMark val="cross"/>
        <c:tickLblPos val="nextTo"/>
        <c:crossAx val="80868096"/>
        <c:crosses val="autoZero"/>
      </c:serAx>
    </c:plotArea>
    <c:legend>
      <c:legendPos val="r"/>
      <c:overlay val="1"/>
    </c:legend>
    <c:plotVisOnly val="1"/>
    <c:dispBlanksAs val="gap"/>
    <c:showDLblsOverMax val="1"/>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7973F9-1BC0-4E5C-8D63-40DFC591BDFA}" type="datetimeFigureOut">
              <a:rPr lang="en-US" smtClean="0"/>
              <a:pPr/>
              <a:t>5/12/2022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134ED5-532A-425F-A922-9BEC6C01C778}" type="slidenum">
              <a:rPr lang="en-US" smtClean="0"/>
              <a:pPr/>
              <a:t>‹#›</a:t>
            </a:fld>
            <a:endParaRPr lang="en-US" dirty="0"/>
          </a:p>
        </p:txBody>
      </p:sp>
    </p:spTree>
    <p:extLst>
      <p:ext uri="{BB962C8B-B14F-4D97-AF65-F5344CB8AC3E}">
        <p14:creationId xmlns:p14="http://schemas.microsoft.com/office/powerpoint/2010/main" val="3208480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p:spPr>
        <p:txBody>
          <a:bodyPr/>
          <a:lstStyle/>
          <a:p>
            <a:fld id="{43228389-D4FE-43F3-82BC-7036525A36A3}" type="slidenum">
              <a:rPr lang="en-US" smtClean="0">
                <a:cs typeface="Arial" charset="0"/>
              </a:rPr>
              <a:pPr/>
              <a:t>3</a:t>
            </a:fld>
            <a:endParaRPr lang="en-US" dirty="0">
              <a:cs typeface="Arial" charset="0"/>
            </a:endParaRPr>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556254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imes New Roman" panose="02020603050405020304" pitchFamily="18" charset="0"/>
                <a:cs typeface="Arial" panose="020B0604020202020204" pitchFamily="34" charset="0"/>
              </a:defRPr>
            </a:lvl1pPr>
            <a:lvl2pPr marL="742950" indent="-285750" defTabSz="96520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defTabSz="9652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defTabSz="9652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defTabSz="9652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E00F8790-6271-43F5-883A-2A534806112E}" type="slidenum">
              <a:rPr lang="he-IL" altLang="en-US" sz="1300">
                <a:cs typeface="Times New Roman" panose="02020603050405020304" pitchFamily="18" charset="0"/>
              </a:rPr>
              <a:pPr/>
              <a:t>27</a:t>
            </a:fld>
            <a:endParaRPr lang="en-US" altLang="en-US" sz="1300">
              <a:cs typeface="Times New Roman" panose="02020603050405020304"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en-US"/>
          </a:p>
        </p:txBody>
      </p:sp>
    </p:spTree>
    <p:extLst>
      <p:ext uri="{BB962C8B-B14F-4D97-AF65-F5344CB8AC3E}">
        <p14:creationId xmlns:p14="http://schemas.microsoft.com/office/powerpoint/2010/main" val="306471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imes New Roman" panose="02020603050405020304" pitchFamily="18" charset="0"/>
                <a:cs typeface="Arial" panose="020B0604020202020204" pitchFamily="34" charset="0"/>
              </a:defRPr>
            </a:lvl1pPr>
            <a:lvl2pPr marL="742950" indent="-285750" defTabSz="96520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defTabSz="9652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defTabSz="9652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defTabSz="9652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5DA971B3-1C19-490C-94CA-62695D0AC7A6}" type="slidenum">
              <a:rPr lang="he-IL" altLang="en-US" sz="1300">
                <a:cs typeface="Times New Roman" panose="02020603050405020304" pitchFamily="18" charset="0"/>
              </a:rPr>
              <a:pPr/>
              <a:t>29</a:t>
            </a:fld>
            <a:endParaRPr lang="en-US" altLang="en-US" sz="1300">
              <a:cs typeface="Times New Roman" panose="02020603050405020304"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en-US"/>
          </a:p>
        </p:txBody>
      </p:sp>
    </p:spTree>
    <p:extLst>
      <p:ext uri="{BB962C8B-B14F-4D97-AF65-F5344CB8AC3E}">
        <p14:creationId xmlns:p14="http://schemas.microsoft.com/office/powerpoint/2010/main" val="433228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imes New Roman" panose="02020603050405020304" pitchFamily="18" charset="0"/>
                <a:cs typeface="Arial" panose="020B0604020202020204" pitchFamily="34" charset="0"/>
              </a:defRPr>
            </a:lvl1pPr>
            <a:lvl2pPr marL="742950" indent="-285750" defTabSz="96520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defTabSz="9652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defTabSz="9652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defTabSz="9652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D32D4178-4BCD-4A08-9B22-D011FE0302B0}" type="slidenum">
              <a:rPr lang="he-IL" altLang="en-US" sz="1300">
                <a:cs typeface="Times New Roman" panose="02020603050405020304" pitchFamily="18" charset="0"/>
              </a:rPr>
              <a:pPr/>
              <a:t>30</a:t>
            </a:fld>
            <a:endParaRPr lang="en-US" altLang="en-US" sz="1300">
              <a:cs typeface="Times New Roman" panose="02020603050405020304"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en-US"/>
          </a:p>
        </p:txBody>
      </p:sp>
    </p:spTree>
    <p:extLst>
      <p:ext uri="{BB962C8B-B14F-4D97-AF65-F5344CB8AC3E}">
        <p14:creationId xmlns:p14="http://schemas.microsoft.com/office/powerpoint/2010/main" val="489652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134ED5-532A-425F-A922-9BEC6C01C778}" type="slidenum">
              <a:rPr lang="en-US" smtClean="0"/>
              <a:pPr/>
              <a:t>33</a:t>
            </a:fld>
            <a:endParaRPr lang="en-US" dirty="0"/>
          </a:p>
        </p:txBody>
      </p:sp>
    </p:spTree>
    <p:extLst>
      <p:ext uri="{BB962C8B-B14F-4D97-AF65-F5344CB8AC3E}">
        <p14:creationId xmlns:p14="http://schemas.microsoft.com/office/powerpoint/2010/main" val="3457269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F13B1B6C-135B-4020-B366-4B35DF85A847}" type="slidenum">
              <a:rPr lang="en-US" smtClean="0"/>
              <a:pPr eaLnBrk="1" hangingPunct="1"/>
              <a:t>4</a:t>
            </a:fld>
            <a:endParaRPr lang="en-US" dirty="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2030409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a:ln/>
        </p:spPr>
      </p:sp>
      <p:sp>
        <p:nvSpPr>
          <p:cNvPr id="79874" name="Notes Placeholder 2"/>
          <p:cNvSpPr>
            <a:spLocks noGrp="1"/>
          </p:cNvSpPr>
          <p:nvPr>
            <p:ph type="body" idx="1"/>
          </p:nvPr>
        </p:nvSpPr>
        <p:spPr>
          <a:noFill/>
          <a:ln/>
        </p:spPr>
        <p:txBody>
          <a:bodyPr/>
          <a:lstStyle/>
          <a:p>
            <a:endParaRPr lang="en-US" dirty="0"/>
          </a:p>
        </p:txBody>
      </p:sp>
      <p:sp>
        <p:nvSpPr>
          <p:cNvPr id="4" name="Slide Number Placeholder 3"/>
          <p:cNvSpPr>
            <a:spLocks noGrp="1"/>
          </p:cNvSpPr>
          <p:nvPr>
            <p:ph type="sldNum" sz="quarter" idx="5"/>
          </p:nvPr>
        </p:nvSpPr>
        <p:spPr/>
        <p:txBody>
          <a:bodyPr/>
          <a:lstStyle/>
          <a:p>
            <a:pPr>
              <a:defRPr/>
            </a:pPr>
            <a:fld id="{E2073AC5-CF58-4937-93DE-F901A946BFA7}" type="slidenum">
              <a:rPr lang="en-US" smtClean="0"/>
              <a:pPr>
                <a:defRPr/>
              </a:pPr>
              <a:t>13</a:t>
            </a:fld>
            <a:endParaRPr lang="en-US" dirty="0"/>
          </a:p>
        </p:txBody>
      </p:sp>
    </p:spTree>
    <p:extLst>
      <p:ext uri="{BB962C8B-B14F-4D97-AF65-F5344CB8AC3E}">
        <p14:creationId xmlns:p14="http://schemas.microsoft.com/office/powerpoint/2010/main" val="2435664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p:cNvSpPr>
          <p:nvPr>
            <p:ph type="sldImg"/>
          </p:nvPr>
        </p:nvSpPr>
        <p:spPr>
          <a:ln/>
        </p:spPr>
      </p:sp>
      <p:sp>
        <p:nvSpPr>
          <p:cNvPr id="81922" name="Notes Placeholder 2"/>
          <p:cNvSpPr>
            <a:spLocks noGrp="1"/>
          </p:cNvSpPr>
          <p:nvPr>
            <p:ph type="body" idx="1"/>
          </p:nvPr>
        </p:nvSpPr>
        <p:spPr>
          <a:noFill/>
          <a:ln/>
        </p:spPr>
        <p:txBody>
          <a:bodyPr/>
          <a:lstStyle/>
          <a:p>
            <a:endParaRPr lang="en-US" dirty="0"/>
          </a:p>
        </p:txBody>
      </p:sp>
      <p:sp>
        <p:nvSpPr>
          <p:cNvPr id="4" name="Slide Number Placeholder 3"/>
          <p:cNvSpPr>
            <a:spLocks noGrp="1"/>
          </p:cNvSpPr>
          <p:nvPr>
            <p:ph type="sldNum" sz="quarter" idx="5"/>
          </p:nvPr>
        </p:nvSpPr>
        <p:spPr/>
        <p:txBody>
          <a:bodyPr/>
          <a:lstStyle/>
          <a:p>
            <a:pPr>
              <a:defRPr/>
            </a:pPr>
            <a:fld id="{318E9A09-1765-4F0B-9B6F-D6DA7CCEF420}" type="slidenum">
              <a:rPr lang="en-US" smtClean="0"/>
              <a:pPr>
                <a:defRPr/>
              </a:pPr>
              <a:t>20</a:t>
            </a:fld>
            <a:endParaRPr lang="en-US" dirty="0"/>
          </a:p>
        </p:txBody>
      </p:sp>
    </p:spTree>
    <p:extLst>
      <p:ext uri="{BB962C8B-B14F-4D97-AF65-F5344CB8AC3E}">
        <p14:creationId xmlns:p14="http://schemas.microsoft.com/office/powerpoint/2010/main" val="1378412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A00C97A-2E2B-4DAF-9B5D-908CDD9B0DF2}" type="slidenum">
              <a:rPr lang="en-US" smtClean="0"/>
              <a:pPr eaLnBrk="1" hangingPunct="1"/>
              <a:t>22</a:t>
            </a:fld>
            <a:endParaRPr lang="en-US"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dirty="0">
                <a:latin typeface="Helvetica" charset="0"/>
              </a:rPr>
              <a:t>An additional function of the OS is to enable </a:t>
            </a:r>
            <a:r>
              <a:rPr lang="en-US" b="1" dirty="0">
                <a:latin typeface="Helvetica" charset="0"/>
              </a:rPr>
              <a:t>file management</a:t>
            </a:r>
            <a:r>
              <a:rPr lang="en-US" dirty="0">
                <a:latin typeface="Helvetica" charset="0"/>
              </a:rPr>
              <a:t>, which entails providing organizational structure to the computer’s contents. The OS allows you to organize the contents of your computer in a hierarchical structure of </a:t>
            </a:r>
            <a:r>
              <a:rPr lang="en-US" b="1" dirty="0">
                <a:latin typeface="Helvetica" charset="0"/>
              </a:rPr>
              <a:t>directories</a:t>
            </a:r>
            <a:r>
              <a:rPr lang="en-US" dirty="0">
                <a:latin typeface="Helvetica" charset="0"/>
              </a:rPr>
              <a:t> that includes drives, folders, sub</a:t>
            </a:r>
            <a:r>
              <a:rPr lang="en-US" i="1" dirty="0">
                <a:latin typeface="Helvetica" charset="0"/>
              </a:rPr>
              <a:t>folders</a:t>
            </a:r>
            <a:r>
              <a:rPr lang="en-US" dirty="0">
                <a:latin typeface="Helvetica" charset="0"/>
              </a:rPr>
              <a:t>, and </a:t>
            </a:r>
            <a:r>
              <a:rPr lang="en-US" i="1" dirty="0">
                <a:latin typeface="Helvetica" charset="0"/>
              </a:rPr>
              <a:t>files</a:t>
            </a:r>
            <a:r>
              <a:rPr lang="en-US" dirty="0">
                <a:latin typeface="Helvetica" charset="0"/>
              </a:rPr>
              <a:t>. </a:t>
            </a:r>
            <a:endParaRPr lang="en-US" dirty="0"/>
          </a:p>
          <a:p>
            <a:pPr eaLnBrk="1" hangingPunct="1"/>
            <a:r>
              <a:rPr lang="en-US" dirty="0"/>
              <a:t>	</a:t>
            </a:r>
          </a:p>
          <a:p>
            <a:pPr eaLnBrk="1" hangingPunct="1"/>
            <a:r>
              <a:rPr lang="en-US" dirty="0"/>
              <a:t>.</a:t>
            </a:r>
          </a:p>
          <a:p>
            <a:pPr eaLnBrk="1" hangingPunct="1"/>
            <a:r>
              <a:rPr lang="en-US" dirty="0"/>
              <a:t>	</a:t>
            </a:r>
          </a:p>
        </p:txBody>
      </p:sp>
    </p:spTree>
    <p:extLst>
      <p:ext uri="{BB962C8B-B14F-4D97-AF65-F5344CB8AC3E}">
        <p14:creationId xmlns:p14="http://schemas.microsoft.com/office/powerpoint/2010/main" val="1430646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imes New Roman" panose="02020603050405020304" pitchFamily="18" charset="0"/>
                <a:cs typeface="Arial" panose="020B0604020202020204" pitchFamily="34" charset="0"/>
              </a:defRPr>
            </a:lvl1pPr>
            <a:lvl2pPr marL="742950" indent="-285750" defTabSz="96520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defTabSz="9652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defTabSz="9652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defTabSz="9652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1E05BEF8-31EB-4074-9F7B-F8ED7C2D6356}" type="slidenum">
              <a:rPr lang="he-IL" altLang="en-US" sz="1300">
                <a:cs typeface="Times New Roman" panose="02020603050405020304" pitchFamily="18" charset="0"/>
              </a:rPr>
              <a:pPr/>
              <a:t>23</a:t>
            </a:fld>
            <a:endParaRPr lang="en-US" altLang="en-US" sz="1300">
              <a:cs typeface="Times New Roman" panose="02020603050405020304"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en-US"/>
          </a:p>
        </p:txBody>
      </p:sp>
    </p:spTree>
    <p:extLst>
      <p:ext uri="{BB962C8B-B14F-4D97-AF65-F5344CB8AC3E}">
        <p14:creationId xmlns:p14="http://schemas.microsoft.com/office/powerpoint/2010/main" val="1202481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imes New Roman" panose="02020603050405020304" pitchFamily="18" charset="0"/>
                <a:cs typeface="Arial" panose="020B0604020202020204" pitchFamily="34" charset="0"/>
              </a:defRPr>
            </a:lvl1pPr>
            <a:lvl2pPr marL="742950" indent="-285750" defTabSz="96520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defTabSz="9652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defTabSz="9652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defTabSz="9652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C58B25EE-1D68-4E18-BE4E-7730750D1883}" type="slidenum">
              <a:rPr lang="he-IL" altLang="en-US" sz="1300">
                <a:cs typeface="Times New Roman" panose="02020603050405020304" pitchFamily="18" charset="0"/>
              </a:rPr>
              <a:pPr/>
              <a:t>24</a:t>
            </a:fld>
            <a:endParaRPr lang="en-US" altLang="en-US" sz="1300">
              <a:cs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en-US"/>
          </a:p>
        </p:txBody>
      </p:sp>
    </p:spTree>
    <p:extLst>
      <p:ext uri="{BB962C8B-B14F-4D97-AF65-F5344CB8AC3E}">
        <p14:creationId xmlns:p14="http://schemas.microsoft.com/office/powerpoint/2010/main" val="4108044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imes New Roman" panose="02020603050405020304" pitchFamily="18" charset="0"/>
                <a:cs typeface="Arial" panose="020B0604020202020204" pitchFamily="34" charset="0"/>
              </a:defRPr>
            </a:lvl1pPr>
            <a:lvl2pPr marL="742950" indent="-285750" defTabSz="96520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defTabSz="9652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defTabSz="9652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defTabSz="9652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E05CBC15-8446-4A35-9073-BE4E4B508C3D}" type="slidenum">
              <a:rPr lang="he-IL" altLang="en-US" sz="1300">
                <a:cs typeface="Times New Roman" panose="02020603050405020304" pitchFamily="18" charset="0"/>
              </a:rPr>
              <a:pPr/>
              <a:t>25</a:t>
            </a:fld>
            <a:endParaRPr lang="en-US" altLang="en-US" sz="1300">
              <a:cs typeface="Times New Roman" panose="02020603050405020304"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en-US"/>
          </a:p>
        </p:txBody>
      </p:sp>
    </p:spTree>
    <p:extLst>
      <p:ext uri="{BB962C8B-B14F-4D97-AF65-F5344CB8AC3E}">
        <p14:creationId xmlns:p14="http://schemas.microsoft.com/office/powerpoint/2010/main" val="3259053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imes New Roman" panose="02020603050405020304" pitchFamily="18" charset="0"/>
                <a:cs typeface="Arial" panose="020B0604020202020204" pitchFamily="34" charset="0"/>
              </a:defRPr>
            </a:lvl1pPr>
            <a:lvl2pPr marL="742950" indent="-285750" defTabSz="96520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defTabSz="9652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defTabSz="9652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defTabSz="9652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algn="r" defTabSz="965200"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A5DB96FE-DFCE-4EF2-8CC6-7C3409AE1040}" type="slidenum">
              <a:rPr lang="he-IL" altLang="en-US" sz="1300">
                <a:cs typeface="Times New Roman" panose="02020603050405020304" pitchFamily="18" charset="0"/>
              </a:rPr>
              <a:pPr/>
              <a:t>26</a:t>
            </a:fld>
            <a:endParaRPr lang="en-US" altLang="en-US" sz="1300">
              <a:cs typeface="Times New Roman" panose="02020603050405020304"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en-US"/>
          </a:p>
        </p:txBody>
      </p:sp>
    </p:spTree>
    <p:extLst>
      <p:ext uri="{BB962C8B-B14F-4D97-AF65-F5344CB8AC3E}">
        <p14:creationId xmlns:p14="http://schemas.microsoft.com/office/powerpoint/2010/main" val="3591641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E6ACE69-3352-43FB-B3A5-FA74B5F4954E}" type="datetime1">
              <a:rPr lang="en-US" smtClean="0"/>
              <a:pPr/>
              <a:t>5/12/2022</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a:t>
            </a:fld>
            <a:endParaRPr lang="en-US" dirty="0"/>
          </a:p>
        </p:txBody>
      </p:sp>
      <p:sp>
        <p:nvSpPr>
          <p:cNvPr id="9" name="Footer Placeholder 8"/>
          <p:cNvSpPr>
            <a:spLocks noGrp="1"/>
          </p:cNvSpPr>
          <p:nvPr>
            <p:ph type="ftr" sz="quarter" idx="12"/>
          </p:nvPr>
        </p:nvSpPr>
        <p:spPr/>
        <p:txBody>
          <a:bodyPr/>
          <a:lstStyle/>
          <a:p>
            <a:r>
              <a:rPr lang="en-US" dirty="0"/>
              <a:t>Chapter 4: Operating Systems and File Management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C620E9-5BF3-44C0-8EBA-7A44DCC8A779}" type="datetime1">
              <a:rPr lang="en-US" smtClean="0"/>
              <a:pPr/>
              <a:t>5/12/2022</a:t>
            </a:fld>
            <a:endParaRPr lang="en-US" dirty="0"/>
          </a:p>
        </p:txBody>
      </p:sp>
      <p:sp>
        <p:nvSpPr>
          <p:cNvPr id="5" name="Footer Placeholder 4"/>
          <p:cNvSpPr>
            <a:spLocks noGrp="1"/>
          </p:cNvSpPr>
          <p:nvPr>
            <p:ph type="ftr" sz="quarter" idx="11"/>
          </p:nvPr>
        </p:nvSpPr>
        <p:spPr/>
        <p:txBody>
          <a:bodyPr/>
          <a:lstStyle/>
          <a:p>
            <a:r>
              <a:rPr lang="en-US" dirty="0"/>
              <a:t>Chapter 4: Operating Systems and File Management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36DB2A-79C1-4B38-8F9B-65ABC05A786E}" type="datetime1">
              <a:rPr lang="en-US" smtClean="0"/>
              <a:pPr/>
              <a:t>5/12/2022</a:t>
            </a:fld>
            <a:endParaRPr lang="en-US" dirty="0"/>
          </a:p>
        </p:txBody>
      </p:sp>
      <p:sp>
        <p:nvSpPr>
          <p:cNvPr id="5" name="Footer Placeholder 4"/>
          <p:cNvSpPr>
            <a:spLocks noGrp="1"/>
          </p:cNvSpPr>
          <p:nvPr>
            <p:ph type="ftr" sz="quarter" idx="11"/>
          </p:nvPr>
        </p:nvSpPr>
        <p:spPr/>
        <p:txBody>
          <a:bodyPr/>
          <a:lstStyle/>
          <a:p>
            <a:r>
              <a:rPr lang="en-US" dirty="0"/>
              <a:t>Chapter 4: Operating Systems and File Management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3275" y="371475"/>
            <a:ext cx="8340725" cy="1047750"/>
          </a:xfrm>
        </p:spPr>
        <p:txBody>
          <a:bodyPr/>
          <a:lstStyle/>
          <a:p>
            <a:r>
              <a:rPr lang="en-US"/>
              <a:t>Click to edit Master title style</a:t>
            </a:r>
          </a:p>
        </p:txBody>
      </p:sp>
      <p:sp>
        <p:nvSpPr>
          <p:cNvPr id="3" name="Text Placeholder 2"/>
          <p:cNvSpPr>
            <a:spLocks noGrp="1"/>
          </p:cNvSpPr>
          <p:nvPr>
            <p:ph type="body" sz="half" idx="1"/>
          </p:nvPr>
        </p:nvSpPr>
        <p:spPr>
          <a:xfrm>
            <a:off x="393700" y="1511300"/>
            <a:ext cx="4298950" cy="461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45050" y="1511300"/>
            <a:ext cx="4298950" cy="461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ftr" sz="quarter" idx="10"/>
          </p:nvPr>
        </p:nvSpPr>
        <p:spPr>
          <a:ln/>
        </p:spPr>
        <p:txBody>
          <a:bodyPr/>
          <a:lstStyle>
            <a:lvl1pPr>
              <a:defRPr/>
            </a:lvl1pPr>
          </a:lstStyle>
          <a:p>
            <a:pPr>
              <a:defRPr/>
            </a:pPr>
            <a:r>
              <a:rPr lang="en-US" dirty="0"/>
              <a:t>Chapter 4: Operating Systems and File Management</a:t>
            </a:r>
          </a:p>
        </p:txBody>
      </p:sp>
      <p:sp>
        <p:nvSpPr>
          <p:cNvPr id="6" name="Rectangle 8"/>
          <p:cNvSpPr>
            <a:spLocks noGrp="1" noChangeArrowheads="1"/>
          </p:cNvSpPr>
          <p:nvPr>
            <p:ph type="sldNum" sz="quarter" idx="11"/>
          </p:nvPr>
        </p:nvSpPr>
        <p:spPr>
          <a:ln/>
        </p:spPr>
        <p:txBody>
          <a:bodyPr/>
          <a:lstStyle>
            <a:lvl1pPr>
              <a:defRPr/>
            </a:lvl1pPr>
          </a:lstStyle>
          <a:p>
            <a:pPr>
              <a:defRPr/>
            </a:pPr>
            <a:fld id="{15D46714-E8AA-4C0C-927E-0D4BFB688CE7}" type="slidenum">
              <a:rPr lang="en-US"/>
              <a:pPr>
                <a:defRPr/>
              </a:pPr>
              <a:t>‹#›</a:t>
            </a:fld>
            <a:endParaRPr lang="en-US" dirty="0"/>
          </a:p>
        </p:txBody>
      </p:sp>
    </p:spTree>
    <p:extLst>
      <p:ext uri="{BB962C8B-B14F-4D97-AF65-F5344CB8AC3E}">
        <p14:creationId xmlns:p14="http://schemas.microsoft.com/office/powerpoint/2010/main" val="2803890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POnTheFly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0D67504-AE31-41CA-A0F3-BFCCBB5E9DD7}" type="datetime1">
              <a:rPr lang="en-US" smtClean="0"/>
              <a:pPr/>
              <a:t>5/12/2022</a:t>
            </a:fld>
            <a:endParaRPr lang="en-US" dirty="0"/>
          </a:p>
        </p:txBody>
      </p:sp>
      <p:sp>
        <p:nvSpPr>
          <p:cNvPr id="4" name="Footer Placeholder 3"/>
          <p:cNvSpPr>
            <a:spLocks noGrp="1"/>
          </p:cNvSpPr>
          <p:nvPr>
            <p:ph type="ftr" sz="quarter" idx="11"/>
          </p:nvPr>
        </p:nvSpPr>
        <p:spPr/>
        <p:txBody>
          <a:bodyPr/>
          <a:lstStyle/>
          <a:p>
            <a:r>
              <a:rPr lang="en-US"/>
              <a:t>Chapter 4: Operating Systems and File Management</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dirty="0"/>
          </a:p>
        </p:txBody>
      </p:sp>
      <p:graphicFrame>
        <p:nvGraphicFramePr>
          <p:cNvPr id="6" name="TPChart" hidden="1"/>
          <p:cNvGraphicFramePr/>
          <p:nvPr userDrawn="1">
            <p:extLst>
              <p:ext uri="{D42A27DB-BD31-4B8C-83A1-F6EECF244321}">
                <p14:modId xmlns:p14="http://schemas.microsoft.com/office/powerpoint/2010/main" val="81124788"/>
              </p:ext>
            </p:extLst>
          </p:nvPr>
        </p:nvGraphicFramePr>
        <p:xfrm>
          <a:off x="6350000" y="1600200"/>
          <a:ext cx="2540000" cy="254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97829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EFB434-6443-471A-BD0E-F3BF733EBE41}" type="datetime1">
              <a:rPr lang="en-US" smtClean="0"/>
              <a:pPr/>
              <a:t>5/12/2022</a:t>
            </a:fld>
            <a:endParaRPr lang="en-US" dirty="0"/>
          </a:p>
        </p:txBody>
      </p:sp>
      <p:sp>
        <p:nvSpPr>
          <p:cNvPr id="5" name="Footer Placeholder 4"/>
          <p:cNvSpPr>
            <a:spLocks noGrp="1"/>
          </p:cNvSpPr>
          <p:nvPr>
            <p:ph type="ftr" sz="quarter" idx="11"/>
          </p:nvPr>
        </p:nvSpPr>
        <p:spPr/>
        <p:txBody>
          <a:bodyPr/>
          <a:lstStyle/>
          <a:p>
            <a:r>
              <a:rPr lang="en-US" dirty="0"/>
              <a:t>Chapter 4: Operating Systems and File Management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2679E0-373D-4D17-A93C-C9A1D352EA5C}" type="datetime1">
              <a:rPr lang="en-US" smtClean="0"/>
              <a:pPr/>
              <a:t>5/12/2022</a:t>
            </a:fld>
            <a:endParaRPr lang="en-US" dirty="0"/>
          </a:p>
        </p:txBody>
      </p:sp>
      <p:sp>
        <p:nvSpPr>
          <p:cNvPr id="5" name="Footer Placeholder 4"/>
          <p:cNvSpPr>
            <a:spLocks noGrp="1"/>
          </p:cNvSpPr>
          <p:nvPr>
            <p:ph type="ftr" sz="quarter" idx="11"/>
          </p:nvPr>
        </p:nvSpPr>
        <p:spPr/>
        <p:txBody>
          <a:bodyPr/>
          <a:lstStyle/>
          <a:p>
            <a:r>
              <a:rPr lang="en-US" dirty="0"/>
              <a:t>Chapter 4: Operating Systems and File Management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C63E62-CEA3-40E7-B81D-DA723F15E0AD}" type="datetime1">
              <a:rPr lang="en-US" smtClean="0"/>
              <a:pPr/>
              <a:t>5/12/2022</a:t>
            </a:fld>
            <a:endParaRPr lang="en-US" dirty="0"/>
          </a:p>
        </p:txBody>
      </p:sp>
      <p:sp>
        <p:nvSpPr>
          <p:cNvPr id="6" name="Footer Placeholder 5"/>
          <p:cNvSpPr>
            <a:spLocks noGrp="1"/>
          </p:cNvSpPr>
          <p:nvPr>
            <p:ph type="ftr" sz="quarter" idx="11"/>
          </p:nvPr>
        </p:nvSpPr>
        <p:spPr/>
        <p:txBody>
          <a:bodyPr/>
          <a:lstStyle/>
          <a:p>
            <a:r>
              <a:rPr lang="en-US" dirty="0"/>
              <a:t>Chapter 4: Operating Systems and File Management</a:t>
            </a:r>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AA45A89-4B87-41FB-9FC1-BF89B3B67871}" type="datetime1">
              <a:rPr lang="en-US" smtClean="0"/>
              <a:pPr/>
              <a:t>5/12/2022</a:t>
            </a:fld>
            <a:endParaRPr lang="en-US" dirty="0"/>
          </a:p>
        </p:txBody>
      </p:sp>
      <p:sp>
        <p:nvSpPr>
          <p:cNvPr id="8" name="Footer Placeholder 7"/>
          <p:cNvSpPr>
            <a:spLocks noGrp="1"/>
          </p:cNvSpPr>
          <p:nvPr>
            <p:ph type="ftr" sz="quarter" idx="11"/>
          </p:nvPr>
        </p:nvSpPr>
        <p:spPr/>
        <p:txBody>
          <a:bodyPr/>
          <a:lstStyle/>
          <a:p>
            <a:r>
              <a:rPr lang="en-US" dirty="0"/>
              <a:t>Chapter 4: Operating Systems and File Management</a:t>
            </a:r>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1A0416-E807-4CDF-AFAF-2F021C0093B3}" type="datetime1">
              <a:rPr lang="en-US" smtClean="0"/>
              <a:pPr/>
              <a:t>5/12/2022</a:t>
            </a:fld>
            <a:endParaRPr lang="en-US" dirty="0"/>
          </a:p>
        </p:txBody>
      </p:sp>
      <p:sp>
        <p:nvSpPr>
          <p:cNvPr id="4" name="Footer Placeholder 3"/>
          <p:cNvSpPr>
            <a:spLocks noGrp="1"/>
          </p:cNvSpPr>
          <p:nvPr>
            <p:ph type="ftr" sz="quarter" idx="11"/>
          </p:nvPr>
        </p:nvSpPr>
        <p:spPr/>
        <p:txBody>
          <a:bodyPr/>
          <a:lstStyle/>
          <a:p>
            <a:r>
              <a:rPr lang="en-US" dirty="0"/>
              <a:t>Chapter 4: Operating Systems and File Management</a:t>
            </a:r>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FB064F-70EF-492A-B37C-91B360EBB09F}" type="datetime1">
              <a:rPr lang="en-US" smtClean="0"/>
              <a:pPr/>
              <a:t>5/12/2022</a:t>
            </a:fld>
            <a:endParaRPr lang="en-US" dirty="0"/>
          </a:p>
        </p:txBody>
      </p:sp>
      <p:sp>
        <p:nvSpPr>
          <p:cNvPr id="3" name="Footer Placeholder 2"/>
          <p:cNvSpPr>
            <a:spLocks noGrp="1"/>
          </p:cNvSpPr>
          <p:nvPr>
            <p:ph type="ftr" sz="quarter" idx="11"/>
          </p:nvPr>
        </p:nvSpPr>
        <p:spPr/>
        <p:txBody>
          <a:bodyPr/>
          <a:lstStyle/>
          <a:p>
            <a:r>
              <a:rPr lang="en-US" dirty="0"/>
              <a:t>Chapter 4: Operating Systems and File Management</a:t>
            </a:r>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354A7-9CFF-4F35-AE96-37FD348C24D9}" type="datetime1">
              <a:rPr lang="en-US" smtClean="0"/>
              <a:pPr/>
              <a:t>5/12/2022</a:t>
            </a:fld>
            <a:endParaRPr lang="en-US" dirty="0"/>
          </a:p>
        </p:txBody>
      </p:sp>
      <p:sp>
        <p:nvSpPr>
          <p:cNvPr id="6" name="Footer Placeholder 5"/>
          <p:cNvSpPr>
            <a:spLocks noGrp="1"/>
          </p:cNvSpPr>
          <p:nvPr>
            <p:ph type="ftr" sz="quarter" idx="11"/>
          </p:nvPr>
        </p:nvSpPr>
        <p:spPr/>
        <p:txBody>
          <a:bodyPr/>
          <a:lstStyle/>
          <a:p>
            <a:r>
              <a:rPr lang="en-US" dirty="0"/>
              <a:t>Chapter 4: Operating Systems and File Management</a:t>
            </a:r>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F4916A-AA5B-4681-B27E-895FC00F9106}" type="datetime1">
              <a:rPr lang="en-US" smtClean="0"/>
              <a:pPr/>
              <a:t>5/12/2022</a:t>
            </a:fld>
            <a:endParaRPr lang="en-US" dirty="0"/>
          </a:p>
        </p:txBody>
      </p:sp>
      <p:sp>
        <p:nvSpPr>
          <p:cNvPr id="6" name="Footer Placeholder 5"/>
          <p:cNvSpPr>
            <a:spLocks noGrp="1"/>
          </p:cNvSpPr>
          <p:nvPr>
            <p:ph type="ftr" sz="quarter" idx="11"/>
          </p:nvPr>
        </p:nvSpPr>
        <p:spPr/>
        <p:txBody>
          <a:bodyPr/>
          <a:lstStyle/>
          <a:p>
            <a:r>
              <a:rPr lang="en-US" dirty="0"/>
              <a:t>Chapter 4: Operating Systems and File Management</a:t>
            </a:r>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0D67504-AE31-41CA-A0F3-BFCCBB5E9DD7}" type="datetime1">
              <a:rPr lang="en-US" smtClean="0"/>
              <a:pPr/>
              <a:t>5/12/2022</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dirty="0"/>
              <a:t>Chapter 4: Operating Systems and File Management</a:t>
            </a: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089150"/>
            <a:ext cx="7772400" cy="4267200"/>
          </a:xfrm>
        </p:spPr>
        <p:txBody>
          <a:bodyPr/>
          <a:lstStyle/>
          <a:p>
            <a:br>
              <a:rPr lang="en-US" dirty="0"/>
            </a:br>
            <a:br>
              <a:rPr lang="en-US" dirty="0"/>
            </a:br>
            <a:r>
              <a:rPr lang="en-US" dirty="0"/>
              <a:t>CHAP 5</a:t>
            </a:r>
            <a:br>
              <a:rPr lang="en-US" dirty="0"/>
            </a:br>
            <a:r>
              <a:rPr lang="en-US" dirty="0"/>
              <a:t>File Management</a:t>
            </a:r>
            <a:br>
              <a:rPr lang="en-US" dirty="0"/>
            </a:br>
            <a:endParaRPr lang="en-US" dirty="0"/>
          </a:p>
        </p:txBody>
      </p:sp>
    </p:spTree>
    <p:extLst>
      <p:ext uri="{BB962C8B-B14F-4D97-AF65-F5344CB8AC3E}">
        <p14:creationId xmlns:p14="http://schemas.microsoft.com/office/powerpoint/2010/main" val="3551512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7C091-4694-EE71-E715-CA753BAFC036}"/>
              </a:ext>
            </a:extLst>
          </p:cNvPr>
          <p:cNvSpPr>
            <a:spLocks noGrp="1"/>
          </p:cNvSpPr>
          <p:nvPr>
            <p:ph type="title"/>
          </p:nvPr>
        </p:nvSpPr>
        <p:spPr/>
        <p:txBody>
          <a:bodyPr/>
          <a:lstStyle/>
          <a:p>
            <a:r>
              <a:rPr lang="en-US" dirty="0"/>
              <a:t>File Organization and access</a:t>
            </a:r>
            <a:endParaRPr lang="en-IN" dirty="0"/>
          </a:p>
        </p:txBody>
      </p:sp>
      <p:sp>
        <p:nvSpPr>
          <p:cNvPr id="3" name="Content Placeholder 2">
            <a:extLst>
              <a:ext uri="{FF2B5EF4-FFF2-40B4-BE49-F238E27FC236}">
                <a16:creationId xmlns:a16="http://schemas.microsoft.com/office/drawing/2014/main" id="{73A86979-7263-46DB-C596-1AD581F78B51}"/>
              </a:ext>
            </a:extLst>
          </p:cNvPr>
          <p:cNvSpPr>
            <a:spLocks noGrp="1"/>
          </p:cNvSpPr>
          <p:nvPr>
            <p:ph idx="1"/>
          </p:nvPr>
        </p:nvSpPr>
        <p:spPr/>
        <p:txBody>
          <a:bodyPr>
            <a:noAutofit/>
          </a:bodyPr>
          <a:lstStyle/>
          <a:p>
            <a:pPr algn="just"/>
            <a:r>
              <a:rPr lang="en-US" sz="1800" dirty="0">
                <a:latin typeface="Times New Roman" panose="02020603050405020304" pitchFamily="18" charset="0"/>
                <a:cs typeface="Times New Roman" panose="02020603050405020304" pitchFamily="18" charset="0"/>
              </a:rPr>
              <a:t>Types of Access: </a:t>
            </a:r>
          </a:p>
          <a:p>
            <a:pPr marL="0" indent="0" algn="just">
              <a:buNone/>
            </a:pPr>
            <a:r>
              <a:rPr lang="en-US" sz="1800" dirty="0">
                <a:latin typeface="Times New Roman" panose="02020603050405020304" pitchFamily="18" charset="0"/>
                <a:cs typeface="Times New Roman" panose="02020603050405020304" pitchFamily="18" charset="0"/>
              </a:rPr>
              <a:t> The need to protect files is a direct result of the ability to access files. Systems that do not permit access to the files of other users do not need protection.</a:t>
            </a:r>
          </a:p>
          <a:p>
            <a:pPr marL="0" indent="0" algn="just">
              <a:buNone/>
            </a:pPr>
            <a:r>
              <a:rPr lang="en-US" sz="1800" dirty="0">
                <a:latin typeface="Times New Roman" panose="02020603050405020304" pitchFamily="18" charset="0"/>
                <a:cs typeface="Times New Roman" panose="02020603050405020304" pitchFamily="18" charset="0"/>
              </a:rPr>
              <a:t> Thus, we could provide complete protection by prohibiting access. Alternatively, we could provide free access with no protection. Both approaches are too extreme for general use. What is needed is controlled access. Protection mechanisms provide controlled access by limiting the types of file access that can be made. </a:t>
            </a:r>
          </a:p>
          <a:p>
            <a:pPr marL="0" indent="0" algn="just">
              <a:buNone/>
            </a:pPr>
            <a:r>
              <a:rPr lang="en-US" sz="1800" dirty="0">
                <a:latin typeface="Times New Roman" panose="02020603050405020304" pitchFamily="18" charset="0"/>
                <a:cs typeface="Times New Roman" panose="02020603050405020304" pitchFamily="18" charset="0"/>
              </a:rPr>
              <a:t>Access is permitted or denied depending on several factors, one of which is the type of access requested. Several different types of operations may be controlled: </a:t>
            </a:r>
          </a:p>
          <a:p>
            <a:pPr marL="0" indent="0" algn="just">
              <a:buNone/>
            </a:pPr>
            <a:r>
              <a:rPr lang="en-US" sz="1800" dirty="0">
                <a:latin typeface="Times New Roman" panose="02020603050405020304" pitchFamily="18" charset="0"/>
                <a:cs typeface="Times New Roman" panose="02020603050405020304" pitchFamily="18" charset="0"/>
              </a:rPr>
              <a:t>• Read. Read from the file. </a:t>
            </a:r>
          </a:p>
          <a:p>
            <a:pPr marL="0" indent="0" algn="just">
              <a:buNone/>
            </a:pPr>
            <a:r>
              <a:rPr lang="en-US" sz="1800" dirty="0">
                <a:latin typeface="Times New Roman" panose="02020603050405020304" pitchFamily="18" charset="0"/>
                <a:cs typeface="Times New Roman" panose="02020603050405020304" pitchFamily="18" charset="0"/>
              </a:rPr>
              <a:t>• Write. Write or rewrite the file. </a:t>
            </a:r>
          </a:p>
          <a:p>
            <a:pPr marL="0" indent="0" algn="just">
              <a:buNone/>
            </a:pPr>
            <a:r>
              <a:rPr lang="en-US" sz="1800" dirty="0">
                <a:latin typeface="Times New Roman" panose="02020603050405020304" pitchFamily="18" charset="0"/>
                <a:cs typeface="Times New Roman" panose="02020603050405020304" pitchFamily="18" charset="0"/>
              </a:rPr>
              <a:t>• Execute. Load the file into memory and execute it. </a:t>
            </a:r>
          </a:p>
          <a:p>
            <a:pPr marL="0" indent="0" algn="just">
              <a:buNone/>
            </a:pPr>
            <a:r>
              <a:rPr lang="en-US" sz="1800" dirty="0">
                <a:latin typeface="Times New Roman" panose="02020603050405020304" pitchFamily="18" charset="0"/>
                <a:cs typeface="Times New Roman" panose="02020603050405020304" pitchFamily="18" charset="0"/>
              </a:rPr>
              <a:t>• Append. Write new information at the end of the file.</a:t>
            </a:r>
          </a:p>
          <a:p>
            <a:pPr marL="0" indent="0" algn="just">
              <a:buNone/>
            </a:pPr>
            <a:r>
              <a:rPr lang="en-US" sz="1800" dirty="0">
                <a:latin typeface="Times New Roman" panose="02020603050405020304" pitchFamily="18" charset="0"/>
                <a:cs typeface="Times New Roman" panose="02020603050405020304" pitchFamily="18" charset="0"/>
              </a:rPr>
              <a:t> • Delete. Delete the file and free its space for possible reuse. </a:t>
            </a:r>
          </a:p>
          <a:p>
            <a:pPr marL="0" indent="0" algn="just">
              <a:buNone/>
            </a:pPr>
            <a:r>
              <a:rPr lang="en-US" sz="1800" dirty="0">
                <a:latin typeface="Times New Roman" panose="02020603050405020304" pitchFamily="18" charset="0"/>
                <a:cs typeface="Times New Roman" panose="02020603050405020304" pitchFamily="18" charset="0"/>
              </a:rPr>
              <a:t>• List. List the name and attributes of the file. </a:t>
            </a:r>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AAF1ADD-9715-B7C1-754D-E93A187B69F3}"/>
              </a:ext>
            </a:extLst>
          </p:cNvPr>
          <p:cNvSpPr>
            <a:spLocks noGrp="1"/>
          </p:cNvSpPr>
          <p:nvPr>
            <p:ph type="sldNum" sz="quarter" idx="12"/>
          </p:nvPr>
        </p:nvSpPr>
        <p:spPr/>
        <p:txBody>
          <a:bodyPr/>
          <a:lstStyle/>
          <a:p>
            <a:fld id="{BA9B540C-44DA-4F69-89C9-7C84606640D3}" type="slidenum">
              <a:rPr lang="en-US" smtClean="0"/>
              <a:pPr/>
              <a:t>10</a:t>
            </a:fld>
            <a:endParaRPr lang="en-US" dirty="0"/>
          </a:p>
        </p:txBody>
      </p:sp>
    </p:spTree>
    <p:extLst>
      <p:ext uri="{BB962C8B-B14F-4D97-AF65-F5344CB8AC3E}">
        <p14:creationId xmlns:p14="http://schemas.microsoft.com/office/powerpoint/2010/main" val="2399722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57B20F-74C2-5F71-50B3-6EA281834548}"/>
              </a:ext>
            </a:extLst>
          </p:cNvPr>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Other operations, such as renaming, copying, and editing the file, may also be controlled. For many systems, however, these higher-level functions may be implemented by a system program that makes lower-level system calls. Protection is provided at only the lower level. </a:t>
            </a:r>
          </a:p>
          <a:p>
            <a:pPr algn="just"/>
            <a:r>
              <a:rPr lang="en-US" sz="1800" dirty="0">
                <a:latin typeface="Times New Roman" panose="02020603050405020304" pitchFamily="18" charset="0"/>
                <a:cs typeface="Times New Roman" panose="02020603050405020304" pitchFamily="18" charset="0"/>
              </a:rPr>
              <a:t>For instance, copying a file may be implemented simply by a sequence of read requests. In this case, a user with read access can also cause the file to be copied, printed, and so on. Many protection mechanisms have been proposed. Each has advantages and disadvantages and must be appropriate for its intended application. A small computer system that is used by only a few members of a research group, for example, may not need the same types of protection as a large corporate computer that is used for research, finance, and personnel operations.</a:t>
            </a:r>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938C8AE-31B1-C497-26EC-D1E9D479F726}"/>
              </a:ext>
            </a:extLst>
          </p:cNvPr>
          <p:cNvSpPr>
            <a:spLocks noGrp="1"/>
          </p:cNvSpPr>
          <p:nvPr>
            <p:ph type="sldNum" sz="quarter" idx="12"/>
          </p:nvPr>
        </p:nvSpPr>
        <p:spPr/>
        <p:txBody>
          <a:bodyPr/>
          <a:lstStyle/>
          <a:p>
            <a:fld id="{BA9B540C-44DA-4F69-89C9-7C84606640D3}" type="slidenum">
              <a:rPr lang="en-US" smtClean="0"/>
              <a:pPr/>
              <a:t>11</a:t>
            </a:fld>
            <a:endParaRPr lang="en-US" dirty="0"/>
          </a:p>
        </p:txBody>
      </p:sp>
    </p:spTree>
    <p:extLst>
      <p:ext uri="{BB962C8B-B14F-4D97-AF65-F5344CB8AC3E}">
        <p14:creationId xmlns:p14="http://schemas.microsoft.com/office/powerpoint/2010/main" val="3699248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3F3E29-F736-2EDF-47C5-5B82DF6564CA}"/>
              </a:ext>
            </a:extLst>
          </p:cNvPr>
          <p:cNvSpPr>
            <a:spLocks noGrp="1"/>
          </p:cNvSpPr>
          <p:nvPr>
            <p:ph idx="1"/>
          </p:nvPr>
        </p:nvSpPr>
        <p:spPr>
          <a:xfrm>
            <a:off x="313678" y="136525"/>
            <a:ext cx="8229600" cy="4525963"/>
          </a:xfrm>
        </p:spPr>
        <p:txBody>
          <a:bodyPr>
            <a:noAutofit/>
          </a:bodyPr>
          <a:lstStyle/>
          <a:p>
            <a:pPr algn="just"/>
            <a:r>
              <a:rPr lang="en-US" sz="1800" dirty="0">
                <a:latin typeface="Times New Roman" panose="02020603050405020304" pitchFamily="18" charset="0"/>
                <a:cs typeface="Times New Roman" panose="02020603050405020304" pitchFamily="18" charset="0"/>
              </a:rPr>
              <a:t> Access Control</a:t>
            </a:r>
          </a:p>
          <a:p>
            <a:pPr marL="0" indent="0" algn="just">
              <a:buNone/>
            </a:pPr>
            <a:r>
              <a:rPr lang="en-US" sz="1800" dirty="0">
                <a:latin typeface="Times New Roman" panose="02020603050405020304" pitchFamily="18" charset="0"/>
                <a:cs typeface="Times New Roman" panose="02020603050405020304" pitchFamily="18" charset="0"/>
              </a:rPr>
              <a:t> The most common approach to the protection problem is to make access dependent on the identity of the user. Different users may need different types of access to a file or directory. The most general scheme to implement identity dependent access is to associate with each file and directory an access-control list (ACL) specifying user names and the types of access allowed for each user. When a user requests access to a particular file, the operating system checks the access list associated with that file. If that user is listed for the requested access, the access is allowed. Otherwise, a protection violation occurs, and the user job is denied access to the file. The main problem with access lists is their length. If we want to allow everyone to read a file, we must list all users with read access. This technique has two undesirable consequences: </a:t>
            </a:r>
          </a:p>
          <a:p>
            <a:pPr marL="0" indent="0" algn="just">
              <a:buNone/>
            </a:pPr>
            <a:r>
              <a:rPr lang="en-US" sz="1800" dirty="0">
                <a:latin typeface="Times New Roman" panose="02020603050405020304" pitchFamily="18" charset="0"/>
                <a:cs typeface="Times New Roman" panose="02020603050405020304" pitchFamily="18" charset="0"/>
              </a:rPr>
              <a:t>• Constructing such a list may be a tedious and unrewarding task, especially if we do not know in advance the list of users in the system. </a:t>
            </a:r>
          </a:p>
          <a:p>
            <a:pPr marL="0" indent="0" algn="just">
              <a:buNone/>
            </a:pPr>
            <a:r>
              <a:rPr lang="en-US" sz="1800" dirty="0">
                <a:latin typeface="Times New Roman" panose="02020603050405020304" pitchFamily="18" charset="0"/>
                <a:cs typeface="Times New Roman" panose="02020603050405020304" pitchFamily="18" charset="0"/>
              </a:rPr>
              <a:t>• The directory entry, previously of fixed size, now must be of variable size, resulting in more complicated space management. </a:t>
            </a:r>
          </a:p>
          <a:p>
            <a:pPr marL="0" indent="0" algn="just">
              <a:buNone/>
            </a:pPr>
            <a:r>
              <a:rPr lang="en-US" sz="1800" dirty="0">
                <a:latin typeface="Times New Roman" panose="02020603050405020304" pitchFamily="18" charset="0"/>
                <a:cs typeface="Times New Roman" panose="02020603050405020304" pitchFamily="18" charset="0"/>
              </a:rPr>
              <a:t>These problems can be resolved by use of a condensed version of the access list. To condense the length of the access-control list, many systems recognize three classifications of users in connection with each file:</a:t>
            </a:r>
          </a:p>
          <a:p>
            <a:pPr marL="0" indent="0" algn="just">
              <a:buNone/>
            </a:pPr>
            <a:r>
              <a:rPr lang="en-US" sz="1800" dirty="0">
                <a:latin typeface="Times New Roman" panose="02020603050405020304" pitchFamily="18" charset="0"/>
                <a:cs typeface="Times New Roman" panose="02020603050405020304" pitchFamily="18" charset="0"/>
              </a:rPr>
              <a:t> • Owner. The user who created the file is the owner. </a:t>
            </a:r>
          </a:p>
          <a:p>
            <a:pPr marL="0" indent="0" algn="just">
              <a:buNone/>
            </a:pPr>
            <a:r>
              <a:rPr lang="en-US" sz="1800" dirty="0">
                <a:latin typeface="Times New Roman" panose="02020603050405020304" pitchFamily="18" charset="0"/>
                <a:cs typeface="Times New Roman" panose="02020603050405020304" pitchFamily="18" charset="0"/>
              </a:rPr>
              <a:t>• Group. A set of users who are sharing the file and need similar access is a group, or work group. </a:t>
            </a:r>
          </a:p>
          <a:p>
            <a:pPr marL="0" indent="0" algn="just">
              <a:buNone/>
            </a:pPr>
            <a:r>
              <a:rPr lang="en-US" sz="1800" dirty="0">
                <a:latin typeface="Times New Roman" panose="02020603050405020304" pitchFamily="18" charset="0"/>
                <a:cs typeface="Times New Roman" panose="02020603050405020304" pitchFamily="18" charset="0"/>
              </a:rPr>
              <a:t>• Universe. All other users in the system constitute the universe.</a:t>
            </a:r>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CE3BB8B-6DB9-3C89-8285-2164D604AF50}"/>
              </a:ext>
            </a:extLst>
          </p:cNvPr>
          <p:cNvSpPr>
            <a:spLocks noGrp="1"/>
          </p:cNvSpPr>
          <p:nvPr>
            <p:ph type="sldNum" sz="quarter" idx="12"/>
          </p:nvPr>
        </p:nvSpPr>
        <p:spPr/>
        <p:txBody>
          <a:bodyPr/>
          <a:lstStyle/>
          <a:p>
            <a:fld id="{BA9B540C-44DA-4F69-89C9-7C84606640D3}" type="slidenum">
              <a:rPr lang="en-US" smtClean="0"/>
              <a:pPr/>
              <a:t>12</a:t>
            </a:fld>
            <a:endParaRPr lang="en-US" dirty="0"/>
          </a:p>
        </p:txBody>
      </p:sp>
    </p:spTree>
    <p:extLst>
      <p:ext uri="{BB962C8B-B14F-4D97-AF65-F5344CB8AC3E}">
        <p14:creationId xmlns:p14="http://schemas.microsoft.com/office/powerpoint/2010/main" val="1267559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a:xfrm>
            <a:off x="67962" y="190328"/>
            <a:ext cx="9029053" cy="914400"/>
          </a:xfrm>
        </p:spPr>
        <p:txBody>
          <a:bodyPr/>
          <a:lstStyle/>
          <a:p>
            <a:r>
              <a:rPr lang="en-US" dirty="0"/>
              <a:t>File Directories and Folders</a:t>
            </a:r>
          </a:p>
        </p:txBody>
      </p:sp>
      <p:sp>
        <p:nvSpPr>
          <p:cNvPr id="78850" name="Rectangle 3"/>
          <p:cNvSpPr>
            <a:spLocks noGrp="1" noChangeArrowheads="1"/>
          </p:cNvSpPr>
          <p:nvPr>
            <p:ph idx="1"/>
          </p:nvPr>
        </p:nvSpPr>
        <p:spPr>
          <a:xfrm>
            <a:off x="317500" y="1371600"/>
            <a:ext cx="8610600" cy="4754563"/>
          </a:xfrm>
        </p:spPr>
        <p:txBody>
          <a:bodyPr/>
          <a:lstStyle/>
          <a:p>
            <a:r>
              <a:rPr lang="en-US" sz="2400" dirty="0">
                <a:solidFill>
                  <a:schemeClr val="tx1"/>
                </a:solidFill>
              </a:rPr>
              <a:t>Every storage device has a directory containing a list of its files</a:t>
            </a:r>
          </a:p>
          <a:p>
            <a:pPr lvl="1"/>
            <a:r>
              <a:rPr lang="en-US" sz="2000" dirty="0">
                <a:solidFill>
                  <a:schemeClr val="tx1"/>
                </a:solidFill>
              </a:rPr>
              <a:t>Root directory  (like “C:\”)</a:t>
            </a:r>
          </a:p>
          <a:p>
            <a:pPr lvl="1"/>
            <a:r>
              <a:rPr lang="en-US" sz="2000" dirty="0">
                <a:solidFill>
                  <a:schemeClr val="tx1"/>
                </a:solidFill>
              </a:rPr>
              <a:t>Subdirectory</a:t>
            </a:r>
          </a:p>
          <a:p>
            <a:pPr lvl="2"/>
            <a:r>
              <a:rPr lang="en-US" sz="1800" dirty="0">
                <a:solidFill>
                  <a:schemeClr val="tx1"/>
                </a:solidFill>
              </a:rPr>
              <a:t>Depicted as folders</a:t>
            </a:r>
          </a:p>
          <a:p>
            <a:r>
              <a:rPr lang="en-US" sz="2400" dirty="0">
                <a:solidFill>
                  <a:schemeClr val="tx1"/>
                </a:solidFill>
              </a:rPr>
              <a:t>A computer’s file location is defined by a file specification, or path</a:t>
            </a:r>
          </a:p>
          <a:p>
            <a:r>
              <a:rPr lang="en-US" dirty="0">
                <a:solidFill>
                  <a:schemeClr val="tx1"/>
                </a:solidFill>
              </a:rPr>
              <a:t>Examples:   D:\  is the root of the D drive</a:t>
            </a:r>
          </a:p>
          <a:p>
            <a:r>
              <a:rPr lang="en-US" sz="2400" dirty="0">
                <a:solidFill>
                  <a:schemeClr val="tx1"/>
                </a:solidFill>
              </a:rPr>
              <a:t>Examples:   C:\Notes\CS 101\Week 1\notes.txt</a:t>
            </a:r>
          </a:p>
          <a:p>
            <a:r>
              <a:rPr lang="en-US" dirty="0">
                <a:solidFill>
                  <a:schemeClr val="tx1"/>
                </a:solidFill>
              </a:rPr>
              <a:t>Examples:    F:\1999\Music\CDs\Prince\</a:t>
            </a:r>
            <a:endParaRPr lang="en-US" sz="2400" dirty="0">
              <a:solidFill>
                <a:schemeClr val="tx1"/>
              </a:solidFill>
            </a:endParaRPr>
          </a:p>
        </p:txBody>
      </p:sp>
      <p:sp>
        <p:nvSpPr>
          <p:cNvPr id="78852" name="Slide Number Placeholder 4"/>
          <p:cNvSpPr>
            <a:spLocks noGrp="1"/>
          </p:cNvSpPr>
          <p:nvPr>
            <p:ph type="sldNum" sz="quarter" idx="12"/>
          </p:nvPr>
        </p:nvSpPr>
        <p:spPr>
          <a:noFill/>
        </p:spPr>
        <p:txBody>
          <a:bodyPr/>
          <a:lstStyle/>
          <a:p>
            <a:fld id="{030C5A5A-FAA6-410A-9248-630ECCF6061C}" type="slidenum">
              <a:rPr lang="en-US">
                <a:cs typeface="Arial" charset="0"/>
              </a:rPr>
              <a:pPr/>
              <a:t>13</a:t>
            </a:fld>
            <a:endParaRPr lang="en-US" dirty="0">
              <a:cs typeface="Arial" charset="0"/>
            </a:endParaRPr>
          </a:p>
        </p:txBody>
      </p:sp>
      <p:sp>
        <p:nvSpPr>
          <p:cNvPr id="78853" name="Text Box 4"/>
          <p:cNvSpPr txBox="1">
            <a:spLocks noChangeArrowheads="1"/>
          </p:cNvSpPr>
          <p:nvPr/>
        </p:nvSpPr>
        <p:spPr bwMode="auto">
          <a:xfrm>
            <a:off x="317500" y="5257800"/>
            <a:ext cx="8610600" cy="366713"/>
          </a:xfrm>
          <a:prstGeom prst="rect">
            <a:avLst/>
          </a:prstGeom>
          <a:noFill/>
          <a:ln w="9525">
            <a:noFill/>
            <a:miter lim="800000"/>
            <a:headEnd/>
            <a:tailEnd/>
          </a:ln>
        </p:spPr>
        <p:txBody>
          <a:bodyPr>
            <a:spAutoFit/>
          </a:bodyPr>
          <a:lstStyle/>
          <a:p>
            <a:pPr>
              <a:spcBef>
                <a:spcPct val="50000"/>
              </a:spcBef>
            </a:pPr>
            <a:endParaRPr lang="en-US" dirty="0"/>
          </a:p>
        </p:txBody>
      </p:sp>
    </p:spTree>
    <p:extLst>
      <p:ext uri="{BB962C8B-B14F-4D97-AF65-F5344CB8AC3E}">
        <p14:creationId xmlns:p14="http://schemas.microsoft.com/office/powerpoint/2010/main" val="422483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71E64-2D68-6D58-7A5C-D81336DD57D6}"/>
              </a:ext>
            </a:extLst>
          </p:cNvPr>
          <p:cNvSpPr>
            <a:spLocks noGrp="1"/>
          </p:cNvSpPr>
          <p:nvPr>
            <p:ph type="title"/>
          </p:nvPr>
        </p:nvSpPr>
        <p:spPr/>
        <p:txBody>
          <a:bodyPr/>
          <a:lstStyle/>
          <a:p>
            <a:r>
              <a:rPr lang="en-US" dirty="0"/>
              <a:t>Methods for File Directory Structure :</a:t>
            </a:r>
            <a:endParaRPr lang="en-IN" dirty="0"/>
          </a:p>
        </p:txBody>
      </p:sp>
      <p:sp>
        <p:nvSpPr>
          <p:cNvPr id="3" name="Content Placeholder 2">
            <a:extLst>
              <a:ext uri="{FF2B5EF4-FFF2-40B4-BE49-F238E27FC236}">
                <a16:creationId xmlns:a16="http://schemas.microsoft.com/office/drawing/2014/main" id="{AE545311-06D7-CA0B-E099-FB736FA53680}"/>
              </a:ext>
            </a:extLst>
          </p:cNvPr>
          <p:cNvSpPr>
            <a:spLocks noGrp="1"/>
          </p:cNvSpPr>
          <p:nvPr>
            <p:ph idx="1"/>
          </p:nvPr>
        </p:nvSpPr>
        <p:spPr/>
        <p:txBody>
          <a:bodyPr/>
          <a:lstStyle/>
          <a:p>
            <a:pPr algn="just"/>
            <a:r>
              <a:rPr lang="en-US" b="1" u="sng" dirty="0">
                <a:latin typeface="Times New Roman" panose="02020603050405020304" pitchFamily="18" charset="0"/>
                <a:cs typeface="Times New Roman" panose="02020603050405020304" pitchFamily="18" charset="0"/>
              </a:rPr>
              <a:t>Single- Level Directory Systems:</a:t>
            </a:r>
          </a:p>
          <a:p>
            <a:pPr marL="0" indent="0" algn="just">
              <a:buNone/>
            </a:pPr>
            <a:r>
              <a:rPr lang="en-US" dirty="0">
                <a:latin typeface="Times New Roman" panose="02020603050405020304" pitchFamily="18" charset="0"/>
                <a:cs typeface="Times New Roman" panose="02020603050405020304" pitchFamily="18" charset="0"/>
              </a:rPr>
              <a:t>It is the simplest directory structure , where one directory contains all files.</a:t>
            </a:r>
          </a:p>
          <a:p>
            <a:pPr marL="0" indent="0" algn="just">
              <a:buNone/>
            </a:pPr>
            <a:r>
              <a:rPr lang="en-US" dirty="0">
                <a:latin typeface="Times New Roman" panose="02020603050405020304" pitchFamily="18" charset="0"/>
                <a:cs typeface="Times New Roman" panose="02020603050405020304" pitchFamily="18" charset="0"/>
              </a:rPr>
              <a:t>This single directory is called root directory .</a:t>
            </a:r>
          </a:p>
          <a:p>
            <a:pPr marL="0" indent="0" algn="just">
              <a:buNone/>
            </a:pPr>
            <a:r>
              <a:rPr lang="en-US" dirty="0">
                <a:latin typeface="Times New Roman" panose="02020603050405020304" pitchFamily="18" charset="0"/>
                <a:cs typeface="Times New Roman" panose="02020603050405020304" pitchFamily="18" charset="0"/>
              </a:rPr>
              <a:t>Five files by 3 different users P, Q , &amp; R .User P has 2 Files, User Q has 2 Files, &amp; R has 1 file in directory.</a:t>
            </a:r>
          </a:p>
          <a:p>
            <a:pPr marL="0" indent="0" algn="just">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9519A15-FC90-AAC4-B8B5-46C03EA68AD4}"/>
              </a:ext>
            </a:extLst>
          </p:cNvPr>
          <p:cNvSpPr>
            <a:spLocks noGrp="1"/>
          </p:cNvSpPr>
          <p:nvPr>
            <p:ph type="sldNum" sz="quarter" idx="12"/>
          </p:nvPr>
        </p:nvSpPr>
        <p:spPr/>
        <p:txBody>
          <a:bodyPr/>
          <a:lstStyle/>
          <a:p>
            <a:fld id="{BA9B540C-44DA-4F69-89C9-7C84606640D3}" type="slidenum">
              <a:rPr lang="en-US" smtClean="0"/>
              <a:pPr/>
              <a:t>14</a:t>
            </a:fld>
            <a:endParaRPr lang="en-US" dirty="0"/>
          </a:p>
        </p:txBody>
      </p:sp>
      <p:pic>
        <p:nvPicPr>
          <p:cNvPr id="6" name="Picture 5">
            <a:extLst>
              <a:ext uri="{FF2B5EF4-FFF2-40B4-BE49-F238E27FC236}">
                <a16:creationId xmlns:a16="http://schemas.microsoft.com/office/drawing/2014/main" id="{58744A50-1B55-AFC0-303F-848D4711E646}"/>
              </a:ext>
            </a:extLst>
          </p:cNvPr>
          <p:cNvPicPr>
            <a:picLocks noChangeAspect="1"/>
          </p:cNvPicPr>
          <p:nvPr/>
        </p:nvPicPr>
        <p:blipFill>
          <a:blip r:embed="rId2"/>
          <a:stretch>
            <a:fillRect/>
          </a:stretch>
        </p:blipFill>
        <p:spPr>
          <a:xfrm>
            <a:off x="2946274" y="4418224"/>
            <a:ext cx="2936280" cy="1176990"/>
          </a:xfrm>
          <a:prstGeom prst="rect">
            <a:avLst/>
          </a:prstGeom>
        </p:spPr>
      </p:pic>
    </p:spTree>
    <p:extLst>
      <p:ext uri="{BB962C8B-B14F-4D97-AF65-F5344CB8AC3E}">
        <p14:creationId xmlns:p14="http://schemas.microsoft.com/office/powerpoint/2010/main" val="473398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CB2733-2670-0E22-86A1-3AF91366C93B}"/>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Advantages: Simple to implement </a:t>
            </a:r>
          </a:p>
          <a:p>
            <a:pPr marL="0" indent="0" algn="just">
              <a:buNone/>
            </a:pPr>
            <a:r>
              <a:rPr lang="en-US" dirty="0">
                <a:latin typeface="Times New Roman" panose="02020603050405020304" pitchFamily="18" charset="0"/>
                <a:cs typeface="Times New Roman" panose="02020603050405020304" pitchFamily="18" charset="0"/>
              </a:rPr>
              <a:t>	         Locating files become faster .</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Limitations :  If single user has huge number of files kept in single directory , it becomes difficult to rename name of each file.</a:t>
            </a:r>
          </a:p>
          <a:p>
            <a:pPr marL="0" indent="0" algn="just">
              <a:buNone/>
            </a:pPr>
            <a:r>
              <a:rPr lang="en-US" dirty="0">
                <a:latin typeface="Times New Roman" panose="02020603050405020304" pitchFamily="18" charset="0"/>
                <a:cs typeface="Times New Roman" panose="02020603050405020304" pitchFamily="18" charset="0"/>
              </a:rPr>
              <a:t>Different users give same name to files , which violates the rule of uniqueness of names .</a:t>
            </a:r>
          </a:p>
          <a:p>
            <a:pPr marL="0" indent="0" algn="just">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9143FC5-EA69-771E-6D18-8D81E0858FF5}"/>
              </a:ext>
            </a:extLst>
          </p:cNvPr>
          <p:cNvSpPr>
            <a:spLocks noGrp="1"/>
          </p:cNvSpPr>
          <p:nvPr>
            <p:ph type="sldNum" sz="quarter" idx="12"/>
          </p:nvPr>
        </p:nvSpPr>
        <p:spPr/>
        <p:txBody>
          <a:bodyPr/>
          <a:lstStyle/>
          <a:p>
            <a:fld id="{BA9B540C-44DA-4F69-89C9-7C84606640D3}" type="slidenum">
              <a:rPr lang="en-US" smtClean="0"/>
              <a:pPr/>
              <a:t>15</a:t>
            </a:fld>
            <a:endParaRPr lang="en-US" dirty="0"/>
          </a:p>
        </p:txBody>
      </p:sp>
    </p:spTree>
    <p:extLst>
      <p:ext uri="{BB962C8B-B14F-4D97-AF65-F5344CB8AC3E}">
        <p14:creationId xmlns:p14="http://schemas.microsoft.com/office/powerpoint/2010/main" val="3438765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8BE2F9-FA1A-CC9E-35C6-C30094F48F03}"/>
              </a:ext>
            </a:extLst>
          </p:cNvPr>
          <p:cNvSpPr>
            <a:spLocks noGrp="1"/>
          </p:cNvSpPr>
          <p:nvPr>
            <p:ph idx="1"/>
          </p:nvPr>
        </p:nvSpPr>
        <p:spPr/>
        <p:txBody>
          <a:bodyPr>
            <a:normAutofit lnSpcReduction="10000"/>
          </a:bodyPr>
          <a:lstStyle/>
          <a:p>
            <a:pPr algn="just"/>
            <a:r>
              <a:rPr lang="en-US" b="1" u="sng" dirty="0">
                <a:latin typeface="Times New Roman" panose="02020603050405020304" pitchFamily="18" charset="0"/>
                <a:cs typeface="Times New Roman" panose="02020603050405020304" pitchFamily="18" charset="0"/>
              </a:rPr>
              <a:t>Two – Level Directory System :</a:t>
            </a:r>
          </a:p>
          <a:p>
            <a:pPr marL="0" indent="0" algn="just">
              <a:buNone/>
            </a:pPr>
            <a:r>
              <a:rPr lang="en-US" dirty="0">
                <a:latin typeface="Times New Roman" panose="02020603050405020304" pitchFamily="18" charset="0"/>
                <a:cs typeface="Times New Roman" panose="02020603050405020304" pitchFamily="18" charset="0"/>
              </a:rPr>
              <a:t>In the two-level directory structure, each user has his own user file directory (UFD). The UFDs have similar structures, but each lists only the files of a single user. When a user job starts or a user logs in, the system’s master file directory (MFD) is searched.</a:t>
            </a:r>
          </a:p>
          <a:p>
            <a:pPr marL="0" indent="0" algn="just">
              <a:buNone/>
            </a:pPr>
            <a:r>
              <a:rPr lang="en-US" dirty="0">
                <a:latin typeface="Times New Roman" panose="02020603050405020304" pitchFamily="18" charset="0"/>
                <a:cs typeface="Times New Roman" panose="02020603050405020304" pitchFamily="18" charset="0"/>
              </a:rPr>
              <a:t>When a user refers to a particular file, only his own UFD is searched. Thus, different users may have files with the same name, as long as all the file names within each UFD are unique. To create a file for a user, the operating system searches only that user’s UFD to ascertain whether another file of that name exists. To delete a file, the operating system confines its search to the local UFD; thus, it cannot accidentally delete another user’s file that has the same name.</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DC39DC2-BB7A-427A-5B0E-C3BEB3EAA166}"/>
              </a:ext>
            </a:extLst>
          </p:cNvPr>
          <p:cNvSpPr>
            <a:spLocks noGrp="1"/>
          </p:cNvSpPr>
          <p:nvPr>
            <p:ph type="sldNum" sz="quarter" idx="12"/>
          </p:nvPr>
        </p:nvSpPr>
        <p:spPr/>
        <p:txBody>
          <a:bodyPr/>
          <a:lstStyle/>
          <a:p>
            <a:fld id="{BA9B540C-44DA-4F69-89C9-7C84606640D3}" type="slidenum">
              <a:rPr lang="en-US" smtClean="0"/>
              <a:pPr/>
              <a:t>16</a:t>
            </a:fld>
            <a:endParaRPr lang="en-US" dirty="0"/>
          </a:p>
        </p:txBody>
      </p:sp>
    </p:spTree>
    <p:extLst>
      <p:ext uri="{BB962C8B-B14F-4D97-AF65-F5344CB8AC3E}">
        <p14:creationId xmlns:p14="http://schemas.microsoft.com/office/powerpoint/2010/main" val="1932984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1FC855-5FD1-AE42-01CA-7531DA9A101E}"/>
              </a:ext>
            </a:extLst>
          </p:cNvPr>
          <p:cNvSpPr>
            <a:spLocks noGrp="1"/>
          </p:cNvSpPr>
          <p:nvPr>
            <p:ph idx="1"/>
          </p:nvPr>
        </p:nvSpPr>
        <p:spPr>
          <a:xfrm>
            <a:off x="824948" y="3518451"/>
            <a:ext cx="7861852" cy="2607711"/>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Advantages : Solves name collision problem as every user has its own directories.</a:t>
            </a:r>
          </a:p>
          <a:p>
            <a:pPr marL="0" indent="0" algn="just">
              <a:buNone/>
            </a:pPr>
            <a:r>
              <a:rPr lang="en-US" sz="1800" dirty="0">
                <a:latin typeface="Times New Roman" panose="02020603050405020304" pitchFamily="18" charset="0"/>
                <a:cs typeface="Times New Roman" panose="02020603050405020304" pitchFamily="18" charset="0"/>
              </a:rPr>
              <a:t>Independent user gets isolated from each other .</a:t>
            </a:r>
          </a:p>
          <a:p>
            <a:pPr marL="0" indent="0" algn="just">
              <a:buNone/>
            </a:pPr>
            <a:r>
              <a:rPr lang="en-US" sz="1800" dirty="0">
                <a:latin typeface="Times New Roman" panose="02020603050405020304" pitchFamily="18" charset="0"/>
                <a:cs typeface="Times New Roman" panose="02020603050405020304" pitchFamily="18" charset="0"/>
              </a:rPr>
              <a:t>Limitations :</a:t>
            </a:r>
          </a:p>
          <a:p>
            <a:pPr marL="0" indent="0" algn="just">
              <a:buNone/>
            </a:pPr>
            <a:r>
              <a:rPr lang="en-US" sz="1800" dirty="0">
                <a:latin typeface="Times New Roman" panose="02020603050405020304" pitchFamily="18" charset="0"/>
                <a:cs typeface="Times New Roman" panose="02020603050405020304" pitchFamily="18" charset="0"/>
              </a:rPr>
              <a:t>To name a particular file , we must give both user name &amp; file name .</a:t>
            </a:r>
          </a:p>
          <a:p>
            <a:pPr marL="0" indent="0" algn="just">
              <a:buNone/>
            </a:pPr>
            <a:r>
              <a:rPr lang="en-US" sz="1800" dirty="0">
                <a:latin typeface="Times New Roman" panose="02020603050405020304" pitchFamily="18" charset="0"/>
                <a:cs typeface="Times New Roman" panose="02020603050405020304" pitchFamily="18" charset="0"/>
              </a:rPr>
              <a:t>It is not satisfactory for users with large number of files.</a:t>
            </a:r>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33A54A1-8D06-380E-09CB-42ACA0B256E6}"/>
              </a:ext>
            </a:extLst>
          </p:cNvPr>
          <p:cNvSpPr>
            <a:spLocks noGrp="1"/>
          </p:cNvSpPr>
          <p:nvPr>
            <p:ph type="sldNum" sz="quarter" idx="12"/>
          </p:nvPr>
        </p:nvSpPr>
        <p:spPr/>
        <p:txBody>
          <a:bodyPr/>
          <a:lstStyle/>
          <a:p>
            <a:fld id="{BA9B540C-44DA-4F69-89C9-7C84606640D3}" type="slidenum">
              <a:rPr lang="en-US" smtClean="0"/>
              <a:pPr/>
              <a:t>17</a:t>
            </a:fld>
            <a:endParaRPr lang="en-US" dirty="0"/>
          </a:p>
        </p:txBody>
      </p:sp>
      <p:pic>
        <p:nvPicPr>
          <p:cNvPr id="6" name="Picture 5">
            <a:extLst>
              <a:ext uri="{FF2B5EF4-FFF2-40B4-BE49-F238E27FC236}">
                <a16:creationId xmlns:a16="http://schemas.microsoft.com/office/drawing/2014/main" id="{205D6B79-CD42-471A-7941-D8E12A00A0AB}"/>
              </a:ext>
            </a:extLst>
          </p:cNvPr>
          <p:cNvPicPr>
            <a:picLocks noChangeAspect="1"/>
          </p:cNvPicPr>
          <p:nvPr/>
        </p:nvPicPr>
        <p:blipFill>
          <a:blip r:embed="rId2"/>
          <a:stretch>
            <a:fillRect/>
          </a:stretch>
        </p:blipFill>
        <p:spPr>
          <a:xfrm>
            <a:off x="1123651" y="269878"/>
            <a:ext cx="6896698" cy="2362405"/>
          </a:xfrm>
          <a:prstGeom prst="rect">
            <a:avLst/>
          </a:prstGeom>
        </p:spPr>
      </p:pic>
    </p:spTree>
    <p:extLst>
      <p:ext uri="{BB962C8B-B14F-4D97-AF65-F5344CB8AC3E}">
        <p14:creationId xmlns:p14="http://schemas.microsoft.com/office/powerpoint/2010/main" val="3846186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1B7064-12A2-CFC3-251E-BA63CED4FEAA}"/>
              </a:ext>
            </a:extLst>
          </p:cNvPr>
          <p:cNvSpPr>
            <a:spLocks noGrp="1"/>
          </p:cNvSpPr>
          <p:nvPr>
            <p:ph idx="1"/>
          </p:nvPr>
        </p:nvSpPr>
        <p:spPr>
          <a:xfrm>
            <a:off x="278296" y="308114"/>
            <a:ext cx="8408504" cy="5818050"/>
          </a:xfrm>
        </p:spPr>
        <p:txBody>
          <a:bodyPr/>
          <a:lstStyle/>
          <a:p>
            <a:pPr algn="just"/>
            <a:r>
              <a:rPr lang="en-US" b="1" u="sng" dirty="0">
                <a:latin typeface="Times New Roman" panose="02020603050405020304" pitchFamily="18" charset="0"/>
                <a:cs typeface="Times New Roman" panose="02020603050405020304" pitchFamily="18" charset="0"/>
              </a:rPr>
              <a:t>Hierarchical Directory Systems :</a:t>
            </a:r>
          </a:p>
          <a:p>
            <a:pPr marL="0" indent="0" algn="just">
              <a:buNone/>
            </a:pPr>
            <a:r>
              <a:rPr lang="en-US" dirty="0">
                <a:latin typeface="Times New Roman" panose="02020603050405020304" pitchFamily="18" charset="0"/>
                <a:cs typeface="Times New Roman" panose="02020603050405020304" pitchFamily="18" charset="0"/>
              </a:rPr>
              <a:t>A tree is the most common directory structure. The tree has a root directory, and every file in the system has a unique path name. A directory (or subdirectory) contains a set of files or subdirectories. A directory is simply another file, but it is treated in a special way. All directories have the same internal format. </a:t>
            </a:r>
          </a:p>
          <a:p>
            <a:pPr marL="0" indent="0" algn="just">
              <a:buNone/>
            </a:pPr>
            <a:r>
              <a:rPr lang="en-US" dirty="0">
                <a:latin typeface="Times New Roman" panose="02020603050405020304" pitchFamily="18" charset="0"/>
                <a:cs typeface="Times New Roman" panose="02020603050405020304" pitchFamily="18" charset="0"/>
              </a:rPr>
              <a:t>One bit in each directory entry defines the entry as a file (0) or as a subdirectory (1). Special system calls are used to create and delete directories. In normal use, each process has a current directory. The current directory should contain most of the files that are of current interest to the process. When reference is made to a file, the current directory is searched.</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CAEB825-1825-7D4B-53DA-FB5B7A799673}"/>
              </a:ext>
            </a:extLst>
          </p:cNvPr>
          <p:cNvSpPr>
            <a:spLocks noGrp="1"/>
          </p:cNvSpPr>
          <p:nvPr>
            <p:ph type="sldNum" sz="quarter" idx="12"/>
          </p:nvPr>
        </p:nvSpPr>
        <p:spPr/>
        <p:txBody>
          <a:bodyPr/>
          <a:lstStyle/>
          <a:p>
            <a:fld id="{BA9B540C-44DA-4F69-89C9-7C84606640D3}" type="slidenum">
              <a:rPr lang="en-US" smtClean="0"/>
              <a:pPr/>
              <a:t>18</a:t>
            </a:fld>
            <a:endParaRPr lang="en-US" dirty="0"/>
          </a:p>
        </p:txBody>
      </p:sp>
    </p:spTree>
    <p:extLst>
      <p:ext uri="{BB962C8B-B14F-4D97-AF65-F5344CB8AC3E}">
        <p14:creationId xmlns:p14="http://schemas.microsoft.com/office/powerpoint/2010/main" val="1056610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40E104-C5E4-A7CA-887C-D8892B3339D8}"/>
              </a:ext>
            </a:extLst>
          </p:cNvPr>
          <p:cNvSpPr>
            <a:spLocks noGrp="1"/>
          </p:cNvSpPr>
          <p:nvPr>
            <p:ph type="sldNum" sz="quarter" idx="12"/>
          </p:nvPr>
        </p:nvSpPr>
        <p:spPr/>
        <p:txBody>
          <a:bodyPr/>
          <a:lstStyle/>
          <a:p>
            <a:fld id="{BA9B540C-44DA-4F69-89C9-7C84606640D3}" type="slidenum">
              <a:rPr lang="en-US" smtClean="0"/>
              <a:pPr/>
              <a:t>19</a:t>
            </a:fld>
            <a:endParaRPr lang="en-US" dirty="0"/>
          </a:p>
        </p:txBody>
      </p:sp>
      <p:pic>
        <p:nvPicPr>
          <p:cNvPr id="4" name="Picture 3">
            <a:extLst>
              <a:ext uri="{FF2B5EF4-FFF2-40B4-BE49-F238E27FC236}">
                <a16:creationId xmlns:a16="http://schemas.microsoft.com/office/drawing/2014/main" id="{E56672F9-0570-0613-0F90-11A6F2A75318}"/>
              </a:ext>
            </a:extLst>
          </p:cNvPr>
          <p:cNvPicPr>
            <a:picLocks noChangeAspect="1"/>
          </p:cNvPicPr>
          <p:nvPr/>
        </p:nvPicPr>
        <p:blipFill>
          <a:blip r:embed="rId2"/>
          <a:stretch>
            <a:fillRect/>
          </a:stretch>
        </p:blipFill>
        <p:spPr>
          <a:xfrm>
            <a:off x="978736" y="198443"/>
            <a:ext cx="6172735" cy="4016088"/>
          </a:xfrm>
          <a:prstGeom prst="rect">
            <a:avLst/>
          </a:prstGeom>
        </p:spPr>
      </p:pic>
      <p:sp>
        <p:nvSpPr>
          <p:cNvPr id="5" name="TextBox 4">
            <a:extLst>
              <a:ext uri="{FF2B5EF4-FFF2-40B4-BE49-F238E27FC236}">
                <a16:creationId xmlns:a16="http://schemas.microsoft.com/office/drawing/2014/main" id="{AEA9B618-5057-81F9-6FCF-24AB59C1EE6B}"/>
              </a:ext>
            </a:extLst>
          </p:cNvPr>
          <p:cNvSpPr txBox="1"/>
          <p:nvPr/>
        </p:nvSpPr>
        <p:spPr>
          <a:xfrm>
            <a:off x="705678" y="4731026"/>
            <a:ext cx="6708913"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Advantages : Users can also access the files of others users by specifying its pathname.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4458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689" y="228600"/>
            <a:ext cx="8229600" cy="914400"/>
          </a:xfrm>
        </p:spPr>
        <p:txBody>
          <a:bodyPr/>
          <a:lstStyle/>
          <a:p>
            <a:r>
              <a:rPr lang="en-US" dirty="0"/>
              <a:t>Files</a:t>
            </a:r>
          </a:p>
        </p:txBody>
      </p:sp>
      <p:sp>
        <p:nvSpPr>
          <p:cNvPr id="3" name="Content Placeholder 2"/>
          <p:cNvSpPr>
            <a:spLocks noGrp="1"/>
          </p:cNvSpPr>
          <p:nvPr>
            <p:ph idx="1"/>
          </p:nvPr>
        </p:nvSpPr>
        <p:spPr/>
        <p:txBody>
          <a:bodyPr>
            <a:normAutofit lnSpcReduction="10000"/>
          </a:bodyPr>
          <a:lstStyle/>
          <a:p>
            <a:r>
              <a:rPr lang="en-US" dirty="0">
                <a:solidFill>
                  <a:schemeClr val="tx1"/>
                </a:solidFill>
              </a:rPr>
              <a:t>When you use an application to do work - e.g., write a paper, make a spreadsheet, or draw a picture, the work is stored in RAM first </a:t>
            </a:r>
          </a:p>
          <a:p>
            <a:endParaRPr lang="en-US" dirty="0">
              <a:solidFill>
                <a:schemeClr val="tx1"/>
              </a:solidFill>
            </a:endParaRPr>
          </a:p>
          <a:p>
            <a:r>
              <a:rPr lang="en-US" dirty="0">
                <a:solidFill>
                  <a:schemeClr val="tx1"/>
                </a:solidFill>
              </a:rPr>
              <a:t>It is in danger of being lost if the power goes off (RAM is </a:t>
            </a:r>
            <a:r>
              <a:rPr lang="en-US" b="1" dirty="0">
                <a:solidFill>
                  <a:schemeClr val="tx1"/>
                </a:solidFill>
              </a:rPr>
              <a:t>volatile</a:t>
            </a:r>
            <a:r>
              <a:rPr lang="en-US" dirty="0">
                <a:solidFill>
                  <a:schemeClr val="tx1"/>
                </a:solidFill>
              </a:rPr>
              <a:t>!)</a:t>
            </a:r>
          </a:p>
          <a:p>
            <a:endParaRPr lang="en-US" dirty="0">
              <a:solidFill>
                <a:schemeClr val="tx1"/>
              </a:solidFill>
            </a:endParaRPr>
          </a:p>
          <a:p>
            <a:r>
              <a:rPr lang="en-US" dirty="0">
                <a:solidFill>
                  <a:schemeClr val="tx1"/>
                </a:solidFill>
              </a:rPr>
              <a:t>When you save it, it is copied to a secondary storage device like the hard drive</a:t>
            </a:r>
          </a:p>
          <a:p>
            <a:endParaRPr lang="en-US" dirty="0">
              <a:solidFill>
                <a:schemeClr val="tx1"/>
              </a:solidFill>
            </a:endParaRPr>
          </a:p>
          <a:p>
            <a:r>
              <a:rPr lang="en-US" dirty="0">
                <a:solidFill>
                  <a:schemeClr val="tx1"/>
                </a:solidFill>
              </a:rPr>
              <a:t>It is saved as a FILE with a name, extension, time, date, size</a:t>
            </a:r>
          </a:p>
          <a:p>
            <a:endParaRPr lang="en-US" dirty="0"/>
          </a:p>
        </p:txBody>
      </p:sp>
    </p:spTree>
    <p:extLst>
      <p:ext uri="{BB962C8B-B14F-4D97-AF65-F5344CB8AC3E}">
        <p14:creationId xmlns:p14="http://schemas.microsoft.com/office/powerpoint/2010/main" val="3955866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a:xfrm>
            <a:off x="330154" y="152400"/>
            <a:ext cx="8229600" cy="838200"/>
          </a:xfrm>
        </p:spPr>
        <p:txBody>
          <a:bodyPr/>
          <a:lstStyle/>
          <a:p>
            <a:r>
              <a:rPr lang="en-US" dirty="0"/>
              <a:t>File Formats</a:t>
            </a:r>
          </a:p>
        </p:txBody>
      </p:sp>
      <p:sp>
        <p:nvSpPr>
          <p:cNvPr id="80898" name="Rectangle 3"/>
          <p:cNvSpPr>
            <a:spLocks noGrp="1" noChangeArrowheads="1"/>
          </p:cNvSpPr>
          <p:nvPr>
            <p:ph idx="1"/>
          </p:nvPr>
        </p:nvSpPr>
        <p:spPr>
          <a:xfrm>
            <a:off x="457200" y="1295400"/>
            <a:ext cx="8229600" cy="4830763"/>
          </a:xfrm>
        </p:spPr>
        <p:txBody>
          <a:bodyPr/>
          <a:lstStyle/>
          <a:p>
            <a:r>
              <a:rPr lang="en-US" sz="2400" dirty="0">
                <a:solidFill>
                  <a:schemeClr val="tx1"/>
                </a:solidFill>
              </a:rPr>
              <a:t>A file format refers to the organization and layout of data that is stored in a file</a:t>
            </a:r>
          </a:p>
          <a:p>
            <a:endParaRPr lang="en-US" sz="2400" dirty="0">
              <a:solidFill>
                <a:schemeClr val="tx1"/>
              </a:solidFill>
            </a:endParaRPr>
          </a:p>
          <a:p>
            <a:r>
              <a:rPr lang="en-US" sz="2400" dirty="0">
                <a:solidFill>
                  <a:schemeClr val="tx1"/>
                </a:solidFill>
              </a:rPr>
              <a:t>A file extension usually indicates the format of a file and the application which was used to create the file</a:t>
            </a:r>
          </a:p>
          <a:p>
            <a:endParaRPr lang="en-US" sz="2400" dirty="0">
              <a:solidFill>
                <a:schemeClr val="tx1"/>
              </a:solidFill>
            </a:endParaRPr>
          </a:p>
          <a:p>
            <a:r>
              <a:rPr lang="en-US" sz="2400" b="1" dirty="0">
                <a:solidFill>
                  <a:schemeClr val="tx1"/>
                </a:solidFill>
              </a:rPr>
              <a:t>But it does not have to!  Just changing the extension on a file from xlsx to zip does not make the file a zip file!  It needs to be converted from a spreadsheet to a zipped file using the zip application.</a:t>
            </a:r>
          </a:p>
        </p:txBody>
      </p:sp>
      <p:sp>
        <p:nvSpPr>
          <p:cNvPr id="80900" name="Slide Number Placeholder 4"/>
          <p:cNvSpPr>
            <a:spLocks noGrp="1"/>
          </p:cNvSpPr>
          <p:nvPr>
            <p:ph type="sldNum" sz="quarter" idx="12"/>
          </p:nvPr>
        </p:nvSpPr>
        <p:spPr>
          <a:noFill/>
        </p:spPr>
        <p:txBody>
          <a:bodyPr/>
          <a:lstStyle/>
          <a:p>
            <a:fld id="{B7D71AE8-DC1C-4673-8C4B-74E7EA95E44B}" type="slidenum">
              <a:rPr lang="en-US">
                <a:cs typeface="Arial" charset="0"/>
              </a:rPr>
              <a:pPr/>
              <a:t>20</a:t>
            </a:fld>
            <a:endParaRPr lang="en-US" dirty="0">
              <a:cs typeface="Arial" charset="0"/>
            </a:endParaRPr>
          </a:p>
        </p:txBody>
      </p:sp>
    </p:spTree>
    <p:extLst>
      <p:ext uri="{BB962C8B-B14F-4D97-AF65-F5344CB8AC3E}">
        <p14:creationId xmlns:p14="http://schemas.microsoft.com/office/powerpoint/2010/main" val="892175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14400"/>
          </a:xfrm>
        </p:spPr>
        <p:txBody>
          <a:bodyPr/>
          <a:lstStyle/>
          <a:p>
            <a:r>
              <a:rPr lang="en-US" dirty="0"/>
              <a:t>Applications and Files</a:t>
            </a:r>
          </a:p>
        </p:txBody>
      </p:sp>
      <p:sp>
        <p:nvSpPr>
          <p:cNvPr id="3" name="Content Placeholder 2"/>
          <p:cNvSpPr>
            <a:spLocks noGrp="1"/>
          </p:cNvSpPr>
          <p:nvPr>
            <p:ph idx="1"/>
          </p:nvPr>
        </p:nvSpPr>
        <p:spPr>
          <a:xfrm>
            <a:off x="457200" y="1371600"/>
            <a:ext cx="8229600" cy="4754563"/>
          </a:xfrm>
        </p:spPr>
        <p:txBody>
          <a:bodyPr>
            <a:normAutofit lnSpcReduction="10000"/>
          </a:bodyPr>
          <a:lstStyle/>
          <a:p>
            <a:r>
              <a:rPr lang="en-US" dirty="0">
                <a:solidFill>
                  <a:schemeClr val="tx1"/>
                </a:solidFill>
              </a:rPr>
              <a:t>Most applications that create files have a file menu</a:t>
            </a:r>
          </a:p>
          <a:p>
            <a:endParaRPr lang="en-US" dirty="0">
              <a:solidFill>
                <a:schemeClr val="tx1"/>
              </a:solidFill>
            </a:endParaRPr>
          </a:p>
          <a:p>
            <a:r>
              <a:rPr lang="en-US" dirty="0">
                <a:solidFill>
                  <a:schemeClr val="tx1"/>
                </a:solidFill>
              </a:rPr>
              <a:t>Choices will include Save and Save As</a:t>
            </a:r>
          </a:p>
          <a:p>
            <a:pPr lvl="1"/>
            <a:r>
              <a:rPr lang="en-US" sz="2000" dirty="0">
                <a:solidFill>
                  <a:schemeClr val="tx1"/>
                </a:solidFill>
              </a:rPr>
              <a:t>Save saves on same filename, if has been saved once already</a:t>
            </a:r>
          </a:p>
          <a:p>
            <a:pPr lvl="1"/>
            <a:r>
              <a:rPr lang="en-US" sz="2000" dirty="0">
                <a:solidFill>
                  <a:schemeClr val="tx1"/>
                </a:solidFill>
              </a:rPr>
              <a:t>Save asks for new name if has not been saved before</a:t>
            </a:r>
          </a:p>
          <a:p>
            <a:pPr lvl="1"/>
            <a:r>
              <a:rPr lang="en-US" sz="2000" dirty="0">
                <a:solidFill>
                  <a:schemeClr val="tx1"/>
                </a:solidFill>
              </a:rPr>
              <a:t>Save As asks for new name and saves new copy of file</a:t>
            </a:r>
          </a:p>
          <a:p>
            <a:pPr lvl="1"/>
            <a:endParaRPr lang="en-US" sz="2000" dirty="0">
              <a:solidFill>
                <a:schemeClr val="tx1"/>
              </a:solidFill>
            </a:endParaRPr>
          </a:p>
          <a:p>
            <a:r>
              <a:rPr lang="en-US" dirty="0">
                <a:solidFill>
                  <a:schemeClr val="tx1"/>
                </a:solidFill>
              </a:rPr>
              <a:t>Duplicate – makes another copy with new name but you keep editing old version</a:t>
            </a:r>
          </a:p>
          <a:p>
            <a:endParaRPr lang="en-US" dirty="0">
              <a:solidFill>
                <a:schemeClr val="tx1"/>
              </a:solidFill>
            </a:endParaRPr>
          </a:p>
          <a:p>
            <a:r>
              <a:rPr lang="en-US" dirty="0">
                <a:solidFill>
                  <a:schemeClr val="tx1"/>
                </a:solidFill>
              </a:rPr>
              <a:t>Rename – allows you to change the name of the current file </a:t>
            </a:r>
          </a:p>
        </p:txBody>
      </p:sp>
      <p:sp>
        <p:nvSpPr>
          <p:cNvPr id="4" name="Slide Number Placeholder 3"/>
          <p:cNvSpPr>
            <a:spLocks noGrp="1"/>
          </p:cNvSpPr>
          <p:nvPr>
            <p:ph type="sldNum" sz="quarter" idx="12"/>
          </p:nvPr>
        </p:nvSpPr>
        <p:spPr/>
        <p:txBody>
          <a:bodyPr/>
          <a:lstStyle/>
          <a:p>
            <a:fld id="{BA9B540C-44DA-4F69-89C9-7C84606640D3}" type="slidenum">
              <a:rPr lang="en-US" smtClean="0"/>
              <a:pPr/>
              <a:t>21</a:t>
            </a:fld>
            <a:endParaRPr lang="en-US" dirty="0"/>
          </a:p>
        </p:txBody>
      </p:sp>
    </p:spTree>
    <p:extLst>
      <p:ext uri="{BB962C8B-B14F-4D97-AF65-F5344CB8AC3E}">
        <p14:creationId xmlns:p14="http://schemas.microsoft.com/office/powerpoint/2010/main" val="904817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457200" y="228600"/>
            <a:ext cx="8229600" cy="762000"/>
          </a:xfrm>
        </p:spPr>
        <p:txBody>
          <a:bodyPr/>
          <a:lstStyle/>
          <a:p>
            <a:pPr eaLnBrk="1" hangingPunct="1"/>
            <a:r>
              <a:rPr lang="en-US" dirty="0"/>
              <a:t>File Management</a:t>
            </a:r>
          </a:p>
        </p:txBody>
      </p:sp>
      <p:sp>
        <p:nvSpPr>
          <p:cNvPr id="10244" name="Rectangle 3"/>
          <p:cNvSpPr>
            <a:spLocks noGrp="1" noChangeArrowheads="1"/>
          </p:cNvSpPr>
          <p:nvPr>
            <p:ph idx="1"/>
          </p:nvPr>
        </p:nvSpPr>
        <p:spPr>
          <a:xfrm>
            <a:off x="228600" y="1219200"/>
            <a:ext cx="8686800" cy="4906963"/>
          </a:xfrm>
        </p:spPr>
        <p:txBody>
          <a:bodyPr>
            <a:normAutofit/>
          </a:bodyPr>
          <a:lstStyle/>
          <a:p>
            <a:pPr eaLnBrk="1" hangingPunct="1"/>
            <a:r>
              <a:rPr lang="en-US" dirty="0">
                <a:solidFill>
                  <a:schemeClr val="tx1"/>
                </a:solidFill>
              </a:rPr>
              <a:t>The operating system provides an organizational structure to the computer’s data and programs</a:t>
            </a:r>
          </a:p>
          <a:p>
            <a:pPr eaLnBrk="1" hangingPunct="1"/>
            <a:r>
              <a:rPr lang="en-US" dirty="0">
                <a:solidFill>
                  <a:schemeClr val="tx1"/>
                </a:solidFill>
              </a:rPr>
              <a:t>Hierarchical structure of directories:</a:t>
            </a:r>
          </a:p>
          <a:p>
            <a:pPr lvl="1" eaLnBrk="1" hangingPunct="1"/>
            <a:r>
              <a:rPr lang="en-US" sz="2600" dirty="0">
                <a:solidFill>
                  <a:schemeClr val="tx1"/>
                </a:solidFill>
              </a:rPr>
              <a:t>Drives</a:t>
            </a:r>
          </a:p>
          <a:p>
            <a:pPr lvl="2" eaLnBrk="1" hangingPunct="1"/>
            <a:r>
              <a:rPr lang="en-US" sz="2600" dirty="0">
                <a:solidFill>
                  <a:schemeClr val="tx1"/>
                </a:solidFill>
              </a:rPr>
              <a:t>Folders</a:t>
            </a:r>
          </a:p>
          <a:p>
            <a:pPr lvl="3"/>
            <a:r>
              <a:rPr lang="en-US" sz="2600" dirty="0">
                <a:solidFill>
                  <a:schemeClr val="tx1"/>
                </a:solidFill>
              </a:rPr>
              <a:t>and more Folders …</a:t>
            </a:r>
            <a:endParaRPr lang="en-US" sz="2600" dirty="0">
              <a:solidFill>
                <a:schemeClr val="tx1"/>
              </a:solidFill>
              <a:latin typeface="Verdana" pitchFamily="34" charset="0"/>
            </a:endParaRPr>
          </a:p>
          <a:p>
            <a:pPr lvl="4" eaLnBrk="1" hangingPunct="1"/>
            <a:r>
              <a:rPr lang="en-US" sz="2600" dirty="0">
                <a:solidFill>
                  <a:schemeClr val="tx1"/>
                </a:solidFill>
                <a:latin typeface="Verdana" pitchFamily="34" charset="0"/>
              </a:rPr>
              <a:t>Files</a:t>
            </a:r>
          </a:p>
          <a:p>
            <a:r>
              <a:rPr lang="en-US" sz="2800" dirty="0">
                <a:solidFill>
                  <a:schemeClr val="tx1"/>
                </a:solidFill>
              </a:rPr>
              <a:t>Storage</a:t>
            </a:r>
            <a:r>
              <a:rPr lang="en-US" sz="3300" dirty="0">
                <a:solidFill>
                  <a:schemeClr val="tx1"/>
                </a:solidFill>
              </a:rPr>
              <a:t> </a:t>
            </a:r>
            <a:r>
              <a:rPr lang="en-US" sz="2800" dirty="0">
                <a:solidFill>
                  <a:schemeClr val="tx1"/>
                </a:solidFill>
              </a:rPr>
              <a:t>metaphors help you visualize and mentally organize the files on your disks and other storage devices</a:t>
            </a:r>
          </a:p>
          <a:p>
            <a:endParaRPr lang="en-US" sz="4000" dirty="0"/>
          </a:p>
        </p:txBody>
      </p:sp>
      <p:sp>
        <p:nvSpPr>
          <p:cNvPr id="5" name="Slide Number Placeholder 5"/>
          <p:cNvSpPr>
            <a:spLocks noGrp="1"/>
          </p:cNvSpPr>
          <p:nvPr>
            <p:ph type="sldNum" sz="quarter" idx="12"/>
          </p:nvPr>
        </p:nvSpPr>
        <p:spPr/>
        <p:txBody>
          <a:bodyPr/>
          <a:lstStyle/>
          <a:p>
            <a:pPr>
              <a:defRPr/>
            </a:pPr>
            <a:fld id="{332A354B-12F6-4F5F-9D03-5723A0C14324}" type="slidenum">
              <a:rPr lang="en-US" altLang="en-US"/>
              <a:pPr>
                <a:defRPr/>
              </a:pPr>
              <a:t>22</a:t>
            </a:fld>
            <a:endParaRPr lang="en-US" altLang="en-US" dirty="0"/>
          </a:p>
        </p:txBody>
      </p:sp>
    </p:spTree>
    <p:extLst>
      <p:ext uri="{BB962C8B-B14F-4D97-AF65-F5344CB8AC3E}">
        <p14:creationId xmlns:p14="http://schemas.microsoft.com/office/powerpoint/2010/main" val="2285035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442784" y="457200"/>
            <a:ext cx="8382000" cy="609600"/>
          </a:xfrm>
        </p:spPr>
        <p:txBody>
          <a:bodyPr/>
          <a:lstStyle/>
          <a:p>
            <a:pPr eaLnBrk="1" hangingPunct="1"/>
            <a:r>
              <a:rPr lang="en-US" altLang="en-US" sz="6000" dirty="0"/>
              <a:t>Allocation Methods</a:t>
            </a:r>
          </a:p>
        </p:txBody>
      </p:sp>
      <p:sp>
        <p:nvSpPr>
          <p:cNvPr id="12292" name="Rectangle 3"/>
          <p:cNvSpPr>
            <a:spLocks noGrp="1" noChangeArrowheads="1"/>
          </p:cNvSpPr>
          <p:nvPr>
            <p:ph type="body" idx="1"/>
          </p:nvPr>
        </p:nvSpPr>
        <p:spPr/>
        <p:txBody>
          <a:bodyPr>
            <a:normAutofit/>
          </a:bodyPr>
          <a:lstStyle/>
          <a:p>
            <a:pPr marL="990600" lvl="1" indent="-533400" eaLnBrk="1" hangingPunct="1">
              <a:buFontTx/>
              <a:buAutoNum type="arabicPeriod"/>
            </a:pPr>
            <a:r>
              <a:rPr lang="en-US" altLang="en-US" sz="3600" dirty="0">
                <a:solidFill>
                  <a:schemeClr val="tx1"/>
                </a:solidFill>
              </a:rPr>
              <a:t>Contiguous allocation</a:t>
            </a:r>
          </a:p>
          <a:p>
            <a:pPr marL="990600" lvl="1" indent="-533400" eaLnBrk="1" hangingPunct="1">
              <a:buFontTx/>
              <a:buAutoNum type="arabicPeriod"/>
            </a:pPr>
            <a:r>
              <a:rPr lang="en-US" altLang="en-US" sz="3600" dirty="0">
                <a:solidFill>
                  <a:schemeClr val="tx1"/>
                </a:solidFill>
              </a:rPr>
              <a:t>Linked List allocation</a:t>
            </a:r>
          </a:p>
          <a:p>
            <a:pPr marL="990600" lvl="1" indent="-533400" eaLnBrk="1" hangingPunct="1">
              <a:buFontTx/>
              <a:buAutoNum type="arabicPeriod"/>
            </a:pPr>
            <a:r>
              <a:rPr lang="en-US" altLang="en-US" sz="3600" dirty="0">
                <a:solidFill>
                  <a:schemeClr val="tx1"/>
                </a:solidFill>
              </a:rPr>
              <a:t>Indexed allocation</a:t>
            </a:r>
          </a:p>
          <a:p>
            <a:pPr marL="990600" lvl="1" indent="-533400" eaLnBrk="1" hangingPunct="1">
              <a:buFontTx/>
              <a:buAutoNum type="arabicPeriod"/>
            </a:pPr>
            <a:r>
              <a:rPr lang="en-US" altLang="en-US" sz="3600">
                <a:solidFill>
                  <a:schemeClr val="tx1"/>
                </a:solidFill>
              </a:rPr>
              <a:t>I nodes</a:t>
            </a:r>
            <a:endParaRPr lang="en-US" altLang="en-US" sz="3600" dirty="0">
              <a:solidFill>
                <a:schemeClr val="tx1"/>
              </a:solidFill>
            </a:endParaRPr>
          </a:p>
        </p:txBody>
      </p:sp>
    </p:spTree>
    <p:extLst>
      <p:ext uri="{BB962C8B-B14F-4D97-AF65-F5344CB8AC3E}">
        <p14:creationId xmlns:p14="http://schemas.microsoft.com/office/powerpoint/2010/main" val="1154505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381000" y="330994"/>
            <a:ext cx="8382000" cy="609600"/>
          </a:xfrm>
        </p:spPr>
        <p:txBody>
          <a:bodyPr/>
          <a:lstStyle/>
          <a:p>
            <a:pPr eaLnBrk="1" hangingPunct="1"/>
            <a:r>
              <a:rPr lang="en-US" altLang="en-US" dirty="0"/>
              <a:t>1. Contiguous Allocation</a:t>
            </a:r>
          </a:p>
        </p:txBody>
      </p:sp>
      <p:sp>
        <p:nvSpPr>
          <p:cNvPr id="14340" name="Rectangle 3"/>
          <p:cNvSpPr>
            <a:spLocks noGrp="1" noChangeArrowheads="1"/>
          </p:cNvSpPr>
          <p:nvPr>
            <p:ph type="body" idx="1"/>
          </p:nvPr>
        </p:nvSpPr>
        <p:spPr>
          <a:xfrm>
            <a:off x="152400" y="1193543"/>
            <a:ext cx="8839200" cy="5133975"/>
          </a:xfrm>
        </p:spPr>
        <p:txBody>
          <a:bodyPr/>
          <a:lstStyle/>
          <a:p>
            <a:pPr eaLnBrk="1" hangingPunct="1">
              <a:lnSpc>
                <a:spcPct val="90000"/>
              </a:lnSpc>
            </a:pPr>
            <a:r>
              <a:rPr lang="en-US" altLang="en-US" sz="3600" dirty="0">
                <a:solidFill>
                  <a:schemeClr val="tx1"/>
                </a:solidFill>
              </a:rPr>
              <a:t>Each file occupies a set of contiguous blocks on the disk.</a:t>
            </a:r>
          </a:p>
          <a:p>
            <a:pPr eaLnBrk="1" hangingPunct="1">
              <a:lnSpc>
                <a:spcPct val="90000"/>
              </a:lnSpc>
            </a:pPr>
            <a:r>
              <a:rPr lang="en-US" altLang="en-US" sz="3600" dirty="0">
                <a:solidFill>
                  <a:schemeClr val="tx1"/>
                </a:solidFill>
              </a:rPr>
              <a:t>Simple: only starting location (block #) and length (number of blocks) required.</a:t>
            </a:r>
          </a:p>
          <a:p>
            <a:pPr eaLnBrk="1" hangingPunct="1">
              <a:lnSpc>
                <a:spcPct val="90000"/>
              </a:lnSpc>
            </a:pPr>
            <a:r>
              <a:rPr lang="en-US" altLang="en-US" sz="3600" dirty="0">
                <a:solidFill>
                  <a:schemeClr val="tx1"/>
                </a:solidFill>
              </a:rPr>
              <a:t>Enables random access.</a:t>
            </a:r>
          </a:p>
          <a:p>
            <a:pPr eaLnBrk="1" hangingPunct="1">
              <a:lnSpc>
                <a:spcPct val="90000"/>
              </a:lnSpc>
            </a:pPr>
            <a:r>
              <a:rPr lang="en-US" altLang="en-US" sz="3600" dirty="0">
                <a:solidFill>
                  <a:schemeClr val="tx1"/>
                </a:solidFill>
              </a:rPr>
              <a:t>Wasteful of space (dynamic storage-allocation problem).</a:t>
            </a:r>
          </a:p>
          <a:p>
            <a:pPr eaLnBrk="1" hangingPunct="1">
              <a:lnSpc>
                <a:spcPct val="90000"/>
              </a:lnSpc>
            </a:pPr>
            <a:r>
              <a:rPr lang="en-US" altLang="en-US" sz="3600" dirty="0">
                <a:solidFill>
                  <a:schemeClr val="tx1"/>
                </a:solidFill>
              </a:rPr>
              <a:t>Files cannot grow.</a:t>
            </a:r>
          </a:p>
        </p:txBody>
      </p:sp>
      <p:sp>
        <p:nvSpPr>
          <p:cNvPr id="14341" name="Rectangle 9"/>
          <p:cNvSpPr>
            <a:spLocks noChangeArrowheads="1"/>
          </p:cNvSpPr>
          <p:nvPr/>
        </p:nvSpPr>
        <p:spPr bwMode="auto">
          <a:xfrm>
            <a:off x="882650" y="5399088"/>
            <a:ext cx="702945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l" rtl="0"/>
            <a:endParaRPr lang="he-IL" altLang="en-US"/>
          </a:p>
        </p:txBody>
      </p:sp>
    </p:spTree>
    <p:extLst>
      <p:ext uri="{BB962C8B-B14F-4D97-AF65-F5344CB8AC3E}">
        <p14:creationId xmlns:p14="http://schemas.microsoft.com/office/powerpoint/2010/main" val="4172054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1400">
                <a:cs typeface="Times New Roman" panose="02020603050405020304" pitchFamily="18" charset="0"/>
              </a:rPr>
              <a:t>A. Frank - P.  Weisberg</a:t>
            </a:r>
          </a:p>
        </p:txBody>
      </p:sp>
      <p:sp>
        <p:nvSpPr>
          <p:cNvPr id="15363" name="Rectangle 2"/>
          <p:cNvSpPr>
            <a:spLocks noGrp="1" noChangeArrowheads="1"/>
          </p:cNvSpPr>
          <p:nvPr>
            <p:ph type="title"/>
          </p:nvPr>
        </p:nvSpPr>
        <p:spPr>
          <a:xfrm>
            <a:off x="228600" y="381000"/>
            <a:ext cx="8686800" cy="914400"/>
          </a:xfrm>
        </p:spPr>
        <p:txBody>
          <a:bodyPr/>
          <a:lstStyle/>
          <a:p>
            <a:pPr eaLnBrk="1" hangingPunct="1"/>
            <a:r>
              <a:rPr lang="en-US" altLang="en-US" sz="4000" dirty="0"/>
              <a:t>Contiguous File Allocation Example</a:t>
            </a:r>
          </a:p>
        </p:txBody>
      </p:sp>
      <p:pic>
        <p:nvPicPr>
          <p:cNvPr id="1536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525" y="1631950"/>
            <a:ext cx="8372475" cy="522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26405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228600" y="203200"/>
            <a:ext cx="8610600" cy="844550"/>
          </a:xfrm>
        </p:spPr>
        <p:txBody>
          <a:bodyPr/>
          <a:lstStyle/>
          <a:p>
            <a:pPr eaLnBrk="1" hangingPunct="1"/>
            <a:r>
              <a:rPr lang="en-US" altLang="en-US" dirty="0"/>
              <a:t>2. Linked List Allocation</a:t>
            </a:r>
          </a:p>
        </p:txBody>
      </p:sp>
      <p:sp>
        <p:nvSpPr>
          <p:cNvPr id="19460" name="Rectangle 3"/>
          <p:cNvSpPr>
            <a:spLocks noGrp="1" noChangeArrowheads="1"/>
          </p:cNvSpPr>
          <p:nvPr>
            <p:ph type="body" idx="1"/>
          </p:nvPr>
        </p:nvSpPr>
        <p:spPr>
          <a:xfrm>
            <a:off x="749300" y="1557338"/>
            <a:ext cx="8394700" cy="5257800"/>
          </a:xfrm>
        </p:spPr>
        <p:txBody>
          <a:bodyPr/>
          <a:lstStyle/>
          <a:p>
            <a:pPr eaLnBrk="1" hangingPunct="1"/>
            <a:r>
              <a:rPr lang="en-US" altLang="en-US" dirty="0">
                <a:solidFill>
                  <a:schemeClr val="tx1"/>
                </a:solidFill>
              </a:rPr>
              <a:t>Each file is a linked list of disk blocks: blocks may be scattered anywhere on the disk.</a:t>
            </a:r>
          </a:p>
          <a:p>
            <a:pPr eaLnBrk="1" hangingPunct="1"/>
            <a:endParaRPr lang="en-US" altLang="en-US" dirty="0">
              <a:solidFill>
                <a:schemeClr val="tx1"/>
              </a:solidFill>
            </a:endParaRPr>
          </a:p>
          <a:p>
            <a:pPr eaLnBrk="1" hangingPunct="1"/>
            <a:endParaRPr lang="en-US" altLang="en-US" dirty="0">
              <a:solidFill>
                <a:schemeClr val="tx1"/>
              </a:solidFill>
            </a:endParaRPr>
          </a:p>
          <a:p>
            <a:pPr eaLnBrk="1" hangingPunct="1"/>
            <a:endParaRPr lang="en-US" altLang="en-US" dirty="0">
              <a:solidFill>
                <a:schemeClr val="tx1"/>
              </a:solidFill>
            </a:endParaRPr>
          </a:p>
          <a:p>
            <a:pPr eaLnBrk="1" hangingPunct="1"/>
            <a:endParaRPr lang="en-US" altLang="en-US" dirty="0">
              <a:solidFill>
                <a:schemeClr val="tx1"/>
              </a:solidFill>
            </a:endParaRPr>
          </a:p>
          <a:p>
            <a:pPr eaLnBrk="1" hangingPunct="1"/>
            <a:endParaRPr lang="en-US" altLang="en-US" dirty="0">
              <a:solidFill>
                <a:schemeClr val="tx1"/>
              </a:solidFill>
            </a:endParaRPr>
          </a:p>
          <a:p>
            <a:pPr eaLnBrk="1" hangingPunct="1"/>
            <a:r>
              <a:rPr lang="en-US" altLang="en-US" dirty="0">
                <a:solidFill>
                  <a:schemeClr val="tx1"/>
                </a:solidFill>
              </a:rPr>
              <a:t>Simple: need only starting address.</a:t>
            </a:r>
          </a:p>
          <a:p>
            <a:pPr eaLnBrk="1" hangingPunct="1"/>
            <a:r>
              <a:rPr lang="en-US" altLang="en-US" dirty="0">
                <a:solidFill>
                  <a:schemeClr val="tx1"/>
                </a:solidFill>
              </a:rPr>
              <a:t>Free-space management: no waste of space. </a:t>
            </a:r>
          </a:p>
          <a:p>
            <a:pPr eaLnBrk="1" hangingPunct="1"/>
            <a:r>
              <a:rPr lang="en-US" altLang="en-US" dirty="0">
                <a:solidFill>
                  <a:schemeClr val="tx1"/>
                </a:solidFill>
              </a:rPr>
              <a:t>No random access.</a:t>
            </a:r>
          </a:p>
        </p:txBody>
      </p:sp>
      <p:grpSp>
        <p:nvGrpSpPr>
          <p:cNvPr id="19461" name="Group 9"/>
          <p:cNvGrpSpPr>
            <a:grpSpLocks/>
          </p:cNvGrpSpPr>
          <p:nvPr/>
        </p:nvGrpSpPr>
        <p:grpSpPr bwMode="auto">
          <a:xfrm>
            <a:off x="2678113" y="2759075"/>
            <a:ext cx="2760662" cy="1500188"/>
            <a:chOff x="1687" y="1576"/>
            <a:chExt cx="1739" cy="945"/>
          </a:xfrm>
        </p:grpSpPr>
        <p:sp>
          <p:nvSpPr>
            <p:cNvPr id="19462" name="Rectangle 4"/>
            <p:cNvSpPr>
              <a:spLocks noChangeArrowheads="1"/>
            </p:cNvSpPr>
            <p:nvPr/>
          </p:nvSpPr>
          <p:spPr bwMode="auto">
            <a:xfrm>
              <a:off x="2481" y="1576"/>
              <a:ext cx="945" cy="272"/>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rtl="0"/>
              <a:r>
                <a:rPr lang="en-US" altLang="en-US" sz="1800">
                  <a:latin typeface="Helvetica" panose="020B0604020202020204" pitchFamily="34" charset="0"/>
                </a:rPr>
                <a:t>pointer</a:t>
              </a:r>
            </a:p>
          </p:txBody>
        </p:sp>
        <p:sp>
          <p:nvSpPr>
            <p:cNvPr id="19463" name="Rectangle 5"/>
            <p:cNvSpPr>
              <a:spLocks noChangeArrowheads="1"/>
            </p:cNvSpPr>
            <p:nvPr/>
          </p:nvSpPr>
          <p:spPr bwMode="auto">
            <a:xfrm>
              <a:off x="2481" y="1848"/>
              <a:ext cx="945" cy="673"/>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he-IL" altLang="en-US"/>
            </a:p>
          </p:txBody>
        </p:sp>
        <p:sp>
          <p:nvSpPr>
            <p:cNvPr id="19464" name="Text Box 6"/>
            <p:cNvSpPr txBox="1">
              <a:spLocks noChangeArrowheads="1"/>
            </p:cNvSpPr>
            <p:nvPr/>
          </p:nvSpPr>
          <p:spPr bwMode="auto">
            <a:xfrm>
              <a:off x="1687" y="1597"/>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rtl="0">
                <a:spcBef>
                  <a:spcPct val="50000"/>
                </a:spcBef>
              </a:pPr>
              <a:r>
                <a:rPr lang="en-US" altLang="en-US" sz="1800">
                  <a:latin typeface="Helvetica" panose="020B0604020202020204" pitchFamily="34" charset="0"/>
                </a:rPr>
                <a:t>block      =</a:t>
              </a:r>
            </a:p>
          </p:txBody>
        </p:sp>
      </p:grpSp>
    </p:spTree>
    <p:extLst>
      <p:ext uri="{BB962C8B-B14F-4D97-AF65-F5344CB8AC3E}">
        <p14:creationId xmlns:p14="http://schemas.microsoft.com/office/powerpoint/2010/main" val="3311625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1400">
                <a:cs typeface="Times New Roman" panose="02020603050405020304" pitchFamily="18" charset="0"/>
              </a:rPr>
              <a:t>A. Frank - P.  Weisberg</a:t>
            </a:r>
          </a:p>
        </p:txBody>
      </p:sp>
      <p:sp>
        <p:nvSpPr>
          <p:cNvPr id="20483" name="Rectangle 2"/>
          <p:cNvSpPr>
            <a:spLocks noGrp="1" noChangeArrowheads="1"/>
          </p:cNvSpPr>
          <p:nvPr>
            <p:ph type="title"/>
          </p:nvPr>
        </p:nvSpPr>
        <p:spPr>
          <a:xfrm>
            <a:off x="381000" y="304800"/>
            <a:ext cx="8382000" cy="914400"/>
          </a:xfrm>
        </p:spPr>
        <p:txBody>
          <a:bodyPr/>
          <a:lstStyle/>
          <a:p>
            <a:pPr eaLnBrk="1" hangingPunct="1"/>
            <a:r>
              <a:rPr lang="en-US" altLang="en-US" sz="4400" dirty="0"/>
              <a:t>Linked List Allocation Example</a:t>
            </a:r>
          </a:p>
        </p:txBody>
      </p:sp>
      <p:pic>
        <p:nvPicPr>
          <p:cNvPr id="2048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700" y="1627188"/>
            <a:ext cx="8369300" cy="523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4817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63000" cy="1447800"/>
          </a:xfrm>
        </p:spPr>
        <p:txBody>
          <a:bodyPr/>
          <a:lstStyle/>
          <a:p>
            <a:r>
              <a:rPr lang="en-US" altLang="en-US" sz="4400" dirty="0"/>
              <a:t>3. Linked List Allocation Using a Table in Memory</a:t>
            </a:r>
            <a:endParaRPr lang="en-IN" sz="4400" dirty="0"/>
          </a:p>
        </p:txBody>
      </p:sp>
      <p:sp>
        <p:nvSpPr>
          <p:cNvPr id="4" name="Content Placeholder 3"/>
          <p:cNvSpPr>
            <a:spLocks noGrp="1"/>
          </p:cNvSpPr>
          <p:nvPr>
            <p:ph idx="1"/>
          </p:nvPr>
        </p:nvSpPr>
        <p:spPr/>
        <p:txBody>
          <a:bodyPr/>
          <a:lstStyle/>
          <a:p>
            <a:endParaRPr lang="en-IN" dirty="0"/>
          </a:p>
          <a:p>
            <a:r>
              <a:rPr lang="en-IN" dirty="0">
                <a:solidFill>
                  <a:schemeClr val="tx1"/>
                </a:solidFill>
              </a:rPr>
              <a:t>Each block needs a pointer information, due to this entire block is not fully utilised to store data. </a:t>
            </a:r>
          </a:p>
          <a:p>
            <a:endParaRPr lang="en-IN" dirty="0">
              <a:solidFill>
                <a:schemeClr val="tx1"/>
              </a:solidFill>
            </a:endParaRPr>
          </a:p>
          <a:p>
            <a:r>
              <a:rPr lang="en-IN" dirty="0">
                <a:solidFill>
                  <a:schemeClr val="tx1"/>
                </a:solidFill>
              </a:rPr>
              <a:t>To avoid the problem pointer information can be stored in table.</a:t>
            </a:r>
          </a:p>
        </p:txBody>
      </p:sp>
      <p:sp>
        <p:nvSpPr>
          <p:cNvPr id="3" name="Slide Number Placeholder 2"/>
          <p:cNvSpPr>
            <a:spLocks noGrp="1"/>
          </p:cNvSpPr>
          <p:nvPr>
            <p:ph type="sldNum" sz="quarter" idx="12"/>
          </p:nvPr>
        </p:nvSpPr>
        <p:spPr/>
        <p:txBody>
          <a:bodyPr/>
          <a:lstStyle/>
          <a:p>
            <a:fld id="{BA9B540C-44DA-4F69-89C9-7C84606640D3}" type="slidenum">
              <a:rPr lang="en-US" smtClean="0"/>
              <a:pPr/>
              <a:t>28</a:t>
            </a:fld>
            <a:endParaRPr lang="en-US" dirty="0"/>
          </a:p>
        </p:txBody>
      </p:sp>
    </p:spTree>
    <p:extLst>
      <p:ext uri="{BB962C8B-B14F-4D97-AF65-F5344CB8AC3E}">
        <p14:creationId xmlns:p14="http://schemas.microsoft.com/office/powerpoint/2010/main" val="9691233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5"/>
          <p:cNvSpPr>
            <a:spLocks noGrp="1" noChangeArrowheads="1"/>
          </p:cNvSpPr>
          <p:nvPr>
            <p:ph type="title"/>
          </p:nvPr>
        </p:nvSpPr>
        <p:spPr>
          <a:xfrm>
            <a:off x="152400" y="228600"/>
            <a:ext cx="8839200" cy="838200"/>
          </a:xfrm>
        </p:spPr>
        <p:txBody>
          <a:bodyPr/>
          <a:lstStyle/>
          <a:p>
            <a:pPr eaLnBrk="1" hangingPunct="1"/>
            <a:r>
              <a:rPr lang="en-US" altLang="en-US" sz="3200" dirty="0"/>
              <a:t>Linked List Allocation Using a Table in Memory</a:t>
            </a:r>
          </a:p>
        </p:txBody>
      </p:sp>
      <p:pic>
        <p:nvPicPr>
          <p:cNvPr id="23556" name="Picture 4"/>
          <p:cNvPicPr>
            <a:picLocks noGrp="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609600" y="1275556"/>
            <a:ext cx="7924800" cy="5353844"/>
          </a:xfrm>
        </p:spPr>
      </p:pic>
    </p:spTree>
    <p:extLst>
      <p:ext uri="{BB962C8B-B14F-4D97-AF65-F5344CB8AC3E}">
        <p14:creationId xmlns:p14="http://schemas.microsoft.com/office/powerpoint/2010/main" val="2996374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a:xfrm>
            <a:off x="228600" y="599303"/>
            <a:ext cx="8487032" cy="990600"/>
          </a:xfrm>
        </p:spPr>
        <p:txBody>
          <a:bodyPr/>
          <a:lstStyle/>
          <a:p>
            <a:r>
              <a:rPr lang="en-US" dirty="0"/>
              <a:t>File Names and Extensions</a:t>
            </a:r>
          </a:p>
        </p:txBody>
      </p:sp>
      <p:sp>
        <p:nvSpPr>
          <p:cNvPr id="74754" name="Rectangle 3"/>
          <p:cNvSpPr>
            <a:spLocks noGrp="1" noChangeArrowheads="1"/>
          </p:cNvSpPr>
          <p:nvPr>
            <p:ph idx="1"/>
          </p:nvPr>
        </p:nvSpPr>
        <p:spPr>
          <a:xfrm>
            <a:off x="486032" y="1984117"/>
            <a:ext cx="8229600" cy="4525963"/>
          </a:xfrm>
        </p:spPr>
        <p:txBody>
          <a:bodyPr/>
          <a:lstStyle/>
          <a:p>
            <a:r>
              <a:rPr lang="en-US" sz="2400" dirty="0">
                <a:solidFill>
                  <a:schemeClr val="tx1"/>
                </a:solidFill>
              </a:rPr>
              <a:t>You must adhere to file-naming conventions when saving files</a:t>
            </a:r>
          </a:p>
          <a:p>
            <a:pPr lvl="1"/>
            <a:r>
              <a:rPr lang="en-US" sz="2000" dirty="0">
                <a:solidFill>
                  <a:schemeClr val="tx1"/>
                </a:solidFill>
              </a:rPr>
              <a:t>Case sensitivity – upper and lower case are different</a:t>
            </a:r>
          </a:p>
          <a:p>
            <a:pPr lvl="2"/>
            <a:r>
              <a:rPr lang="en-US" sz="2000" dirty="0">
                <a:solidFill>
                  <a:schemeClr val="tx1"/>
                </a:solidFill>
              </a:rPr>
              <a:t>True in Linux and Unix variations, not in Windows</a:t>
            </a:r>
          </a:p>
          <a:p>
            <a:pPr lvl="1"/>
            <a:r>
              <a:rPr lang="en-US" sz="2000" dirty="0">
                <a:solidFill>
                  <a:schemeClr val="tx1"/>
                </a:solidFill>
              </a:rPr>
              <a:t>Maximum length (Windows 260 characters)</a:t>
            </a:r>
          </a:p>
          <a:p>
            <a:pPr lvl="1"/>
            <a:r>
              <a:rPr lang="en-US" sz="2000" dirty="0">
                <a:solidFill>
                  <a:schemeClr val="tx1"/>
                </a:solidFill>
              </a:rPr>
              <a:t>Spaces allowed</a:t>
            </a:r>
          </a:p>
          <a:p>
            <a:pPr lvl="1"/>
            <a:r>
              <a:rPr lang="en-US" sz="2000" dirty="0">
                <a:solidFill>
                  <a:schemeClr val="tx1"/>
                </a:solidFill>
              </a:rPr>
              <a:t>Digits allowed</a:t>
            </a:r>
          </a:p>
          <a:p>
            <a:pPr lvl="1"/>
            <a:r>
              <a:rPr lang="en-US" sz="2000" dirty="0">
                <a:solidFill>
                  <a:schemeClr val="tx1"/>
                </a:solidFill>
              </a:rPr>
              <a:t>\ / : * ? " &lt; &gt; |   not allowed</a:t>
            </a:r>
          </a:p>
          <a:p>
            <a:pPr lvl="1"/>
            <a:endParaRPr lang="en-US" sz="2000" dirty="0">
              <a:solidFill>
                <a:schemeClr val="tx1"/>
              </a:solidFill>
            </a:endParaRPr>
          </a:p>
          <a:p>
            <a:r>
              <a:rPr lang="en-US" sz="2400" dirty="0">
                <a:solidFill>
                  <a:schemeClr val="tx1"/>
                </a:solidFill>
              </a:rPr>
              <a:t>File extensions provide clues to the file contents</a:t>
            </a:r>
          </a:p>
        </p:txBody>
      </p:sp>
      <p:sp>
        <p:nvSpPr>
          <p:cNvPr id="74756" name="Slide Number Placeholder 4"/>
          <p:cNvSpPr>
            <a:spLocks noGrp="1"/>
          </p:cNvSpPr>
          <p:nvPr>
            <p:ph type="sldNum" sz="quarter" idx="12"/>
          </p:nvPr>
        </p:nvSpPr>
        <p:spPr>
          <a:noFill/>
        </p:spPr>
        <p:txBody>
          <a:bodyPr/>
          <a:lstStyle/>
          <a:p>
            <a:fld id="{7EF8BB38-B3D7-46B9-B56F-DFBA5962E03F}" type="slidenum">
              <a:rPr lang="en-US">
                <a:cs typeface="Arial" charset="0"/>
              </a:rPr>
              <a:pPr/>
              <a:t>3</a:t>
            </a:fld>
            <a:endParaRPr lang="en-US" dirty="0">
              <a:cs typeface="Arial" charset="0"/>
            </a:endParaRPr>
          </a:p>
        </p:txBody>
      </p:sp>
    </p:spTree>
    <p:extLst>
      <p:ext uri="{BB962C8B-B14F-4D97-AF65-F5344CB8AC3E}">
        <p14:creationId xmlns:p14="http://schemas.microsoft.com/office/powerpoint/2010/main" val="21334177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304800" y="254002"/>
            <a:ext cx="8229600" cy="693737"/>
          </a:xfrm>
        </p:spPr>
        <p:txBody>
          <a:bodyPr/>
          <a:lstStyle/>
          <a:p>
            <a:pPr eaLnBrk="1" hangingPunct="1"/>
            <a:r>
              <a:rPr lang="en-US" altLang="en-US" sz="4400" dirty="0"/>
              <a:t>4. Indexed Allocation (I node)</a:t>
            </a:r>
          </a:p>
        </p:txBody>
      </p:sp>
      <p:sp>
        <p:nvSpPr>
          <p:cNvPr id="25604" name="Rectangle 3"/>
          <p:cNvSpPr>
            <a:spLocks noGrp="1" noChangeArrowheads="1"/>
          </p:cNvSpPr>
          <p:nvPr>
            <p:ph type="body" idx="1"/>
          </p:nvPr>
        </p:nvSpPr>
        <p:spPr>
          <a:xfrm>
            <a:off x="228600" y="1117085"/>
            <a:ext cx="8763000" cy="5257800"/>
          </a:xfrm>
        </p:spPr>
        <p:txBody>
          <a:bodyPr>
            <a:normAutofit/>
          </a:bodyPr>
          <a:lstStyle/>
          <a:p>
            <a:pPr eaLnBrk="1" hangingPunct="1"/>
            <a:r>
              <a:rPr lang="en-US" altLang="en-US" sz="3600" dirty="0">
                <a:solidFill>
                  <a:schemeClr val="tx1"/>
                </a:solidFill>
              </a:rPr>
              <a:t>Brings all pointers together into </a:t>
            </a:r>
            <a:br>
              <a:rPr lang="en-US" altLang="en-US" sz="3600" dirty="0">
                <a:solidFill>
                  <a:schemeClr val="tx1"/>
                </a:solidFill>
              </a:rPr>
            </a:br>
            <a:r>
              <a:rPr lang="en-US" altLang="en-US" sz="3600" dirty="0">
                <a:solidFill>
                  <a:schemeClr val="tx1"/>
                </a:solidFill>
              </a:rPr>
              <a:t>the </a:t>
            </a:r>
            <a:r>
              <a:rPr lang="en-US" altLang="en-US" sz="3600" i="1" dirty="0">
                <a:solidFill>
                  <a:schemeClr val="tx1"/>
                </a:solidFill>
              </a:rPr>
              <a:t>index block.</a:t>
            </a:r>
            <a:endParaRPr lang="en-US" altLang="en-US" sz="3600" dirty="0">
              <a:solidFill>
                <a:schemeClr val="tx1"/>
              </a:solidFill>
            </a:endParaRPr>
          </a:p>
          <a:p>
            <a:pPr eaLnBrk="1" hangingPunct="1"/>
            <a:r>
              <a:rPr lang="en-US" altLang="en-US" sz="3600" dirty="0">
                <a:solidFill>
                  <a:schemeClr val="tx1"/>
                </a:solidFill>
              </a:rPr>
              <a:t>It’s a logical view.</a:t>
            </a:r>
          </a:p>
          <a:p>
            <a:pPr eaLnBrk="1" hangingPunct="1"/>
            <a:r>
              <a:rPr lang="en-US" altLang="en-US" sz="3600" dirty="0">
                <a:solidFill>
                  <a:schemeClr val="tx1"/>
                </a:solidFill>
              </a:rPr>
              <a:t>Need index table.</a:t>
            </a:r>
          </a:p>
          <a:p>
            <a:pPr eaLnBrk="1" hangingPunct="1"/>
            <a:r>
              <a:rPr lang="en-US" altLang="en-US" sz="3600" dirty="0">
                <a:solidFill>
                  <a:schemeClr val="tx1"/>
                </a:solidFill>
              </a:rPr>
              <a:t>Provides random access.</a:t>
            </a:r>
          </a:p>
          <a:p>
            <a:pPr eaLnBrk="1" hangingPunct="1"/>
            <a:r>
              <a:rPr lang="en-US" altLang="en-US" sz="3600" dirty="0">
                <a:solidFill>
                  <a:schemeClr val="tx1"/>
                </a:solidFill>
              </a:rPr>
              <a:t>Dynamic access without external fragmentation, but have overhead of index block.</a:t>
            </a:r>
            <a:endParaRPr lang="en-US" altLang="en-US" sz="4000" dirty="0">
              <a:solidFill>
                <a:schemeClr val="tx1"/>
              </a:solidFill>
            </a:endParaRPr>
          </a:p>
        </p:txBody>
      </p:sp>
      <p:sp>
        <p:nvSpPr>
          <p:cNvPr id="25605" name="Rectangle 5"/>
          <p:cNvSpPr>
            <a:spLocks noChangeArrowheads="1"/>
          </p:cNvSpPr>
          <p:nvPr/>
        </p:nvSpPr>
        <p:spPr bwMode="auto">
          <a:xfrm>
            <a:off x="6242113" y="1769463"/>
            <a:ext cx="606425" cy="331788"/>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he-IL" altLang="en-US"/>
          </a:p>
        </p:txBody>
      </p:sp>
      <p:sp>
        <p:nvSpPr>
          <p:cNvPr id="25606" name="Rectangle 6"/>
          <p:cNvSpPr>
            <a:spLocks noChangeArrowheads="1"/>
          </p:cNvSpPr>
          <p:nvPr/>
        </p:nvSpPr>
        <p:spPr bwMode="auto">
          <a:xfrm>
            <a:off x="6242112" y="2106229"/>
            <a:ext cx="606425" cy="331787"/>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he-IL" altLang="en-US"/>
          </a:p>
        </p:txBody>
      </p:sp>
      <p:sp>
        <p:nvSpPr>
          <p:cNvPr id="25607" name="Rectangle 7"/>
          <p:cNvSpPr>
            <a:spLocks noChangeArrowheads="1"/>
          </p:cNvSpPr>
          <p:nvPr/>
        </p:nvSpPr>
        <p:spPr bwMode="auto">
          <a:xfrm>
            <a:off x="6242112" y="2442994"/>
            <a:ext cx="606425" cy="331788"/>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he-IL" altLang="en-US"/>
          </a:p>
        </p:txBody>
      </p:sp>
      <p:sp>
        <p:nvSpPr>
          <p:cNvPr id="25608" name="Rectangle 8"/>
          <p:cNvSpPr>
            <a:spLocks noChangeArrowheads="1"/>
          </p:cNvSpPr>
          <p:nvPr/>
        </p:nvSpPr>
        <p:spPr bwMode="auto">
          <a:xfrm>
            <a:off x="6242112" y="2785185"/>
            <a:ext cx="606425" cy="331787"/>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he-IL" altLang="en-US"/>
          </a:p>
        </p:txBody>
      </p:sp>
      <p:sp>
        <p:nvSpPr>
          <p:cNvPr id="25609" name="Rectangle 9"/>
          <p:cNvSpPr>
            <a:spLocks noChangeArrowheads="1"/>
          </p:cNvSpPr>
          <p:nvPr/>
        </p:nvSpPr>
        <p:spPr bwMode="auto">
          <a:xfrm>
            <a:off x="6242112" y="3095372"/>
            <a:ext cx="606425" cy="331788"/>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he-IL" altLang="en-US"/>
          </a:p>
        </p:txBody>
      </p:sp>
      <p:sp>
        <p:nvSpPr>
          <p:cNvPr id="25610" name="Rectangle 10"/>
          <p:cNvSpPr>
            <a:spLocks noChangeArrowheads="1"/>
          </p:cNvSpPr>
          <p:nvPr/>
        </p:nvSpPr>
        <p:spPr bwMode="auto">
          <a:xfrm>
            <a:off x="7802688" y="1848838"/>
            <a:ext cx="201612" cy="173037"/>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he-IL" altLang="en-US"/>
          </a:p>
        </p:txBody>
      </p:sp>
      <p:sp>
        <p:nvSpPr>
          <p:cNvPr id="25611" name="Rectangle 15"/>
          <p:cNvSpPr>
            <a:spLocks noChangeArrowheads="1"/>
          </p:cNvSpPr>
          <p:nvPr/>
        </p:nvSpPr>
        <p:spPr bwMode="auto">
          <a:xfrm>
            <a:off x="7802688" y="2165952"/>
            <a:ext cx="201612" cy="173037"/>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he-IL" altLang="en-US"/>
          </a:p>
        </p:txBody>
      </p:sp>
      <p:sp>
        <p:nvSpPr>
          <p:cNvPr id="25612" name="Rectangle 16"/>
          <p:cNvSpPr>
            <a:spLocks noChangeArrowheads="1"/>
          </p:cNvSpPr>
          <p:nvPr/>
        </p:nvSpPr>
        <p:spPr bwMode="auto">
          <a:xfrm>
            <a:off x="7819262" y="2447733"/>
            <a:ext cx="201612" cy="173037"/>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he-IL" altLang="en-US"/>
          </a:p>
        </p:txBody>
      </p:sp>
      <p:sp>
        <p:nvSpPr>
          <p:cNvPr id="25613" name="Rectangle 17"/>
          <p:cNvSpPr>
            <a:spLocks noChangeArrowheads="1"/>
          </p:cNvSpPr>
          <p:nvPr/>
        </p:nvSpPr>
        <p:spPr bwMode="auto">
          <a:xfrm>
            <a:off x="7841307" y="2854670"/>
            <a:ext cx="201612" cy="173037"/>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he-IL" altLang="en-US"/>
          </a:p>
        </p:txBody>
      </p:sp>
      <p:sp>
        <p:nvSpPr>
          <p:cNvPr id="25614" name="Rectangle 18"/>
          <p:cNvSpPr>
            <a:spLocks noChangeArrowheads="1"/>
          </p:cNvSpPr>
          <p:nvPr/>
        </p:nvSpPr>
        <p:spPr bwMode="auto">
          <a:xfrm>
            <a:off x="7841307" y="3243461"/>
            <a:ext cx="201612" cy="173037"/>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he-IL" altLang="en-US"/>
          </a:p>
        </p:txBody>
      </p:sp>
      <p:sp>
        <p:nvSpPr>
          <p:cNvPr id="25615" name="Line 19"/>
          <p:cNvSpPr>
            <a:spLocks noChangeShapeType="1"/>
          </p:cNvSpPr>
          <p:nvPr/>
        </p:nvSpPr>
        <p:spPr bwMode="auto">
          <a:xfrm>
            <a:off x="6815137" y="1935357"/>
            <a:ext cx="923925"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5616" name="Line 20"/>
          <p:cNvSpPr>
            <a:spLocks noChangeShapeType="1"/>
          </p:cNvSpPr>
          <p:nvPr/>
        </p:nvSpPr>
        <p:spPr bwMode="auto">
          <a:xfrm>
            <a:off x="6815136" y="2272122"/>
            <a:ext cx="923925"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5617" name="Line 21"/>
          <p:cNvSpPr>
            <a:spLocks noChangeShapeType="1"/>
          </p:cNvSpPr>
          <p:nvPr/>
        </p:nvSpPr>
        <p:spPr bwMode="auto">
          <a:xfrm>
            <a:off x="6848537" y="2608888"/>
            <a:ext cx="923925"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5618" name="Line 22"/>
          <p:cNvSpPr>
            <a:spLocks noChangeShapeType="1"/>
          </p:cNvSpPr>
          <p:nvPr/>
        </p:nvSpPr>
        <p:spPr bwMode="auto">
          <a:xfrm>
            <a:off x="6848536" y="2958306"/>
            <a:ext cx="923925"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5619" name="Line 23"/>
          <p:cNvSpPr>
            <a:spLocks noChangeShapeType="1"/>
          </p:cNvSpPr>
          <p:nvPr/>
        </p:nvSpPr>
        <p:spPr bwMode="auto">
          <a:xfrm>
            <a:off x="6848536" y="3270320"/>
            <a:ext cx="923925"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5620" name="Text Box 24"/>
          <p:cNvSpPr txBox="1">
            <a:spLocks noChangeArrowheads="1"/>
          </p:cNvSpPr>
          <p:nvPr/>
        </p:nvSpPr>
        <p:spPr bwMode="auto">
          <a:xfrm>
            <a:off x="6450011" y="3545166"/>
            <a:ext cx="1289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rtl="0">
              <a:spcBef>
                <a:spcPct val="50000"/>
              </a:spcBef>
            </a:pPr>
            <a:r>
              <a:rPr lang="en-US" altLang="en-US" sz="1800" dirty="0">
                <a:latin typeface="Helvetica" panose="020B0604020202020204" pitchFamily="34" charset="0"/>
              </a:rPr>
              <a:t>index table</a:t>
            </a:r>
          </a:p>
        </p:txBody>
      </p:sp>
    </p:spTree>
    <p:extLst>
      <p:ext uri="{BB962C8B-B14F-4D97-AF65-F5344CB8AC3E}">
        <p14:creationId xmlns:p14="http://schemas.microsoft.com/office/powerpoint/2010/main" val="8297372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BAF99-D19E-474B-8DBD-E931F8E4E322}"/>
              </a:ext>
            </a:extLst>
          </p:cNvPr>
          <p:cNvSpPr>
            <a:spLocks noGrp="1"/>
          </p:cNvSpPr>
          <p:nvPr>
            <p:ph type="title"/>
          </p:nvPr>
        </p:nvSpPr>
        <p:spPr/>
        <p:txBody>
          <a:bodyPr/>
          <a:lstStyle/>
          <a:p>
            <a:r>
              <a:rPr lang="en-US" dirty="0"/>
              <a:t>File Sharing </a:t>
            </a:r>
            <a:endParaRPr lang="en-IN" dirty="0"/>
          </a:p>
        </p:txBody>
      </p:sp>
      <p:sp>
        <p:nvSpPr>
          <p:cNvPr id="3" name="Content Placeholder 2">
            <a:extLst>
              <a:ext uri="{FF2B5EF4-FFF2-40B4-BE49-F238E27FC236}">
                <a16:creationId xmlns:a16="http://schemas.microsoft.com/office/drawing/2014/main" id="{1BF42321-0BC6-48B8-A58F-09680015799D}"/>
              </a:ext>
            </a:extLst>
          </p:cNvPr>
          <p:cNvSpPr>
            <a:spLocks noGrp="1"/>
          </p:cNvSpPr>
          <p:nvPr>
            <p:ph idx="1"/>
          </p:nvPr>
        </p:nvSpPr>
        <p:spPr/>
        <p:txBody>
          <a:bodyPr>
            <a:normAutofit fontScale="92500" lnSpcReduction="10000"/>
          </a:bodyPr>
          <a:lstStyle/>
          <a:p>
            <a:r>
              <a:rPr lang="en-US" dirty="0"/>
              <a:t>It is necessary to share a file among multiple of users in multiuser system . It needs to deal with 2 issues :</a:t>
            </a:r>
          </a:p>
          <a:p>
            <a:pPr marL="0" indent="0">
              <a:buNone/>
            </a:pPr>
            <a:r>
              <a:rPr lang="en-US" dirty="0"/>
              <a:t>A) Access Rights </a:t>
            </a:r>
          </a:p>
          <a:p>
            <a:pPr marL="0" indent="0">
              <a:buNone/>
            </a:pPr>
            <a:r>
              <a:rPr lang="en-US" dirty="0"/>
              <a:t>B) Simultaneous Access</a:t>
            </a:r>
          </a:p>
          <a:p>
            <a:pPr marL="0" indent="0">
              <a:buNone/>
            </a:pPr>
            <a:endParaRPr lang="en-IN" dirty="0"/>
          </a:p>
          <a:p>
            <a:r>
              <a:rPr lang="en-IN" dirty="0"/>
              <a:t> It is important to grant access permissions or rights to users or group of users to access a particular file.</a:t>
            </a:r>
          </a:p>
          <a:p>
            <a:pPr marL="0" indent="0">
              <a:buNone/>
            </a:pPr>
            <a:r>
              <a:rPr lang="en-IN" dirty="0"/>
              <a:t> </a:t>
            </a:r>
          </a:p>
          <a:p>
            <a:pPr marL="0" indent="0">
              <a:buNone/>
            </a:pPr>
            <a:endParaRPr lang="en-IN" dirty="0"/>
          </a:p>
          <a:p>
            <a:pPr marL="0" indent="0">
              <a:buNone/>
            </a:pPr>
            <a:endParaRPr lang="en-IN" dirty="0"/>
          </a:p>
          <a:p>
            <a:pPr marL="0" indent="0">
              <a:buNone/>
            </a:pPr>
            <a:endParaRPr lang="en-IN" dirty="0"/>
          </a:p>
          <a:p>
            <a:pPr marL="0" indent="0">
              <a:buNone/>
            </a:pPr>
            <a:r>
              <a:rPr lang="en-IN" dirty="0"/>
              <a:t>  </a:t>
            </a:r>
          </a:p>
        </p:txBody>
      </p:sp>
      <p:sp>
        <p:nvSpPr>
          <p:cNvPr id="4" name="Slide Number Placeholder 3">
            <a:extLst>
              <a:ext uri="{FF2B5EF4-FFF2-40B4-BE49-F238E27FC236}">
                <a16:creationId xmlns:a16="http://schemas.microsoft.com/office/drawing/2014/main" id="{4FD7D7B1-2E8E-451F-8614-ADC0A0D501C0}"/>
              </a:ext>
            </a:extLst>
          </p:cNvPr>
          <p:cNvSpPr>
            <a:spLocks noGrp="1"/>
          </p:cNvSpPr>
          <p:nvPr>
            <p:ph type="sldNum" sz="quarter" idx="12"/>
          </p:nvPr>
        </p:nvSpPr>
        <p:spPr/>
        <p:txBody>
          <a:bodyPr/>
          <a:lstStyle/>
          <a:p>
            <a:fld id="{BA9B540C-44DA-4F69-89C9-7C84606640D3}" type="slidenum">
              <a:rPr lang="en-US" smtClean="0"/>
              <a:pPr/>
              <a:t>31</a:t>
            </a:fld>
            <a:endParaRPr lang="en-US" dirty="0"/>
          </a:p>
        </p:txBody>
      </p:sp>
    </p:spTree>
    <p:extLst>
      <p:ext uri="{BB962C8B-B14F-4D97-AF65-F5344CB8AC3E}">
        <p14:creationId xmlns:p14="http://schemas.microsoft.com/office/powerpoint/2010/main" val="14794797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1D215-F34C-40BE-B212-2B5BA396B0C4}"/>
              </a:ext>
            </a:extLst>
          </p:cNvPr>
          <p:cNvSpPr>
            <a:spLocks noGrp="1"/>
          </p:cNvSpPr>
          <p:nvPr>
            <p:ph type="title"/>
          </p:nvPr>
        </p:nvSpPr>
        <p:spPr/>
        <p:txBody>
          <a:bodyPr/>
          <a:lstStyle/>
          <a:p>
            <a:r>
              <a:rPr lang="en-US" dirty="0"/>
              <a:t>Access Rights</a:t>
            </a:r>
            <a:endParaRPr lang="en-IN" dirty="0"/>
          </a:p>
        </p:txBody>
      </p:sp>
      <p:sp>
        <p:nvSpPr>
          <p:cNvPr id="3" name="Content Placeholder 2">
            <a:extLst>
              <a:ext uri="{FF2B5EF4-FFF2-40B4-BE49-F238E27FC236}">
                <a16:creationId xmlns:a16="http://schemas.microsoft.com/office/drawing/2014/main" id="{C90D7B16-5BD0-41D0-A9C1-370AFE14FC29}"/>
              </a:ext>
            </a:extLst>
          </p:cNvPr>
          <p:cNvSpPr>
            <a:spLocks noGrp="1"/>
          </p:cNvSpPr>
          <p:nvPr>
            <p:ph idx="1"/>
          </p:nvPr>
        </p:nvSpPr>
        <p:spPr>
          <a:xfrm>
            <a:off x="457200" y="1498600"/>
            <a:ext cx="8229600" cy="4525963"/>
          </a:xfrm>
        </p:spPr>
        <p:txBody>
          <a:bodyPr>
            <a:noAutofit/>
          </a:bodyPr>
          <a:lstStyle/>
          <a:p>
            <a:pPr algn="just"/>
            <a:r>
              <a:rPr lang="en-US" sz="2000" dirty="0">
                <a:latin typeface="Times New Roman" panose="02020603050405020304" pitchFamily="18" charset="0"/>
                <a:cs typeface="Times New Roman" panose="02020603050405020304" pitchFamily="18" charset="0"/>
              </a:rPr>
              <a:t>The file system should offer flexibility facility for permitting file sharing among multiple users .</a:t>
            </a:r>
          </a:p>
          <a:p>
            <a:pPr algn="just"/>
            <a:r>
              <a:rPr lang="en-IN" sz="2000" dirty="0">
                <a:latin typeface="Times New Roman" panose="02020603050405020304" pitchFamily="18" charset="0"/>
                <a:cs typeface="Times New Roman" panose="02020603050405020304" pitchFamily="18" charset="0"/>
              </a:rPr>
              <a:t>The file system also offers many alternatives in order to control way of file accessing .</a:t>
            </a:r>
          </a:p>
          <a:p>
            <a:pPr algn="just"/>
            <a:r>
              <a:rPr lang="en-IN" sz="2000" dirty="0">
                <a:latin typeface="Times New Roman" panose="02020603050405020304" pitchFamily="18" charset="0"/>
                <a:cs typeface="Times New Roman" panose="02020603050405020304" pitchFamily="18" charset="0"/>
              </a:rPr>
              <a:t>It is important to grant particular access permissions or rights to users or group of users to access a file .</a:t>
            </a:r>
          </a:p>
          <a:p>
            <a:pPr algn="just"/>
            <a:r>
              <a:rPr lang="en-IN" sz="2000" dirty="0">
                <a:latin typeface="Times New Roman" panose="02020603050405020304" pitchFamily="18" charset="0"/>
                <a:cs typeface="Times New Roman" panose="02020603050405020304" pitchFamily="18" charset="0"/>
              </a:rPr>
              <a:t>The person responsible to default the create a file is by default the owner of  that file.</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Categories of users for accessing the right is –</a:t>
            </a:r>
          </a:p>
          <a:p>
            <a:pPr marL="457200" indent="-457200" algn="just">
              <a:buAutoNum type="arabicParenR"/>
            </a:pPr>
            <a:r>
              <a:rPr lang="en-IN" sz="2000" dirty="0">
                <a:latin typeface="Times New Roman" panose="02020603050405020304" pitchFamily="18" charset="0"/>
                <a:cs typeface="Times New Roman" panose="02020603050405020304" pitchFamily="18" charset="0"/>
              </a:rPr>
              <a:t>Specific user – users having own user ID</a:t>
            </a:r>
          </a:p>
          <a:p>
            <a:pPr marL="457200" indent="-457200" algn="just">
              <a:buAutoNum type="arabicParenR"/>
            </a:pPr>
            <a:r>
              <a:rPr lang="en-IN" sz="2000" dirty="0">
                <a:latin typeface="Times New Roman" panose="02020603050405020304" pitchFamily="18" charset="0"/>
                <a:cs typeface="Times New Roman" panose="02020603050405020304" pitchFamily="18" charset="0"/>
              </a:rPr>
              <a:t>User groups – A group of users belonging to that particular user group.</a:t>
            </a:r>
          </a:p>
          <a:p>
            <a:pPr marL="457200" indent="-457200" algn="just">
              <a:buAutoNum type="arabicParenR"/>
            </a:pPr>
            <a:r>
              <a:rPr lang="en-IN" sz="2000" dirty="0">
                <a:latin typeface="Times New Roman" panose="02020603050405020304" pitchFamily="18" charset="0"/>
                <a:cs typeface="Times New Roman" panose="02020603050405020304" pitchFamily="18" charset="0"/>
              </a:rPr>
              <a:t>All – Authenticated users of this system</a:t>
            </a:r>
          </a:p>
          <a:p>
            <a:pPr marL="0" indent="0" algn="just">
              <a:buNone/>
            </a:pPr>
            <a:r>
              <a:rPr lang="en-IN" sz="2000" dirty="0">
                <a:latin typeface="Times New Roman" panose="02020603050405020304" pitchFamily="18" charset="0"/>
                <a:cs typeface="Times New Roman" panose="02020603050405020304" pitchFamily="18" charset="0"/>
              </a:rPr>
              <a:t>Access rights include :</a:t>
            </a:r>
          </a:p>
        </p:txBody>
      </p:sp>
      <p:sp>
        <p:nvSpPr>
          <p:cNvPr id="4" name="Slide Number Placeholder 3">
            <a:extLst>
              <a:ext uri="{FF2B5EF4-FFF2-40B4-BE49-F238E27FC236}">
                <a16:creationId xmlns:a16="http://schemas.microsoft.com/office/drawing/2014/main" id="{93EA1183-2BA6-45BA-B110-62FBB55BDFF6}"/>
              </a:ext>
            </a:extLst>
          </p:cNvPr>
          <p:cNvSpPr>
            <a:spLocks noGrp="1"/>
          </p:cNvSpPr>
          <p:nvPr>
            <p:ph type="sldNum" sz="quarter" idx="12"/>
          </p:nvPr>
        </p:nvSpPr>
        <p:spPr/>
        <p:txBody>
          <a:bodyPr/>
          <a:lstStyle/>
          <a:p>
            <a:fld id="{BA9B540C-44DA-4F69-89C9-7C84606640D3}" type="slidenum">
              <a:rPr lang="en-US" smtClean="0"/>
              <a:pPr/>
              <a:t>32</a:t>
            </a:fld>
            <a:endParaRPr lang="en-US" dirty="0"/>
          </a:p>
        </p:txBody>
      </p:sp>
    </p:spTree>
    <p:extLst>
      <p:ext uri="{BB962C8B-B14F-4D97-AF65-F5344CB8AC3E}">
        <p14:creationId xmlns:p14="http://schemas.microsoft.com/office/powerpoint/2010/main" val="20852192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8A25A5-04F3-4363-9DB6-69618BD654A3}"/>
              </a:ext>
            </a:extLst>
          </p:cNvPr>
          <p:cNvSpPr>
            <a:spLocks noGrp="1"/>
          </p:cNvSpPr>
          <p:nvPr>
            <p:ph idx="1"/>
          </p:nvPr>
        </p:nvSpPr>
        <p:spPr>
          <a:xfrm>
            <a:off x="259080" y="136525"/>
            <a:ext cx="8229600" cy="4525963"/>
          </a:xfrm>
        </p:spPr>
        <p:txBody>
          <a:bodyPr>
            <a:normAutofit/>
          </a:bodyPr>
          <a:lstStyle/>
          <a:p>
            <a:pPr marL="0" indent="0" algn="just">
              <a:buNone/>
            </a:pPr>
            <a:r>
              <a:rPr lang="en-IN" sz="2000" dirty="0">
                <a:latin typeface="Times New Roman" panose="02020603050405020304" pitchFamily="18" charset="0"/>
                <a:cs typeface="Times New Roman" panose="02020603050405020304" pitchFamily="18" charset="0"/>
              </a:rPr>
              <a:t>a)</a:t>
            </a:r>
            <a:r>
              <a:rPr lang="en-IN" sz="2000" u="sng" dirty="0">
                <a:latin typeface="Times New Roman" panose="02020603050405020304" pitchFamily="18" charset="0"/>
                <a:cs typeface="Times New Roman" panose="02020603050405020304" pitchFamily="18" charset="0"/>
              </a:rPr>
              <a:t> None Access Rights –</a:t>
            </a:r>
            <a:r>
              <a:rPr lang="en-IN" sz="2000" dirty="0">
                <a:latin typeface="Times New Roman" panose="02020603050405020304" pitchFamily="18" charset="0"/>
                <a:cs typeface="Times New Roman" panose="02020603050405020304" pitchFamily="18" charset="0"/>
              </a:rPr>
              <a:t>  The user might not know the presence of file . To put this access limit , the user is restricted from reading the user directory that contains this file.</a:t>
            </a:r>
            <a:endParaRPr lang="en-IN" sz="2000" u="sng"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b) </a:t>
            </a:r>
            <a:r>
              <a:rPr lang="en-US" sz="2000" u="sng" dirty="0">
                <a:latin typeface="Times New Roman" panose="02020603050405020304" pitchFamily="18" charset="0"/>
                <a:cs typeface="Times New Roman" panose="02020603050405020304" pitchFamily="18" charset="0"/>
              </a:rPr>
              <a:t>Knowledge - </a:t>
            </a:r>
            <a:r>
              <a:rPr lang="en-US" sz="2000" dirty="0">
                <a:latin typeface="Times New Roman" panose="02020603050405020304" pitchFamily="18" charset="0"/>
                <a:cs typeface="Times New Roman" panose="02020603050405020304" pitchFamily="18" charset="0"/>
              </a:rPr>
              <a:t> The user can find the access and ownership of it . </a:t>
            </a:r>
          </a:p>
          <a:p>
            <a:pPr marL="0" indent="0" algn="just">
              <a:buNone/>
            </a:pPr>
            <a:r>
              <a:rPr lang="en-US" sz="2000" dirty="0">
                <a:latin typeface="Times New Roman" panose="02020603050405020304" pitchFamily="18" charset="0"/>
                <a:cs typeface="Times New Roman" panose="02020603050405020304" pitchFamily="18" charset="0"/>
              </a:rPr>
              <a:t>c) </a:t>
            </a:r>
            <a:r>
              <a:rPr lang="en-US" sz="2000" u="sng" dirty="0">
                <a:latin typeface="Times New Roman" panose="02020603050405020304" pitchFamily="18" charset="0"/>
                <a:cs typeface="Times New Roman" panose="02020603050405020304" pitchFamily="18" charset="0"/>
              </a:rPr>
              <a:t>Execute - </a:t>
            </a:r>
            <a:r>
              <a:rPr lang="en-US" sz="2000" dirty="0">
                <a:latin typeface="Times New Roman" panose="02020603050405020304" pitchFamily="18" charset="0"/>
                <a:cs typeface="Times New Roman" panose="02020603050405020304" pitchFamily="18" charset="0"/>
              </a:rPr>
              <a:t>Loading and execution is possible to user but copying is not allowed .</a:t>
            </a:r>
          </a:p>
          <a:p>
            <a:pPr marL="0" indent="0" algn="just">
              <a:buNone/>
            </a:pPr>
            <a:r>
              <a:rPr lang="en-US" sz="2000" dirty="0">
                <a:latin typeface="Times New Roman" panose="02020603050405020304" pitchFamily="18" charset="0"/>
                <a:cs typeface="Times New Roman" panose="02020603050405020304" pitchFamily="18" charset="0"/>
              </a:rPr>
              <a:t>d)</a:t>
            </a:r>
            <a:r>
              <a:rPr lang="en-US" sz="2000" u="sng" dirty="0">
                <a:latin typeface="Times New Roman" panose="02020603050405020304" pitchFamily="18" charset="0"/>
                <a:cs typeface="Times New Roman" panose="02020603050405020304" pitchFamily="18" charset="0"/>
              </a:rPr>
              <a:t> Read </a:t>
            </a:r>
            <a:r>
              <a:rPr lang="en-US" sz="2000" dirty="0">
                <a:latin typeface="Times New Roman" panose="02020603050405020304" pitchFamily="18" charset="0"/>
                <a:cs typeface="Times New Roman" panose="02020603050405020304" pitchFamily="18" charset="0"/>
              </a:rPr>
              <a:t>- It allows user to read the file , with copying and execution .</a:t>
            </a:r>
          </a:p>
          <a:p>
            <a:pPr marL="0" indent="0" algn="just">
              <a:buNone/>
            </a:pPr>
            <a:r>
              <a:rPr lang="en-US" sz="2000" dirty="0">
                <a:latin typeface="Times New Roman" panose="02020603050405020304" pitchFamily="18" charset="0"/>
                <a:cs typeface="Times New Roman" panose="02020603050405020304" pitchFamily="18" charset="0"/>
              </a:rPr>
              <a:t>e) </a:t>
            </a:r>
            <a:r>
              <a:rPr lang="en-US" sz="2000" u="sng" dirty="0">
                <a:latin typeface="Times New Roman" panose="02020603050405020304" pitchFamily="18" charset="0"/>
                <a:cs typeface="Times New Roman" panose="02020603050405020304" pitchFamily="18" charset="0"/>
              </a:rPr>
              <a:t>Append </a:t>
            </a:r>
            <a:r>
              <a:rPr lang="en-US" sz="2000" dirty="0">
                <a:latin typeface="Times New Roman" panose="02020603050405020304" pitchFamily="18" charset="0"/>
                <a:cs typeface="Times New Roman" panose="02020603050405020304" pitchFamily="18" charset="0"/>
              </a:rPr>
              <a:t>– User can add data to the file at the end. </a:t>
            </a:r>
          </a:p>
          <a:p>
            <a:pPr marL="0" indent="0" algn="just">
              <a:buNone/>
            </a:pPr>
            <a:r>
              <a:rPr lang="en-US" sz="2000" dirty="0">
                <a:latin typeface="Times New Roman" panose="02020603050405020304" pitchFamily="18" charset="0"/>
                <a:cs typeface="Times New Roman" panose="02020603050405020304" pitchFamily="18" charset="0"/>
              </a:rPr>
              <a:t>f) </a:t>
            </a:r>
            <a:r>
              <a:rPr lang="en-US" sz="2000" u="sng" dirty="0">
                <a:latin typeface="Times New Roman" panose="02020603050405020304" pitchFamily="18" charset="0"/>
                <a:cs typeface="Times New Roman" panose="02020603050405020304" pitchFamily="18" charset="0"/>
              </a:rPr>
              <a:t>Update</a:t>
            </a:r>
            <a:r>
              <a:rPr lang="en-US" sz="2000" dirty="0">
                <a:latin typeface="Times New Roman" panose="02020603050405020304" pitchFamily="18" charset="0"/>
                <a:cs typeface="Times New Roman" panose="02020603050405020304" pitchFamily="18" charset="0"/>
              </a:rPr>
              <a:t> – It allows the user to modify , delete ,and add data .</a:t>
            </a:r>
          </a:p>
          <a:p>
            <a:pPr marL="0" indent="0" algn="just">
              <a:buNone/>
            </a:pPr>
            <a:r>
              <a:rPr lang="en-US" sz="2000" dirty="0">
                <a:latin typeface="Times New Roman" panose="02020603050405020304" pitchFamily="18" charset="0"/>
                <a:cs typeface="Times New Roman" panose="02020603050405020304" pitchFamily="18" charset="0"/>
              </a:rPr>
              <a:t>g) </a:t>
            </a:r>
            <a:r>
              <a:rPr lang="en-US" sz="2000" u="sng" dirty="0">
                <a:latin typeface="Times New Roman" panose="02020603050405020304" pitchFamily="18" charset="0"/>
                <a:cs typeface="Times New Roman" panose="02020603050405020304" pitchFamily="18" charset="0"/>
              </a:rPr>
              <a:t>Changing protection </a:t>
            </a:r>
            <a:r>
              <a:rPr lang="en-US" sz="2000" dirty="0">
                <a:latin typeface="Times New Roman" panose="02020603050405020304" pitchFamily="18" charset="0"/>
                <a:cs typeface="Times New Roman" panose="02020603050405020304" pitchFamily="18" charset="0"/>
              </a:rPr>
              <a:t>– The user can access rights assigned to users. The owner is allowed to extend to extend this right to other users in system .</a:t>
            </a:r>
          </a:p>
          <a:p>
            <a:pPr marL="0" indent="0" algn="just">
              <a:buNone/>
            </a:pPr>
            <a:r>
              <a:rPr lang="en-US" sz="2000" dirty="0">
                <a:latin typeface="Times New Roman" panose="02020603050405020304" pitchFamily="18" charset="0"/>
                <a:cs typeface="Times New Roman" panose="02020603050405020304" pitchFamily="18" charset="0"/>
              </a:rPr>
              <a:t>h)</a:t>
            </a:r>
            <a:r>
              <a:rPr lang="en-US" sz="2000" u="sng" dirty="0">
                <a:latin typeface="Times New Roman" panose="02020603050405020304" pitchFamily="18" charset="0"/>
                <a:cs typeface="Times New Roman" panose="02020603050405020304" pitchFamily="18" charset="0"/>
              </a:rPr>
              <a:t> Delete </a:t>
            </a:r>
            <a:r>
              <a:rPr lang="en-US" sz="2000" dirty="0">
                <a:latin typeface="Times New Roman" panose="02020603050405020304" pitchFamily="18" charset="0"/>
                <a:cs typeface="Times New Roman" panose="02020603050405020304" pitchFamily="18" charset="0"/>
              </a:rPr>
              <a:t>– The user is allowed to delete the file from the file system as per need.</a:t>
            </a:r>
          </a:p>
          <a:p>
            <a:pPr marL="0" indent="0" algn="just">
              <a:buNone/>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4219444-9B8C-4661-84E6-8856DCD253A6}"/>
              </a:ext>
            </a:extLst>
          </p:cNvPr>
          <p:cNvSpPr>
            <a:spLocks noGrp="1"/>
          </p:cNvSpPr>
          <p:nvPr>
            <p:ph type="sldNum" sz="quarter" idx="12"/>
          </p:nvPr>
        </p:nvSpPr>
        <p:spPr/>
        <p:txBody>
          <a:bodyPr/>
          <a:lstStyle/>
          <a:p>
            <a:fld id="{BA9B540C-44DA-4F69-89C9-7C84606640D3}" type="slidenum">
              <a:rPr lang="en-US" smtClean="0"/>
              <a:pPr/>
              <a:t>33</a:t>
            </a:fld>
            <a:endParaRPr lang="en-US" dirty="0"/>
          </a:p>
        </p:txBody>
      </p:sp>
    </p:spTree>
    <p:extLst>
      <p:ext uri="{BB962C8B-B14F-4D97-AF65-F5344CB8AC3E}">
        <p14:creationId xmlns:p14="http://schemas.microsoft.com/office/powerpoint/2010/main" val="42729674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3E555-F89A-4FE2-B6CE-46B493123B0C}"/>
              </a:ext>
            </a:extLst>
          </p:cNvPr>
          <p:cNvSpPr>
            <a:spLocks noGrp="1"/>
          </p:cNvSpPr>
          <p:nvPr>
            <p:ph type="title"/>
          </p:nvPr>
        </p:nvSpPr>
        <p:spPr/>
        <p:txBody>
          <a:bodyPr/>
          <a:lstStyle/>
          <a:p>
            <a:r>
              <a:rPr lang="en-US" dirty="0"/>
              <a:t>Simultaneous Access</a:t>
            </a:r>
            <a:endParaRPr lang="en-IN" dirty="0"/>
          </a:p>
        </p:txBody>
      </p:sp>
      <p:sp>
        <p:nvSpPr>
          <p:cNvPr id="3" name="Content Placeholder 2">
            <a:extLst>
              <a:ext uri="{FF2B5EF4-FFF2-40B4-BE49-F238E27FC236}">
                <a16:creationId xmlns:a16="http://schemas.microsoft.com/office/drawing/2014/main" id="{6CC13DE0-D080-4477-8EE1-3E68766EA60A}"/>
              </a:ext>
            </a:extLst>
          </p:cNvPr>
          <p:cNvSpPr>
            <a:spLocks noGrp="1"/>
          </p:cNvSpPr>
          <p:nvPr>
            <p:ph idx="1"/>
          </p:nvPr>
        </p:nvSpPr>
        <p:spPr/>
        <p:txBody>
          <a:bodyPr/>
          <a:lstStyle/>
          <a:p>
            <a:r>
              <a:rPr lang="en-US" dirty="0"/>
              <a:t> It is important to protect the shared file from simultaneous updating from more than one user .</a:t>
            </a:r>
          </a:p>
          <a:p>
            <a:r>
              <a:rPr lang="en-US" dirty="0"/>
              <a:t>When more than one user granted access to append  or update a file, the OS or file management system must implement some way to restrict it .</a:t>
            </a:r>
          </a:p>
          <a:p>
            <a:r>
              <a:rPr lang="en-US" dirty="0"/>
              <a:t>Brute force permits a user to lock the complete file when it is to be updated . It is also possible to lock individual record </a:t>
            </a:r>
            <a:r>
              <a:rPr lang="en-US"/>
              <a:t>during update .</a:t>
            </a:r>
            <a:endParaRPr lang="en-IN" dirty="0"/>
          </a:p>
        </p:txBody>
      </p:sp>
      <p:sp>
        <p:nvSpPr>
          <p:cNvPr id="4" name="Slide Number Placeholder 3">
            <a:extLst>
              <a:ext uri="{FF2B5EF4-FFF2-40B4-BE49-F238E27FC236}">
                <a16:creationId xmlns:a16="http://schemas.microsoft.com/office/drawing/2014/main" id="{C034A6A0-7FBC-4F2A-942E-BBB125D4C8F0}"/>
              </a:ext>
            </a:extLst>
          </p:cNvPr>
          <p:cNvSpPr>
            <a:spLocks noGrp="1"/>
          </p:cNvSpPr>
          <p:nvPr>
            <p:ph type="sldNum" sz="quarter" idx="12"/>
          </p:nvPr>
        </p:nvSpPr>
        <p:spPr/>
        <p:txBody>
          <a:bodyPr/>
          <a:lstStyle/>
          <a:p>
            <a:fld id="{BA9B540C-44DA-4F69-89C9-7C84606640D3}" type="slidenum">
              <a:rPr lang="en-US" smtClean="0"/>
              <a:pPr/>
              <a:t>34</a:t>
            </a:fld>
            <a:endParaRPr lang="en-US" dirty="0"/>
          </a:p>
        </p:txBody>
      </p:sp>
    </p:spTree>
    <p:extLst>
      <p:ext uri="{BB962C8B-B14F-4D97-AF65-F5344CB8AC3E}">
        <p14:creationId xmlns:p14="http://schemas.microsoft.com/office/powerpoint/2010/main" val="1899790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4"/>
          <p:cNvSpPr>
            <a:spLocks noGrp="1" noChangeArrowheads="1"/>
          </p:cNvSpPr>
          <p:nvPr>
            <p:ph type="title"/>
          </p:nvPr>
        </p:nvSpPr>
        <p:spPr>
          <a:xfrm>
            <a:off x="152401" y="76200"/>
            <a:ext cx="8686799" cy="1047750"/>
          </a:xfrm>
        </p:spPr>
        <p:txBody>
          <a:bodyPr/>
          <a:lstStyle/>
          <a:p>
            <a:pPr eaLnBrk="1" hangingPunct="1"/>
            <a:r>
              <a:rPr lang="en-US" dirty="0"/>
              <a:t>Filename Extensions</a:t>
            </a:r>
          </a:p>
        </p:txBody>
      </p:sp>
      <p:sp>
        <p:nvSpPr>
          <p:cNvPr id="18436" name="Rectangle 5"/>
          <p:cNvSpPr>
            <a:spLocks noGrp="1" noChangeArrowheads="1"/>
          </p:cNvSpPr>
          <p:nvPr>
            <p:ph type="body" sz="half" idx="1"/>
          </p:nvPr>
        </p:nvSpPr>
        <p:spPr>
          <a:xfrm>
            <a:off x="76200" y="1419225"/>
            <a:ext cx="2895600" cy="4530725"/>
          </a:xfrm>
        </p:spPr>
        <p:txBody>
          <a:bodyPr/>
          <a:lstStyle/>
          <a:p>
            <a:pPr eaLnBrk="1" hangingPunct="1"/>
            <a:r>
              <a:rPr lang="en-US" sz="2600" dirty="0">
                <a:solidFill>
                  <a:schemeClr val="tx1"/>
                </a:solidFill>
              </a:rPr>
              <a:t>Filename extensions:</a:t>
            </a:r>
          </a:p>
          <a:p>
            <a:pPr lvl="1" eaLnBrk="1" hangingPunct="1"/>
            <a:r>
              <a:rPr lang="en-US" sz="2200" dirty="0">
                <a:solidFill>
                  <a:schemeClr val="tx1"/>
                </a:solidFill>
              </a:rPr>
              <a:t>Used by programs</a:t>
            </a:r>
          </a:p>
          <a:p>
            <a:pPr lvl="1" eaLnBrk="1" hangingPunct="1"/>
            <a:endParaRPr lang="en-US" sz="2200" dirty="0">
              <a:solidFill>
                <a:schemeClr val="tx1"/>
              </a:solidFill>
            </a:endParaRPr>
          </a:p>
          <a:p>
            <a:pPr eaLnBrk="1" hangingPunct="1"/>
            <a:r>
              <a:rPr lang="en-US" sz="2600" dirty="0">
                <a:solidFill>
                  <a:schemeClr val="tx1"/>
                </a:solidFill>
              </a:rPr>
              <a:t>Indicate the  file format</a:t>
            </a:r>
          </a:p>
        </p:txBody>
      </p:sp>
      <p:graphicFrame>
        <p:nvGraphicFramePr>
          <p:cNvPr id="180283" name="Group 59"/>
          <p:cNvGraphicFramePr>
            <a:graphicFrameLocks noGrp="1"/>
          </p:cNvGraphicFramePr>
          <p:nvPr>
            <p:ph sz="half" idx="2"/>
            <p:extLst>
              <p:ext uri="{D42A27DB-BD31-4B8C-83A1-F6EECF244321}">
                <p14:modId xmlns:p14="http://schemas.microsoft.com/office/powerpoint/2010/main" val="3431101275"/>
              </p:ext>
            </p:extLst>
          </p:nvPr>
        </p:nvGraphicFramePr>
        <p:xfrm>
          <a:off x="3124200" y="1600200"/>
          <a:ext cx="5715000" cy="4605537"/>
        </p:xfrm>
        <a:graphic>
          <a:graphicData uri="http://schemas.openxmlformats.org/drawingml/2006/table">
            <a:tbl>
              <a:tblPr/>
              <a:tblGrid>
                <a:gridCol w="1325563">
                  <a:extLst>
                    <a:ext uri="{9D8B030D-6E8A-4147-A177-3AD203B41FA5}">
                      <a16:colId xmlns:a16="http://schemas.microsoft.com/office/drawing/2014/main" val="20000"/>
                    </a:ext>
                  </a:extLst>
                </a:gridCol>
                <a:gridCol w="2230437">
                  <a:extLst>
                    <a:ext uri="{9D8B030D-6E8A-4147-A177-3AD203B41FA5}">
                      <a16:colId xmlns:a16="http://schemas.microsoft.com/office/drawing/2014/main" val="20001"/>
                    </a:ext>
                  </a:extLst>
                </a:gridCol>
                <a:gridCol w="2159000">
                  <a:extLst>
                    <a:ext uri="{9D8B030D-6E8A-4147-A177-3AD203B41FA5}">
                      <a16:colId xmlns:a16="http://schemas.microsoft.com/office/drawing/2014/main" val="20002"/>
                    </a:ext>
                  </a:extLst>
                </a:gridCol>
              </a:tblGrid>
              <a:tr h="36979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1" i="0" u="none" strike="noStrike" cap="none" normalizeH="0" baseline="0" dirty="0">
                          <a:ln>
                            <a:noFill/>
                          </a:ln>
                          <a:solidFill>
                            <a:srgbClr val="231F20"/>
                          </a:solidFill>
                          <a:effectLst/>
                          <a:latin typeface="Palatino-Roman" charset="0"/>
                        </a:rPr>
                        <a:t>Extension </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1" i="0" u="none" strike="noStrike" cap="none" normalizeH="0" baseline="0" dirty="0">
                          <a:ln>
                            <a:noFill/>
                          </a:ln>
                          <a:solidFill>
                            <a:srgbClr val="231F20"/>
                          </a:solidFill>
                          <a:effectLst/>
                          <a:latin typeface="Palatino-Roman" charset="0"/>
                        </a:rPr>
                        <a:t>Type of Document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1" i="0" u="none" strike="noStrike" cap="none" normalizeH="0" baseline="0" dirty="0">
                          <a:ln>
                            <a:noFill/>
                          </a:ln>
                          <a:solidFill>
                            <a:srgbClr val="231F20"/>
                          </a:solidFill>
                          <a:effectLst/>
                          <a:latin typeface="Palatino-Roman" charset="0"/>
                        </a:rPr>
                        <a:t>Application </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542">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.doc or .docx</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Word processing document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Microsoft Word; Corel WordPerfect</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048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.xls or .xlsx</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Workbook</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Microsoft Excel</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9542">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.ppt or .pptx</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PowerPoint presentation</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Microsoft PowerPoint</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9542">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.mdb or .accdb</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Database</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Microsoft Access</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048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.bmp</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Bitmap image</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Windows</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048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.zip</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Compressed file</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WinZip</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09542">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.pdf</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Portable Document Format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Adobe Acrobat</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745936">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.htm or .html</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Web page</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Hypertext Markup Language</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975317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3400"/>
            <a:ext cx="8952853" cy="990600"/>
          </a:xfrm>
        </p:spPr>
        <p:txBody>
          <a:bodyPr/>
          <a:lstStyle/>
          <a:p>
            <a:r>
              <a:rPr lang="en-US" dirty="0"/>
              <a:t>How to Make Extensions Visible in Windows</a:t>
            </a:r>
          </a:p>
        </p:txBody>
      </p:sp>
      <p:sp>
        <p:nvSpPr>
          <p:cNvPr id="7" name="Content Placeholder 6"/>
          <p:cNvSpPr>
            <a:spLocks noGrp="1"/>
          </p:cNvSpPr>
          <p:nvPr>
            <p:ph idx="1"/>
          </p:nvPr>
        </p:nvSpPr>
        <p:spPr/>
        <p:txBody>
          <a:bodyPr>
            <a:normAutofit fontScale="85000" lnSpcReduction="10000"/>
          </a:bodyPr>
          <a:lstStyle/>
          <a:p>
            <a:r>
              <a:rPr lang="en-US" sz="2800" dirty="0">
                <a:solidFill>
                  <a:schemeClr val="tx1"/>
                </a:solidFill>
              </a:rPr>
              <a:t>Windows default is NOT to show the common extensions of filenames but we want to SEE them!</a:t>
            </a:r>
          </a:p>
          <a:p>
            <a:r>
              <a:rPr lang="en-US" sz="2800" dirty="0">
                <a:solidFill>
                  <a:schemeClr val="tx1"/>
                </a:solidFill>
              </a:rPr>
              <a:t>Open a Windows Explorer window</a:t>
            </a:r>
          </a:p>
          <a:p>
            <a:r>
              <a:rPr lang="en-US" sz="2800" dirty="0">
                <a:solidFill>
                  <a:schemeClr val="tx1"/>
                </a:solidFill>
              </a:rPr>
              <a:t>Choose Organize tab</a:t>
            </a:r>
          </a:p>
          <a:p>
            <a:r>
              <a:rPr lang="en-US" sz="2800" dirty="0">
                <a:solidFill>
                  <a:schemeClr val="tx1"/>
                </a:solidFill>
              </a:rPr>
              <a:t>Choose Folder and search options</a:t>
            </a:r>
          </a:p>
          <a:p>
            <a:r>
              <a:rPr lang="en-US" sz="2800" dirty="0">
                <a:solidFill>
                  <a:schemeClr val="tx1"/>
                </a:solidFill>
              </a:rPr>
              <a:t>Choose View tab</a:t>
            </a:r>
          </a:p>
          <a:p>
            <a:r>
              <a:rPr lang="en-US" sz="2800" dirty="0">
                <a:solidFill>
                  <a:schemeClr val="tx1"/>
                </a:solidFill>
              </a:rPr>
              <a:t>UNcheck the box that says “Hide extensions for known file types”</a:t>
            </a:r>
          </a:p>
          <a:p>
            <a:r>
              <a:rPr lang="en-US" sz="2800" dirty="0">
                <a:solidFill>
                  <a:schemeClr val="tx1"/>
                </a:solidFill>
              </a:rPr>
              <a:t>Choose “Apply to Folders”</a:t>
            </a:r>
          </a:p>
          <a:p>
            <a:r>
              <a:rPr lang="en-US" sz="2800" dirty="0">
                <a:solidFill>
                  <a:schemeClr val="tx1"/>
                </a:solidFill>
              </a:rPr>
              <a:t>(Win 10) https://www.thewindowsclub.com/show-file-extensions-in-windows</a:t>
            </a:r>
          </a:p>
        </p:txBody>
      </p:sp>
      <p:sp>
        <p:nvSpPr>
          <p:cNvPr id="6" name="Slide Number Placeholder 5"/>
          <p:cNvSpPr>
            <a:spLocks noGrp="1"/>
          </p:cNvSpPr>
          <p:nvPr>
            <p:ph type="sldNum" sz="quarter" idx="12"/>
          </p:nvPr>
        </p:nvSpPr>
        <p:spPr/>
        <p:txBody>
          <a:bodyPr/>
          <a:lstStyle/>
          <a:p>
            <a:pPr>
              <a:defRPr/>
            </a:pPr>
            <a:fld id="{15D46714-E8AA-4C0C-927E-0D4BFB688CE7}" type="slidenum">
              <a:rPr lang="en-US" smtClean="0"/>
              <a:pPr>
                <a:defRPr/>
              </a:pPr>
              <a:t>5</a:t>
            </a:fld>
            <a:endParaRPr lang="en-US" dirty="0"/>
          </a:p>
        </p:txBody>
      </p:sp>
    </p:spTree>
    <p:extLst>
      <p:ext uri="{BB962C8B-B14F-4D97-AF65-F5344CB8AC3E}">
        <p14:creationId xmlns:p14="http://schemas.microsoft.com/office/powerpoint/2010/main" val="3116588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384048" y="152400"/>
            <a:ext cx="8229600" cy="990600"/>
          </a:xfrm>
        </p:spPr>
        <p:txBody>
          <a:bodyPr/>
          <a:lstStyle/>
          <a:p>
            <a:pPr eaLnBrk="1" hangingPunct="1"/>
            <a:r>
              <a:rPr lang="en-US" dirty="0"/>
              <a:t>File Systems – Drives</a:t>
            </a:r>
          </a:p>
        </p:txBody>
      </p:sp>
      <p:sp>
        <p:nvSpPr>
          <p:cNvPr id="14340" name="Rectangle 3"/>
          <p:cNvSpPr>
            <a:spLocks noGrp="1" noChangeArrowheads="1"/>
          </p:cNvSpPr>
          <p:nvPr>
            <p:ph idx="1"/>
          </p:nvPr>
        </p:nvSpPr>
        <p:spPr>
          <a:xfrm>
            <a:off x="457200" y="1600200"/>
            <a:ext cx="8229600" cy="4424363"/>
          </a:xfrm>
        </p:spPr>
        <p:txBody>
          <a:bodyPr>
            <a:normAutofit/>
          </a:bodyPr>
          <a:lstStyle/>
          <a:p>
            <a:pPr eaLnBrk="1" hangingPunct="1"/>
            <a:r>
              <a:rPr lang="en-US" dirty="0">
                <a:solidFill>
                  <a:schemeClr val="tx1"/>
                </a:solidFill>
              </a:rPr>
              <a:t>Every Computer has a File System used to keep track of the files on that machine</a:t>
            </a:r>
          </a:p>
          <a:p>
            <a:pPr eaLnBrk="1" hangingPunct="1"/>
            <a:endParaRPr lang="en-US" dirty="0">
              <a:solidFill>
                <a:schemeClr val="tx1"/>
              </a:solidFill>
            </a:endParaRPr>
          </a:p>
          <a:p>
            <a:pPr eaLnBrk="1" hangingPunct="1"/>
            <a:r>
              <a:rPr lang="en-US" dirty="0">
                <a:solidFill>
                  <a:schemeClr val="tx1"/>
                </a:solidFill>
              </a:rPr>
              <a:t>File Systems are based on Physical Storage Devices, known as Drives</a:t>
            </a:r>
          </a:p>
          <a:p>
            <a:pPr eaLnBrk="1" hangingPunct="1"/>
            <a:endParaRPr lang="en-US" dirty="0">
              <a:solidFill>
                <a:schemeClr val="tx1"/>
              </a:solidFill>
            </a:endParaRPr>
          </a:p>
          <a:p>
            <a:pPr eaLnBrk="1" hangingPunct="1"/>
            <a:r>
              <a:rPr lang="en-US" dirty="0">
                <a:solidFill>
                  <a:schemeClr val="tx1"/>
                </a:solidFill>
              </a:rPr>
              <a:t>Drives can be local or remote (network or cloud)</a:t>
            </a:r>
          </a:p>
          <a:p>
            <a:pPr eaLnBrk="1" hangingPunct="1"/>
            <a:endParaRPr lang="en-US" dirty="0">
              <a:solidFill>
                <a:schemeClr val="tx1"/>
              </a:solidFill>
            </a:endParaRPr>
          </a:p>
          <a:p>
            <a:pPr eaLnBrk="1" hangingPunct="1"/>
            <a:r>
              <a:rPr lang="en-US" dirty="0">
                <a:solidFill>
                  <a:schemeClr val="tx1"/>
                </a:solidFill>
              </a:rPr>
              <a:t>Click on “My Computer” to see a list of drives (on a Windows machine)</a:t>
            </a:r>
          </a:p>
        </p:txBody>
      </p:sp>
      <p:sp>
        <p:nvSpPr>
          <p:cNvPr id="5" name="Slide Number Placeholder 5"/>
          <p:cNvSpPr>
            <a:spLocks noGrp="1"/>
          </p:cNvSpPr>
          <p:nvPr>
            <p:ph type="sldNum" sz="quarter" idx="12"/>
          </p:nvPr>
        </p:nvSpPr>
        <p:spPr>
          <a:xfrm>
            <a:off x="8613648" y="6305550"/>
            <a:ext cx="457200" cy="476250"/>
          </a:xfrm>
          <a:prstGeom prst="rect">
            <a:avLst/>
          </a:prstGeom>
        </p:spPr>
        <p:txBody>
          <a:bodyPr/>
          <a:lstStyle/>
          <a:p>
            <a:pPr>
              <a:defRPr/>
            </a:pPr>
            <a:fld id="{FE3D6F1E-3CFC-4C9B-A100-E7B58AC7C627}" type="slidenum">
              <a:rPr lang="en-US" altLang="en-US"/>
              <a:pPr>
                <a:defRPr/>
              </a:pPr>
              <a:t>6</a:t>
            </a:fld>
            <a:endParaRPr lang="en-US" altLang="en-US" dirty="0"/>
          </a:p>
        </p:txBody>
      </p:sp>
    </p:spTree>
    <p:extLst>
      <p:ext uri="{BB962C8B-B14F-4D97-AF65-F5344CB8AC3E}">
        <p14:creationId xmlns:p14="http://schemas.microsoft.com/office/powerpoint/2010/main" val="752714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414940" y="152400"/>
            <a:ext cx="8229600" cy="1066800"/>
          </a:xfrm>
        </p:spPr>
        <p:txBody>
          <a:bodyPr/>
          <a:lstStyle/>
          <a:p>
            <a:pPr eaLnBrk="1" hangingPunct="1"/>
            <a:r>
              <a:rPr lang="en-US" dirty="0"/>
              <a:t>File Systems – Drives</a:t>
            </a:r>
          </a:p>
        </p:txBody>
      </p:sp>
      <p:sp>
        <p:nvSpPr>
          <p:cNvPr id="15364" name="Rectangle 3"/>
          <p:cNvSpPr>
            <a:spLocks noGrp="1" noChangeArrowheads="1"/>
          </p:cNvSpPr>
          <p:nvPr>
            <p:ph idx="1"/>
          </p:nvPr>
        </p:nvSpPr>
        <p:spPr>
          <a:xfrm>
            <a:off x="304800" y="1676400"/>
            <a:ext cx="8610600" cy="4506912"/>
          </a:xfrm>
        </p:spPr>
        <p:txBody>
          <a:bodyPr>
            <a:normAutofit/>
          </a:bodyPr>
          <a:lstStyle/>
          <a:p>
            <a:pPr eaLnBrk="1" hangingPunct="1"/>
            <a:r>
              <a:rPr lang="en-US" dirty="0">
                <a:solidFill>
                  <a:schemeClr val="tx1"/>
                </a:solidFill>
              </a:rPr>
              <a:t>Typical Drives</a:t>
            </a:r>
          </a:p>
          <a:p>
            <a:pPr lvl="1" eaLnBrk="1" hangingPunct="1"/>
            <a:r>
              <a:rPr lang="en-US" sz="2400" dirty="0">
                <a:solidFill>
                  <a:schemeClr val="tx1"/>
                </a:solidFill>
              </a:rPr>
              <a:t>A: or B: </a:t>
            </a:r>
            <a:r>
              <a:rPr lang="en-US" sz="2400" dirty="0">
                <a:solidFill>
                  <a:schemeClr val="tx1"/>
                </a:solidFill>
                <a:sym typeface="Wingdings" pitchFamily="2" charset="2"/>
              </a:rPr>
              <a:t> Floppy Disk</a:t>
            </a:r>
          </a:p>
          <a:p>
            <a:pPr lvl="1" eaLnBrk="1" hangingPunct="1"/>
            <a:r>
              <a:rPr lang="en-US" sz="2400" dirty="0">
                <a:solidFill>
                  <a:schemeClr val="tx1"/>
                </a:solidFill>
                <a:sym typeface="Wingdings" pitchFamily="2" charset="2"/>
              </a:rPr>
              <a:t>C:  Local Hard Drive</a:t>
            </a:r>
          </a:p>
          <a:p>
            <a:pPr lvl="1" eaLnBrk="1" hangingPunct="1"/>
            <a:r>
              <a:rPr lang="en-US" sz="2400" dirty="0">
                <a:solidFill>
                  <a:schemeClr val="tx1"/>
                </a:solidFill>
                <a:sym typeface="Wingdings" pitchFamily="2" charset="2"/>
              </a:rPr>
              <a:t>D:  CD Drive</a:t>
            </a:r>
          </a:p>
          <a:p>
            <a:pPr lvl="1" eaLnBrk="1" hangingPunct="1"/>
            <a:r>
              <a:rPr lang="en-US" sz="2400" dirty="0">
                <a:solidFill>
                  <a:schemeClr val="tx1"/>
                </a:solidFill>
                <a:sym typeface="Wingdings" pitchFamily="2" charset="2"/>
              </a:rPr>
              <a:t>E-Z for removable drives like memory sticks</a:t>
            </a:r>
          </a:p>
          <a:p>
            <a:pPr lvl="1" eaLnBrk="1" hangingPunct="1"/>
            <a:r>
              <a:rPr lang="en-US" sz="2400" dirty="0">
                <a:solidFill>
                  <a:schemeClr val="tx1"/>
                </a:solidFill>
                <a:sym typeface="Wingdings" pitchFamily="2" charset="2"/>
              </a:rPr>
              <a:t>About any letter for a partition of a device</a:t>
            </a:r>
          </a:p>
          <a:p>
            <a:pPr lvl="1" eaLnBrk="1" hangingPunct="1"/>
            <a:r>
              <a:rPr lang="en-US" sz="2400" dirty="0">
                <a:solidFill>
                  <a:schemeClr val="tx1"/>
                </a:solidFill>
                <a:sym typeface="Wingdings" pitchFamily="2" charset="2"/>
              </a:rPr>
              <a:t>WATCH OUT for the D drive on lab machines! It is another hard drive that is not erased when you log out! Do not leave your work on there!</a:t>
            </a:r>
          </a:p>
        </p:txBody>
      </p:sp>
      <p:sp>
        <p:nvSpPr>
          <p:cNvPr id="5" name="Slide Number Placeholder 5"/>
          <p:cNvSpPr>
            <a:spLocks noGrp="1"/>
          </p:cNvSpPr>
          <p:nvPr>
            <p:ph type="sldNum" sz="quarter" idx="12"/>
          </p:nvPr>
        </p:nvSpPr>
        <p:spPr>
          <a:xfrm>
            <a:off x="8613648" y="6305550"/>
            <a:ext cx="457200" cy="476250"/>
          </a:xfrm>
          <a:prstGeom prst="rect">
            <a:avLst/>
          </a:prstGeom>
        </p:spPr>
        <p:txBody>
          <a:bodyPr/>
          <a:lstStyle/>
          <a:p>
            <a:pPr>
              <a:defRPr/>
            </a:pPr>
            <a:fld id="{C3342C57-C602-48B0-B628-C5C4484E26EB}" type="slidenum">
              <a:rPr lang="en-US" altLang="en-US"/>
              <a:pPr>
                <a:defRPr/>
              </a:pPr>
              <a:t>7</a:t>
            </a:fld>
            <a:endParaRPr lang="en-US" altLang="en-US" dirty="0"/>
          </a:p>
        </p:txBody>
      </p:sp>
    </p:spTree>
    <p:extLst>
      <p:ext uri="{BB962C8B-B14F-4D97-AF65-F5344CB8AC3E}">
        <p14:creationId xmlns:p14="http://schemas.microsoft.com/office/powerpoint/2010/main" val="2446233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398464" y="152400"/>
            <a:ext cx="8229600" cy="1066800"/>
          </a:xfrm>
        </p:spPr>
        <p:txBody>
          <a:bodyPr/>
          <a:lstStyle/>
          <a:p>
            <a:pPr eaLnBrk="1" hangingPunct="1"/>
            <a:r>
              <a:rPr lang="en-US" dirty="0"/>
              <a:t>File Systems – Partitions</a:t>
            </a:r>
          </a:p>
        </p:txBody>
      </p:sp>
      <p:sp>
        <p:nvSpPr>
          <p:cNvPr id="14340" name="Rectangle 3"/>
          <p:cNvSpPr>
            <a:spLocks noGrp="1" noChangeArrowheads="1"/>
          </p:cNvSpPr>
          <p:nvPr>
            <p:ph idx="1"/>
          </p:nvPr>
        </p:nvSpPr>
        <p:spPr>
          <a:xfrm>
            <a:off x="398464" y="1371600"/>
            <a:ext cx="8440736" cy="5181600"/>
          </a:xfrm>
        </p:spPr>
        <p:txBody>
          <a:bodyPr>
            <a:normAutofit/>
          </a:bodyPr>
          <a:lstStyle/>
          <a:p>
            <a:pPr eaLnBrk="1" hangingPunct="1"/>
            <a:r>
              <a:rPr lang="en-US" dirty="0">
                <a:solidFill>
                  <a:schemeClr val="tx1"/>
                </a:solidFill>
              </a:rPr>
              <a:t>Note that a “partition” is not a physical device, although it looks like one to the OS.  </a:t>
            </a:r>
          </a:p>
          <a:p>
            <a:pPr eaLnBrk="1" hangingPunct="1"/>
            <a:endParaRPr lang="en-US" dirty="0">
              <a:solidFill>
                <a:schemeClr val="tx1"/>
              </a:solidFill>
            </a:endParaRPr>
          </a:p>
          <a:p>
            <a:pPr eaLnBrk="1" hangingPunct="1"/>
            <a:r>
              <a:rPr lang="en-US" dirty="0">
                <a:solidFill>
                  <a:schemeClr val="tx1"/>
                </a:solidFill>
              </a:rPr>
              <a:t>Why have a partition?  At one point Windows could only handle devices of a certain size.  If your hard drive was larger than that size, you could not access the entire device.  Partitions fool the OS into thinking that one device is two (or more!) devices, each with their own letter and file system</a:t>
            </a:r>
          </a:p>
          <a:p>
            <a:pPr eaLnBrk="1" hangingPunct="1"/>
            <a:endParaRPr lang="en-US" dirty="0">
              <a:solidFill>
                <a:schemeClr val="tx1"/>
              </a:solidFill>
            </a:endParaRPr>
          </a:p>
          <a:p>
            <a:pPr eaLnBrk="1" hangingPunct="1"/>
            <a:r>
              <a:rPr lang="en-US" dirty="0">
                <a:solidFill>
                  <a:schemeClr val="tx1"/>
                </a:solidFill>
              </a:rPr>
              <a:t>You will find disks partitioned even today, when some space is used for a specific need, like a backup</a:t>
            </a:r>
          </a:p>
        </p:txBody>
      </p:sp>
      <p:sp>
        <p:nvSpPr>
          <p:cNvPr id="5" name="Slide Number Placeholder 5"/>
          <p:cNvSpPr>
            <a:spLocks noGrp="1"/>
          </p:cNvSpPr>
          <p:nvPr>
            <p:ph type="sldNum" sz="quarter" idx="12"/>
          </p:nvPr>
        </p:nvSpPr>
        <p:spPr>
          <a:xfrm>
            <a:off x="8613648" y="6305550"/>
            <a:ext cx="457200" cy="476250"/>
          </a:xfrm>
          <a:prstGeom prst="rect">
            <a:avLst/>
          </a:prstGeom>
        </p:spPr>
        <p:txBody>
          <a:bodyPr/>
          <a:lstStyle/>
          <a:p>
            <a:pPr>
              <a:defRPr/>
            </a:pPr>
            <a:fld id="{FE3D6F1E-3CFC-4C9B-A100-E7B58AC7C627}" type="slidenum">
              <a:rPr lang="en-US" altLang="en-US"/>
              <a:pPr>
                <a:defRPr/>
              </a:pPr>
              <a:t>8</a:t>
            </a:fld>
            <a:endParaRPr lang="en-US" altLang="en-US" dirty="0"/>
          </a:p>
        </p:txBody>
      </p:sp>
    </p:spTree>
    <p:extLst>
      <p:ext uri="{BB962C8B-B14F-4D97-AF65-F5344CB8AC3E}">
        <p14:creationId xmlns:p14="http://schemas.microsoft.com/office/powerpoint/2010/main" val="3739883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lstStyle/>
          <a:p>
            <a:r>
              <a:rPr lang="en-US" dirty="0"/>
              <a:t>File System on a Device</a:t>
            </a:r>
          </a:p>
        </p:txBody>
      </p:sp>
      <p:sp>
        <p:nvSpPr>
          <p:cNvPr id="6" name="Slide Number Placeholder 5"/>
          <p:cNvSpPr>
            <a:spLocks noGrp="1"/>
          </p:cNvSpPr>
          <p:nvPr>
            <p:ph type="sldNum" sz="quarter" idx="12"/>
          </p:nvPr>
        </p:nvSpPr>
        <p:spPr/>
        <p:txBody>
          <a:bodyPr/>
          <a:lstStyle/>
          <a:p>
            <a:fld id="{BA9B540C-44DA-4F69-89C9-7C84606640D3}" type="slidenum">
              <a:rPr lang="en-US" smtClean="0"/>
              <a:pPr/>
              <a:t>9</a:t>
            </a:fld>
            <a:endParaRPr lang="en-US" dirty="0"/>
          </a:p>
        </p:txBody>
      </p:sp>
      <p:pic>
        <p:nvPicPr>
          <p:cNvPr id="7"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71600" y="2010569"/>
            <a:ext cx="6553200" cy="4161631"/>
          </a:xfrm>
          <a:prstGeom prst="rect">
            <a:avLst/>
          </a:prstGeom>
        </p:spPr>
      </p:pic>
    </p:spTree>
    <p:extLst>
      <p:ext uri="{BB962C8B-B14F-4D97-AF65-F5344CB8AC3E}">
        <p14:creationId xmlns:p14="http://schemas.microsoft.com/office/powerpoint/2010/main" val="24833604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TotalTime>
  <Words>2724</Words>
  <Application>Microsoft Office PowerPoint</Application>
  <PresentationFormat>On-screen Show (4:3)</PresentationFormat>
  <Paragraphs>275</Paragraphs>
  <Slides>34</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Arial</vt:lpstr>
      <vt:lpstr>Calibri</vt:lpstr>
      <vt:lpstr>Century Gothic</vt:lpstr>
      <vt:lpstr>Courier New</vt:lpstr>
      <vt:lpstr>Helvetica</vt:lpstr>
      <vt:lpstr>Palatino Linotype</vt:lpstr>
      <vt:lpstr>Palatino-Roman</vt:lpstr>
      <vt:lpstr>Times New Roman</vt:lpstr>
      <vt:lpstr>Verdana</vt:lpstr>
      <vt:lpstr>Wingdings</vt:lpstr>
      <vt:lpstr>Executive</vt:lpstr>
      <vt:lpstr>  CHAP 5 File Management </vt:lpstr>
      <vt:lpstr>Files</vt:lpstr>
      <vt:lpstr>File Names and Extensions</vt:lpstr>
      <vt:lpstr>Filename Extensions</vt:lpstr>
      <vt:lpstr>How to Make Extensions Visible in Windows</vt:lpstr>
      <vt:lpstr>File Systems – Drives</vt:lpstr>
      <vt:lpstr>File Systems – Drives</vt:lpstr>
      <vt:lpstr>File Systems – Partitions</vt:lpstr>
      <vt:lpstr>File System on a Device</vt:lpstr>
      <vt:lpstr>File Organization and access</vt:lpstr>
      <vt:lpstr>PowerPoint Presentation</vt:lpstr>
      <vt:lpstr>PowerPoint Presentation</vt:lpstr>
      <vt:lpstr>File Directories and Folders</vt:lpstr>
      <vt:lpstr>Methods for File Directory Structure :</vt:lpstr>
      <vt:lpstr>PowerPoint Presentation</vt:lpstr>
      <vt:lpstr>PowerPoint Presentation</vt:lpstr>
      <vt:lpstr>PowerPoint Presentation</vt:lpstr>
      <vt:lpstr>PowerPoint Presentation</vt:lpstr>
      <vt:lpstr>PowerPoint Presentation</vt:lpstr>
      <vt:lpstr>File Formats</vt:lpstr>
      <vt:lpstr>Applications and Files</vt:lpstr>
      <vt:lpstr>File Management</vt:lpstr>
      <vt:lpstr>Allocation Methods</vt:lpstr>
      <vt:lpstr>1. Contiguous Allocation</vt:lpstr>
      <vt:lpstr>Contiguous File Allocation Example</vt:lpstr>
      <vt:lpstr>2. Linked List Allocation</vt:lpstr>
      <vt:lpstr>Linked List Allocation Example</vt:lpstr>
      <vt:lpstr>3. Linked List Allocation Using a Table in Memory</vt:lpstr>
      <vt:lpstr>Linked List Allocation Using a Table in Memory</vt:lpstr>
      <vt:lpstr>4. Indexed Allocation (I node)</vt:lpstr>
      <vt:lpstr>File Sharing </vt:lpstr>
      <vt:lpstr>Access Rights</vt:lpstr>
      <vt:lpstr>PowerPoint Presentation</vt:lpstr>
      <vt:lpstr>Simultaneous Access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CHAP 5 File Management </dc:title>
  <cp:lastModifiedBy>Meenu Bhatia</cp:lastModifiedBy>
  <cp:revision>8</cp:revision>
  <dcterms:modified xsi:type="dcterms:W3CDTF">2022-05-12T11:31:13Z</dcterms:modified>
</cp:coreProperties>
</file>