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2DF30-39D8-41EB-9362-4794B004CA32}" type="datetimeFigureOut">
              <a:rPr lang="en-US" smtClean="0"/>
              <a:t>9/4/2020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5543BD-F93B-45CB-B404-AB33FF678F3F}" type="slidenum">
              <a:rPr lang="en-US" smtClean="0"/>
              <a:t>‹#›</a:t>
            </a:fld>
            <a:endParaRPr lang="en-US"/>
          </a:p>
        </p:txBody>
      </p:sp>
    </p:spTree>
    <p:extLst>
      <p:ext uri="{BB962C8B-B14F-4D97-AF65-F5344CB8AC3E}">
        <p14:creationId xmlns:p14="http://schemas.microsoft.com/office/powerpoint/2010/main" val="46486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a:t>
            </a:r>
            <a:r>
              <a:rPr lang="en-US" baseline="0" dirty="0" smtClean="0"/>
              <a:t> ten boroughs in Toronto with downtown Toronto comprises the largest venues where as in New York there are five boroughs where the number of venues in each borough is above 1000.</a:t>
            </a:r>
            <a:endParaRPr lang="en-US" dirty="0"/>
          </a:p>
        </p:txBody>
      </p:sp>
      <p:sp>
        <p:nvSpPr>
          <p:cNvPr id="4" name="Slide Number Placeholder 3"/>
          <p:cNvSpPr>
            <a:spLocks noGrp="1"/>
          </p:cNvSpPr>
          <p:nvPr>
            <p:ph type="sldNum" sz="quarter" idx="10"/>
          </p:nvPr>
        </p:nvSpPr>
        <p:spPr/>
        <p:txBody>
          <a:bodyPr/>
          <a:lstStyle/>
          <a:p>
            <a:fld id="{025543BD-F93B-45CB-B404-AB33FF678F3F}" type="slidenum">
              <a:rPr lang="en-US" smtClean="0"/>
              <a:t>12</a:t>
            </a:fld>
            <a:endParaRPr lang="en-US"/>
          </a:p>
        </p:txBody>
      </p:sp>
    </p:spTree>
    <p:extLst>
      <p:ext uri="{BB962C8B-B14F-4D97-AF65-F5344CB8AC3E}">
        <p14:creationId xmlns:p14="http://schemas.microsoft.com/office/powerpoint/2010/main" val="261745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total</a:t>
            </a:r>
            <a:r>
              <a:rPr lang="en-US" baseline="0" dirty="0" smtClean="0"/>
              <a:t> number of venues in New York city is greater than that of Toronto but cluster 2 and 5. Moreover, Cluster 1 accounts for the largest number of venues in each city.</a:t>
            </a:r>
            <a:endParaRPr lang="en-US" dirty="0"/>
          </a:p>
        </p:txBody>
      </p:sp>
      <p:sp>
        <p:nvSpPr>
          <p:cNvPr id="4" name="Slide Number Placeholder 3"/>
          <p:cNvSpPr>
            <a:spLocks noGrp="1"/>
          </p:cNvSpPr>
          <p:nvPr>
            <p:ph type="sldNum" sz="quarter" idx="10"/>
          </p:nvPr>
        </p:nvSpPr>
        <p:spPr/>
        <p:txBody>
          <a:bodyPr/>
          <a:lstStyle/>
          <a:p>
            <a:fld id="{025543BD-F93B-45CB-B404-AB33FF678F3F}" type="slidenum">
              <a:rPr lang="en-US" smtClean="0"/>
              <a:t>13</a:t>
            </a:fld>
            <a:endParaRPr lang="en-US"/>
          </a:p>
        </p:txBody>
      </p:sp>
    </p:spTree>
    <p:extLst>
      <p:ext uri="{BB962C8B-B14F-4D97-AF65-F5344CB8AC3E}">
        <p14:creationId xmlns:p14="http://schemas.microsoft.com/office/powerpoint/2010/main" val="175296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83541B-0162-422A-B07A-D3F684198985}"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F83541B-0162-422A-B07A-D3F68419898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43D26-A59A-4194-A489-C23F2A1C5D27}"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83541B-0162-422A-B07A-D3F68419898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9743D26-A59A-4194-A489-C23F2A1C5D27}" type="datetimeFigureOut">
              <a:rPr lang="en-US" smtClean="0"/>
              <a:t>9/4/2020</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F83541B-0162-422A-B07A-D3F68419898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geo.nyu.edu/catalog/nyu_2451_34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 of similarity and dissimilarity between Toronto and New York</a:t>
            </a:r>
            <a:endParaRPr lang="en-US" dirty="0"/>
          </a:p>
        </p:txBody>
      </p:sp>
    </p:spTree>
    <p:extLst>
      <p:ext uri="{BB962C8B-B14F-4D97-AF65-F5344CB8AC3E}">
        <p14:creationId xmlns:p14="http://schemas.microsoft.com/office/powerpoint/2010/main" val="294701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Clustering output map</a:t>
            </a:r>
            <a:br>
              <a:rPr lang="en-US" dirty="0" smtClean="0"/>
            </a:br>
            <a:r>
              <a:rPr lang="en-US" dirty="0" smtClean="0"/>
              <a:t>Toronto				New York</a:t>
            </a:r>
            <a:endParaRPr lang="en-US" dirty="0"/>
          </a:p>
        </p:txBody>
      </p:sp>
      <p:pic>
        <p:nvPicPr>
          <p:cNvPr id="4" name="Content Placeholder 3"/>
          <p:cNvPicPr>
            <a:picLocks noGrp="1"/>
          </p:cNvPicPr>
          <p:nvPr>
            <p:ph idx="1"/>
          </p:nvPr>
        </p:nvPicPr>
        <p:blipFill>
          <a:blip r:embed="rId2"/>
          <a:stretch>
            <a:fillRect/>
          </a:stretch>
        </p:blipFill>
        <p:spPr>
          <a:xfrm>
            <a:off x="304800" y="1295400"/>
            <a:ext cx="4267200" cy="3238500"/>
          </a:xfrm>
          <a:prstGeom prst="rect">
            <a:avLst/>
          </a:prstGeom>
        </p:spPr>
      </p:pic>
      <p:pic>
        <p:nvPicPr>
          <p:cNvPr id="5" name="Picture 4"/>
          <p:cNvPicPr/>
          <p:nvPr/>
        </p:nvPicPr>
        <p:blipFill>
          <a:blip r:embed="rId3"/>
          <a:stretch>
            <a:fillRect/>
          </a:stretch>
        </p:blipFill>
        <p:spPr>
          <a:xfrm>
            <a:off x="4800600" y="1295400"/>
            <a:ext cx="3657600" cy="3267075"/>
          </a:xfrm>
          <a:prstGeom prst="rect">
            <a:avLst/>
          </a:prstGeom>
        </p:spPr>
      </p:pic>
    </p:spTree>
    <p:extLst>
      <p:ext uri="{BB962C8B-B14F-4D97-AF65-F5344CB8AC3E}">
        <p14:creationId xmlns:p14="http://schemas.microsoft.com/office/powerpoint/2010/main" val="533104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Data Analysis</a:t>
            </a:r>
            <a:endParaRPr lang="en-US" dirty="0"/>
          </a:p>
        </p:txBody>
      </p:sp>
      <p:sp>
        <p:nvSpPr>
          <p:cNvPr id="3" name="Content Placeholder 2"/>
          <p:cNvSpPr>
            <a:spLocks noGrp="1"/>
          </p:cNvSpPr>
          <p:nvPr>
            <p:ph idx="1"/>
          </p:nvPr>
        </p:nvSpPr>
        <p:spPr>
          <a:xfrm>
            <a:off x="822960" y="1100628"/>
            <a:ext cx="7520940" cy="4233372"/>
          </a:xfrm>
        </p:spPr>
        <p:txBody>
          <a:bodyPr/>
          <a:lstStyle/>
          <a:p>
            <a:pPr algn="just"/>
            <a:r>
              <a:rPr lang="en-US" dirty="0" smtClean="0">
                <a:latin typeface="Arial" panose="020B0604020202020204" pitchFamily="34" charset="0"/>
                <a:cs typeface="Arial" panose="020B0604020202020204" pitchFamily="34" charset="0"/>
              </a:rPr>
              <a:t>Comparison of the top ten venues  from Toronto and New York; Coffee shops , café and restaurants are the top three in Toronto whilst Pizza place, Italian restaurants followed by coffee shops are at the top in New York.</a:t>
            </a:r>
          </a:p>
          <a:p>
            <a:pPr algn="just"/>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219200" y="2057400"/>
            <a:ext cx="5829300" cy="3167063"/>
          </a:xfrm>
          <a:prstGeom prst="rect">
            <a:avLst/>
          </a:prstGeom>
        </p:spPr>
      </p:pic>
    </p:spTree>
    <p:extLst>
      <p:ext uri="{BB962C8B-B14F-4D97-AF65-F5344CB8AC3E}">
        <p14:creationId xmlns:p14="http://schemas.microsoft.com/office/powerpoint/2010/main" val="2677993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853440"/>
          </a:xfrm>
        </p:spPr>
        <p:txBody>
          <a:bodyPr/>
          <a:lstStyle/>
          <a:p>
            <a:r>
              <a:rPr lang="en-US" dirty="0" smtClean="0"/>
              <a:t>Comparison of number of venues per borough</a:t>
            </a:r>
            <a:br>
              <a:rPr lang="en-US" dirty="0" smtClean="0"/>
            </a:br>
            <a:r>
              <a:rPr lang="en-US" dirty="0" smtClean="0"/>
              <a:t>Toronto 				New York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4" name="Picture 3"/>
          <p:cNvPicPr/>
          <p:nvPr/>
        </p:nvPicPr>
        <p:blipFill>
          <a:blip r:embed="rId3"/>
          <a:stretch>
            <a:fillRect/>
          </a:stretch>
        </p:blipFill>
        <p:spPr>
          <a:xfrm>
            <a:off x="381001" y="1600201"/>
            <a:ext cx="4038600" cy="3048000"/>
          </a:xfrm>
          <a:prstGeom prst="rect">
            <a:avLst/>
          </a:prstGeom>
        </p:spPr>
      </p:pic>
      <p:pic>
        <p:nvPicPr>
          <p:cNvPr id="5" name="Picture 4"/>
          <p:cNvPicPr/>
          <p:nvPr/>
        </p:nvPicPr>
        <p:blipFill>
          <a:blip r:embed="rId4"/>
          <a:stretch>
            <a:fillRect/>
          </a:stretch>
        </p:blipFill>
        <p:spPr>
          <a:xfrm>
            <a:off x="4648200" y="1620983"/>
            <a:ext cx="3848100" cy="2657475"/>
          </a:xfrm>
          <a:prstGeom prst="rect">
            <a:avLst/>
          </a:prstGeom>
        </p:spPr>
      </p:pic>
    </p:spTree>
    <p:extLst>
      <p:ext uri="{BB962C8B-B14F-4D97-AF65-F5344CB8AC3E}">
        <p14:creationId xmlns:p14="http://schemas.microsoft.com/office/powerpoint/2010/main" val="581564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US" dirty="0"/>
          </a:p>
        </p:txBody>
      </p:sp>
      <p:sp>
        <p:nvSpPr>
          <p:cNvPr id="3" name="Content Placeholder 2"/>
          <p:cNvSpPr>
            <a:spLocks noGrp="1"/>
          </p:cNvSpPr>
          <p:nvPr>
            <p:ph idx="1"/>
          </p:nvPr>
        </p:nvSpPr>
        <p:spPr/>
        <p:txBody>
          <a:bodyPr/>
          <a:lstStyle/>
          <a:p>
            <a:pPr algn="just"/>
            <a:r>
              <a:rPr lang="en-GB" dirty="0">
                <a:latin typeface="Arial" panose="020B0604020202020204" pitchFamily="34" charset="0"/>
                <a:cs typeface="Arial" panose="020B0604020202020204" pitchFamily="34" charset="0"/>
              </a:rPr>
              <a:t>For analysing the clusters, we sorted the venues in each neighbourhood in descending order and take into consideration only the top ten most common venues.</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3"/>
          <a:stretch>
            <a:fillRect/>
          </a:stretch>
        </p:blipFill>
        <p:spPr>
          <a:xfrm>
            <a:off x="838200" y="1905000"/>
            <a:ext cx="5876925" cy="3305175"/>
          </a:xfrm>
          <a:prstGeom prst="rect">
            <a:avLst/>
          </a:prstGeom>
        </p:spPr>
      </p:pic>
    </p:spTree>
    <p:extLst>
      <p:ext uri="{BB962C8B-B14F-4D97-AF65-F5344CB8AC3E}">
        <p14:creationId xmlns:p14="http://schemas.microsoft.com/office/powerpoint/2010/main" val="1266102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810500" cy="4299477"/>
          </a:xfrm>
        </p:spPr>
        <p:txBody>
          <a:bodyPr/>
          <a:lstStyle/>
          <a:p>
            <a:pPr algn="just"/>
            <a:r>
              <a:rPr lang="en-GB" dirty="0" smtClean="0">
                <a:latin typeface="Arial" panose="020B0604020202020204" pitchFamily="34" charset="0"/>
                <a:cs typeface="Arial" panose="020B0604020202020204" pitchFamily="34" charset="0"/>
              </a:rPr>
              <a:t>Comparison of the  top ten out of the 1</a:t>
            </a:r>
            <a:r>
              <a:rPr lang="en-GB" baseline="30000" dirty="0" smtClean="0">
                <a:latin typeface="Arial" panose="020B0604020202020204" pitchFamily="34" charset="0"/>
                <a:cs typeface="Arial" panose="020B0604020202020204" pitchFamily="34" charset="0"/>
              </a:rPr>
              <a:t>st</a:t>
            </a:r>
            <a:r>
              <a:rPr lang="en-GB" dirty="0" smtClean="0">
                <a:latin typeface="Arial" panose="020B0604020202020204" pitchFamily="34" charset="0"/>
                <a:cs typeface="Arial" panose="020B0604020202020204" pitchFamily="34" charset="0"/>
              </a:rPr>
              <a:t> most common venues</a:t>
            </a:r>
          </a:p>
          <a:p>
            <a:pPr algn="just"/>
            <a:r>
              <a:rPr lang="en-GB" dirty="0" smtClean="0">
                <a:latin typeface="Arial" panose="020B0604020202020204" pitchFamily="34" charset="0"/>
                <a:cs typeface="Arial" panose="020B0604020202020204" pitchFamily="34" charset="0"/>
              </a:rPr>
              <a:t>Out </a:t>
            </a:r>
            <a:r>
              <a:rPr lang="en-GB" dirty="0">
                <a:latin typeface="Arial" panose="020B0604020202020204" pitchFamily="34" charset="0"/>
                <a:cs typeface="Arial" panose="020B0604020202020204" pitchFamily="34" charset="0"/>
              </a:rPr>
              <a:t>of the top ten most common clusters, we have taken only the 1</a:t>
            </a:r>
            <a:r>
              <a:rPr lang="en-GB" baseline="30000" dirty="0">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most common venues from each cluster. We have grouped them by their venue category, and below is shown cluster 3 results from both cities for illustration purpose.</a:t>
            </a:r>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Toronto city</a:t>
            </a:r>
          </a:p>
          <a:p>
            <a:pPr algn="just"/>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533400" y="2209800"/>
            <a:ext cx="5848350" cy="2743200"/>
          </a:xfrm>
          <a:prstGeom prst="rect">
            <a:avLst/>
          </a:prstGeom>
        </p:spPr>
      </p:pic>
    </p:spTree>
    <p:extLst>
      <p:ext uri="{BB962C8B-B14F-4D97-AF65-F5344CB8AC3E}">
        <p14:creationId xmlns:p14="http://schemas.microsoft.com/office/powerpoint/2010/main" val="1243772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con’d</a:t>
            </a:r>
            <a:r>
              <a:rPr lang="en-US" dirty="0" smtClean="0"/>
              <a:t> </a:t>
            </a:r>
            <a:endParaRPr lang="en-US" dirty="0"/>
          </a:p>
        </p:txBody>
      </p:sp>
      <p:sp>
        <p:nvSpPr>
          <p:cNvPr id="3" name="Content Placeholder 2"/>
          <p:cNvSpPr>
            <a:spLocks noGrp="1"/>
          </p:cNvSpPr>
          <p:nvPr>
            <p:ph idx="1"/>
          </p:nvPr>
        </p:nvSpPr>
        <p:spPr/>
        <p:txBody>
          <a:bodyPr/>
          <a:lstStyle/>
          <a:p>
            <a:r>
              <a:rPr lang="en-US" dirty="0" smtClean="0"/>
              <a:t>New York City:</a:t>
            </a:r>
          </a:p>
          <a:p>
            <a:endParaRPr lang="en-US" dirty="0"/>
          </a:p>
        </p:txBody>
      </p:sp>
      <p:pic>
        <p:nvPicPr>
          <p:cNvPr id="4" name="Picture 3"/>
          <p:cNvPicPr/>
          <p:nvPr/>
        </p:nvPicPr>
        <p:blipFill>
          <a:blip r:embed="rId2"/>
          <a:stretch>
            <a:fillRect/>
          </a:stretch>
        </p:blipFill>
        <p:spPr>
          <a:xfrm>
            <a:off x="1150937" y="1656715"/>
            <a:ext cx="6842125" cy="3220085"/>
          </a:xfrm>
          <a:prstGeom prst="rect">
            <a:avLst/>
          </a:prstGeom>
        </p:spPr>
      </p:pic>
    </p:spTree>
    <p:extLst>
      <p:ext uri="{BB962C8B-B14F-4D97-AF65-F5344CB8AC3E}">
        <p14:creationId xmlns:p14="http://schemas.microsoft.com/office/powerpoint/2010/main" val="2700882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Discussion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After exploiting each neighborhood, we have obtained that New York has nearly 5 times as much venues as Toronto. </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dirty="0">
                <a:latin typeface="Arial" panose="020B0604020202020204" pitchFamily="34" charset="0"/>
                <a:cs typeface="Arial" panose="020B0604020202020204" pitchFamily="34" charset="0"/>
              </a:rPr>
              <a:t>most common venues from each city are completely different. If we take, for example, the top three venues from each city we observe that food zones are in the list in New York whilst hot drink shops and cafes account for the top category in Toronto. </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Moreover, there are 10 Boroughs in Toronto while there are only 5 Boroughs in New York. Each Borough in Toronto comprises fewer venue categories compared to the Boroughs in New York. </a:t>
            </a:r>
            <a:endParaRPr lang="en-US"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All in all, New York is more vibrant compared to Toronto as it owns larger number and varieties of venues in each neighborhood within 500 meter radius. Hence, the target audience can easily get the services they require in nearest distances easily. </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367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We utilized numerous Python libraries to fetch the information, control the content and break down and visualize those datasets. We have utilized Foursquare API to investigate the settings in </a:t>
            </a:r>
            <a:r>
              <a:rPr lang="en-US" dirty="0" err="1">
                <a:latin typeface="Arial" panose="020B0604020202020204" pitchFamily="34" charset="0"/>
                <a:cs typeface="Arial" panose="020B0604020202020204" pitchFamily="34" charset="0"/>
              </a:rPr>
              <a:t>neighbourhoods</a:t>
            </a:r>
            <a:r>
              <a:rPr lang="en-US" dirty="0">
                <a:latin typeface="Arial" panose="020B0604020202020204" pitchFamily="34" charset="0"/>
                <a:cs typeface="Arial" panose="020B0604020202020204" pitchFamily="34" charset="0"/>
              </a:rPr>
              <a:t> of Toronto and New </a:t>
            </a:r>
            <a:r>
              <a:rPr lang="en-US" dirty="0" smtClean="0">
                <a:latin typeface="Arial" panose="020B0604020202020204" pitchFamily="34" charset="0"/>
                <a:cs typeface="Arial" panose="020B0604020202020204" pitchFamily="34" charset="0"/>
              </a:rPr>
              <a:t>York. We also visualized utilizing </a:t>
            </a:r>
            <a:r>
              <a:rPr lang="en-US" dirty="0" err="1" smtClean="0">
                <a:latin typeface="Arial" panose="020B0604020202020204" pitchFamily="34" charset="0"/>
                <a:cs typeface="Arial" panose="020B0604020202020204" pitchFamily="34" charset="0"/>
              </a:rPr>
              <a:t>Matplotlib</a:t>
            </a:r>
            <a:r>
              <a:rPr lang="en-US" dirty="0" smtClean="0">
                <a:latin typeface="Arial" panose="020B0604020202020204" pitchFamily="34" charset="0"/>
                <a:cs typeface="Arial" panose="020B0604020202020204" pitchFamily="34" charset="0"/>
              </a:rPr>
              <a:t> libraries. </a:t>
            </a:r>
            <a:r>
              <a:rPr lang="en-US" dirty="0">
                <a:latin typeface="Arial" panose="020B0604020202020204" pitchFamily="34" charset="0"/>
                <a:cs typeface="Arial" panose="020B0604020202020204" pitchFamily="34" charset="0"/>
              </a:rPr>
              <a:t>Similarly, we applied Folium to picture the clusters of both cities on a map</a:t>
            </a:r>
            <a:r>
              <a:rPr lang="en-US" dirty="0" smtClean="0">
                <a:latin typeface="Arial" panose="020B0604020202020204" pitchFamily="34" charset="0"/>
                <a:cs typeface="Arial" panose="020B0604020202020204" pitchFamily="34" charset="0"/>
              </a:rPr>
              <a:t>.</a:t>
            </a:r>
          </a:p>
          <a:p>
            <a:pPr algn="just"/>
            <a:r>
              <a:rPr lang="en-GB" dirty="0">
                <a:latin typeface="Arial" panose="020B0604020202020204" pitchFamily="34" charset="0"/>
                <a:cs typeface="Arial" panose="020B0604020202020204" pitchFamily="34" charset="0"/>
              </a:rPr>
              <a:t>T</a:t>
            </a:r>
            <a:r>
              <a:rPr lang="en-GB" dirty="0" smtClean="0">
                <a:latin typeface="Arial" panose="020B0604020202020204" pitchFamily="34" charset="0"/>
                <a:cs typeface="Arial" panose="020B0604020202020204" pitchFamily="34" charset="0"/>
              </a:rPr>
              <a:t>his </a:t>
            </a:r>
            <a:r>
              <a:rPr lang="en-GB" dirty="0">
                <a:latin typeface="Arial" panose="020B0604020202020204" pitchFamily="34" charset="0"/>
                <a:cs typeface="Arial" panose="020B0604020202020204" pitchFamily="34" charset="0"/>
              </a:rPr>
              <a:t>project can be additionally improved with the assistance of more information and distinctive Machine Learning strategies. Additionally, we can utilize all the venues without filtering out only the top ten venues and </a:t>
            </a:r>
            <a:r>
              <a:rPr lang="en-GB" dirty="0" smtClean="0">
                <a:latin typeface="Arial" panose="020B0604020202020204" pitchFamily="34" charset="0"/>
                <a:cs typeface="Arial" panose="020B0604020202020204" pitchFamily="34" charset="0"/>
              </a:rPr>
              <a:t>find out a </a:t>
            </a:r>
            <a:r>
              <a:rPr lang="en-GB" dirty="0">
                <a:latin typeface="Arial" panose="020B0604020202020204" pitchFamily="34" charset="0"/>
                <a:cs typeface="Arial" panose="020B0604020202020204" pitchFamily="34" charset="0"/>
              </a:rPr>
              <a:t>better </a:t>
            </a:r>
            <a:r>
              <a:rPr lang="en-GB" dirty="0" smtClean="0">
                <a:latin typeface="Arial" panose="020B0604020202020204" pitchFamily="34" charset="0"/>
                <a:cs typeface="Arial" panose="020B0604020202020204" pitchFamily="34" charset="0"/>
              </a:rPr>
              <a:t>outcome about the </a:t>
            </a:r>
            <a:r>
              <a:rPr lang="en-GB" dirty="0">
                <a:latin typeface="Arial" panose="020B0604020202020204" pitchFamily="34" charset="0"/>
                <a:cs typeface="Arial" panose="020B0604020202020204" pitchFamily="34" charset="0"/>
              </a:rPr>
              <a:t>similarity or dissimilarity of the cities.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066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Introduction </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1800" dirty="0" smtClean="0">
                <a:latin typeface="Arial" panose="020B0604020202020204" pitchFamily="34" charset="0"/>
                <a:cs typeface="Arial" panose="020B0604020202020204" pitchFamily="34" charset="0"/>
              </a:rPr>
              <a:t>Comparing the similarity or dissimilarity of Toronto and New York:</a:t>
            </a:r>
          </a:p>
          <a:p>
            <a:pPr marL="0" indent="0" algn="just">
              <a:buNone/>
            </a:pPr>
            <a:r>
              <a:rPr lang="en-US" sz="1800" dirty="0" smtClean="0">
                <a:latin typeface="Arial" panose="020B0604020202020204" pitchFamily="34" charset="0"/>
                <a:cs typeface="Arial" panose="020B0604020202020204" pitchFamily="34" charset="0"/>
              </a:rPr>
              <a:t>Both Toronto and New York cities are diverse in their respective countries. Comparing the two cities would be advantageous to figure out the similarity or dissimilarity between them. The will benefit for different target audiences, mainly tourists, working immigrants, residents, and to administrative units.</a:t>
            </a:r>
          </a:p>
          <a:p>
            <a:pPr marL="0" indent="0" algn="just">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061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Acquisition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Arial" panose="020B0604020202020204" pitchFamily="34" charset="0"/>
                <a:cs typeface="Arial" panose="020B0604020202020204" pitchFamily="34" charset="0"/>
              </a:rPr>
              <a:t>We have  different  sources for Toronto and New York cities</a:t>
            </a:r>
          </a:p>
          <a:p>
            <a:pPr>
              <a:buFont typeface="+mj-lt"/>
              <a:buAutoNum type="arabicPeriod"/>
            </a:pPr>
            <a:r>
              <a:rPr lang="en-US" dirty="0" smtClean="0">
                <a:latin typeface="Arial" panose="020B0604020202020204" pitchFamily="34" charset="0"/>
                <a:cs typeface="Arial" panose="020B0604020202020204" pitchFamily="34" charset="0"/>
              </a:rPr>
              <a:t>Data sets for Toronto come from two sources</a:t>
            </a:r>
          </a:p>
          <a:p>
            <a:pPr lvl="4" indent="-342900">
              <a:buFont typeface="+mj-lt"/>
              <a:buAutoNum type="alphaLcParenR"/>
            </a:pPr>
            <a:r>
              <a:rPr lang="en-US" b="1" dirty="0" smtClean="0">
                <a:latin typeface="Arial" panose="020B0604020202020204" pitchFamily="34" charset="0"/>
                <a:cs typeface="Arial" panose="020B0604020202020204" pitchFamily="34" charset="0"/>
              </a:rPr>
              <a:t>Wikipedia page </a:t>
            </a:r>
            <a:r>
              <a:rPr lang="en-GB" b="1" u="sng" dirty="0">
                <a:latin typeface="Arial" panose="020B0604020202020204" pitchFamily="34" charset="0"/>
                <a:cs typeface="Arial" panose="020B0604020202020204" pitchFamily="34" charset="0"/>
                <a:hlinkClick r:id="rId2"/>
              </a:rPr>
              <a:t>https://en.wikipedia.org/wiki/List_of_postal_codes_of_Canada:_</a:t>
            </a:r>
            <a:r>
              <a:rPr lang="en-GB" b="1" u="sng" dirty="0" smtClean="0">
                <a:latin typeface="Arial" panose="020B0604020202020204" pitchFamily="34" charset="0"/>
                <a:cs typeface="Arial" panose="020B0604020202020204" pitchFamily="34" charset="0"/>
                <a:hlinkClick r:id="rId2"/>
              </a:rPr>
              <a:t>M</a:t>
            </a:r>
            <a:r>
              <a:rPr lang="en-GB" b="1" u="sng" dirty="0" smtClean="0">
                <a:latin typeface="Arial" panose="020B0604020202020204" pitchFamily="34" charset="0"/>
                <a:cs typeface="Arial" panose="020B0604020202020204" pitchFamily="34" charset="0"/>
              </a:rPr>
              <a:t> </a:t>
            </a:r>
            <a:r>
              <a:rPr lang="en-GB" b="1" dirty="0" smtClean="0">
                <a:latin typeface="Arial" panose="020B0604020202020204" pitchFamily="34" charset="0"/>
                <a:cs typeface="Arial" panose="020B0604020202020204" pitchFamily="34" charset="0"/>
              </a:rPr>
              <a:t> which mainly contains Postal code address in Canada</a:t>
            </a:r>
          </a:p>
          <a:p>
            <a:pPr lvl="4" indent="-342900">
              <a:buFont typeface="+mj-lt"/>
              <a:buAutoNum type="alphaLcParenR"/>
            </a:pPr>
            <a:r>
              <a:rPr lang="en-GB" b="1" dirty="0" smtClean="0">
                <a:latin typeface="Arial" panose="020B0604020202020204" pitchFamily="34" charset="0"/>
                <a:cs typeface="Arial" panose="020B0604020202020204" pitchFamily="34" charset="0"/>
              </a:rPr>
              <a:t>Csv file located in </a:t>
            </a:r>
            <a:r>
              <a:rPr lang="en-GB" b="1" u="sng" dirty="0">
                <a:latin typeface="Arial" panose="020B0604020202020204" pitchFamily="34" charset="0"/>
                <a:cs typeface="Arial" panose="020B0604020202020204" pitchFamily="34" charset="0"/>
                <a:hlinkClick r:id="rId3"/>
              </a:rPr>
              <a:t>http://</a:t>
            </a:r>
            <a:r>
              <a:rPr lang="en-GB" b="1" u="sng" dirty="0" smtClean="0">
                <a:latin typeface="Arial" panose="020B0604020202020204" pitchFamily="34" charset="0"/>
                <a:cs typeface="Arial" panose="020B0604020202020204" pitchFamily="34" charset="0"/>
                <a:hlinkClick r:id="rId3"/>
              </a:rPr>
              <a:t>cocl.us/Geospatial_data</a:t>
            </a:r>
            <a:r>
              <a:rPr lang="en-GB" b="1" u="sng" dirty="0" smtClean="0">
                <a:latin typeface="Arial" panose="020B0604020202020204" pitchFamily="34" charset="0"/>
                <a:cs typeface="Arial" panose="020B0604020202020204" pitchFamily="34" charset="0"/>
              </a:rPr>
              <a:t> </a:t>
            </a:r>
            <a:r>
              <a:rPr lang="en-GB" b="1" dirty="0" smtClean="0">
                <a:latin typeface="Arial" panose="020B0604020202020204" pitchFamily="34" charset="0"/>
                <a:cs typeface="Arial" panose="020B0604020202020204" pitchFamily="34" charset="0"/>
              </a:rPr>
              <a:t>which mainly comprises the geographical coordinates of the postal codes in Canada</a:t>
            </a:r>
          </a:p>
          <a:p>
            <a:pPr marL="516636" lvl="4" indent="0">
              <a:buNone/>
            </a:pPr>
            <a:r>
              <a:rPr lang="en-GB" b="1" dirty="0" smtClean="0">
                <a:latin typeface="Arial" panose="020B0604020202020204" pitchFamily="34" charset="0"/>
                <a:cs typeface="Arial" panose="020B0604020202020204" pitchFamily="34" charset="0"/>
              </a:rPr>
              <a:t>Hence, we scrape the data from the Wikipedia page, wrangle it, clean it, and we get the list of postal codes, boroughs, and </a:t>
            </a:r>
            <a:r>
              <a:rPr lang="en-GB" b="1" dirty="0" err="1" smtClean="0">
                <a:latin typeface="Arial" panose="020B0604020202020204" pitchFamily="34" charset="0"/>
                <a:cs typeface="Arial" panose="020B0604020202020204" pitchFamily="34" charset="0"/>
              </a:rPr>
              <a:t>neighborhoods</a:t>
            </a:r>
            <a:r>
              <a:rPr lang="en-GB" b="1" dirty="0" smtClean="0">
                <a:latin typeface="Arial" panose="020B0604020202020204" pitchFamily="34" charset="0"/>
                <a:cs typeface="Arial" panose="020B0604020202020204" pitchFamily="34" charset="0"/>
              </a:rPr>
              <a:t>. Then we merge it with the csv file based on postal codes.</a:t>
            </a:r>
          </a:p>
          <a:p>
            <a:pPr marL="802386" lvl="4" indent="-285750">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a:buFont typeface="+mj-lt"/>
              <a:buAutoNum type="arabicPeriod"/>
            </a:pPr>
            <a:r>
              <a:rPr lang="en-US" dirty="0" smtClean="0">
                <a:latin typeface="Arial" panose="020B0604020202020204" pitchFamily="34" charset="0"/>
                <a:cs typeface="Arial" panose="020B0604020202020204" pitchFamily="34" charset="0"/>
              </a:rPr>
              <a:t>Data sets for New York</a:t>
            </a:r>
          </a:p>
          <a:p>
            <a:pPr marL="809244" lvl="3" indent="-342900">
              <a:buFont typeface="+mj-lt"/>
              <a:buAutoNum type="alphaLcParenR"/>
            </a:pPr>
            <a:r>
              <a:rPr lang="en-US" b="1" dirty="0" smtClean="0">
                <a:latin typeface="Arial" panose="020B0604020202020204" pitchFamily="34" charset="0"/>
                <a:cs typeface="Arial" panose="020B0604020202020204" pitchFamily="34" charset="0"/>
              </a:rPr>
              <a:t>Is freely available at </a:t>
            </a:r>
            <a:r>
              <a:rPr lang="en-GB" b="1" u="sng" dirty="0">
                <a:latin typeface="Arial" panose="020B0604020202020204" pitchFamily="34" charset="0"/>
                <a:cs typeface="Arial" panose="020B0604020202020204" pitchFamily="34" charset="0"/>
                <a:hlinkClick r:id="rId4"/>
              </a:rPr>
              <a:t>https://geo.nyu.edu/catalog/nyu_2451_34572</a:t>
            </a:r>
            <a:r>
              <a:rPr lang="en-GB" b="1" dirty="0">
                <a:latin typeface="Arial" panose="020B0604020202020204" pitchFamily="34" charset="0"/>
                <a:cs typeface="Arial" panose="020B0604020202020204" pitchFamily="34" charset="0"/>
              </a:rPr>
              <a:t> </a:t>
            </a:r>
            <a:r>
              <a:rPr lang="en-GB" b="1" dirty="0" smtClean="0">
                <a:latin typeface="Arial" panose="020B0604020202020204" pitchFamily="34" charset="0"/>
                <a:cs typeface="Arial" panose="020B0604020202020204" pitchFamily="34" charset="0"/>
              </a:rPr>
              <a:t>, but it is already downloaded by the instructor of this course and we can access the csv file which contains list of boroughs, </a:t>
            </a:r>
            <a:r>
              <a:rPr lang="en-GB" b="1" dirty="0" err="1" smtClean="0">
                <a:latin typeface="Arial" panose="020B0604020202020204" pitchFamily="34" charset="0"/>
                <a:cs typeface="Arial" panose="020B0604020202020204" pitchFamily="34" charset="0"/>
              </a:rPr>
              <a:t>neighborhoods</a:t>
            </a:r>
            <a:r>
              <a:rPr lang="en-GB" b="1" dirty="0" smtClean="0">
                <a:latin typeface="Arial" panose="020B0604020202020204" pitchFamily="34" charset="0"/>
                <a:cs typeface="Arial" panose="020B0604020202020204" pitchFamily="34" charset="0"/>
              </a:rPr>
              <a:t>, latitude, and longitudes.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94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 </a:t>
            </a:r>
            <a:endParaRPr lang="en-US" dirty="0"/>
          </a:p>
        </p:txBody>
      </p:sp>
      <p:sp>
        <p:nvSpPr>
          <p:cNvPr id="3" name="Content Placeholder 2"/>
          <p:cNvSpPr>
            <a:spLocks noGrp="1"/>
          </p:cNvSpPr>
          <p:nvPr>
            <p:ph idx="1"/>
          </p:nvPr>
        </p:nvSpPr>
        <p:spPr/>
        <p:txBody>
          <a:bodyPr/>
          <a:lstStyle/>
          <a:p>
            <a:pPr marL="0" indent="0" algn="just"/>
            <a:r>
              <a:rPr lang="en-US" sz="2400" dirty="0" smtClean="0">
                <a:latin typeface="Arial" panose="020B0604020202020204" pitchFamily="34" charset="0"/>
                <a:cs typeface="Arial" panose="020B0604020202020204" pitchFamily="34" charset="0"/>
              </a:rPr>
              <a:t>3.1. Data cleaning</a:t>
            </a:r>
          </a:p>
          <a:p>
            <a:pPr lvl="0" algn="just"/>
            <a:r>
              <a:rPr lang="en-US" dirty="0" smtClean="0">
                <a:latin typeface="Arial" panose="020B0604020202020204" pitchFamily="34" charset="0"/>
                <a:cs typeface="Arial" panose="020B0604020202020204" pitchFamily="34" charset="0"/>
              </a:rPr>
              <a:t>For the  Toronto data set, we clean the data based on the following rules</a:t>
            </a:r>
          </a:p>
          <a:p>
            <a:pPr lvl="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Only </a:t>
            </a:r>
            <a:r>
              <a:rPr lang="en-US" dirty="0">
                <a:latin typeface="Arial" panose="020B0604020202020204" pitchFamily="34" charset="0"/>
                <a:cs typeface="Arial" panose="020B0604020202020204" pitchFamily="34" charset="0"/>
              </a:rPr>
              <a:t>the cells that have an assigned borough will be processed. Borough’s that were not assigned get </a:t>
            </a:r>
            <a:r>
              <a:rPr lang="en-US" dirty="0" smtClean="0">
                <a:latin typeface="Arial" panose="020B0604020202020204" pitchFamily="34" charset="0"/>
                <a:cs typeface="Arial" panose="020B0604020202020204" pitchFamily="34" charset="0"/>
              </a:rPr>
              <a:t>ignored.</a:t>
            </a:r>
          </a:p>
          <a:p>
            <a:pPr lvl="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More </a:t>
            </a:r>
            <a:r>
              <a:rPr lang="en-US" dirty="0">
                <a:latin typeface="Arial" panose="020B0604020202020204" pitchFamily="34" charset="0"/>
                <a:cs typeface="Arial" panose="020B0604020202020204" pitchFamily="34" charset="0"/>
              </a:rPr>
              <a:t>than one neighborhood can exist in one postal code </a:t>
            </a:r>
            <a:r>
              <a:rPr lang="en-US" dirty="0" smtClean="0">
                <a:latin typeface="Arial" panose="020B0604020202020204" pitchFamily="34" charset="0"/>
                <a:cs typeface="Arial" panose="020B0604020202020204" pitchFamily="34" charset="0"/>
              </a:rPr>
              <a:t>area with </a:t>
            </a:r>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neighbourhoods</a:t>
            </a:r>
            <a:r>
              <a:rPr lang="en-US" dirty="0">
                <a:latin typeface="Arial" panose="020B0604020202020204" pitchFamily="34" charset="0"/>
                <a:cs typeface="Arial" panose="020B0604020202020204" pitchFamily="34" charset="0"/>
              </a:rPr>
              <a:t> separated with a comma</a:t>
            </a:r>
            <a:r>
              <a:rPr lang="en-US" dirty="0" smtClean="0">
                <a:latin typeface="Arial" panose="020B0604020202020204" pitchFamily="34" charset="0"/>
                <a:cs typeface="Arial" panose="020B0604020202020204" pitchFamily="34" charset="0"/>
              </a:rPr>
              <a:t>. </a:t>
            </a:r>
          </a:p>
          <a:p>
            <a:pPr lvl="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a cell has a borough but a Not assigned </a:t>
            </a:r>
            <a:r>
              <a:rPr lang="en-US" dirty="0" err="1">
                <a:latin typeface="Arial" panose="020B0604020202020204" pitchFamily="34" charset="0"/>
                <a:cs typeface="Arial" panose="020B0604020202020204" pitchFamily="34" charset="0"/>
              </a:rPr>
              <a:t>neighbourhood</a:t>
            </a:r>
            <a:r>
              <a:rPr lang="en-US" dirty="0">
                <a:latin typeface="Arial" panose="020B0604020202020204" pitchFamily="34" charset="0"/>
                <a:cs typeface="Arial" panose="020B0604020202020204" pitchFamily="34" charset="0"/>
              </a:rPr>
              <a:t>, then the </a:t>
            </a:r>
            <a:r>
              <a:rPr lang="en-US" dirty="0" err="1">
                <a:latin typeface="Arial" panose="020B0604020202020204" pitchFamily="34" charset="0"/>
                <a:cs typeface="Arial" panose="020B0604020202020204" pitchFamily="34" charset="0"/>
              </a:rPr>
              <a:t>neighbourhood</a:t>
            </a:r>
            <a:r>
              <a:rPr lang="en-US" dirty="0">
                <a:latin typeface="Arial" panose="020B0604020202020204" pitchFamily="34" charset="0"/>
                <a:cs typeface="Arial" panose="020B0604020202020204" pitchFamily="34" charset="0"/>
              </a:rPr>
              <a:t> will be the same as the borough.</a:t>
            </a:r>
          </a:p>
          <a:p>
            <a:pPr marL="0" indent="0"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777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Data Exploration </a:t>
            </a:r>
            <a:endParaRPr lang="en-US" dirty="0"/>
          </a:p>
        </p:txBody>
      </p:sp>
      <p:sp>
        <p:nvSpPr>
          <p:cNvPr id="3" name="Content Placeholder 2"/>
          <p:cNvSpPr>
            <a:spLocks noGrp="1"/>
          </p:cNvSpPr>
          <p:nvPr>
            <p:ph idx="1"/>
          </p:nvPr>
        </p:nvSpPr>
        <p:spPr>
          <a:xfrm>
            <a:off x="822960" y="1100628"/>
            <a:ext cx="7520940" cy="4614372"/>
          </a:xfrm>
        </p:spPr>
        <p:txBody>
          <a:bodyPr/>
          <a:lstStyle/>
          <a:p>
            <a:pPr algn="just"/>
            <a:r>
              <a:rPr lang="en-GB" dirty="0">
                <a:latin typeface="Arial" panose="020B0604020202020204" pitchFamily="34" charset="0"/>
                <a:cs typeface="Arial" panose="020B0604020202020204" pitchFamily="34" charset="0"/>
              </a:rPr>
              <a:t>Having cleaned the dataset, we have </a:t>
            </a:r>
            <a:r>
              <a:rPr lang="en-GB" dirty="0" smtClean="0">
                <a:latin typeface="Arial" panose="020B0604020202020204" pitchFamily="34" charset="0"/>
                <a:cs typeface="Arial" panose="020B0604020202020204" pitchFamily="34" charset="0"/>
              </a:rPr>
              <a:t>got 10 </a:t>
            </a:r>
            <a:r>
              <a:rPr lang="en-GB" dirty="0">
                <a:latin typeface="Arial" panose="020B0604020202020204" pitchFamily="34" charset="0"/>
                <a:cs typeface="Arial" panose="020B0604020202020204" pitchFamily="34" charset="0"/>
              </a:rPr>
              <a:t>Boroughs and 103 </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PostalCode</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t>
            </a:r>
            <a:r>
              <a:rPr lang="en-GB" dirty="0" err="1" smtClean="0">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for Toronto, and 5 Boroughs and 302 </a:t>
            </a:r>
            <a:r>
              <a:rPr lang="en-GB" dirty="0" err="1">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for New York </a:t>
            </a:r>
            <a:r>
              <a:rPr lang="en-GB" dirty="0" smtClean="0">
                <a:latin typeface="Arial" panose="020B0604020202020204" pitchFamily="34" charset="0"/>
                <a:cs typeface="Arial" panose="020B0604020202020204" pitchFamily="34" charset="0"/>
              </a:rPr>
              <a:t>City. The map of cities with the </a:t>
            </a:r>
            <a:r>
              <a:rPr lang="en-GB" dirty="0" err="1" smtClean="0">
                <a:latin typeface="Arial" panose="020B0604020202020204" pitchFamily="34" charset="0"/>
                <a:cs typeface="Arial" panose="020B0604020202020204" pitchFamily="34" charset="0"/>
              </a:rPr>
              <a:t>neighborhoods</a:t>
            </a:r>
            <a:r>
              <a:rPr lang="en-GB" dirty="0" smtClean="0">
                <a:latin typeface="Arial" panose="020B0604020202020204" pitchFamily="34" charset="0"/>
                <a:cs typeface="Arial" panose="020B0604020202020204" pitchFamily="34" charset="0"/>
              </a:rPr>
              <a:t> superimposed is shown below, respectively.</a:t>
            </a:r>
          </a:p>
          <a:p>
            <a:pPr algn="just"/>
            <a:endParaRPr lang="en-GB" dirty="0">
              <a:latin typeface="Arial" panose="020B0604020202020204" pitchFamily="34" charset="0"/>
              <a:cs typeface="Arial" panose="020B0604020202020204" pitchFamily="34" charset="0"/>
            </a:endParaRPr>
          </a:p>
          <a:p>
            <a:pPr algn="just"/>
            <a:endParaRPr lang="en-GB"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11" name="Picture 10"/>
          <p:cNvPicPr/>
          <p:nvPr/>
        </p:nvPicPr>
        <p:blipFill>
          <a:blip r:embed="rId2"/>
          <a:stretch>
            <a:fillRect/>
          </a:stretch>
        </p:blipFill>
        <p:spPr>
          <a:xfrm>
            <a:off x="1143000" y="2286000"/>
            <a:ext cx="3184525" cy="3092450"/>
          </a:xfrm>
          <a:prstGeom prst="rect">
            <a:avLst/>
          </a:prstGeom>
        </p:spPr>
      </p:pic>
      <p:pic>
        <p:nvPicPr>
          <p:cNvPr id="12" name="Picture 11"/>
          <p:cNvPicPr/>
          <p:nvPr/>
        </p:nvPicPr>
        <p:blipFill>
          <a:blip r:embed="rId3"/>
          <a:stretch>
            <a:fillRect/>
          </a:stretch>
        </p:blipFill>
        <p:spPr>
          <a:xfrm>
            <a:off x="4558145" y="2286000"/>
            <a:ext cx="3369310" cy="3092450"/>
          </a:xfrm>
          <a:prstGeom prst="rect">
            <a:avLst/>
          </a:prstGeom>
        </p:spPr>
      </p:pic>
    </p:spTree>
    <p:extLst>
      <p:ext uri="{BB962C8B-B14F-4D97-AF65-F5344CB8AC3E}">
        <p14:creationId xmlns:p14="http://schemas.microsoft.com/office/powerpoint/2010/main" val="2383464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latin typeface="Arial" panose="020B0604020202020204" pitchFamily="34" charset="0"/>
                <a:cs typeface="Arial" panose="020B0604020202020204" pitchFamily="34" charset="0"/>
              </a:rPr>
              <a:t>We use the explore function to get the venues within 500 meter </a:t>
            </a:r>
            <a:r>
              <a:rPr lang="en-GB" dirty="0" err="1">
                <a:latin typeface="Arial" panose="020B0604020202020204" pitchFamily="34" charset="0"/>
                <a:cs typeface="Arial" panose="020B0604020202020204" pitchFamily="34" charset="0"/>
              </a:rPr>
              <a:t>radious</a:t>
            </a:r>
            <a:r>
              <a:rPr lang="en-GB" dirty="0">
                <a:latin typeface="Arial" panose="020B0604020202020204" pitchFamily="34" charset="0"/>
                <a:cs typeface="Arial" panose="020B0604020202020204" pitchFamily="34" charset="0"/>
              </a:rPr>
              <a:t> of </a:t>
            </a:r>
            <a:r>
              <a:rPr lang="en-GB" dirty="0" smtClean="0">
                <a:latin typeface="Arial" panose="020B0604020202020204" pitchFamily="34" charset="0"/>
                <a:cs typeface="Arial" panose="020B0604020202020204" pitchFamily="34" charset="0"/>
              </a:rPr>
              <a:t>each neighbourhood</a:t>
            </a:r>
            <a:r>
              <a:rPr lang="en-GB" dirty="0">
                <a:latin typeface="Arial" panose="020B0604020202020204" pitchFamily="34" charset="0"/>
                <a:cs typeface="Arial" panose="020B0604020202020204" pitchFamily="34" charset="0"/>
              </a:rPr>
              <a:t>. After exploring the </a:t>
            </a:r>
            <a:r>
              <a:rPr lang="en-GB" dirty="0" err="1">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using the </a:t>
            </a:r>
            <a:r>
              <a:rPr lang="en-GB" dirty="0" err="1">
                <a:latin typeface="Arial" panose="020B0604020202020204" pitchFamily="34" charset="0"/>
                <a:cs typeface="Arial" panose="020B0604020202020204" pitchFamily="34" charset="0"/>
              </a:rPr>
              <a:t>Foursqare</a:t>
            </a:r>
            <a:r>
              <a:rPr lang="en-GB" dirty="0">
                <a:latin typeface="Arial" panose="020B0604020202020204" pitchFamily="34" charset="0"/>
                <a:cs typeface="Arial" panose="020B0604020202020204" pitchFamily="34" charset="0"/>
              </a:rPr>
              <a:t> API, we get 2146 venues in Toronto and 10128 venues in New York which is almost five times that of Toronto. </a:t>
            </a:r>
            <a:endParaRPr lang="en-GB" dirty="0" smtClean="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Fig : Venues in Toronto neighborhoods</a:t>
            </a:r>
            <a:endParaRPr lang="en-US"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1219200" y="2209800"/>
            <a:ext cx="7162800" cy="2133600"/>
          </a:xfrm>
          <a:prstGeom prst="rect">
            <a:avLst/>
          </a:prstGeom>
        </p:spPr>
      </p:pic>
    </p:spTree>
    <p:extLst>
      <p:ext uri="{BB962C8B-B14F-4D97-AF65-F5344CB8AC3E}">
        <p14:creationId xmlns:p14="http://schemas.microsoft.com/office/powerpoint/2010/main" val="235390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Venues in New York </a:t>
            </a:r>
            <a:r>
              <a:rPr lang="en-US" dirty="0" err="1" smtClean="0">
                <a:latin typeface="Arial" panose="020B0604020202020204" pitchFamily="34" charset="0"/>
                <a:cs typeface="Arial" panose="020B0604020202020204" pitchFamily="34" charset="0"/>
              </a:rPr>
              <a:t>neighborhooods</a:t>
            </a:r>
            <a:endParaRPr lang="en-US"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685800" y="1371600"/>
            <a:ext cx="6477000" cy="2133600"/>
          </a:xfrm>
          <a:prstGeom prst="rect">
            <a:avLst/>
          </a:prstGeom>
        </p:spPr>
      </p:pic>
    </p:spTree>
    <p:extLst>
      <p:ext uri="{BB962C8B-B14F-4D97-AF65-F5344CB8AC3E}">
        <p14:creationId xmlns:p14="http://schemas.microsoft.com/office/powerpoint/2010/main" val="620586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Machine </a:t>
            </a:r>
            <a:r>
              <a:rPr lang="en-US" dirty="0" err="1" smtClean="0"/>
              <a:t>Learinig</a:t>
            </a:r>
            <a:endParaRPr lang="en-US" dirty="0"/>
          </a:p>
        </p:txBody>
      </p:sp>
      <p:sp>
        <p:nvSpPr>
          <p:cNvPr id="3" name="Content Placeholder 2"/>
          <p:cNvSpPr>
            <a:spLocks noGrp="1"/>
          </p:cNvSpPr>
          <p:nvPr>
            <p:ph idx="1"/>
          </p:nvPr>
        </p:nvSpPr>
        <p:spPr/>
        <p:txBody>
          <a:bodyPr/>
          <a:lstStyle/>
          <a:p>
            <a:pPr algn="just"/>
            <a:r>
              <a:rPr lang="en-GB" dirty="0" smtClean="0">
                <a:latin typeface="Arial" panose="020B0604020202020204" pitchFamily="34" charset="0"/>
                <a:cs typeface="Arial" panose="020B0604020202020204" pitchFamily="34" charset="0"/>
              </a:rPr>
              <a:t>To </a:t>
            </a:r>
            <a:r>
              <a:rPr lang="en-GB" dirty="0" err="1">
                <a:latin typeface="Arial" panose="020B0604020202020204" pitchFamily="34" charset="0"/>
                <a:cs typeface="Arial" panose="020B0604020202020204" pitchFamily="34" charset="0"/>
              </a:rPr>
              <a:t>analyze</a:t>
            </a:r>
            <a:r>
              <a:rPr lang="en-GB" dirty="0">
                <a:latin typeface="Arial" panose="020B0604020202020204" pitchFamily="34" charset="0"/>
                <a:cs typeface="Arial" panose="020B0604020202020204" pitchFamily="34" charset="0"/>
              </a:rPr>
              <a:t> the data we performed a technique in which Categorical Data is transformed into Numerical Data for Machine Learning algorithms. This technique is called One hot encoding. For each of the neighbourhoods in Toronto and New York City, individual venues were turned into the frequency at how many of those Venues were located in each </a:t>
            </a:r>
            <a:r>
              <a:rPr lang="en-GB" dirty="0" smtClean="0">
                <a:latin typeface="Arial" panose="020B0604020202020204" pitchFamily="34" charset="0"/>
                <a:cs typeface="Arial" panose="020B0604020202020204" pitchFamily="34" charset="0"/>
              </a:rPr>
              <a:t>neighbourhood</a:t>
            </a:r>
          </a:p>
          <a:p>
            <a:pPr algn="just"/>
            <a:r>
              <a:rPr lang="en-GB" dirty="0">
                <a:latin typeface="Arial" panose="020B0604020202020204" pitchFamily="34" charset="0"/>
                <a:cs typeface="Arial" panose="020B0604020202020204" pitchFamily="34" charset="0"/>
              </a:rPr>
              <a:t>Then we grouped the venues based on similar </a:t>
            </a:r>
            <a:r>
              <a:rPr lang="en-GB" dirty="0" err="1">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in both cities and by taking the average of the frequency of occurrence of each Venue Category.</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8567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pPr algn="just"/>
            <a:r>
              <a:rPr lang="en-GB" dirty="0">
                <a:latin typeface="Arial" panose="020B0604020202020204" pitchFamily="34" charset="0"/>
                <a:cs typeface="Arial" panose="020B0604020202020204" pitchFamily="34" charset="0"/>
              </a:rPr>
              <a:t>To make the analysis more interesting, we wanted to cluster the neighbourhoods based on the neighbourhoods that had similar averages then use this feature to group the </a:t>
            </a:r>
            <a:r>
              <a:rPr lang="en-GB" dirty="0" err="1">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into clusters. </a:t>
            </a:r>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The </a:t>
            </a:r>
            <a:r>
              <a:rPr lang="en-GB" dirty="0">
                <a:latin typeface="Arial" panose="020B0604020202020204" pitchFamily="34" charset="0"/>
                <a:cs typeface="Arial" panose="020B0604020202020204" pitchFamily="34" charset="0"/>
              </a:rPr>
              <a:t>clustering is implemented using K-means clustering algorithm.  For convenience we use, k to be 5 in both cities. Moreover, we use the Folium library to visualize the </a:t>
            </a:r>
            <a:r>
              <a:rPr lang="en-GB" dirty="0" err="1">
                <a:latin typeface="Arial" panose="020B0604020202020204" pitchFamily="34" charset="0"/>
                <a:cs typeface="Arial" panose="020B0604020202020204" pitchFamily="34" charset="0"/>
              </a:rPr>
              <a:t>neighborhoods</a:t>
            </a:r>
            <a:r>
              <a:rPr lang="en-GB" dirty="0">
                <a:latin typeface="Arial" panose="020B0604020202020204" pitchFamily="34" charset="0"/>
                <a:cs typeface="Arial" panose="020B0604020202020204" pitchFamily="34" charset="0"/>
              </a:rPr>
              <a:t> in New York City and their emerging clusters.</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9044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171</TotalTime>
  <Words>1001</Words>
  <Application>Microsoft Office PowerPoint</Application>
  <PresentationFormat>On-screen Show (4:3)</PresentationFormat>
  <Paragraphs>69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Angles</vt:lpstr>
      <vt:lpstr>Comparison of similarity and dissimilarity between Toronto and New York</vt:lpstr>
      <vt:lpstr>1. Introduction </vt:lpstr>
      <vt:lpstr>2. Data Acquisition </vt:lpstr>
      <vt:lpstr>3. Methodology </vt:lpstr>
      <vt:lpstr>3.2. Data Exploration </vt:lpstr>
      <vt:lpstr>PowerPoint Presentation</vt:lpstr>
      <vt:lpstr>PowerPoint Presentation</vt:lpstr>
      <vt:lpstr>3.3. Machine Learinig</vt:lpstr>
      <vt:lpstr>K-means clustering</vt:lpstr>
      <vt:lpstr> Clustering output map Toronto    New York</vt:lpstr>
      <vt:lpstr>3.4. Data Analysis</vt:lpstr>
      <vt:lpstr>Comparison of number of venues per borough Toronto     New York</vt:lpstr>
      <vt:lpstr>Cluster Analysis</vt:lpstr>
      <vt:lpstr>PowerPoint Presentation</vt:lpstr>
      <vt:lpstr>…con’d </vt:lpstr>
      <vt:lpstr>4.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Toronto and New York</dc:title>
  <dc:creator>Weldmicheal Berhanu Hailu</dc:creator>
  <cp:lastModifiedBy>Weldmicheal Berhanu Hailu</cp:lastModifiedBy>
  <cp:revision>15</cp:revision>
  <dcterms:created xsi:type="dcterms:W3CDTF">2020-09-04T16:55:14Z</dcterms:created>
  <dcterms:modified xsi:type="dcterms:W3CDTF">2020-09-04T19:46:22Z</dcterms:modified>
</cp:coreProperties>
</file>