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3.xml" /><Relationship Id="rId4" Type="http://schemas.openxmlformats.org/officeDocument/2006/relationships/slide" Target="slide3.xml" /><Relationship Id="rId5" Type="http://schemas.openxmlformats.org/officeDocument/2006/relationships/slide" Target="slide3.xml" /><Relationship Id="rId6" Type="http://schemas.openxmlformats.org/officeDocument/2006/relationships/slide" Target="slide4.xml" /><Relationship Id="rId7" Type="http://schemas.openxmlformats.org/officeDocument/2006/relationships/slide" Target="slide4.xml" /><Relationship Id="rId8" Type="http://schemas.openxmlformats.org/officeDocument/2006/relationships/slide" Target="slide4.xml" /><Relationship Id="rId9" Type="http://schemas.openxmlformats.org/officeDocument/2006/relationships/slide" Target="slide4.xml" /><Relationship Id="rId10" Type="http://schemas.openxmlformats.org/officeDocument/2006/relationships/slide" Target="slide4.xml" /><Relationship Id="rId11" Type="http://schemas.openxmlformats.org/officeDocument/2006/relationships/slide" Target="slide5.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figma.com/file/IkEu8xdFRqfcr2R0eESQFC/Structure_Prix-team-library?type=design&amp;mode=design&amp;t=u1JtKOkRZorjGNiW-1" TargetMode="External" /><Relationship Id="rId3" Type="http://schemas.openxmlformats.org/officeDocument/2006/relationships/hyperlink" Target="https://data.gouv.ci/datasets/echo-du-marche" TargetMode="External" /><Relationship Id="rId4" Type="http://schemas.openxmlformats.org/officeDocument/2006/relationships/hyperlink" Target="https://data.gouv.ci/datasets/mise-a-jour-des-prix-de-gros-et-au-details-sur-certains-marches-en-2016" TargetMode="External" /><Relationship Id="rId5" Type="http://schemas.openxmlformats.org/officeDocument/2006/relationships/hyperlink" Target="https://www.sikafinance.com/conso/liste_des_prix" TargetMode="External" /><Relationship Id="rId6" Type="http://schemas.openxmlformats.org/officeDocument/2006/relationships/hyperlink" Target="https://www.ocpv-ci.com/doc/SYNTHESE/2023/SYNTHESE_PRIX_MOYENS_S13_2023.pdf"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stringdist"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Structure du prix des produits dans les différents marchés en Côte d’Ivoire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Amed BAH ~ Frederic AKADJE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des matières</a:t>
            </a:r>
          </a:p>
        </p:txBody>
      </p:sp>
      <p:sp>
        <p:nvSpPr>
          <p:cNvPr id="3" name="Content Placeholder 2"/>
          <p:cNvSpPr>
            <a:spLocks noGrp="1"/>
          </p:cNvSpPr>
          <p:nvPr>
            <p:ph idx="1"/>
          </p:nvPr>
        </p:nvSpPr>
        <p:spPr/>
        <p:txBody>
          <a:bodyPr/>
          <a:lstStyle/>
          <a:p>
            <a:pPr lvl="0"/>
            <a:r>
              <a:rPr>
                <a:hlinkClick r:id="rId2" action="ppaction://hlinksldjump"/>
              </a:rPr>
              <a:t>Description</a:t>
            </a:r>
          </a:p>
          <a:p>
            <a:pPr lvl="1"/>
            <a:r>
              <a:rPr>
                <a:hlinkClick r:id="rId3" action="ppaction://hlinksldjump"/>
              </a:rPr>
              <a:t>Mise en oeuvre</a:t>
            </a:r>
          </a:p>
          <a:p>
            <a:pPr lvl="2"/>
            <a:r>
              <a:rPr>
                <a:hlinkClick r:id="rId4" action="ppaction://hlinksldjump"/>
              </a:rPr>
              <a:t>Collaboration et contribution</a:t>
            </a:r>
          </a:p>
          <a:p>
            <a:pPr lvl="2"/>
            <a:r>
              <a:rPr>
                <a:hlinkClick r:id="rId5" action="ppaction://hlinksldjump"/>
              </a:rPr>
              <a:t>Source de données</a:t>
            </a:r>
          </a:p>
          <a:p>
            <a:pPr lvl="0"/>
            <a:r>
              <a:rPr>
                <a:hlinkClick r:id="rId6" action="ppaction://hlinksldjump"/>
              </a:rPr>
              <a:t>Data Processing</a:t>
            </a:r>
          </a:p>
          <a:p>
            <a:pPr lvl="1"/>
            <a:r>
              <a:rPr>
                <a:hlinkClick r:id="rId7" action="ppaction://hlinksldjump"/>
              </a:rPr>
              <a:t>Collecte des données</a:t>
            </a:r>
          </a:p>
          <a:p>
            <a:pPr lvl="1"/>
            <a:r>
              <a:rPr>
                <a:hlinkClick r:id="rId8" action="ppaction://hlinksldjump"/>
              </a:rPr>
              <a:t>Transformation et nettoyage</a:t>
            </a:r>
          </a:p>
          <a:p>
            <a:pPr lvl="1"/>
            <a:r>
              <a:rPr>
                <a:hlinkClick r:id="rId9" action="ppaction://hlinksldjump"/>
              </a:rPr>
              <a:t>Gestion des valeurs manquantes</a:t>
            </a:r>
          </a:p>
          <a:p>
            <a:pPr lvl="1"/>
            <a:r>
              <a:rPr>
                <a:hlinkClick r:id="rId10" action="ppaction://hlinksldjump"/>
              </a:rPr>
              <a:t>Calcul des indicateurs</a:t>
            </a:r>
          </a:p>
          <a:p>
            <a:pPr lvl="0"/>
            <a:r>
              <a:rPr>
                <a:hlinkClick r:id="rId11" action="ppaction://hlinksldjump"/>
              </a:rPr>
              <a:t>REFERENCE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Description</a:t>
            </a:r>
          </a:p>
        </p:txBody>
      </p:sp>
      <p:sp>
        <p:nvSpPr>
          <p:cNvPr id="3" name="Content Placeholder 2"/>
          <p:cNvSpPr>
            <a:spLocks noGrp="1"/>
          </p:cNvSpPr>
          <p:nvPr>
            <p:ph idx="1"/>
          </p:nvPr>
        </p:nvSpPr>
        <p:spPr/>
        <p:txBody>
          <a:bodyPr/>
          <a:lstStyle/>
          <a:p>
            <a:pPr lvl="0" indent="0" marL="0">
              <a:buNone/>
            </a:pPr>
            <a:r>
              <a:rPr/>
              <a:t>Dans le contexte économique actuel, marqué par une inflation constante et une incertitude croissante, la question de la variabilité des prix des produits et leur l’accessibilité dans les différents marchés est devenue cruciale. Les ménages sont contraints de jongler entre le désir de maintenir un certain niveau de vie et la nécessité de s’adapter à une réalité économique de plus en plus difficile. En Côte d’Ivoire, l’Etat s’engage résolument dans la lutte contre la vie chère, à travers certains organismes tels que le CNLVC (Conseil National de Lutte Contre la Vie Chère) et le OCPV (Office d’aide à la Commercialisation des Produits Vivriers). Ses actions visent à atténuer l’impact de l’inflation sur les populations vulnérables et à garantir l’accessibilité des produits de base à tous. Somme toute, ces initiatives sont cruciales pour assurer la stabilité économique et sociale en Côte d’Ivoire.</a:t>
            </a:r>
          </a:p>
          <a:p>
            <a:pPr lvl="0" indent="0" marL="0">
              <a:buNone/>
            </a:pPr>
            <a:r>
              <a:rPr/>
              <a:t>Cette étude vise à analyser la structure des prix sur les différents marchés ivoiriens.</a:t>
            </a:r>
          </a:p>
          <a:p>
            <a:pPr lvl="0" indent="0" marL="0">
              <a:buNone/>
            </a:pPr>
            <a:r>
              <a:rPr/>
              <a:t>Deux problématiques principales articuleront notre analyse: </a:t>
            </a:r>
            <a:r>
              <a:rPr b="1"/>
              <a:t>comment les prix varie-t-il</a:t>
            </a:r>
            <a:r>
              <a:rPr/>
              <a:t> et </a:t>
            </a:r>
            <a:r>
              <a:rPr b="1"/>
              <a:t>l’accessibilité des produits</a:t>
            </a:r>
            <a:r>
              <a:rPr/>
              <a:t>.</a:t>
            </a:r>
          </a:p>
          <a:p>
            <a:pPr lvl="0" indent="0" marL="0">
              <a:buNone/>
            </a:pPr>
            <a:r>
              <a:rPr/>
              <a:t>En fin de compte, cette analyse approfondie vise à fournir des informations précieuses qui pourraient aider à élaborer des politiques efficaces pour atténuer l’impact de l’inflation sur les populations vulnérables en Côte d’Ivoire.</a:t>
            </a:r>
          </a:p>
          <a:p>
            <a:pPr lvl="0" indent="0" marL="0">
              <a:spcBef>
                <a:spcPts val="3000"/>
              </a:spcBef>
              <a:buNone/>
            </a:pPr>
            <a:r>
              <a:rPr b="1"/>
              <a:t>Mise en oeuvre</a:t>
            </a:r>
          </a:p>
          <a:p>
            <a:pPr lvl="0" indent="0" marL="0">
              <a:spcBef>
                <a:spcPts val="3000"/>
              </a:spcBef>
              <a:buNone/>
            </a:pPr>
            <a:r>
              <a:rPr b="1"/>
              <a:t>Collaboration et contribution</a:t>
            </a:r>
          </a:p>
          <a:p>
            <a:pPr lvl="0" indent="0" marL="0">
              <a:buNone/>
            </a:pPr>
            <a:r>
              <a:rPr/>
              <a:t>Le projet est disponible sur les repo github: @ ou @ . Aussi la mise place de ce projet a occasionné la conception d’une maqette pour l’application Shiny est disponible sur : </a:t>
            </a:r>
            <a:r>
              <a:rPr>
                <a:hlinkClick r:id="rId2"/>
              </a:rPr>
              <a:t>ici</a:t>
            </a:r>
          </a:p>
          <a:p>
            <a:pPr lvl="0" indent="0" marL="0">
              <a:spcBef>
                <a:spcPts val="3000"/>
              </a:spcBef>
              <a:buNone/>
            </a:pPr>
            <a:r>
              <a:rPr b="1"/>
              <a:t>Source de données</a:t>
            </a:r>
          </a:p>
          <a:p>
            <a:pPr lvl="0" indent="0" marL="0">
              <a:buNone/>
            </a:pPr>
            <a:r>
              <a:rPr/>
              <a:t>Ce projet a nécessité l’utilisation des sources de données suivantes:</a:t>
            </a:r>
          </a:p>
          <a:p>
            <a:pPr lvl="0"/>
            <a:r>
              <a:rPr/>
              <a:t>Prix des produits dans les différents marchés en Côte d’Ivoire depuis Janvier 2022 (csv), OpendataCi : </a:t>
            </a:r>
            <a:r>
              <a:rPr>
                <a:hlinkClick r:id="rId3"/>
              </a:rPr>
              <a:t>https://data.gouv.ci/datasets/echo-du-marche</a:t>
            </a:r>
          </a:p>
          <a:p>
            <a:pPr lvl="0"/>
            <a:r>
              <a:rPr/>
              <a:t>Mise à jour des prix de gros et de détail sur certains marchés de la Côte d’Ivoire en 2016 (csv), OpendataCi : </a:t>
            </a:r>
            <a:r>
              <a:rPr>
                <a:hlinkClick r:id="rId4"/>
              </a:rPr>
              <a:t>https://data.gouv.ci/datasets/mise-a-jour-des-prix-de-gros-et-au-details-sur-certains-marches-en-2016</a:t>
            </a:r>
          </a:p>
          <a:p>
            <a:pPr lvl="0"/>
            <a:r>
              <a:rPr/>
              <a:t>Prix actuel des produits de marché (donnée scrappée), SIKA finance : </a:t>
            </a:r>
            <a:r>
              <a:rPr>
                <a:hlinkClick r:id="rId5"/>
              </a:rPr>
              <a:t>https://www.sikafinance.com/conso/liste_des_prix</a:t>
            </a:r>
          </a:p>
          <a:p>
            <a:pPr lvl="0"/>
            <a:r>
              <a:rPr/>
              <a:t>Catégorisation des produits du marché (pdf), OCPV : </a:t>
            </a:r>
            <a:r>
              <a:rPr>
                <a:hlinkClick r:id="rId6"/>
              </a:rPr>
              <a:t>https://www.ocpv-ci.com/doc/SYNTHESE/2023/SYNTHESE_PRIX_MOYENS_S13_2023.pdf</a:t>
            </a:r>
          </a:p>
          <a:p>
            <a:pPr lvl="0"/>
            <a:r>
              <a:rPr/>
              <a:t>Estimation du panier moyen (csv) : voir dossier /data/name.csv</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Processing</a:t>
            </a:r>
          </a:p>
        </p:txBody>
      </p:sp>
      <p:sp>
        <p:nvSpPr>
          <p:cNvPr id="3" name="Content Placeholder 2"/>
          <p:cNvSpPr>
            <a:spLocks noGrp="1"/>
          </p:cNvSpPr>
          <p:nvPr>
            <p:ph idx="1"/>
          </p:nvPr>
        </p:nvSpPr>
        <p:spPr/>
        <p:txBody>
          <a:bodyPr/>
          <a:lstStyle/>
          <a:p>
            <a:pPr lvl="0" indent="0" marL="0">
              <a:buNone/>
            </a:pPr>
            <a:r>
              <a:rPr/>
              <a:t>L’ensemble des tâches effectuées passe par un travail de fond sur les différentes données collectées. Ces tâches s’étendent depuis la collecte jusqu’au aux calculs des indicateurs.</a:t>
            </a:r>
          </a:p>
          <a:p>
            <a:pPr lvl="0" indent="0" marL="0">
              <a:spcBef>
                <a:spcPts val="3000"/>
              </a:spcBef>
              <a:buNone/>
            </a:pPr>
            <a:r>
              <a:rPr b="1"/>
              <a:t>Collecte des données</a:t>
            </a:r>
          </a:p>
          <a:p>
            <a:pPr lvl="0" indent="0" marL="0">
              <a:spcBef>
                <a:spcPts val="3000"/>
              </a:spcBef>
              <a:buNone/>
            </a:pPr>
            <a:r>
              <a:rPr b="1"/>
              <a:t>Transformation et nettoyage</a:t>
            </a:r>
          </a:p>
          <a:p>
            <a:pPr lvl="0" indent="0" marL="0">
              <a:spcBef>
                <a:spcPts val="3000"/>
              </a:spcBef>
              <a:buNone/>
            </a:pPr>
            <a:r>
              <a:rPr b="1"/>
              <a:t>Gestion des valeurs manquantes</a:t>
            </a:r>
          </a:p>
          <a:p>
            <a:pPr lvl="0" indent="0" marL="0">
              <a:spcBef>
                <a:spcPts val="3000"/>
              </a:spcBef>
              <a:buNone/>
            </a:pPr>
            <a:r>
              <a:rPr b="1"/>
              <a:t>Calcul des indicateurs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a:t>
            </a:r>
          </a:p>
        </p:txBody>
      </p:sp>
      <p:sp>
        <p:nvSpPr>
          <p:cNvPr id="3" name="Content Placeholder 2"/>
          <p:cNvSpPr>
            <a:spLocks noGrp="1"/>
          </p:cNvSpPr>
          <p:nvPr>
            <p:ph idx="1"/>
          </p:nvPr>
        </p:nvSpPr>
        <p:spPr/>
        <p:txBody>
          <a:bodyPr/>
          <a:lstStyle/>
          <a:p>
            <a:pPr lvl="0" indent="0" marL="0">
              <a:buNone/>
            </a:pPr>
            <a:r>
              <a:rPr/>
              <a:t>(Loo 2014)</a:t>
            </a:r>
          </a:p>
          <a:p>
            <a:pPr lvl="0" indent="0" marL="0">
              <a:buNone/>
            </a:pPr>
            <a:r>
              <a:rPr/>
              <a:t>Loo, M. P. J. van der. 2014. « The stringdist package for approximate string matching » 6: 111‑22. </a:t>
            </a:r>
            <a:r>
              <a:rPr>
                <a:hlinkClick r:id="rId2"/>
              </a:rPr>
              <a:t>https://CRAN.R-project.org/package=stringdist</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du prix des produits dans les différents marchés en Côte d’Ivoire</dc:title>
  <dc:creator>Amed BAH ~ Frederic AKADJE</dc:creator>
  <cp:keywords/>
  <dcterms:created xsi:type="dcterms:W3CDTF">2024-05-01T12:25:40Z</dcterms:created>
  <dcterms:modified xsi:type="dcterms:W3CDTF">2024-05-01T12:25:40Z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documentclass">
    <vt:lpwstr>report</vt:lpwstr>
  </property>
  <property fmtid="{D5CDD505-2E9C-101B-9397-08002B2CF9AE}" pid="7" name="editor">
    <vt:lpwstr>visual</vt:lpwstr>
  </property>
  <property fmtid="{D5CDD505-2E9C-101B-9397-08002B2CF9AE}" pid="8" name="fontsize">
    <vt:lpwstr>12pt</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argin-left">
    <vt:lpwstr>2.5cm</vt:lpwstr>
  </property>
  <property fmtid="{D5CDD505-2E9C-101B-9397-08002B2CF9AE}" pid="14" name="toc-expand">
    <vt:lpwstr>True</vt:lpwstr>
  </property>
  <property fmtid="{D5CDD505-2E9C-101B-9397-08002B2CF9AE}" pid="15" name="toc-title">
    <vt:lpwstr>Table des matières</vt:lpwstr>
  </property>
  <property fmtid="{D5CDD505-2E9C-101B-9397-08002B2CF9AE}" pid="16" name="toccolor">
    <vt:lpwstr>blue</vt:lpwstr>
  </property>
</Properties>
</file>