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9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0" r:id="rId9"/>
    <p:sldId id="266" r:id="rId10"/>
    <p:sldId id="267" r:id="rId11"/>
    <p:sldId id="268" r:id="rId12"/>
    <p:sldId id="269" r:id="rId13"/>
    <p:sldId id="271" r:id="rId14"/>
    <p:sldId id="280" r:id="rId15"/>
    <p:sldId id="279" r:id="rId16"/>
    <p:sldId id="273" r:id="rId17"/>
    <p:sldId id="272" r:id="rId18"/>
    <p:sldId id="278" r:id="rId19"/>
    <p:sldId id="274" r:id="rId20"/>
    <p:sldId id="282" r:id="rId21"/>
    <p:sldId id="284" r:id="rId22"/>
    <p:sldId id="285" r:id="rId23"/>
    <p:sldId id="288" r:id="rId24"/>
    <p:sldId id="283" r:id="rId25"/>
    <p:sldId id="276" r:id="rId26"/>
    <p:sldId id="281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15BE5-D7A8-42D5-A4B9-2FB31AF1F62B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3F81D-0508-4770-BE1B-D7BF609F3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845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3F81D-0508-4770-BE1B-D7BF609F358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765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8D3A-8B49-4CFE-A801-DD10320A01D4}" type="datetime4">
              <a:rPr lang="en-US" smtClean="0"/>
              <a:pPr/>
              <a:t>May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Conference on Applications of Mathematics in Nonlinear Sciences – ANMS2016, Kathmandu, Nepal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8F06-F610-44E2-B909-2731AE42B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762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0D3-5A27-436E-9570-29374C1E7FCC}" type="datetime4">
              <a:rPr lang="en-US" smtClean="0"/>
              <a:pPr/>
              <a:t>May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Conference on Applications of Mathematics in Nonlinear Sciences – ANMS2016, Kathmandu, Nepal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8F06-F610-44E2-B909-2731AE42B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255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BFF-F38E-49F5-97FC-DDA9073132B5}" type="datetime4">
              <a:rPr lang="en-US" smtClean="0"/>
              <a:pPr/>
              <a:t>May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Conference on Applications of Mathematics in Nonlinear Sciences – ANMS2016, Kathmandu, Nepal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8F06-F610-44E2-B909-2731AE42B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63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764C-4AA2-49B2-88D5-D15022575F7D}" type="datetime4">
              <a:rPr lang="en-US" smtClean="0"/>
              <a:pPr/>
              <a:t>May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Conference on Applications of Mathematics in Nonlinear Sciences – ANMS2016, Kathmandu, Nepal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8F06-F610-44E2-B909-2731AE42B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479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90FD-ED17-4CF1-8EBD-03720623B123}" type="datetime4">
              <a:rPr lang="en-US" smtClean="0"/>
              <a:pPr/>
              <a:t>May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Conference on Applications of Mathematics in Nonlinear Sciences – ANMS2016, Kathmandu, Nepal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8F06-F610-44E2-B909-2731AE42B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477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F31A-707B-4C76-AEBE-0461692C095D}" type="datetime4">
              <a:rPr lang="en-US" smtClean="0"/>
              <a:pPr/>
              <a:t>May 23,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Conference on Applications of Mathematics in Nonlinear Sciences – ANMS2016, Kathmandu, Nepal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8F06-F610-44E2-B909-2731AE42B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430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2C3B-F223-4BD8-A659-F4F12DEA317C}" type="datetime4">
              <a:rPr lang="en-US" smtClean="0"/>
              <a:pPr/>
              <a:t>May 23,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Conference on Applications of Mathematics in Nonlinear Sciences – ANMS2016, Kathmandu, Nepal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8F06-F610-44E2-B909-2731AE42B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819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81E8-DB11-45EB-965D-131A9D95ECFE}" type="datetime4">
              <a:rPr lang="en-US" smtClean="0"/>
              <a:pPr/>
              <a:t>May 23,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Conference on Applications of Mathematics in Nonlinear Sciences – ANMS2016, Kathmandu, Nepal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8F06-F610-44E2-B909-2731AE42B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232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51BF-6A20-4D96-9024-948D92E1E25F}" type="datetime4">
              <a:rPr lang="en-US" smtClean="0"/>
              <a:pPr/>
              <a:t>May 23,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Conference on Applications of Mathematics in Nonlinear Sciences – ANMS2016, Kathmandu, Nepal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8F06-F610-44E2-B909-2731AE42B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086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01AD-7493-4A52-B921-287518812EAD}" type="datetime4">
              <a:rPr lang="en-US" smtClean="0"/>
              <a:pPr/>
              <a:t>May 23,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Conference on Applications of Mathematics in Nonlinear Sciences – ANMS2016, Kathmandu, Nepal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8F06-F610-44E2-B909-2731AE42B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054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498B-8261-4717-8298-6D71C77EEC47}" type="datetime4">
              <a:rPr lang="en-US" smtClean="0"/>
              <a:pPr/>
              <a:t>May 23,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Conference on Applications of Mathematics in Nonlinear Sciences – ANMS2016, Kathmandu, Nepal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8F06-F610-44E2-B909-2731AE42B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4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CBEBD-6737-4BB9-973F-64CAA643781F}" type="datetime4">
              <a:rPr lang="en-US" smtClean="0"/>
              <a:pPr/>
              <a:t>May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International Conference on Applications of Mathematics in Nonlinear Sciences – ANMS2016, Kathmandu, Nepal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38F06-F610-44E2-B909-2731AE42B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498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8902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n-lt"/>
              </a:rPr>
              <a:t>A Comparative Simulation Study </a:t>
            </a:r>
            <a:br>
              <a:rPr lang="en-US" sz="2800" b="1" dirty="0" smtClean="0">
                <a:solidFill>
                  <a:srgbClr val="C00000"/>
                </a:solidFill>
                <a:latin typeface="+mn-lt"/>
              </a:rPr>
            </a:br>
            <a:r>
              <a:rPr lang="en-US" sz="2800" b="1" dirty="0" smtClean="0">
                <a:solidFill>
                  <a:srgbClr val="C00000"/>
                </a:solidFill>
                <a:latin typeface="+mn-lt"/>
              </a:rPr>
              <a:t>on </a:t>
            </a:r>
            <a:br>
              <a:rPr lang="en-US" sz="2800" b="1" dirty="0" smtClean="0">
                <a:solidFill>
                  <a:srgbClr val="C00000"/>
                </a:solidFill>
                <a:latin typeface="+mn-lt"/>
              </a:rPr>
            </a:br>
            <a:r>
              <a:rPr lang="en-US" sz="2800" b="1" dirty="0" smtClean="0">
                <a:solidFill>
                  <a:srgbClr val="C00000"/>
                </a:solidFill>
                <a:latin typeface="+mn-lt"/>
              </a:rPr>
              <a:t>Estimation of Density Distributions for Finite Mixtures </a:t>
            </a:r>
            <a:br>
              <a:rPr lang="en-US" sz="2800" b="1" dirty="0" smtClean="0">
                <a:solidFill>
                  <a:srgbClr val="C00000"/>
                </a:solidFill>
                <a:latin typeface="+mn-lt"/>
              </a:rPr>
            </a:br>
            <a:r>
              <a:rPr lang="en-US" sz="2800" b="1" dirty="0" smtClean="0">
                <a:solidFill>
                  <a:srgbClr val="C00000"/>
                </a:solidFill>
                <a:latin typeface="+mn-lt"/>
              </a:rPr>
              <a:t>and </a:t>
            </a:r>
            <a:br>
              <a:rPr lang="en-US" sz="2800" b="1" dirty="0" smtClean="0">
                <a:solidFill>
                  <a:srgbClr val="C00000"/>
                </a:solidFill>
                <a:latin typeface="+mn-lt"/>
              </a:rPr>
            </a:br>
            <a:r>
              <a:rPr lang="en-US" sz="2800" b="1" dirty="0" smtClean="0">
                <a:solidFill>
                  <a:srgbClr val="C00000"/>
                </a:solidFill>
                <a:latin typeface="+mn-lt"/>
              </a:rPr>
              <a:t>Data Clustering </a:t>
            </a:r>
            <a:br>
              <a:rPr lang="en-US" sz="2800" b="1" dirty="0" smtClean="0">
                <a:solidFill>
                  <a:srgbClr val="C00000"/>
                </a:solidFill>
                <a:latin typeface="+mn-lt"/>
              </a:rPr>
            </a:br>
            <a:r>
              <a:rPr lang="en-US" sz="2800" b="1" dirty="0" smtClean="0">
                <a:solidFill>
                  <a:srgbClr val="C00000"/>
                </a:solidFill>
                <a:latin typeface="+mn-lt"/>
              </a:rPr>
              <a:t>using Nonparametric Kernel Smoothing with EM Algorithm</a:t>
            </a:r>
            <a:r>
              <a:rPr lang="en-US" sz="3600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sz="3600" dirty="0" smtClean="0">
                <a:solidFill>
                  <a:srgbClr val="C00000"/>
                </a:solidFill>
                <a:latin typeface="+mn-lt"/>
              </a:rPr>
            </a:b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70667"/>
            <a:ext cx="9144000" cy="1283019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0"/>
              </a:rPr>
              <a:t>M.K. Abeyratne</a:t>
            </a:r>
            <a:r>
              <a:rPr lang="en-US" sz="1800" b="1" baseline="30000" dirty="0" smtClean="0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0"/>
              </a:rPr>
              <a:t>        W. J. </a:t>
            </a:r>
            <a:r>
              <a:rPr lang="en-US" sz="1800" b="1" dirty="0" err="1" smtClean="0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0"/>
              </a:rPr>
              <a:t>Jannidi</a:t>
            </a: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0"/>
              </a:rPr>
              <a:t>      </a:t>
            </a:r>
            <a:b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0"/>
              </a:rPr>
            </a:b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0"/>
              </a:rPr>
              <a:t>Department of Mathematics</a:t>
            </a:r>
            <a:b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0"/>
              </a:rPr>
            </a:b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0"/>
              </a:rPr>
              <a:t>Faculty of Science, University of </a:t>
            </a:r>
            <a:r>
              <a:rPr lang="en-US" sz="1800" b="1" dirty="0" err="1" smtClean="0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0"/>
              </a:rPr>
              <a:t>Ruhuna</a:t>
            </a: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0"/>
              </a:rPr>
              <a:t/>
            </a:r>
            <a:b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0"/>
              </a:rPr>
            </a:br>
            <a:r>
              <a:rPr lang="en-US" sz="1800" b="1" dirty="0" err="1" smtClean="0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0"/>
              </a:rPr>
              <a:t>Matara</a:t>
            </a: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0"/>
              </a:rPr>
              <a:t>, Sri Lanka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5575" y="6356350"/>
            <a:ext cx="7455877" cy="36512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International Conference on Applications of Mathematics in Nonlinear Sciences – ANMS2016, Kathmandu, Nepal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4B23-6243-47E8-BC40-B78ACEA49BEE}" type="datetime4">
              <a:rPr lang="en-US" smtClean="0">
                <a:solidFill>
                  <a:schemeClr val="tx1"/>
                </a:solidFill>
              </a:rPr>
              <a:pPr/>
              <a:t>May 23, 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1274" y="6356350"/>
            <a:ext cx="282526" cy="365125"/>
          </a:xfrm>
        </p:spPr>
        <p:txBody>
          <a:bodyPr/>
          <a:lstStyle/>
          <a:p>
            <a:fld id="{20538F06-F610-44E2-B909-2731AE42B577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636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Data clustering via nonparametric approach 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32411"/>
            <a:ext cx="10918371" cy="510757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Idea : We use semiparametric approach (Shifted Mixture Model) using a modified </a:t>
            </a:r>
            <a:r>
              <a:rPr lang="en-US" dirty="0"/>
              <a:t>E</a:t>
            </a:r>
            <a:r>
              <a:rPr lang="en-US" dirty="0" smtClean="0"/>
              <a:t>M Algorithm introduced by  Laurent </a:t>
            </a:r>
            <a:r>
              <a:rPr lang="en-US" dirty="0" err="1" smtClean="0"/>
              <a:t>Bordes</a:t>
            </a:r>
            <a:r>
              <a:rPr lang="en-US" dirty="0" smtClean="0"/>
              <a:t>  (2007)</a:t>
            </a:r>
          </a:p>
          <a:p>
            <a:r>
              <a:rPr lang="en-US" dirty="0" smtClean="0"/>
              <a:t>Kernel Smoothing Approach is included</a:t>
            </a:r>
          </a:p>
          <a:p>
            <a:r>
              <a:rPr lang="en-US" dirty="0" smtClean="0"/>
              <a:t>Model   where </a:t>
            </a:r>
            <a:r>
              <a:rPr lang="en-US" dirty="0" err="1" smtClean="0"/>
              <a:t>fi</a:t>
            </a:r>
            <a:r>
              <a:rPr lang="en-US" dirty="0" smtClean="0"/>
              <a:t>(x)s are unknown (no any functional form)</a:t>
            </a:r>
          </a:p>
          <a:p>
            <a:r>
              <a:rPr lang="en-US" dirty="0" smtClean="0"/>
              <a:t>EM Algorithm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100" dirty="0" smtClean="0">
                <a:solidFill>
                  <a:srgbClr val="FF0000"/>
                </a:solidFill>
              </a:rPr>
              <a:t>E Step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FF0000"/>
                </a:solidFill>
              </a:rPr>
              <a:t>	</a:t>
            </a:r>
            <a:r>
              <a:rPr lang="en-US" sz="2100" dirty="0" smtClean="0">
                <a:solidFill>
                  <a:srgbClr val="FF0000"/>
                </a:solidFill>
              </a:rPr>
              <a:t>Maximization Step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FF0000"/>
                </a:solidFill>
              </a:rPr>
              <a:t>	</a:t>
            </a:r>
            <a:r>
              <a:rPr lang="en-US" sz="2100" dirty="0" smtClean="0">
                <a:solidFill>
                  <a:srgbClr val="FF0000"/>
                </a:solidFill>
              </a:rPr>
              <a:t>Nonparametric Step</a:t>
            </a:r>
          </a:p>
          <a:p>
            <a:pPr marL="0" indent="0"/>
            <a:r>
              <a:rPr lang="en-US" dirty="0" smtClean="0"/>
              <a:t>We can use 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     </a:t>
            </a:r>
            <a:r>
              <a:rPr lang="en-US" sz="1900" b="1" dirty="0" smtClean="0">
                <a:solidFill>
                  <a:schemeClr val="accent5">
                    <a:lumMod val="75000"/>
                  </a:schemeClr>
                </a:solidFill>
              </a:rPr>
              <a:t>Different bandwidth h</a:t>
            </a:r>
          </a:p>
          <a:p>
            <a:pPr lvl="3">
              <a:buFont typeface="Wingdings" pitchFamily="2" charset="2"/>
              <a:buChar char="Ø"/>
            </a:pPr>
            <a:r>
              <a:rPr lang="en-US" sz="1900" b="1" dirty="0" smtClean="0">
                <a:solidFill>
                  <a:schemeClr val="accent5">
                    <a:lumMod val="75000"/>
                  </a:schemeClr>
                </a:solidFill>
              </a:rPr>
              <a:t>     Different kernels</a:t>
            </a:r>
          </a:p>
          <a:p>
            <a:pPr lvl="4"/>
            <a:r>
              <a:rPr lang="en-US" sz="1900" dirty="0" err="1" smtClean="0"/>
              <a:t>Epanechikov</a:t>
            </a:r>
            <a:endParaRPr lang="en-US" sz="1900" dirty="0" smtClean="0"/>
          </a:p>
          <a:p>
            <a:pPr lvl="4"/>
            <a:r>
              <a:rPr lang="en-US" sz="1900" dirty="0" smtClean="0"/>
              <a:t>Gauss Kernel</a:t>
            </a:r>
          </a:p>
          <a:p>
            <a:pPr lvl="4"/>
            <a:r>
              <a:rPr lang="en-US" sz="1900" dirty="0" err="1" smtClean="0"/>
              <a:t>Triweight</a:t>
            </a:r>
            <a:r>
              <a:rPr lang="en-US" sz="1900" dirty="0" smtClean="0"/>
              <a:t> </a:t>
            </a:r>
          </a:p>
          <a:p>
            <a:pPr lvl="4"/>
            <a:r>
              <a:rPr lang="en-US" sz="1900" dirty="0" smtClean="0"/>
              <a:t>Triangular …. And so 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10789" y="6305550"/>
            <a:ext cx="10070011" cy="476250"/>
          </a:xfrm>
        </p:spPr>
        <p:txBody>
          <a:bodyPr/>
          <a:lstStyle/>
          <a:p>
            <a:r>
              <a:rPr lang="en-US" dirty="0" smtClean="0"/>
              <a:t>International Conference on Applications of Mathematics in Nonlinear Sciences – ANMS2016, Kathmandu, Nepal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F701-26F8-4314-86EF-49E1DD5B815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5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Algorithm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97725" y="6305550"/>
            <a:ext cx="10083075" cy="476250"/>
          </a:xfrm>
        </p:spPr>
        <p:txBody>
          <a:bodyPr/>
          <a:lstStyle/>
          <a:p>
            <a:r>
              <a:rPr lang="en-US" dirty="0" smtClean="0"/>
              <a:t>International Conference on Applications of Mathematics in Nonlinear Sciences – ANMS2016, Kathmandu, Nepal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F701-26F8-4314-86EF-49E1DD5B815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93900" y="1333500"/>
          <a:ext cx="9474200" cy="5067300"/>
        </p:xfrm>
        <a:graphic>
          <a:graphicData uri="http://schemas.openxmlformats.org/presentationml/2006/ole">
            <p:oleObj spid="_x0000_s6146" name="Document" r:id="rId3" imgW="9886062" imgH="528949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167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Example: Simulation study for density function of three mixture distribution (Numerical test)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14314" cy="435133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Let us assume that the data sample is coming from known 3 Gaussian mixture distributions whose density function is of the form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By the EM algorithm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Calculate p(</a:t>
            </a:r>
            <a:r>
              <a:rPr lang="en-US" dirty="0" err="1" smtClean="0"/>
              <a:t>i,k</a:t>
            </a:r>
            <a:r>
              <a:rPr lang="en-US" dirty="0" smtClean="0"/>
              <a:t>)s are probabilities that observation </a:t>
            </a:r>
            <a:r>
              <a:rPr lang="en-US" dirty="0" err="1" smtClean="0"/>
              <a:t>i</a:t>
            </a:r>
            <a:r>
              <a:rPr lang="en-US" dirty="0" smtClean="0"/>
              <a:t> is coming from the component k</a:t>
            </a:r>
          </a:p>
          <a:p>
            <a:r>
              <a:rPr lang="en-US" dirty="0" smtClean="0"/>
              <a:t>Compute the parameter values means and variance</a:t>
            </a:r>
          </a:p>
          <a:p>
            <a:r>
              <a:rPr lang="en-US" dirty="0" smtClean="0"/>
              <a:t>Cluster the data based on max(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ik</a:t>
            </a:r>
            <a:r>
              <a:rPr lang="en-US" dirty="0" smtClean="0"/>
              <a:t>) and corresponding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358539" y="6305550"/>
            <a:ext cx="10122263" cy="476250"/>
          </a:xfrm>
        </p:spPr>
        <p:txBody>
          <a:bodyPr/>
          <a:lstStyle/>
          <a:p>
            <a:r>
              <a:rPr lang="en-US" dirty="0" smtClean="0"/>
              <a:t>International Conference on Applications of Mathematics in Nonlinear Sciences – ANMS2016, Kathmandu, Nepal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F701-26F8-4314-86EF-49E1DD5B815C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846334" y="2550294"/>
          <a:ext cx="6411768" cy="495330"/>
        </p:xfrm>
        <a:graphic>
          <a:graphicData uri="http://schemas.openxmlformats.org/presentationml/2006/ole">
            <p:oleObj spid="_x0000_s7170" name="Equation" r:id="rId3" imgW="2959100" imgH="228600" progId="Equation.3">
              <p:embed/>
            </p:oleObj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40834" y="2329109"/>
            <a:ext cx="2251166" cy="1687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358539" y="6305550"/>
            <a:ext cx="10122263" cy="476250"/>
          </a:xfrm>
        </p:spPr>
        <p:txBody>
          <a:bodyPr/>
          <a:lstStyle/>
          <a:p>
            <a:r>
              <a:rPr lang="en-US" dirty="0" smtClean="0"/>
              <a:t>International Conference on Applications of Mathematics in Nonlinear Sciences – ANMS2016, Kathmandu, Nepal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919F701-26F8-4314-86EF-49E1DD5B815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5005" y="1566504"/>
            <a:ext cx="7419703" cy="429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26572" y="300446"/>
            <a:ext cx="6506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Convergent probability values from EM-algorithm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3949382" y="838292"/>
          <a:ext cx="6411912" cy="496888"/>
        </p:xfrm>
        <a:graphic>
          <a:graphicData uri="http://schemas.openxmlformats.org/presentationml/2006/ole">
            <p:oleObj spid="_x0000_s33793" name="Equation" r:id="rId4" imgW="2959100" imgH="228600" progId="Equation.3">
              <p:embed/>
            </p:oleObj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483669" y="1830009"/>
          <a:ext cx="1308232" cy="978408"/>
        </p:xfrm>
        <a:graphic>
          <a:graphicData uri="http://schemas.openxmlformats.org/drawingml/2006/table">
            <a:tbl>
              <a:tblPr firstRow="1" firstCol="1" lastCol="1" bandRow="1" bandCol="1">
                <a:tableStyleId>{5DA37D80-6434-44D0-A028-1B22A696006F}</a:tableStyleId>
              </a:tblPr>
              <a:tblGrid>
                <a:gridCol w="1308232"/>
              </a:tblGrid>
              <a:tr h="300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P1 =0.5199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300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P2=0.2736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300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P3=0.2066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764C-4AA2-49B2-88D5-D15022575F7D}" type="datetime4">
              <a:rPr lang="en-US" smtClean="0"/>
              <a:pPr/>
              <a:t>May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Conference on Applications of Mathematics in Nonlinear Sciences – ANMS2016, Kathmandu, Nepal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8F06-F610-44E2-B909-2731AE42B57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943" y="1410789"/>
            <a:ext cx="5551714" cy="369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78287" y="1397726"/>
            <a:ext cx="6313714" cy="368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13508" y="222069"/>
            <a:ext cx="5116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EM-algorithm for means and variances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4119517" y="772885"/>
          <a:ext cx="6411913" cy="496888"/>
        </p:xfrm>
        <a:graphic>
          <a:graphicData uri="http://schemas.openxmlformats.org/presentationml/2006/ole">
            <p:oleObj spid="_x0000_s32769" name="Equation" r:id="rId5" imgW="2959100" imgH="228600" progId="Equation.3">
              <p:embed/>
            </p:oleObj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92811" y="5265540"/>
          <a:ext cx="1308232" cy="902874"/>
        </p:xfrm>
        <a:graphic>
          <a:graphicData uri="http://schemas.openxmlformats.org/drawingml/2006/table">
            <a:tbl>
              <a:tblPr firstRow="1" firstCol="1" lastCol="1" bandRow="1" bandCol="1">
                <a:tableStyleId>{5DA37D80-6434-44D0-A028-1B22A696006F}</a:tableStyleId>
              </a:tblPr>
              <a:tblGrid>
                <a:gridCol w="1308232"/>
              </a:tblGrid>
              <a:tr h="300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µ1= -4.9473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300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µ2= 0.0089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300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µ3= 2.1571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764C-4AA2-49B2-88D5-D15022575F7D}" type="datetime4">
              <a:rPr lang="en-US" smtClean="0"/>
              <a:pPr/>
              <a:t>May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Conference on Applications of Mathematics in Nonlinear Sciences – ANMS2016, Kathmandu, Nepal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8F06-F610-44E2-B909-2731AE42B57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2672" y="1332410"/>
            <a:ext cx="8386357" cy="4866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95897" y="731520"/>
            <a:ext cx="486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P-values in nonparametric approach 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764C-4AA2-49B2-88D5-D15022575F7D}" type="datetime4">
              <a:rPr lang="en-US" smtClean="0"/>
              <a:pPr/>
              <a:t>May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Conference on Applications of Mathematics in Nonlinear Sciences – ANMS2016, Kathmandu, Nepal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8F06-F610-44E2-B909-2731AE42B57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8966" y="435971"/>
            <a:ext cx="7535090" cy="565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01337" y="927464"/>
            <a:ext cx="2586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Density Estimation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05550"/>
            <a:ext cx="10109200" cy="476250"/>
          </a:xfrm>
        </p:spPr>
        <p:txBody>
          <a:bodyPr/>
          <a:lstStyle/>
          <a:p>
            <a:r>
              <a:rPr lang="en-US" dirty="0" smtClean="0"/>
              <a:t>International Conference on Applications of Mathematics in Nonlinear Sciences – ANMS2016, Kathmandu, Nepal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919F701-26F8-4314-86EF-49E1DD5B815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3098" y="0"/>
            <a:ext cx="3749040" cy="281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4491" y="2841172"/>
            <a:ext cx="5355771" cy="401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634" y="2883628"/>
            <a:ext cx="5299162" cy="397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70708" y="326572"/>
            <a:ext cx="2131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Clustering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55279" y="600891"/>
            <a:ext cx="200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Generated data set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6988627" y="522513"/>
            <a:ext cx="796835" cy="47026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1759129" y="2229393"/>
            <a:ext cx="796835" cy="47026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5400000">
            <a:off x="8900158" y="2029096"/>
            <a:ext cx="796835" cy="47026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0971" y="1672045"/>
            <a:ext cx="217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Parametric approach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29749" y="1419496"/>
            <a:ext cx="257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Nonparametric approach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3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Observations from both methods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4512406"/>
              </p:ext>
            </p:extLst>
          </p:nvPr>
        </p:nvGraphicFramePr>
        <p:xfrm>
          <a:off x="875213" y="1018904"/>
          <a:ext cx="10894420" cy="5185952"/>
        </p:xfrm>
        <a:graphic>
          <a:graphicData uri="http://schemas.openxmlformats.org/drawingml/2006/table">
            <a:tbl>
              <a:tblPr firstRow="1" firstCol="1" lastCol="1" bandRow="1" bandCol="1">
                <a:tableStyleId>{5DA37D80-6434-44D0-A028-1B22A696006F}</a:tableStyleId>
              </a:tblPr>
              <a:tblGrid>
                <a:gridCol w="1231277"/>
                <a:gridCol w="993572"/>
                <a:gridCol w="1231277"/>
                <a:gridCol w="1308232"/>
                <a:gridCol w="1308232"/>
                <a:gridCol w="1358865"/>
                <a:gridCol w="1358865"/>
                <a:gridCol w="1781537"/>
                <a:gridCol w="322563"/>
              </a:tblGrid>
              <a:tr h="930739">
                <a:tc rowSpan="2"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Actual values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Used for three Gaussian mixture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(Parameters and sample sizes)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Parametric Approach with 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Nonparametric Approach with Kernel Smoothing and EM Algorithm (With Different Kernel functions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615850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Gaussian Mix. 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Epanechikov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Kernel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Gaussian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Kernel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Uniform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Kernel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Triweght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Kernel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300958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P-values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0.5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0.5199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 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3009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0.3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0.2736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 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3009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0.2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0.2066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 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300958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Mean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-5.0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-4.9473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-5.2188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-5.2188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-5.2188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-5.2188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3009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Mean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0.0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0.0089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0.1781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0.1781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0.1701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0.0313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3009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Mean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2.0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2.1571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2.9022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2.9022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2.8901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2.6074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300958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Variances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4.0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3.9246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3.1685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3.1685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3.1685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3.1685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3009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0.25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0.1524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0.6864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0.6864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0.6728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0.4847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3009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1.0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0.9646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0.5806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0.5806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0.5788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0.6670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300958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Sample Sizes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Cluster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300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311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289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289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289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289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3009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Cluster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180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178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254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254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253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233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328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Cluster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120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111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57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57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58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78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45475" y="6305550"/>
            <a:ext cx="10135327" cy="476250"/>
          </a:xfrm>
        </p:spPr>
        <p:txBody>
          <a:bodyPr/>
          <a:lstStyle/>
          <a:p>
            <a:r>
              <a:rPr lang="en-US" smtClean="0"/>
              <a:t>International Conference on Applications of Mathematics in Nonlinear Sciences – ANMS2016, Kathmandu, Nepal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919F701-26F8-4314-86EF-49E1DD5B815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35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Example 02: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985"/>
            <a:ext cx="10515600" cy="4351338"/>
          </a:xfrm>
        </p:spPr>
        <p:txBody>
          <a:bodyPr/>
          <a:lstStyle/>
          <a:p>
            <a:r>
              <a:rPr lang="en-US" dirty="0" smtClean="0"/>
              <a:t>Here we consider the </a:t>
            </a:r>
            <a:r>
              <a:rPr lang="en-US" dirty="0" smtClean="0"/>
              <a:t>another mixture </a:t>
            </a:r>
            <a:r>
              <a:rPr lang="en-US" dirty="0" smtClean="0"/>
              <a:t>density of the three Gaussian </a:t>
            </a:r>
            <a:r>
              <a:rPr lang="en-US" dirty="0" smtClean="0"/>
              <a:t>distributions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764C-4AA2-49B2-88D5-D15022575F7D}" type="datetime4">
              <a:rPr lang="en-US" smtClean="0"/>
              <a:pPr/>
              <a:t>May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Conference on Applications of Mathematics in Nonlinear Sciences – ANMS2016, Kathmandu, Nepal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8F06-F610-44E2-B909-2731AE42B577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172822" y="1876199"/>
          <a:ext cx="4945157" cy="383676"/>
        </p:xfrm>
        <a:graphic>
          <a:graphicData uri="http://schemas.openxmlformats.org/presentationml/2006/ole">
            <p:oleObj spid="_x0000_s27653" name="Equation" r:id="rId3" imgW="2946240" imgH="228600" progId="Equation.3">
              <p:embed/>
            </p:oleObj>
          </a:graphicData>
        </a:graphic>
      </p:graphicFrame>
      <p:pic>
        <p:nvPicPr>
          <p:cNvPr id="9" name="Picture 8" descr="gp_density_estima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532" y="2279560"/>
            <a:ext cx="5310086" cy="3982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In this comparative simulation study we focus on …….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92729" cy="4351338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The estimation of the density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(x) of a finite mixture for a data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,…..,</a:t>
                </a:r>
                <a:r>
                  <a:rPr lang="en-US" b="0" dirty="0" smtClean="0">
                    <a:solidFill>
                      <a:srgbClr val="0070C0"/>
                    </a:solidFill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using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Gaussian Mixture with a finite number of parameters and EM Algorithm for parameter estimation 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Nonparametric Density Smoothing techniques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Clustering (or Grouping) the data sample via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Model Based clustering with finite Gaussian mixture and EM Algorithm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Semiparametric Kernel Density Smoothing approach with EM Algorithm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Observations of the </a:t>
                </a:r>
                <a:r>
                  <a:rPr lang="en-US" dirty="0">
                    <a:solidFill>
                      <a:srgbClr val="0070C0"/>
                    </a:solidFill>
                  </a:rPr>
                  <a:t>e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fficiency and applicability of both approaches via test examples (simulations).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92729" cy="4351338"/>
              </a:xfrm>
              <a:blipFill rotWithShape="0">
                <a:blip r:embed="rId2" cstate="print"/>
                <a:stretch>
                  <a:fillRect l="-94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6583-5464-4EB8-AF88-72A8F896CAC2}" type="datetime4">
              <a:rPr lang="en-US" smtClean="0"/>
              <a:pPr/>
              <a:t>May 23,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8F06-F610-44E2-B909-2731AE42B57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44725" y="6356350"/>
            <a:ext cx="7371471" cy="36512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International Conference on Applications of Mathematics in Nonlinear Sciences – ANMS2016, Kathmandu, Nepal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340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764C-4AA2-49B2-88D5-D15022575F7D}" type="datetime4">
              <a:rPr lang="en-US" smtClean="0"/>
              <a:pPr/>
              <a:t>May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Conference on Applications of Mathematics in Nonlinear Sciences – ANMS2016, Kathmandu, Nepal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8F06-F610-44E2-B909-2731AE42B57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3881" y="282194"/>
            <a:ext cx="4913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Convergent probability values from EM-algorithm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 descr="gp_em_pvalu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20" y="724662"/>
            <a:ext cx="7314596" cy="5485947"/>
          </a:xfrm>
          <a:prstGeom prst="rect">
            <a:avLst/>
          </a:prstGeom>
        </p:spPr>
      </p:pic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6950724" y="936267"/>
          <a:ext cx="4945062" cy="384175"/>
        </p:xfrm>
        <a:graphic>
          <a:graphicData uri="http://schemas.openxmlformats.org/presentationml/2006/ole">
            <p:oleObj spid="_x0000_s38914" name="Equation" r:id="rId4" imgW="294624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764C-4AA2-49B2-88D5-D15022575F7D}" type="datetime4">
              <a:rPr lang="en-US" smtClean="0"/>
              <a:pPr/>
              <a:t>May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Conference on Applications of Mathematics in Nonlinear Sciences – ANMS2016, Kathmandu, Nepal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8F06-F610-44E2-B909-2731AE42B57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4692" y="269314"/>
            <a:ext cx="3875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EM-algorithm for means and variances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 descr="gp_em_muvalu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28" y="991673"/>
            <a:ext cx="5395945" cy="4046959"/>
          </a:xfrm>
          <a:prstGeom prst="rect">
            <a:avLst/>
          </a:prstGeom>
        </p:spPr>
      </p:pic>
      <p:pic>
        <p:nvPicPr>
          <p:cNvPr id="9" name="Picture 8" descr="gp_em_sigmavalu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848" y="888642"/>
            <a:ext cx="5447461" cy="4085596"/>
          </a:xfrm>
          <a:prstGeom prst="rect">
            <a:avLst/>
          </a:prstGeom>
        </p:spPr>
      </p:pic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6061432" y="395712"/>
          <a:ext cx="4945063" cy="384175"/>
        </p:xfrm>
        <a:graphic>
          <a:graphicData uri="http://schemas.openxmlformats.org/presentationml/2006/ole">
            <p:oleObj spid="_x0000_s39938" name="Equation" r:id="rId5" imgW="294624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764C-4AA2-49B2-88D5-D15022575F7D}" type="datetime4">
              <a:rPr lang="en-US" smtClean="0"/>
              <a:pPr/>
              <a:t>May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Conference on Applications of Mathematics in Nonlinear Sciences – ANMS2016, Kathmandu, Nepal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8F06-F610-44E2-B909-2731AE42B57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346" y="282193"/>
            <a:ext cx="368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P-values in nonparametric approach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 descr="gp_em_converge_nonpar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17" y="698905"/>
            <a:ext cx="7314596" cy="548594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05550"/>
            <a:ext cx="10109200" cy="476250"/>
          </a:xfrm>
        </p:spPr>
        <p:txBody>
          <a:bodyPr/>
          <a:lstStyle/>
          <a:p>
            <a:r>
              <a:rPr lang="en-US" dirty="0" smtClean="0"/>
              <a:t>International Conference on Applications of Mathematics in Nonlinear Sciences – ANMS2016, Kathmandu, Nepal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919F701-26F8-4314-86EF-49E1DD5B815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0708" y="326572"/>
            <a:ext cx="2131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Clustering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55279" y="600891"/>
            <a:ext cx="200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Generated data set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6988627" y="522513"/>
            <a:ext cx="796835" cy="47026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2042465" y="2010452"/>
            <a:ext cx="796835" cy="47026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5400000">
            <a:off x="8900158" y="2029096"/>
            <a:ext cx="796835" cy="47026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3850" y="1453104"/>
            <a:ext cx="217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Parametric approach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29749" y="1419496"/>
            <a:ext cx="257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Nonparametric approach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5" name="Picture 14" descr="gp_mixture_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649" y="0"/>
            <a:ext cx="3730278" cy="2797709"/>
          </a:xfrm>
          <a:prstGeom prst="rect">
            <a:avLst/>
          </a:prstGeom>
        </p:spPr>
      </p:pic>
      <p:pic>
        <p:nvPicPr>
          <p:cNvPr id="17" name="Picture 16" descr="gp_cluster_nonpar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560" y="2717440"/>
            <a:ext cx="4816699" cy="3612525"/>
          </a:xfrm>
          <a:prstGeom prst="rect">
            <a:avLst/>
          </a:prstGeom>
        </p:spPr>
      </p:pic>
      <p:pic>
        <p:nvPicPr>
          <p:cNvPr id="20" name="Picture 19" descr="1par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67" y="2691684"/>
            <a:ext cx="4893971" cy="36704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764C-4AA2-49B2-88D5-D15022575F7D}" type="datetime4">
              <a:rPr lang="en-US" smtClean="0"/>
              <a:pPr/>
              <a:t>May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Conference on Applications of Mathematics in Nonlinear Sciences – ANMS2016, Kathmandu, Nepal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8F06-F610-44E2-B909-2731AE42B577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34512406"/>
              </p:ext>
            </p:extLst>
          </p:nvPr>
        </p:nvGraphicFramePr>
        <p:xfrm>
          <a:off x="3610868" y="2072934"/>
          <a:ext cx="6230984" cy="4109091"/>
        </p:xfrm>
        <a:graphic>
          <a:graphicData uri="http://schemas.openxmlformats.org/drawingml/2006/table">
            <a:tbl>
              <a:tblPr firstRow="1" firstCol="1" lastCol="1" bandRow="1" bandCol="1">
                <a:tableStyleId>{5DA37D80-6434-44D0-A028-1B22A696006F}</a:tableStyleId>
              </a:tblPr>
              <a:tblGrid>
                <a:gridCol w="1123620"/>
                <a:gridCol w="977695"/>
                <a:gridCol w="963103"/>
                <a:gridCol w="1517617"/>
                <a:gridCol w="1648949"/>
              </a:tblGrid>
              <a:tr h="852747">
                <a:tc rowSpan="2"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r>
                        <a:rPr lang="en-US" sz="1400" b="1" dirty="0" smtClean="0">
                          <a:effectLst/>
                        </a:rPr>
                        <a:t>Actual </a:t>
                      </a:r>
                      <a:r>
                        <a:rPr lang="en-US" sz="1400" b="1" dirty="0">
                          <a:effectLst/>
                        </a:rPr>
                        <a:t>values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Used for three Gaussian mixture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(Parameters and sample sizes)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Parametric Approach with EM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Nonparametric Approach with Kernel Smoothing and EM Algorithm 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426373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Gaussian Mix. Model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Gaussian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Kernel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213187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P-values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P1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0.5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0.4496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r>
                        <a:rPr lang="en-US" sz="1400" b="1" dirty="0" smtClean="0">
                          <a:effectLst/>
                        </a:rPr>
                        <a:t>0.2811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213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P2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0.3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0.3204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r>
                        <a:rPr lang="en-US" sz="1400" b="1" dirty="0" smtClean="0">
                          <a:effectLst/>
                        </a:rPr>
                        <a:t>0.5938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213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P3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0.2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0.2300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r>
                        <a:rPr lang="en-US" sz="1400" b="1" dirty="0" smtClean="0">
                          <a:effectLst/>
                        </a:rPr>
                        <a:t>0.1251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213187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Means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Mean 1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-3.0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-3.7248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-4.8374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213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Mean 2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0.0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0.717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0.0671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213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Mean 3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2.0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2.0972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2.7794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213187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Variances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Var 1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9</a:t>
                      </a:r>
                      <a:r>
                        <a:rPr lang="en-US" sz="1400" b="1" dirty="0" smtClean="0">
                          <a:effectLst/>
                        </a:rPr>
                        <a:t>.0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5.0774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3.1679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213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Var 2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0.25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0.1972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1.0601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213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Var 3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1.0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0.5867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0.3783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213187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Sample Sizes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Cluster 1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300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244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167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213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Cluster 2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180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212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364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213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Cluster 3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120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144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58004" y="488255"/>
            <a:ext cx="5136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Observations from both methods</a:t>
            </a:r>
            <a:endParaRPr 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Conclusions: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Non parametric methods is flexible than parametric approach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We can use parametric method as a reference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We can improve non-parametric method</a:t>
            </a:r>
          </a:p>
          <a:p>
            <a:pPr lvl="6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b="1" dirty="0" smtClean="0">
                <a:solidFill>
                  <a:srgbClr val="FF0000"/>
                </a:solidFill>
              </a:rPr>
              <a:t> optimal bandwidth  </a:t>
            </a:r>
          </a:p>
          <a:p>
            <a:pPr lvl="6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    variable bandwidth </a:t>
            </a:r>
          </a:p>
          <a:p>
            <a:pPr lvl="6">
              <a:buFont typeface="Wingdings" pitchFamily="2" charset="2"/>
              <a:buChar char="Ø"/>
            </a:pPr>
            <a:endParaRPr lang="en-US" dirty="0" smtClean="0"/>
          </a:p>
          <a:p>
            <a:pPr lvl="6">
              <a:buNone/>
            </a:pPr>
            <a:r>
              <a:rPr lang="en-US" dirty="0" smtClean="0"/>
              <a:t>		</a:t>
            </a:r>
          </a:p>
          <a:p>
            <a:pPr lvl="6">
              <a:buNone/>
            </a:pPr>
            <a:r>
              <a:rPr lang="en-US" dirty="0" smtClean="0"/>
              <a:t>        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764C-4AA2-49B2-88D5-D15022575F7D}" type="datetime4">
              <a:rPr lang="en-US" smtClean="0"/>
              <a:pPr/>
              <a:t>May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Conference on Applications of Mathematics in Nonlinear Sciences – ANMS2016, Kathmandu, Nepal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8F06-F610-44E2-B909-2731AE42B57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References: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Ruzgas</a:t>
            </a:r>
            <a:r>
              <a:rPr lang="en-US" sz="2000" dirty="0" smtClean="0"/>
              <a:t> T. and </a:t>
            </a:r>
            <a:r>
              <a:rPr lang="en-US" sz="2000" dirty="0" err="1" smtClean="0"/>
              <a:t>Drulyte</a:t>
            </a:r>
            <a:r>
              <a:rPr lang="en-US" sz="2000" dirty="0" smtClean="0"/>
              <a:t> I. 2013: </a:t>
            </a:r>
            <a:r>
              <a:rPr lang="en-US" sz="2000" i="1" dirty="0" smtClean="0"/>
              <a:t>Kernel Density Estimators for Gaussian Mixture Models.</a:t>
            </a:r>
          </a:p>
          <a:p>
            <a:r>
              <a:rPr lang="en-US" sz="2000" dirty="0" err="1" smtClean="0"/>
              <a:t>Vidakovic</a:t>
            </a:r>
            <a:r>
              <a:rPr lang="en-US" sz="2000" dirty="0" smtClean="0"/>
              <a:t> B. ISyE8843A</a:t>
            </a:r>
          </a:p>
          <a:p>
            <a:r>
              <a:rPr lang="en-US" sz="2000" dirty="0" err="1" smtClean="0"/>
              <a:t>Bordes</a:t>
            </a:r>
            <a:r>
              <a:rPr lang="en-US" sz="2000" dirty="0" smtClean="0"/>
              <a:t> L., </a:t>
            </a:r>
            <a:r>
              <a:rPr lang="en-US" sz="2000" dirty="0" err="1" smtClean="0"/>
              <a:t>Chauveau</a:t>
            </a:r>
            <a:r>
              <a:rPr lang="en-US" sz="2000" dirty="0" smtClean="0"/>
              <a:t> D. and </a:t>
            </a:r>
            <a:r>
              <a:rPr lang="en-US" sz="2000" dirty="0" err="1" smtClean="0"/>
              <a:t>Vandekerkhove</a:t>
            </a:r>
            <a:r>
              <a:rPr lang="en-US" sz="2000" dirty="0" smtClean="0"/>
              <a:t> P. 2006: </a:t>
            </a:r>
            <a:r>
              <a:rPr lang="en-US" sz="2000" i="1" dirty="0" smtClean="0"/>
              <a:t>An EM  algorithm for a </a:t>
            </a:r>
            <a:r>
              <a:rPr lang="en-US" sz="2000" i="1" dirty="0" err="1" smtClean="0"/>
              <a:t>semiparametric</a:t>
            </a:r>
            <a:r>
              <a:rPr lang="en-US" sz="2000" i="1" dirty="0" smtClean="0"/>
              <a:t> mixture model.</a:t>
            </a:r>
          </a:p>
          <a:p>
            <a:r>
              <a:rPr lang="en-US" sz="2000" dirty="0" err="1" smtClean="0"/>
              <a:t>Benaglia</a:t>
            </a:r>
            <a:r>
              <a:rPr lang="en-US" sz="2000" dirty="0" smtClean="0"/>
              <a:t> </a:t>
            </a:r>
            <a:r>
              <a:rPr lang="en-US" sz="2000" dirty="0" err="1" smtClean="0"/>
              <a:t>T.,Chauveau</a:t>
            </a:r>
            <a:r>
              <a:rPr lang="en-US" sz="2000" dirty="0" smtClean="0"/>
              <a:t> D. and Hunter D.R. 2008: </a:t>
            </a:r>
            <a:r>
              <a:rPr lang="en-US" sz="2000" i="1" dirty="0" smtClean="0"/>
              <a:t>An EM-like algorithm for semi- and non-parametric estimation in multivariate mixtures.</a:t>
            </a:r>
          </a:p>
          <a:p>
            <a:r>
              <a:rPr lang="en-US" sz="2000" dirty="0" err="1" smtClean="0"/>
              <a:t>Chakraborty</a:t>
            </a:r>
            <a:r>
              <a:rPr lang="en-US" sz="2000" dirty="0" smtClean="0"/>
              <a:t> S. and </a:t>
            </a:r>
            <a:r>
              <a:rPr lang="en-US" sz="2000" dirty="0" err="1" smtClean="0"/>
              <a:t>Sinha</a:t>
            </a:r>
            <a:r>
              <a:rPr lang="en-US" sz="2000" dirty="0" smtClean="0"/>
              <a:t> S. 2010: </a:t>
            </a:r>
            <a:r>
              <a:rPr lang="en-US" sz="2000" i="1" dirty="0" smtClean="0"/>
              <a:t>Implementation of EM-algorithm in Normal Mixture Model.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764C-4AA2-49B2-88D5-D15022575F7D}" type="datetime4">
              <a:rPr lang="en-US" smtClean="0"/>
              <a:pPr/>
              <a:t>May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Conference on Applications of Mathematics in Nonlinear Sciences – ANMS2016, Kathmandu, Nepal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8F06-F610-44E2-B909-2731AE42B57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040" y="2598875"/>
            <a:ext cx="3770811" cy="1325563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  Thank you!.</a:t>
            </a:r>
            <a:endParaRPr lang="en-US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764C-4AA2-49B2-88D5-D15022575F7D}" type="datetime4">
              <a:rPr lang="en-US" smtClean="0"/>
              <a:pPr/>
              <a:t>May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Conference on Applications of Mathematics in Nonlinear Sciences – ANMS2016, Kathmandu, Nepal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8F06-F610-44E2-B909-2731AE42B57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74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Density Estimation of a mixture (parametrically)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2874"/>
                <a:ext cx="10515600" cy="5343475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 smtClean="0"/>
                  <a:t>In many cases it is quite reasonable to assume that the data sample gathered is coming from a mixture of component distributions (may be as Gaussians or Gaussians and Poisson … and so on) is rather appropriate.</a:t>
                </a:r>
              </a:p>
              <a:p>
                <a:pPr algn="just"/>
                <a:r>
                  <a:rPr lang="en-US" dirty="0"/>
                  <a:t>If our </a:t>
                </a:r>
                <a:r>
                  <a:rPr lang="en-US" dirty="0" smtClean="0"/>
                  <a:t>observations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x</a:t>
                </a:r>
                <a:r>
                  <a:rPr lang="en-US" baseline="-25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,x</a:t>
                </a:r>
                <a:r>
                  <a:rPr lang="en-US" baseline="-25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dirty="0">
                    <a:solidFill>
                      <a:srgbClr val="C00000"/>
                    </a:solidFill>
                  </a:rPr>
                  <a:t>…..</a:t>
                </a:r>
                <a:r>
                  <a:rPr lang="en-US" dirty="0" err="1">
                    <a:solidFill>
                      <a:srgbClr val="C00000"/>
                    </a:solidFill>
                  </a:rPr>
                  <a:t>x</a:t>
                </a:r>
                <a:r>
                  <a:rPr lang="en-US" baseline="-25000" dirty="0" err="1">
                    <a:solidFill>
                      <a:srgbClr val="C00000"/>
                    </a:solidFill>
                  </a:rPr>
                  <a:t>n</a:t>
                </a:r>
                <a:r>
                  <a:rPr lang="en-US" dirty="0"/>
                  <a:t/>
                </a:r>
                <a:r>
                  <a:rPr lang="en-US" dirty="0" smtClean="0"/>
                  <a:t>are coming </a:t>
                </a:r>
                <a:r>
                  <a:rPr lang="en-US" dirty="0"/>
                  <a:t>from k different density distributions as </a:t>
                </a:r>
                <a:r>
                  <a:rPr lang="en-US" dirty="0">
                    <a:solidFill>
                      <a:srgbClr val="C00000"/>
                    </a:solidFill>
                  </a:rPr>
                  <a:t>f</a:t>
                </a:r>
                <a:r>
                  <a:rPr lang="en-US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dirty="0">
                    <a:solidFill>
                      <a:srgbClr val="C00000"/>
                    </a:solidFill>
                  </a:rPr>
                  <a:t>(x),f</a:t>
                </a:r>
                <a:r>
                  <a:rPr lang="en-US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US" dirty="0">
                    <a:solidFill>
                      <a:srgbClr val="C00000"/>
                    </a:solidFill>
                  </a:rPr>
                  <a:t>(x)…..</a:t>
                </a:r>
                <a:r>
                  <a:rPr lang="en-US" dirty="0" err="1">
                    <a:solidFill>
                      <a:srgbClr val="C00000"/>
                    </a:solidFill>
                  </a:rPr>
                  <a:t>f</a:t>
                </a:r>
                <a:r>
                  <a:rPr lang="en-US" baseline="-25000" dirty="0" err="1">
                    <a:solidFill>
                      <a:srgbClr val="C00000"/>
                    </a:solidFill>
                  </a:rPr>
                  <a:t>k</a:t>
                </a:r>
                <a:r>
                  <a:rPr lang="en-US" dirty="0">
                    <a:solidFill>
                      <a:srgbClr val="C00000"/>
                    </a:solidFill>
                  </a:rPr>
                  <a:t>(x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),</a:t>
                </a:r>
                <a:r>
                  <a:rPr lang="en-US" dirty="0" smtClean="0"/>
                  <a:t/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/>
                </a:r>
                <a:r>
                  <a:rPr lang="en-US" dirty="0" smtClean="0"/>
                  <a:t>f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inite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mixture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density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is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smtClean="0">
                        <a:solidFill>
                          <a:srgbClr val="C00000"/>
                        </a:solidFill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rgbClr val="C00000"/>
                            </a:solidFill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dirty="0"/>
                  <a:t>where p</a:t>
                </a:r>
                <a:r>
                  <a:rPr lang="en-US" baseline="-25000" dirty="0"/>
                  <a:t>i</a:t>
                </a:r>
                <a:r>
                  <a:rPr lang="en-US" dirty="0"/>
                  <a:t>’s  are probabilities such that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p</a:t>
                </a:r>
                <a:r>
                  <a:rPr lang="en-US" baseline="-25000" dirty="0">
                    <a:solidFill>
                      <a:srgbClr val="C00000"/>
                    </a:solidFill>
                  </a:rPr>
                  <a:t>i</a:t>
                </a:r>
                <a:r>
                  <a:rPr lang="en-US" dirty="0">
                    <a:solidFill>
                      <a:srgbClr val="C00000"/>
                    </a:solidFill>
                  </a:rPr>
                  <a:t>&gt;=0 and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rgbClr val="C00000"/>
                            </a:solidFill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 </a:t>
                </a:r>
                <a:endParaRPr lang="en-US" dirty="0" smtClean="0"/>
              </a:p>
              <a:p>
                <a:pPr algn="just"/>
                <a:r>
                  <a:rPr lang="en-US" dirty="0" smtClean="0"/>
                  <a:t>Then the task is to estimate the  parameters of each density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baseline="-25000" dirty="0" smtClean="0">
                    <a:solidFill>
                      <a:srgbClr val="C00000"/>
                    </a:solidFill>
                  </a:rPr>
                  <a:t>i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(x)</a:t>
                </a:r>
                <a:r>
                  <a:rPr lang="en-US" dirty="0"/>
                  <a:t/>
                </a:r>
                <a:r>
                  <a:rPr lang="en-US" dirty="0" smtClean="0"/>
                  <a:t>a</a:t>
                </a:r>
                <a:r>
                  <a:rPr lang="en-US" dirty="0" smtClean="0"/>
                  <a:t>nd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p</a:t>
                </a:r>
                <a:r>
                  <a:rPr lang="en-US" baseline="-25000" dirty="0" smtClean="0">
                    <a:solidFill>
                      <a:srgbClr val="C00000"/>
                    </a:solidFill>
                  </a:rPr>
                  <a:t>i</a:t>
                </a:r>
                <a:r>
                  <a:rPr lang="en-US" dirty="0">
                    <a:solidFill>
                      <a:srgbClr val="C00000"/>
                    </a:solidFill>
                  </a:rPr>
                  <a:t/>
                </a:r>
                <a:r>
                  <a:rPr lang="en-US" dirty="0" smtClean="0"/>
                  <a:t>using the data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x</a:t>
                </a:r>
                <a:r>
                  <a:rPr lang="en-US" baseline="-25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,x</a:t>
                </a:r>
                <a:r>
                  <a:rPr lang="en-US" baseline="-25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…..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x</a:t>
                </a:r>
                <a:r>
                  <a:rPr lang="en-US" baseline="-25000" dirty="0" err="1" smtClean="0">
                    <a:solidFill>
                      <a:srgbClr val="C00000"/>
                    </a:solidFill>
                  </a:rPr>
                  <a:t>n</a:t>
                </a:r>
                <a:r>
                  <a:rPr lang="en-US" dirty="0" smtClean="0"/>
                  <a:t> with </a:t>
                </a:r>
                <a:r>
                  <a:rPr lang="en-US" dirty="0" err="1" smtClean="0"/>
                  <a:t>Miximum</a:t>
                </a:r>
                <a:r>
                  <a:rPr lang="en-US" dirty="0" smtClean="0"/>
                  <a:t> Likelihood Estimation (MLE).</a:t>
                </a:r>
              </a:p>
              <a:p>
                <a:pPr algn="just"/>
                <a:r>
                  <a:rPr lang="en-US" dirty="0" smtClean="0"/>
                  <a:t>Expectation – Maximization Algorithm (EM- Algorithm) comes to play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2874"/>
                <a:ext cx="10515600" cy="5343475"/>
              </a:xfrm>
              <a:blipFill rotWithShape="0">
                <a:blip r:embed="rId2" cstate="print"/>
                <a:stretch>
                  <a:fillRect l="-1217" t="-2509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764C-4AA2-49B2-88D5-D15022575F7D}" type="datetime4">
              <a:rPr lang="en-US" smtClean="0"/>
              <a:pPr/>
              <a:t>May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02523" y="6356350"/>
            <a:ext cx="7441809" cy="365125"/>
          </a:xfrm>
        </p:spPr>
        <p:txBody>
          <a:bodyPr/>
          <a:lstStyle/>
          <a:p>
            <a:r>
              <a:rPr lang="en-US" dirty="0" smtClean="0"/>
              <a:t>International Conference on Applications of Mathematics in Nonlinear Sciences – ANMS2016, Kathmandu, Nepal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8F06-F610-44E2-B909-2731AE42B5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989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A parametric approach for estimating mixture distribution functions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58539" y="6305550"/>
            <a:ext cx="10122263" cy="476250"/>
          </a:xfrm>
        </p:spPr>
        <p:txBody>
          <a:bodyPr/>
          <a:lstStyle/>
          <a:p>
            <a:r>
              <a:rPr lang="en-US" dirty="0" smtClean="0"/>
              <a:t>International Conference on Applications of Mathematics in Nonlinear Sciences – ANMS2016, Kathmandu, Nepal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F701-26F8-4314-86EF-49E1DD5B815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87381" y="1412879"/>
          <a:ext cx="10237787" cy="5445125"/>
        </p:xfrm>
        <a:graphic>
          <a:graphicData uri="http://schemas.openxmlformats.org/presentationml/2006/ole">
            <p:oleObj spid="_x0000_s1026" name="Document" r:id="rId3" imgW="9790070" imgH="524947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075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Method of estimating parameters: EM Algorithm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45475" y="6305550"/>
            <a:ext cx="10135327" cy="476250"/>
          </a:xfrm>
        </p:spPr>
        <p:txBody>
          <a:bodyPr/>
          <a:lstStyle/>
          <a:p>
            <a:r>
              <a:rPr lang="en-US" smtClean="0"/>
              <a:t>International Conference on Applications of Mathematics in Nonlinear Sciences – ANMS2016, Kathmandu, Nepal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F701-26F8-4314-86EF-49E1DD5B815C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79563" y="1398588"/>
          <a:ext cx="10515600" cy="5292725"/>
        </p:xfrm>
        <a:graphic>
          <a:graphicData uri="http://schemas.openxmlformats.org/presentationml/2006/ole">
            <p:oleObj spid="_x0000_s2050" name="Document" r:id="rId3" imgW="11299773" imgH="570408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7235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71600" y="6305550"/>
            <a:ext cx="10109200" cy="476250"/>
          </a:xfrm>
        </p:spPr>
        <p:txBody>
          <a:bodyPr/>
          <a:lstStyle/>
          <a:p>
            <a:r>
              <a:rPr lang="en-US" dirty="0" smtClean="0"/>
              <a:t>International Conference on Applications of Mathematics in Nonlinear Sciences – ANMS2016, Kathmandu, Nepal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F701-26F8-4314-86EF-49E1DD5B815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00691458"/>
              </p:ext>
            </p:extLst>
          </p:nvPr>
        </p:nvGraphicFramePr>
        <p:xfrm>
          <a:off x="914400" y="735013"/>
          <a:ext cx="10553700" cy="4976812"/>
        </p:xfrm>
        <a:graphic>
          <a:graphicData uri="http://schemas.openxmlformats.org/presentationml/2006/ole">
            <p:oleObj spid="_x0000_s3074" name="Document" r:id="rId3" imgW="11003592" imgH="5204771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EM Algorithm for the Mixture of Gaussians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1: Initialize parameters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2: E step : compute Q function </a:t>
            </a: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3: M </a:t>
            </a:r>
            <a:r>
              <a:rPr lang="en-US" dirty="0" err="1" smtClean="0">
                <a:solidFill>
                  <a:srgbClr val="FFC000"/>
                </a:solidFill>
              </a:rPr>
              <a:t>step:Choose</a:t>
            </a:r>
            <a:r>
              <a:rPr lang="en-US" dirty="0" smtClean="0">
                <a:solidFill>
                  <a:srgbClr val="FFC000"/>
                </a:solidFill>
              </a:rPr>
              <a:t> parameters which maximize Q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4: Repeat step 2 and 3 until converge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371600" y="6305550"/>
            <a:ext cx="10109200" cy="476250"/>
          </a:xfrm>
        </p:spPr>
        <p:txBody>
          <a:bodyPr/>
          <a:lstStyle/>
          <a:p>
            <a:r>
              <a:rPr lang="en-US" dirty="0" smtClean="0"/>
              <a:t>International Conference on Applications of Mathematics in Nonlinear Sciences – ANMS2016, Kathmandu, Nepal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F701-26F8-4314-86EF-49E1DD5B815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02298" y="3367091"/>
          <a:ext cx="6845300" cy="3490913"/>
        </p:xfrm>
        <a:graphic>
          <a:graphicData uri="http://schemas.openxmlformats.org/presentationml/2006/ole">
            <p:oleObj spid="_x0000_s4098" name="Document" r:id="rId3" imgW="8110800" imgH="4171532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Nonparametric </a:t>
            </a:r>
            <a:r>
              <a:rPr lang="en-US" sz="2800" b="1" dirty="0">
                <a:solidFill>
                  <a:srgbClr val="C00000"/>
                </a:solidFill>
              </a:rPr>
              <a:t>K</a:t>
            </a:r>
            <a:r>
              <a:rPr lang="en-US" sz="2800" b="1" dirty="0" smtClean="0">
                <a:solidFill>
                  <a:srgbClr val="C00000"/>
                </a:solidFill>
              </a:rPr>
              <a:t>ernel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b="1" dirty="0" smtClean="0">
                <a:solidFill>
                  <a:srgbClr val="C00000"/>
                </a:solidFill>
              </a:rPr>
              <a:t>ensity Estimation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92"/>
            <a:ext cx="10515600" cy="4708771"/>
          </a:xfrm>
        </p:spPr>
        <p:txBody>
          <a:bodyPr>
            <a:normAutofit fontScale="70000" lnSpcReduction="20000"/>
          </a:bodyPr>
          <a:lstStyle/>
          <a:p>
            <a:pPr algn="just">
              <a:spcBef>
                <a:spcPct val="50000"/>
              </a:spcBef>
            </a:pPr>
            <a:r>
              <a:rPr lang="en-US" altLang="en-US" dirty="0" smtClean="0"/>
              <a:t>Kernel Density Estimation (KDE) is a non-parametric technique for density estimation in which a known kernel</a:t>
            </a:r>
            <a:r>
              <a:rPr lang="en-US" altLang="en-US" dirty="0"/>
              <a:t> </a:t>
            </a:r>
            <a:r>
              <a:rPr lang="en-US" altLang="en-US" dirty="0" smtClean="0"/>
              <a:t>function is averaged across the observed data points to create a smooth approximation.</a:t>
            </a:r>
          </a:p>
          <a:p>
            <a:pPr algn="just">
              <a:spcBef>
                <a:spcPct val="50000"/>
              </a:spcBef>
            </a:pPr>
            <a:endParaRPr lang="en-US" altLang="en-US" dirty="0"/>
          </a:p>
          <a:p>
            <a:pPr algn="just">
              <a:spcBef>
                <a:spcPct val="50000"/>
              </a:spcBef>
            </a:pPr>
            <a:r>
              <a:rPr lang="en-US" altLang="en-US" sz="3200" dirty="0" smtClean="0"/>
              <a:t>Let                         be a random sample taken from a continuous, univariate density </a:t>
            </a:r>
            <a:r>
              <a:rPr lang="en-US" altLang="en-US" sz="3200" i="1" dirty="0" smtClean="0"/>
              <a:t>f</a:t>
            </a:r>
            <a:r>
              <a:rPr lang="en-US" altLang="en-US" sz="3200" dirty="0" smtClean="0"/>
              <a:t>. The kernel density estimator is given by,</a:t>
            </a:r>
          </a:p>
          <a:p>
            <a:pPr algn="just">
              <a:spcBef>
                <a:spcPct val="50000"/>
              </a:spcBef>
            </a:pPr>
            <a:endParaRPr lang="en-US" altLang="en-US" dirty="0" smtClean="0"/>
          </a:p>
          <a:p>
            <a:pPr algn="just">
              <a:spcBef>
                <a:spcPct val="50000"/>
              </a:spcBef>
            </a:pPr>
            <a:endParaRPr lang="en-US" altLang="en-US" dirty="0"/>
          </a:p>
          <a:p>
            <a:pPr algn="just">
              <a:spcBef>
                <a:spcPct val="50000"/>
              </a:spcBef>
            </a:pPr>
            <a:endParaRPr lang="en-US" altLang="en-US" dirty="0" smtClean="0"/>
          </a:p>
          <a:p>
            <a:pPr algn="just">
              <a:spcBef>
                <a:spcPct val="50000"/>
              </a:spcBef>
            </a:pPr>
            <a:r>
              <a:rPr lang="en-US" altLang="en-US" i="1" dirty="0" smtClean="0"/>
              <a:t>The Kernel K</a:t>
            </a:r>
            <a:r>
              <a:rPr lang="en-US" altLang="en-US" dirty="0" smtClean="0"/>
              <a:t> is a positive continuous  function satisfying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dirty="0" smtClean="0"/>
              <a:t> 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130000"/>
              <a:buFont typeface="Wingdings" panose="05000000000000000000" pitchFamily="2" charset="2"/>
              <a:buChar char="§"/>
            </a:pPr>
            <a:endParaRPr lang="en-US" altLang="en-US" i="1" dirty="0"/>
          </a:p>
          <a:p>
            <a:pPr>
              <a:spcBef>
                <a:spcPct val="50000"/>
              </a:spcBef>
              <a:buClr>
                <a:schemeClr val="bg2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i="1" dirty="0" smtClean="0"/>
              <a:t> 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h</a:t>
            </a:r>
            <a:r>
              <a:rPr lang="en-US" altLang="en-US" dirty="0" smtClean="0"/>
              <a:t> is a called the </a:t>
            </a:r>
            <a:r>
              <a:rPr lang="en-US" altLang="en-US" i="1" dirty="0" smtClean="0"/>
              <a:t>bandwidth</a:t>
            </a:r>
            <a:r>
              <a:rPr lang="en-US" altLang="en-US" dirty="0" smtClean="0"/>
              <a:t> 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764C-4AA2-49B2-88D5-D15022575F7D}" type="datetime4">
              <a:rPr lang="en-US" smtClean="0"/>
              <a:pPr/>
              <a:t>May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6101" y="6356350"/>
            <a:ext cx="8098665" cy="365125"/>
          </a:xfrm>
        </p:spPr>
        <p:txBody>
          <a:bodyPr/>
          <a:lstStyle/>
          <a:p>
            <a:r>
              <a:rPr lang="en-US" dirty="0" smtClean="0"/>
              <a:t>International Conference on Applications of Mathematics in Nonlinear Sciences – ANMS2016, Kathmandu, Nepal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8F06-F610-44E2-B909-2731AE42B57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826" y="3087961"/>
            <a:ext cx="5776913" cy="120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501" y="2578649"/>
            <a:ext cx="12192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346101" y="4494782"/>
                <a:ext cx="8304727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 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 ∞</m:t>
                                  </m:r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101" y="4494782"/>
                <a:ext cx="8304727" cy="818879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9004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How we use the mixture model for data clustering (i.e. model based clustering)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45475" y="6305550"/>
            <a:ext cx="10135327" cy="476250"/>
          </a:xfrm>
        </p:spPr>
        <p:txBody>
          <a:bodyPr/>
          <a:lstStyle/>
          <a:p>
            <a:r>
              <a:rPr lang="en-US" dirty="0" smtClean="0"/>
              <a:t>International Conference on Applications of Mathematics in Nonlinear Sciences – ANMS2016, Kathmandu, Nepal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F701-26F8-4314-86EF-49E1DD5B815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79294302"/>
              </p:ext>
            </p:extLst>
          </p:nvPr>
        </p:nvGraphicFramePr>
        <p:xfrm>
          <a:off x="1214438" y="1528763"/>
          <a:ext cx="10807700" cy="5276850"/>
        </p:xfrm>
        <a:graphic>
          <a:graphicData uri="http://schemas.openxmlformats.org/presentationml/2006/ole">
            <p:oleObj spid="_x0000_s5122" name="Document" r:id="rId3" imgW="8819402" imgH="430528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944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</TotalTime>
  <Words>1134</Words>
  <Application>Microsoft Office PowerPoint</Application>
  <PresentationFormat>Custom</PresentationFormat>
  <Paragraphs>347</Paragraphs>
  <Slides>27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Office Theme</vt:lpstr>
      <vt:lpstr>Document</vt:lpstr>
      <vt:lpstr>Equation</vt:lpstr>
      <vt:lpstr>A Comparative Simulation Study  on  Estimation of Density Distributions for Finite Mixtures  and  Data Clustering  using Nonparametric Kernel Smoothing with EM Algorithm </vt:lpstr>
      <vt:lpstr>In this comparative simulation study we focus on …….</vt:lpstr>
      <vt:lpstr>Density Estimation of a mixture (parametrically)</vt:lpstr>
      <vt:lpstr>A parametric approach for estimating mixture distribution functions</vt:lpstr>
      <vt:lpstr>Method of estimating parameters: EM Algorithm</vt:lpstr>
      <vt:lpstr>Slide 6</vt:lpstr>
      <vt:lpstr>EM Algorithm for the Mixture of Gaussians</vt:lpstr>
      <vt:lpstr>Nonparametric Kernel Density Estimation</vt:lpstr>
      <vt:lpstr>How we use the mixture model for data clustering (i.e. model based clustering)</vt:lpstr>
      <vt:lpstr>Data clustering via nonparametric approach </vt:lpstr>
      <vt:lpstr>Algorithm</vt:lpstr>
      <vt:lpstr>Example: Simulation study for density function of three mixture distribution (Numerical test)</vt:lpstr>
      <vt:lpstr>Slide 13</vt:lpstr>
      <vt:lpstr>Slide 14</vt:lpstr>
      <vt:lpstr>Slide 15</vt:lpstr>
      <vt:lpstr>Slide 16</vt:lpstr>
      <vt:lpstr>Slide 17</vt:lpstr>
      <vt:lpstr>Observations from both methods</vt:lpstr>
      <vt:lpstr>Example 02:</vt:lpstr>
      <vt:lpstr>Slide 20</vt:lpstr>
      <vt:lpstr>Slide 21</vt:lpstr>
      <vt:lpstr>Slide 22</vt:lpstr>
      <vt:lpstr>Slide 23</vt:lpstr>
      <vt:lpstr>Slide 24</vt:lpstr>
      <vt:lpstr>Conclusions:</vt:lpstr>
      <vt:lpstr>References:</vt:lpstr>
      <vt:lpstr>  Thank you!.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Simulation Study  on  Estimation of Density Distributions for Finite Mixtures  and  Data Clustering  using Nonparametric Kernel Smoothing with EM Algorithm</dc:title>
  <dc:creator>abeyratne</dc:creator>
  <cp:lastModifiedBy>Maths</cp:lastModifiedBy>
  <cp:revision>98</cp:revision>
  <dcterms:created xsi:type="dcterms:W3CDTF">2016-05-14T05:13:41Z</dcterms:created>
  <dcterms:modified xsi:type="dcterms:W3CDTF">2016-05-23T10:18:03Z</dcterms:modified>
</cp:coreProperties>
</file>