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1493" r:id="rId4"/>
    <p:sldId id="1499" r:id="rId5"/>
    <p:sldId id="258" r:id="rId6"/>
    <p:sldId id="259" r:id="rId7"/>
    <p:sldId id="260" r:id="rId8"/>
    <p:sldId id="261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AF920-196E-4F24-B9DC-397AEA56AB78}" v="2" dt="2020-08-18T13:13:00.659"/>
    <p1510:client id="{D414134C-32BC-494F-9A32-00D3E4E8513A}" v="2" dt="2020-08-18T17:45:41.9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D414134C-32BC-494F-9A32-00D3E4E8513A}"/>
    <pc:docChg chg="custSel addSld modSld">
      <pc:chgData name="Hewner, Mike" userId="7f3f83dd-6dfb-4127-a87f-c1714bd4fac9" providerId="ADAL" clId="{D414134C-32BC-494F-9A32-00D3E4E8513A}" dt="2020-08-18T17:48:15.472" v="248" actId="1076"/>
      <pc:docMkLst>
        <pc:docMk/>
      </pc:docMkLst>
      <pc:sldChg chg="modSp mod">
        <pc:chgData name="Hewner, Mike" userId="7f3f83dd-6dfb-4127-a87f-c1714bd4fac9" providerId="ADAL" clId="{D414134C-32BC-494F-9A32-00D3E4E8513A}" dt="2020-08-18T17:41:22.565" v="72" actId="20577"/>
        <pc:sldMkLst>
          <pc:docMk/>
          <pc:sldMk cId="221017817" sldId="257"/>
        </pc:sldMkLst>
        <pc:spChg chg="mod">
          <ac:chgData name="Hewner, Mike" userId="7f3f83dd-6dfb-4127-a87f-c1714bd4fac9" providerId="ADAL" clId="{D414134C-32BC-494F-9A32-00D3E4E8513A}" dt="2020-08-18T17:41:22.565" v="72" actId="20577"/>
          <ac:spMkLst>
            <pc:docMk/>
            <pc:sldMk cId="221017817" sldId="257"/>
            <ac:spMk id="3" creationId="{2A70DFD2-1D0A-436C-AA7B-A1D7A270C94D}"/>
          </ac:spMkLst>
        </pc:spChg>
      </pc:sldChg>
      <pc:sldChg chg="modSp add mod">
        <pc:chgData name="Hewner, Mike" userId="7f3f83dd-6dfb-4127-a87f-c1714bd4fac9" providerId="ADAL" clId="{D414134C-32BC-494F-9A32-00D3E4E8513A}" dt="2020-08-18T17:44:55.722" v="74" actId="1076"/>
        <pc:sldMkLst>
          <pc:docMk/>
          <pc:sldMk cId="1693381937" sldId="1493"/>
        </pc:sldMkLst>
        <pc:spChg chg="mod">
          <ac:chgData name="Hewner, Mike" userId="7f3f83dd-6dfb-4127-a87f-c1714bd4fac9" providerId="ADAL" clId="{D414134C-32BC-494F-9A32-00D3E4E8513A}" dt="2020-08-18T17:44:55.722" v="74" actId="1076"/>
          <ac:spMkLst>
            <pc:docMk/>
            <pc:sldMk cId="1693381937" sldId="1493"/>
            <ac:spMk id="166913" creationId="{00000000-0000-0000-0000-000000000000}"/>
          </ac:spMkLst>
        </pc:spChg>
      </pc:sldChg>
      <pc:sldChg chg="delSp modSp mod">
        <pc:chgData name="Hewner, Mike" userId="7f3f83dd-6dfb-4127-a87f-c1714bd4fac9" providerId="ADAL" clId="{D414134C-32BC-494F-9A32-00D3E4E8513A}" dt="2020-08-18T17:48:15.472" v="248" actId="1076"/>
        <pc:sldMkLst>
          <pc:docMk/>
          <pc:sldMk cId="1371384839" sldId="1499"/>
        </pc:sldMkLst>
        <pc:spChg chg="mod">
          <ac:chgData name="Hewner, Mike" userId="7f3f83dd-6dfb-4127-a87f-c1714bd4fac9" providerId="ADAL" clId="{D414134C-32BC-494F-9A32-00D3E4E8513A}" dt="2020-08-18T17:48:08.669" v="247" actId="20577"/>
          <ac:spMkLst>
            <pc:docMk/>
            <pc:sldMk cId="1371384839" sldId="1499"/>
            <ac:spMk id="95237" creationId="{00000000-0000-0000-0000-000000000000}"/>
          </ac:spMkLst>
        </pc:spChg>
        <pc:spChg chg="mod">
          <ac:chgData name="Hewner, Mike" userId="7f3f83dd-6dfb-4127-a87f-c1714bd4fac9" providerId="ADAL" clId="{D414134C-32BC-494F-9A32-00D3E4E8513A}" dt="2020-08-18T17:48:15.472" v="248" actId="1076"/>
          <ac:spMkLst>
            <pc:docMk/>
            <pc:sldMk cId="1371384839" sldId="1499"/>
            <ac:spMk id="95249" creationId="{00000000-0000-0000-0000-000000000000}"/>
          </ac:spMkLst>
        </pc:spChg>
        <pc:spChg chg="del">
          <ac:chgData name="Hewner, Mike" userId="7f3f83dd-6dfb-4127-a87f-c1714bd4fac9" providerId="ADAL" clId="{D414134C-32BC-494F-9A32-00D3E4E8513A}" dt="2020-08-18T17:46:09.827" v="77" actId="478"/>
          <ac:spMkLst>
            <pc:docMk/>
            <pc:sldMk cId="1371384839" sldId="1499"/>
            <ac:spMk id="95255" creationId="{00000000-0000-0000-0000-000000000000}"/>
          </ac:spMkLst>
        </pc:spChg>
      </pc:sldChg>
    </pc:docChg>
  </pc:docChgLst>
  <pc:docChgLst>
    <pc:chgData name="Hewner, Mike" userId="7f3f83dd-6dfb-4127-a87f-c1714bd4fac9" providerId="ADAL" clId="{947603B4-9459-49D0-9147-340AA7E24B69}"/>
    <pc:docChg chg="custSel delSld modSld">
      <pc:chgData name="Hewner, Mike" userId="7f3f83dd-6dfb-4127-a87f-c1714bd4fac9" providerId="ADAL" clId="{947603B4-9459-49D0-9147-340AA7E24B69}" dt="2020-08-18T13:17:25.834" v="509" actId="20577"/>
      <pc:docMkLst>
        <pc:docMk/>
      </pc:docMkLst>
      <pc:sldChg chg="modSp">
        <pc:chgData name="Hewner, Mike" userId="7f3f83dd-6dfb-4127-a87f-c1714bd4fac9" providerId="ADAL" clId="{947603B4-9459-49D0-9147-340AA7E24B69}" dt="2020-08-18T13:01:10.517" v="2" actId="20577"/>
        <pc:sldMkLst>
          <pc:docMk/>
          <pc:sldMk cId="2444023059" sldId="256"/>
        </pc:sldMkLst>
        <pc:spChg chg="mod">
          <ac:chgData name="Hewner, Mike" userId="7f3f83dd-6dfb-4127-a87f-c1714bd4fac9" providerId="ADAL" clId="{947603B4-9459-49D0-9147-340AA7E24B69}" dt="2020-08-18T13:01:10.517" v="2" actId="20577"/>
          <ac:spMkLst>
            <pc:docMk/>
            <pc:sldMk cId="2444023059" sldId="256"/>
            <ac:spMk id="12" creationId="{63FB9412-B851-496F-A067-2491C6FE6467}"/>
          </ac:spMkLst>
        </pc:spChg>
      </pc:sldChg>
      <pc:sldChg chg="modSp">
        <pc:chgData name="Hewner, Mike" userId="7f3f83dd-6dfb-4127-a87f-c1714bd4fac9" providerId="ADAL" clId="{947603B4-9459-49D0-9147-340AA7E24B69}" dt="2020-08-18T13:10:09.626" v="268" actId="20577"/>
        <pc:sldMkLst>
          <pc:docMk/>
          <pc:sldMk cId="221017817" sldId="257"/>
        </pc:sldMkLst>
        <pc:spChg chg="mod">
          <ac:chgData name="Hewner, Mike" userId="7f3f83dd-6dfb-4127-a87f-c1714bd4fac9" providerId="ADAL" clId="{947603B4-9459-49D0-9147-340AA7E24B69}" dt="2020-08-18T13:10:09.626" v="268" actId="20577"/>
          <ac:spMkLst>
            <pc:docMk/>
            <pc:sldMk cId="221017817" sldId="257"/>
            <ac:spMk id="3" creationId="{2A70DFD2-1D0A-436C-AA7B-A1D7A270C94D}"/>
          </ac:spMkLst>
        </pc:spChg>
      </pc:sldChg>
      <pc:sldChg chg="modSp">
        <pc:chgData name="Hewner, Mike" userId="7f3f83dd-6dfb-4127-a87f-c1714bd4fac9" providerId="ADAL" clId="{947603B4-9459-49D0-9147-340AA7E24B69}" dt="2020-08-18T13:17:10.069" v="508" actId="20577"/>
        <pc:sldMkLst>
          <pc:docMk/>
          <pc:sldMk cId="2449275427" sldId="263"/>
        </pc:sldMkLst>
        <pc:spChg chg="mod">
          <ac:chgData name="Hewner, Mike" userId="7f3f83dd-6dfb-4127-a87f-c1714bd4fac9" providerId="ADAL" clId="{947603B4-9459-49D0-9147-340AA7E24B69}" dt="2020-08-18T13:17:10.069" v="508" actId="20577"/>
          <ac:spMkLst>
            <pc:docMk/>
            <pc:sldMk cId="2449275427" sldId="263"/>
            <ac:spMk id="3" creationId="{96517DB1-AEFD-419E-A39D-E19F87CE50A0}"/>
          </ac:spMkLst>
        </pc:spChg>
      </pc:sldChg>
      <pc:sldChg chg="del">
        <pc:chgData name="Hewner, Mike" userId="7f3f83dd-6dfb-4127-a87f-c1714bd4fac9" providerId="ADAL" clId="{947603B4-9459-49D0-9147-340AA7E24B69}" dt="2020-08-18T13:13:15.925" v="277" actId="2696"/>
        <pc:sldMkLst>
          <pc:docMk/>
          <pc:sldMk cId="572323628" sldId="265"/>
        </pc:sldMkLst>
      </pc:sldChg>
      <pc:sldChg chg="modSp">
        <pc:chgData name="Hewner, Mike" userId="7f3f83dd-6dfb-4127-a87f-c1714bd4fac9" providerId="ADAL" clId="{947603B4-9459-49D0-9147-340AA7E24B69}" dt="2020-08-18T13:17:25.834" v="509" actId="20577"/>
        <pc:sldMkLst>
          <pc:docMk/>
          <pc:sldMk cId="4005072473" sldId="266"/>
        </pc:sldMkLst>
        <pc:spChg chg="mod">
          <ac:chgData name="Hewner, Mike" userId="7f3f83dd-6dfb-4127-a87f-c1714bd4fac9" providerId="ADAL" clId="{947603B4-9459-49D0-9147-340AA7E24B69}" dt="2020-08-18T13:17:25.834" v="509" actId="20577"/>
          <ac:spMkLst>
            <pc:docMk/>
            <pc:sldMk cId="4005072473" sldId="266"/>
            <ac:spMk id="2" creationId="{306481A8-3AFD-4452-BF10-6CEC8FB542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D08CE-9BEC-47FE-9643-BF266FE2897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20E9E-9814-44BD-9F42-EF308CF13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8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defTabSz="455613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06C1B612-DC72-AE41-9041-DEB6109B5598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  <a:cs typeface="Arial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3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C00F1-228B-45C1-B328-21077DBFD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EE532-B5E4-49BF-921B-E99495AF8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A201B-3BF7-4FFB-AF18-3EBF74DF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E1324-D045-479B-A3B6-D2409E28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1B2B8-0D89-4BA7-9CF4-0DBBEEAE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7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8982-701A-48F2-82CB-84198C06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784F6-3293-4F3C-8BF2-26FCA4C6C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C64B-BE07-4791-BE9C-9DF8EBB4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EC9-8833-4897-8768-B8083F54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AD97D-9B50-435D-91E7-901CF2D1C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6AD28-3D2F-4B0B-9DCE-EF6A00434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FAD49-E523-4DB4-B7DB-1A0B2361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4B5D-84AC-4B34-B0B8-73FA0478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86A8-5BDD-4E7E-8C7D-831C6E4E1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5EFC-210F-42FC-901B-2F4B1B531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767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00E6-D96A-4B70-A100-B1AD07C5B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4A39A-D381-4512-832B-F92C5AA9F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9CEAE-8A43-4DA3-9C63-01BA36C7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96DBF-54FA-49A5-955C-5A89DB67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E048C-5A97-477B-9DE9-E32C6C30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3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7B7-E8A8-42F9-8E4C-898C59140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0C34B6-4659-47CC-AF59-A3A670A45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58C01-4479-4C65-9DA6-F07D9B41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32398-059F-4F27-888F-02CD918B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94A3A-17B9-4F21-B01F-CCA3686E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4D38-32DF-4B49-BAB5-3633E940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EA3F-247D-480F-82DE-4832273FC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13372-7A18-46A4-B004-8F6027A2D3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438CC-BAFF-47CD-8476-515F41B1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F205-5CD6-41EC-8713-3C530976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E2C96-A86A-4B2A-9682-90FA0E9C2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CF9-F038-4781-BDDF-0055EC32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09907-F6F7-4840-A4DA-47CDD5588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08FDE-DEB1-4AC8-9C79-3B9F0EBD7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FDAEE3-EDFF-4CCA-90C1-A72648ADE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148B1-A2CE-4D6E-913D-52A64D8B7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B70F2A-22F5-47D5-AEE4-CADA8E1D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049EB-3848-4549-AAFD-C4717C87C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5AB41-FD4D-4B76-903E-56C1E4DC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3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C9D1-81D9-41F7-9DED-58BEADDA7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505F7C-6D86-4D92-A46B-CB63BE28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A2B2C6-91B7-4807-9F81-4D1A05E88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C37287-FD4A-4C66-B589-24AFEAC8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06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FBB84C-47FC-410E-9A83-B77C001C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995C2-CA1F-4005-B8CF-92CB32E40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92E1E-B234-4C5A-B614-B7C450CB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80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3C17-6B8F-4007-8133-7E368028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3E2A4-A75A-490B-9DFF-4D00652B1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44D0F-A34C-4A98-BD75-11DDBA117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D1648-CBD5-442B-AC7E-7F7A9A006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ECB3B-CE56-4D8A-B8B8-0D194F035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2B787-A571-46AB-85C1-356C3E85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3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C1F8B-4DCA-44C0-9B91-573BAABF4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976ED0-E090-4D2D-A839-59E98743D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9661C-F179-4C38-85ED-34C8B1FC9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2EB6C-61BE-4A8D-83D2-48ED9A73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1C138-15FA-4D79-9BFD-5CED86CB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2A252-CF8E-4696-A730-868F4C1C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04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628C9-C493-42D4-AF82-2D8460AB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E3F93-7717-44DA-95AC-CF2D50809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E5590-A7F7-402C-A124-7416728D0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C353C-85BD-479B-87B1-61F7436E0296}" type="datetimeFigureOut">
              <a:rPr lang="en-US" smtClean="0"/>
              <a:t>8/18/2020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EFCA8-1E1B-451A-9B39-732C78194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EEA5E-9CB0-4D58-84C7-05CC3C6D4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328F8-D5AC-460F-AED5-13EBEC6D30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@hewner/ElfExplorationDuke#README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C151-E455-44D5-BDCA-3DDEA93762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3659" y="616525"/>
            <a:ext cx="11089531" cy="1212275"/>
          </a:xfrm>
        </p:spPr>
        <p:txBody>
          <a:bodyPr/>
          <a:lstStyle/>
          <a:p>
            <a:r>
              <a:rPr lang="en-US" dirty="0"/>
              <a:t>Welcome To Operating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9F77BC-FDC3-4106-A4D9-E2E0CDB03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2889"/>
            <a:ext cx="9144000" cy="425213"/>
          </a:xfrm>
        </p:spPr>
        <p:txBody>
          <a:bodyPr/>
          <a:lstStyle/>
          <a:p>
            <a:r>
              <a:rPr lang="en-US" dirty="0"/>
              <a:t>Your Professors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328D4404-C64C-458F-A632-1EB54CE5ED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77" t="4256" r="12112" b="24633"/>
          <a:stretch/>
        </p:blipFill>
        <p:spPr>
          <a:xfrm>
            <a:off x="4952830" y="2657301"/>
            <a:ext cx="2844869" cy="2844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71ECA9-27BB-4E71-852F-CBC44A2CA783}"/>
              </a:ext>
            </a:extLst>
          </p:cNvPr>
          <p:cNvSpPr txBox="1"/>
          <p:nvPr/>
        </p:nvSpPr>
        <p:spPr>
          <a:xfrm>
            <a:off x="4510475" y="5640367"/>
            <a:ext cx="37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Jeff Chase</a:t>
            </a:r>
          </a:p>
        </p:txBody>
      </p:sp>
      <p:pic>
        <p:nvPicPr>
          <p:cNvPr id="8" name="Picture 7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E4C3AAC8-322D-4A34-98D6-1F2E20A05A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64" r="25045" b="43375"/>
          <a:stretch/>
        </p:blipFill>
        <p:spPr>
          <a:xfrm>
            <a:off x="1524000" y="2657302"/>
            <a:ext cx="2844870" cy="2844871"/>
          </a:xfrm>
          <a:prstGeom prst="rect">
            <a:avLst/>
          </a:prstGeom>
        </p:spPr>
      </p:pic>
      <p:pic>
        <p:nvPicPr>
          <p:cNvPr id="10" name="Picture 9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9B91356A-3B01-4E3B-A134-ECEC6E650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660" y="2701902"/>
            <a:ext cx="2844871" cy="28448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FB9412-B851-496F-A067-2491C6FE6467}"/>
              </a:ext>
            </a:extLst>
          </p:cNvPr>
          <p:cNvSpPr txBox="1"/>
          <p:nvPr/>
        </p:nvSpPr>
        <p:spPr>
          <a:xfrm>
            <a:off x="7939306" y="5640367"/>
            <a:ext cx="37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Danyang</a:t>
            </a:r>
            <a:r>
              <a:rPr lang="en-US" dirty="0"/>
              <a:t> </a:t>
            </a:r>
            <a:r>
              <a:rPr lang="en-US" dirty="0" err="1"/>
              <a:t>Zhuo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405E73-4C70-40CB-9F9A-856EA41EE8D8}"/>
              </a:ext>
            </a:extLst>
          </p:cNvPr>
          <p:cNvSpPr txBox="1"/>
          <p:nvPr/>
        </p:nvSpPr>
        <p:spPr>
          <a:xfrm>
            <a:off x="1223252" y="5640367"/>
            <a:ext cx="3729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Michael Hewner</a:t>
            </a:r>
          </a:p>
        </p:txBody>
      </p:sp>
    </p:spTree>
    <p:extLst>
      <p:ext uri="{BB962C8B-B14F-4D97-AF65-F5344CB8AC3E}">
        <p14:creationId xmlns:p14="http://schemas.microsoft.com/office/powerpoint/2010/main" val="2444023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55621-DC75-4D39-8321-D7D02CAF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Hopes for the course as a whole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7DB1-AEFD-419E-A39D-E19F87CE5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your understanding of OS on a variety of topics both from the lectures and free the weekly papers</a:t>
            </a:r>
          </a:p>
          <a:p>
            <a:r>
              <a:rPr lang="en-US" dirty="0"/>
              <a:t>Give you plenty of experience writing low level code</a:t>
            </a:r>
          </a:p>
          <a:p>
            <a:r>
              <a:rPr lang="en-US" dirty="0"/>
              <a:t>A final project that will let you explore a topic of interest to you deeply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275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1A8-3AFD-4452-BF10-6CEC8FB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DFD2-1D0A-436C-AA7B-A1D7A270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Monday:</a:t>
            </a:r>
            <a:r>
              <a:rPr lang="en-US" dirty="0"/>
              <a:t> Major assignment due, submitted through git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Tuesday 3:30PM:</a:t>
            </a:r>
            <a:r>
              <a:rPr lang="en-US" dirty="0"/>
              <a:t> Weekly optional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Wednesday:</a:t>
            </a:r>
            <a:r>
              <a:rPr lang="en-US" dirty="0"/>
              <a:t> Pre-discussion quiz due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Thursday 3:30PM:</a:t>
            </a:r>
            <a:r>
              <a:rPr lang="en-US" dirty="0"/>
              <a:t> Paper Discussion</a:t>
            </a:r>
          </a:p>
          <a:p>
            <a:r>
              <a:rPr lang="en-US" b="1" dirty="0"/>
              <a:t>Friday: </a:t>
            </a:r>
            <a:r>
              <a:rPr lang="en-US" dirty="0"/>
              <a:t>Discussion Reflection Due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sure you get your Linux environment set up following the Docker Desktop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Tuesday’s zoom is usually optional, but next Tuesday we’re going to go through the syllabus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paper is ready for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assignment JOS is due Monday 8/24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7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481A8-3AFD-4452-BF10-6CEC8FB5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DFD2-1D0A-436C-AA7B-A1D7A270C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Monday:</a:t>
            </a:r>
            <a:r>
              <a:rPr lang="en-US" dirty="0"/>
              <a:t> Major assignment due, submitted through git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Tuesday 3:30PM:</a:t>
            </a:r>
            <a:r>
              <a:rPr lang="en-US" dirty="0"/>
              <a:t> Weekly optional chat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Wednesday:</a:t>
            </a:r>
            <a:r>
              <a:rPr lang="en-US" dirty="0"/>
              <a:t> Pre-discussion quiz due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Thursday 3:30PM:</a:t>
            </a:r>
            <a:r>
              <a:rPr lang="en-US" dirty="0"/>
              <a:t> Paper Discussion</a:t>
            </a:r>
          </a:p>
          <a:p>
            <a:r>
              <a:rPr lang="en-US" b="1" dirty="0"/>
              <a:t>Friday: </a:t>
            </a:r>
            <a:r>
              <a:rPr lang="en-US" dirty="0"/>
              <a:t>Discussion Reflection Due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you aren’t familiar with the 510 topics, check out the 310 lectures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 sure you get your Linux environment set up following the Docker Desktop instructions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Tuesday’s zoom is usually optional, but next Tuesday we’re going to go through the syllabus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paper is ready for 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 assignment JOS is due Monday 8/24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17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2787" y="-239782"/>
            <a:ext cx="8226425" cy="1554163"/>
          </a:xfrm>
        </p:spPr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</a:rPr>
              <a:t>What’</a:t>
            </a:r>
            <a:r>
              <a:rPr lang="en-US" altLang="ja-JP" sz="3200" dirty="0">
                <a:latin typeface="Arial" charset="0"/>
                <a:ea typeface="ＭＳ Ｐゴシック" charset="0"/>
              </a:rPr>
              <a:t>s in an object file or executable?</a:t>
            </a:r>
            <a:endParaRPr lang="en-US" sz="3200" dirty="0">
              <a:latin typeface="Arial" charset="0"/>
              <a:ea typeface="ＭＳ Ｐゴシック" charset="0"/>
            </a:endParaRPr>
          </a:p>
        </p:txBody>
      </p:sp>
      <p:sp>
        <p:nvSpPr>
          <p:cNvPr id="166914" name="Text Box 3"/>
          <p:cNvSpPr txBox="1">
            <a:spLocks noChangeArrowheads="1"/>
          </p:cNvSpPr>
          <p:nvPr/>
        </p:nvSpPr>
        <p:spPr bwMode="auto">
          <a:xfrm>
            <a:off x="8180389" y="4202063"/>
            <a:ext cx="2116285" cy="23083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int j = 327;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char* s = </a:t>
            </a:r>
            <a:r>
              <a:rPr lang="ja-JP" altLang="en-US" sz="1600">
                <a:solidFill>
                  <a:srgbClr val="003367"/>
                </a:solidFill>
                <a:cs typeface="Arial" charset="0"/>
              </a:rPr>
              <a:t>“</a:t>
            </a:r>
            <a:r>
              <a:rPr lang="en-US" altLang="ja-JP" sz="1600">
                <a:solidFill>
                  <a:srgbClr val="003367"/>
                </a:solidFill>
                <a:cs typeface="Arial" charset="0"/>
              </a:rPr>
              <a:t>hello\n</a:t>
            </a:r>
            <a:r>
              <a:rPr lang="ja-JP" altLang="en-US" sz="1600">
                <a:solidFill>
                  <a:srgbClr val="003367"/>
                </a:solidFill>
                <a:cs typeface="Arial" charset="0"/>
              </a:rPr>
              <a:t>”</a:t>
            </a:r>
            <a:r>
              <a:rPr lang="en-US" altLang="ja-JP" sz="1600">
                <a:solidFill>
                  <a:srgbClr val="003367"/>
                </a:solidFill>
                <a:cs typeface="Arial" charset="0"/>
              </a:rPr>
              <a:t>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char sbuf[512];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1600">
              <a:solidFill>
                <a:srgbClr val="003367"/>
              </a:solidFill>
              <a:cs typeface="Arial" charset="0"/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int p() {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        int k = 0;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        j = write(1, s, 6);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       return(j);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003367"/>
                </a:solidFill>
                <a:cs typeface="Arial" charset="0"/>
              </a:rPr>
              <a:t>} </a:t>
            </a:r>
          </a:p>
        </p:txBody>
      </p:sp>
      <p:grpSp>
        <p:nvGrpSpPr>
          <p:cNvPr id="166915" name="Group 4"/>
          <p:cNvGrpSpPr>
            <a:grpSpLocks/>
          </p:cNvGrpSpPr>
          <p:nvPr/>
        </p:nvGrpSpPr>
        <p:grpSpPr bwMode="auto">
          <a:xfrm>
            <a:off x="5580063" y="1903413"/>
            <a:ext cx="958850" cy="3905250"/>
            <a:chOff x="3792" y="864"/>
            <a:chExt cx="480" cy="1955"/>
          </a:xfrm>
        </p:grpSpPr>
        <p:sp>
          <p:nvSpPr>
            <p:cNvPr id="166928" name="AutoShape 5"/>
            <p:cNvSpPr>
              <a:spLocks noChangeArrowheads="1"/>
            </p:cNvSpPr>
            <p:nvPr/>
          </p:nvSpPr>
          <p:spPr bwMode="auto">
            <a:xfrm>
              <a:off x="3792" y="963"/>
              <a:ext cx="480" cy="384"/>
            </a:xfrm>
            <a:prstGeom prst="flowChartProcess">
              <a:avLst/>
            </a:prstGeom>
            <a:solidFill>
              <a:srgbClr val="33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 dirty="0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text</a:t>
              </a:r>
              <a:endParaRPr lang="en-US" sz="14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29" name="AutoShape 6"/>
            <p:cNvSpPr>
              <a:spLocks noChangeArrowheads="1"/>
            </p:cNvSpPr>
            <p:nvPr/>
          </p:nvSpPr>
          <p:spPr bwMode="auto">
            <a:xfrm>
              <a:off x="3792" y="1347"/>
              <a:ext cx="480" cy="230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data</a:t>
              </a:r>
              <a:endParaRPr lang="en-US" sz="1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0" name="AutoShape 7"/>
            <p:cNvSpPr>
              <a:spLocks noChangeArrowheads="1"/>
            </p:cNvSpPr>
            <p:nvPr/>
          </p:nvSpPr>
          <p:spPr bwMode="auto">
            <a:xfrm>
              <a:off x="3792" y="1347"/>
              <a:ext cx="480" cy="230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idata</a:t>
              </a:r>
              <a:endParaRPr lang="en-US" sz="1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1" name="AutoShape 8"/>
            <p:cNvSpPr>
              <a:spLocks noChangeArrowheads="1"/>
            </p:cNvSpPr>
            <p:nvPr/>
          </p:nvSpPr>
          <p:spPr bwMode="auto">
            <a:xfrm>
              <a:off x="3792" y="1577"/>
              <a:ext cx="480" cy="229"/>
            </a:xfrm>
            <a:prstGeom prst="flowChartProcess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2000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wdata</a:t>
              </a:r>
              <a:endParaRPr lang="en-US" sz="1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2" name="AutoShape 9"/>
            <p:cNvSpPr>
              <a:spLocks noChangeArrowheads="1"/>
            </p:cNvSpPr>
            <p:nvPr/>
          </p:nvSpPr>
          <p:spPr bwMode="auto">
            <a:xfrm>
              <a:off x="3792" y="864"/>
              <a:ext cx="480" cy="99"/>
            </a:xfrm>
            <a:prstGeom prst="flowChartProcess">
              <a:avLst/>
            </a:prstGeom>
            <a:solidFill>
              <a:srgbClr val="969696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header</a:t>
              </a:r>
              <a:endParaRPr lang="en-US" sz="14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3" name="AutoShape 10"/>
            <p:cNvSpPr>
              <a:spLocks noChangeArrowheads="1"/>
            </p:cNvSpPr>
            <p:nvPr/>
          </p:nvSpPr>
          <p:spPr bwMode="auto">
            <a:xfrm>
              <a:off x="3792" y="1806"/>
              <a:ext cx="480" cy="507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symbol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table</a:t>
              </a:r>
              <a:endParaRPr lang="en-US" sz="120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66934" name="AutoShape 11"/>
            <p:cNvSpPr>
              <a:spLocks noChangeArrowheads="1"/>
            </p:cNvSpPr>
            <p:nvPr/>
          </p:nvSpPr>
          <p:spPr bwMode="auto">
            <a:xfrm>
              <a:off x="3792" y="2313"/>
              <a:ext cx="480" cy="506"/>
            </a:xfrm>
            <a:prstGeom prst="flowChartProcess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relocation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600" dirty="0">
                  <a:solidFill>
                    <a:srgbClr val="003367"/>
                  </a:solidFill>
                  <a:latin typeface="Arial" charset="0"/>
                  <a:ea typeface="ＭＳ Ｐゴシック" charset="0"/>
                  <a:cs typeface="Arial" charset="0"/>
                </a:rPr>
                <a:t>records</a:t>
              </a:r>
            </a:p>
          </p:txBody>
        </p:sp>
      </p:grpSp>
      <p:cxnSp>
        <p:nvCxnSpPr>
          <p:cNvPr id="166916" name="AutoShape 12"/>
          <p:cNvCxnSpPr>
            <a:cxnSpLocks noChangeShapeType="1"/>
          </p:cNvCxnSpPr>
          <p:nvPr/>
        </p:nvCxnSpPr>
        <p:spPr bwMode="auto">
          <a:xfrm flipV="1">
            <a:off x="5051426" y="2789239"/>
            <a:ext cx="506413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6917" name="AutoShape 13"/>
          <p:cNvCxnSpPr>
            <a:cxnSpLocks noChangeShapeType="1"/>
            <a:endCxn id="166931" idx="1"/>
          </p:cNvCxnSpPr>
          <p:nvPr/>
        </p:nvCxnSpPr>
        <p:spPr bwMode="auto">
          <a:xfrm>
            <a:off x="5051425" y="3376614"/>
            <a:ext cx="528638" cy="179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66918" name="AutoShape 14"/>
          <p:cNvCxnSpPr>
            <a:cxnSpLocks noChangeShapeType="1"/>
          </p:cNvCxnSpPr>
          <p:nvPr/>
        </p:nvCxnSpPr>
        <p:spPr bwMode="auto">
          <a:xfrm flipV="1">
            <a:off x="5051426" y="3094039"/>
            <a:ext cx="506413" cy="282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66922" name="AutoShape 18"/>
          <p:cNvSpPr>
            <a:spLocks/>
          </p:cNvSpPr>
          <p:nvPr/>
        </p:nvSpPr>
        <p:spPr bwMode="auto">
          <a:xfrm>
            <a:off x="5124451" y="3868738"/>
            <a:ext cx="314325" cy="1885950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4" name="Rectangle 20"/>
          <p:cNvSpPr>
            <a:spLocks noChangeArrowheads="1"/>
          </p:cNvSpPr>
          <p:nvPr/>
        </p:nvSpPr>
        <p:spPr bwMode="auto">
          <a:xfrm>
            <a:off x="6609509" y="2136964"/>
            <a:ext cx="2274982" cy="459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800080"/>
                </a:solidFill>
                <a:latin typeface="Arial" charset="0"/>
                <a:ea typeface="ＭＳ Ｐゴシック" charset="0"/>
                <a:cs typeface="Arial" charset="0"/>
              </a:rPr>
              <a:t>program instructions</a:t>
            </a:r>
          </a:p>
          <a:p>
            <a:pPr algn="ctr" fontAlgn="base">
              <a:lnSpc>
                <a:spcPct val="6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p</a:t>
            </a:r>
            <a:endParaRPr lang="en-US" dirty="0">
              <a:solidFill>
                <a:srgbClr val="800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5" name="Rectangle 21"/>
          <p:cNvSpPr>
            <a:spLocks noChangeArrowheads="1"/>
          </p:cNvSpPr>
          <p:nvPr/>
        </p:nvSpPr>
        <p:spPr bwMode="auto">
          <a:xfrm>
            <a:off x="6634737" y="2873809"/>
            <a:ext cx="2967479" cy="481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800080"/>
                </a:solidFill>
                <a:latin typeface="Arial" charset="0"/>
                <a:ea typeface="ＭＳ Ｐゴシック" charset="0"/>
                <a:cs typeface="Arial" charset="0"/>
              </a:rPr>
              <a:t>immutable data (constants)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ja-JP" alt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hello\n</a:t>
            </a:r>
            <a:r>
              <a:rPr lang="ja-JP" altLang="en-US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”</a:t>
            </a:r>
            <a:endParaRPr lang="en-US" dirty="0">
              <a:solidFill>
                <a:srgbClr val="800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6" name="Rectangle 22"/>
          <p:cNvSpPr>
            <a:spLocks noChangeArrowheads="1"/>
          </p:cNvSpPr>
          <p:nvPr/>
        </p:nvSpPr>
        <p:spPr bwMode="auto">
          <a:xfrm>
            <a:off x="6595980" y="3393724"/>
            <a:ext cx="277511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800080"/>
                </a:solidFill>
                <a:latin typeface="Arial" charset="0"/>
                <a:ea typeface="ＭＳ Ｐゴシック" charset="0"/>
                <a:cs typeface="Arial" charset="0"/>
              </a:rPr>
              <a:t>writable global/static data</a:t>
            </a:r>
          </a:p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j, s, </a:t>
            </a:r>
            <a:r>
              <a:rPr lang="en-US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sbuf</a:t>
            </a:r>
            <a:endParaRPr lang="en-US" dirty="0">
              <a:solidFill>
                <a:srgbClr val="80008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6927" name="Rectangle 23"/>
          <p:cNvSpPr>
            <a:spLocks noChangeArrowheads="1"/>
          </p:cNvSpPr>
          <p:nvPr/>
        </p:nvSpPr>
        <p:spPr bwMode="auto">
          <a:xfrm>
            <a:off x="6544372" y="4149814"/>
            <a:ext cx="1300356" cy="290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j, s, p, </a:t>
            </a:r>
            <a:r>
              <a:rPr lang="en-US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sbuf</a:t>
            </a:r>
            <a:endParaRPr lang="en-US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2954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Header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</a:t>
            </a:r>
            <a:r>
              <a:rPr lang="ja-JP" alt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“</a:t>
            </a:r>
            <a:r>
              <a:rPr lang="en-US" altLang="ja-JP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magic number</a:t>
            </a:r>
            <a:r>
              <a:rPr lang="ja-JP" alt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”</a:t>
            </a:r>
            <a:endParaRPr lang="en-US" altLang="ja-JP" sz="2000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indicates type of file/image.</a:t>
            </a:r>
            <a:endParaRPr lang="en-US" sz="2000" dirty="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220980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Section table an array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of 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(offset, </a:t>
            </a:r>
            <a:r>
              <a:rPr lang="en-US" sz="2000" b="1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len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, </a:t>
            </a:r>
            <a:r>
              <a:rPr lang="en-US" sz="2000" b="1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startVA</a:t>
            </a: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)</a:t>
            </a:r>
            <a:endParaRPr lang="en-US" sz="2000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810000" y="3276601"/>
            <a:ext cx="14334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sections</a:t>
            </a:r>
            <a:endParaRPr lang="en-US" sz="1600" b="1" dirty="0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05000" y="3886200"/>
            <a:ext cx="333840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Metadata used by tools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Options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: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sz="2000" dirty="0">
                <a:solidFill>
                  <a:srgbClr val="003367"/>
                </a:solidFill>
                <a:cs typeface="Arial" charset="0"/>
              </a:rPr>
              <a:t>R</a:t>
            </a:r>
            <a:r>
              <a:rPr lang="en-US" sz="2000" dirty="0" err="1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emove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after final link step and strip (compact).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Char char="-"/>
              <a:defRPr/>
            </a:pPr>
            <a:r>
              <a:rPr lang="en-US" sz="2000" dirty="0">
                <a:solidFill>
                  <a:srgbClr val="003367"/>
                </a:solidFill>
                <a:cs typeface="Arial" charset="0"/>
              </a:rPr>
              <a:t>Or: add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more symbol info for debugger.</a:t>
            </a:r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4876800" y="1622424"/>
            <a:ext cx="685800" cy="28257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9" name="Line 40"/>
          <p:cNvSpPr>
            <a:spLocks noChangeShapeType="1"/>
          </p:cNvSpPr>
          <p:nvPr/>
        </p:nvSpPr>
        <p:spPr bwMode="auto">
          <a:xfrm flipV="1">
            <a:off x="4572000" y="2057399"/>
            <a:ext cx="99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4561CD-6806-2843-9207-3604AA86643E}"/>
              </a:ext>
            </a:extLst>
          </p:cNvPr>
          <p:cNvSpPr/>
          <p:nvPr/>
        </p:nvSpPr>
        <p:spPr>
          <a:xfrm>
            <a:off x="1928812" y="6381690"/>
            <a:ext cx="55387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Sections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 are byte offset ranges within the file.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8200DAE-A171-9A4B-9BA5-34307D6669FD}"/>
              </a:ext>
            </a:extLst>
          </p:cNvPr>
          <p:cNvSpPr/>
          <p:nvPr/>
        </p:nvSpPr>
        <p:spPr>
          <a:xfrm>
            <a:off x="6306016" y="1011989"/>
            <a:ext cx="337138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e.g., an ELF </a:t>
            </a:r>
            <a:r>
              <a:rPr lang="en-US" sz="2000" dirty="0">
                <a:solidFill>
                  <a:srgbClr val="003367"/>
                </a:solidFill>
                <a:cs typeface="Arial" charset="0"/>
              </a:rPr>
              <a:t>or </a:t>
            </a: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  <a:cs typeface="Arial" charset="0"/>
              </a:rPr>
              <a:t>Mach-O file</a:t>
            </a:r>
          </a:p>
        </p:txBody>
      </p:sp>
    </p:spTree>
    <p:extLst>
      <p:ext uri="{BB962C8B-B14F-4D97-AF65-F5344CB8AC3E}">
        <p14:creationId xmlns:p14="http://schemas.microsoft.com/office/powerpoint/2010/main" val="1693381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nip Single Corner Rectangle 78"/>
          <p:cNvSpPr/>
          <p:nvPr/>
        </p:nvSpPr>
        <p:spPr bwMode="auto">
          <a:xfrm flipH="1">
            <a:off x="3014663" y="2971801"/>
            <a:ext cx="1219200" cy="1381125"/>
          </a:xfrm>
          <a:prstGeom prst="snip1Rect">
            <a:avLst/>
          </a:prstGeom>
          <a:solidFill>
            <a:srgbClr val="99867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95234" name="Text Box 93"/>
          <p:cNvSpPr txBox="1">
            <a:spLocks noChangeArrowheads="1"/>
          </p:cNvSpPr>
          <p:nvPr/>
        </p:nvSpPr>
        <p:spPr bwMode="auto">
          <a:xfrm>
            <a:off x="2938463" y="3919539"/>
            <a:ext cx="18351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200" b="1">
                <a:solidFill>
                  <a:srgbClr val="000000"/>
                </a:solidFill>
              </a:rPr>
              <a:t>Program</a:t>
            </a:r>
          </a:p>
        </p:txBody>
      </p:sp>
      <p:sp>
        <p:nvSpPr>
          <p:cNvPr id="99" name="Down Arrow 98"/>
          <p:cNvSpPr/>
          <p:nvPr/>
        </p:nvSpPr>
        <p:spPr bwMode="auto">
          <a:xfrm rot="5400000" flipV="1">
            <a:off x="6130926" y="1684338"/>
            <a:ext cx="127000" cy="3921125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defRPr/>
            </a:pPr>
            <a:endParaRPr lang="en-US" sz="2400">
              <a:solidFill>
                <a:prstClr val="white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9523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Running a program</a:t>
            </a:r>
          </a:p>
        </p:txBody>
      </p:sp>
      <p:sp>
        <p:nvSpPr>
          <p:cNvPr id="95237" name="TextBox 52"/>
          <p:cNvSpPr txBox="1">
            <a:spLocks noChangeArrowheads="1"/>
          </p:cNvSpPr>
          <p:nvPr/>
        </p:nvSpPr>
        <p:spPr bwMode="auto">
          <a:xfrm>
            <a:off x="838200" y="5029200"/>
            <a:ext cx="1051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When a program launches, the OS initializes a 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process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 with a </a:t>
            </a:r>
            <a:r>
              <a:rPr lang="en-US" sz="2400" b="1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virtual memory </a:t>
            </a:r>
            <a:r>
              <a:rPr lang="en-US" sz="24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to store the running program’s code and data.  Data from the program file are copied to specific offsets in memory that the code expects.</a:t>
            </a:r>
          </a:p>
        </p:txBody>
      </p:sp>
      <p:sp>
        <p:nvSpPr>
          <p:cNvPr id="95238" name="AutoShape 21"/>
          <p:cNvSpPr>
            <a:spLocks noChangeArrowheads="1"/>
          </p:cNvSpPr>
          <p:nvPr/>
        </p:nvSpPr>
        <p:spPr bwMode="auto">
          <a:xfrm>
            <a:off x="8272464" y="2514601"/>
            <a:ext cx="1328737" cy="511175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39" name="AutoShape 22"/>
          <p:cNvSpPr>
            <a:spLocks noChangeArrowheads="1"/>
          </p:cNvSpPr>
          <p:nvPr/>
        </p:nvSpPr>
        <p:spPr bwMode="auto">
          <a:xfrm>
            <a:off x="8272464" y="3025775"/>
            <a:ext cx="1328737" cy="306388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40" name="AutoShape 23"/>
          <p:cNvSpPr>
            <a:spLocks noChangeArrowheads="1"/>
          </p:cNvSpPr>
          <p:nvPr/>
        </p:nvSpPr>
        <p:spPr bwMode="auto">
          <a:xfrm>
            <a:off x="8272464" y="3332164"/>
            <a:ext cx="1328737" cy="511175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41" name="AutoShape 24"/>
          <p:cNvSpPr>
            <a:spLocks noChangeArrowheads="1"/>
          </p:cNvSpPr>
          <p:nvPr/>
        </p:nvSpPr>
        <p:spPr bwMode="auto">
          <a:xfrm>
            <a:off x="8272464" y="3843338"/>
            <a:ext cx="1328737" cy="1016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42" name="AutoShape 25"/>
          <p:cNvSpPr>
            <a:spLocks noChangeArrowheads="1"/>
          </p:cNvSpPr>
          <p:nvPr/>
        </p:nvSpPr>
        <p:spPr bwMode="auto">
          <a:xfrm>
            <a:off x="8272464" y="3944939"/>
            <a:ext cx="1328737" cy="511175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 sz="16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43" name="AutoShape 26"/>
          <p:cNvSpPr>
            <a:spLocks noChangeArrowheads="1"/>
          </p:cNvSpPr>
          <p:nvPr/>
        </p:nvSpPr>
        <p:spPr bwMode="auto">
          <a:xfrm>
            <a:off x="8272464" y="4456114"/>
            <a:ext cx="1328737" cy="306387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endParaRPr lang="en-US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58" name="AutoShape 29"/>
          <p:cNvSpPr>
            <a:spLocks noChangeArrowheads="1"/>
          </p:cNvSpPr>
          <p:nvPr/>
        </p:nvSpPr>
        <p:spPr bwMode="auto">
          <a:xfrm>
            <a:off x="3352801" y="3205163"/>
            <a:ext cx="576263" cy="2032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59" name="AutoShape 30"/>
          <p:cNvSpPr>
            <a:spLocks noChangeArrowheads="1"/>
          </p:cNvSpPr>
          <p:nvPr/>
        </p:nvSpPr>
        <p:spPr bwMode="auto">
          <a:xfrm>
            <a:off x="3352801" y="3408363"/>
            <a:ext cx="576263" cy="122238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srgbClr val="37305A"/>
                </a:solidFill>
                <a:latin typeface="Arial" charset="0"/>
                <a:ea typeface="ＭＳ Ｐゴシック" charset="0"/>
              </a:rPr>
              <a:t>data</a:t>
            </a: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60" name="AutoShape 31"/>
          <p:cNvSpPr>
            <a:spLocks noChangeArrowheads="1"/>
          </p:cNvSpPr>
          <p:nvPr/>
        </p:nvSpPr>
        <p:spPr bwMode="auto">
          <a:xfrm>
            <a:off x="3352801" y="3408363"/>
            <a:ext cx="576263" cy="122238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61" name="AutoShape 32"/>
          <p:cNvSpPr>
            <a:spLocks noChangeArrowheads="1"/>
          </p:cNvSpPr>
          <p:nvPr/>
        </p:nvSpPr>
        <p:spPr bwMode="auto">
          <a:xfrm>
            <a:off x="3352801" y="3530600"/>
            <a:ext cx="576263" cy="12065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>
              <a:buClr>
                <a:srgbClr val="000000"/>
              </a:buClr>
              <a:buSzPct val="100000"/>
            </a:pPr>
            <a:endParaRPr lang="en-US">
              <a:solidFill>
                <a:srgbClr val="37305A"/>
              </a:solidFill>
            </a:endParaRPr>
          </a:p>
        </p:txBody>
      </p:sp>
      <p:sp>
        <p:nvSpPr>
          <p:cNvPr id="95262" name="AutoShape 33"/>
          <p:cNvSpPr>
            <a:spLocks noChangeArrowheads="1"/>
          </p:cNvSpPr>
          <p:nvPr/>
        </p:nvSpPr>
        <p:spPr bwMode="auto">
          <a:xfrm>
            <a:off x="3352801" y="3152775"/>
            <a:ext cx="576263" cy="52388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95263" name="AutoShape 34"/>
          <p:cNvSpPr>
            <a:spLocks noChangeArrowheads="1"/>
          </p:cNvSpPr>
          <p:nvPr/>
        </p:nvSpPr>
        <p:spPr bwMode="auto">
          <a:xfrm>
            <a:off x="3352801" y="3651250"/>
            <a:ext cx="576263" cy="268288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400">
              <a:solidFill>
                <a:srgbClr val="37305A"/>
              </a:solidFill>
              <a:latin typeface="Arial" charset="0"/>
              <a:ea typeface="ＭＳ Ｐゴシック" charset="0"/>
            </a:endParaRPr>
          </a:p>
        </p:txBody>
      </p:sp>
      <p:cxnSp>
        <p:nvCxnSpPr>
          <p:cNvPr id="95246" name="Straight Connector 292"/>
          <p:cNvCxnSpPr>
            <a:cxnSpLocks noChangeShapeType="1"/>
            <a:stCxn id="95258" idx="0"/>
          </p:cNvCxnSpPr>
          <p:nvPr/>
        </p:nvCxnSpPr>
        <p:spPr bwMode="auto">
          <a:xfrm flipV="1">
            <a:off x="3640139" y="2139951"/>
            <a:ext cx="1431925" cy="1065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5247" name="Straight Connector 292"/>
          <p:cNvCxnSpPr>
            <a:cxnSpLocks noChangeShapeType="1"/>
            <a:stCxn id="95258" idx="2"/>
          </p:cNvCxnSpPr>
          <p:nvPr/>
        </p:nvCxnSpPr>
        <p:spPr bwMode="auto">
          <a:xfrm flipV="1">
            <a:off x="3640139" y="2139951"/>
            <a:ext cx="1431925" cy="1268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5248" name="Straight Connector 292"/>
          <p:cNvCxnSpPr>
            <a:cxnSpLocks noChangeShapeType="1"/>
            <a:stCxn id="95261" idx="0"/>
          </p:cNvCxnSpPr>
          <p:nvPr/>
        </p:nvCxnSpPr>
        <p:spPr bwMode="auto">
          <a:xfrm flipV="1">
            <a:off x="3640139" y="2139950"/>
            <a:ext cx="1431925" cy="1390650"/>
          </a:xfrm>
          <a:prstGeom prst="line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5249" name="Rectangle 302"/>
          <p:cNvSpPr>
            <a:spLocks noChangeArrowheads="1"/>
          </p:cNvSpPr>
          <p:nvPr/>
        </p:nvSpPr>
        <p:spPr bwMode="auto">
          <a:xfrm>
            <a:off x="4180251" y="1404422"/>
            <a:ext cx="38314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These chunks are defined in the</a:t>
            </a:r>
          </a:p>
          <a:p>
            <a:pPr algn="ctr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lang="en-US" sz="2000" dirty="0">
                <a:solidFill>
                  <a:srgbClr val="003367"/>
                </a:solidFill>
                <a:latin typeface="Arial" charset="0"/>
                <a:ea typeface="ＭＳ Ｐゴシック" charset="0"/>
              </a:rPr>
              <a:t>program header  part of the elf</a:t>
            </a:r>
          </a:p>
        </p:txBody>
      </p:sp>
      <p:cxnSp>
        <p:nvCxnSpPr>
          <p:cNvPr id="95250" name="Straight Connector 292"/>
          <p:cNvCxnSpPr>
            <a:cxnSpLocks noChangeShapeType="1"/>
            <a:stCxn id="95238" idx="1"/>
          </p:cNvCxnSpPr>
          <p:nvPr/>
        </p:nvCxnSpPr>
        <p:spPr bwMode="auto">
          <a:xfrm flipH="1" flipV="1">
            <a:off x="6842125" y="2133600"/>
            <a:ext cx="1430338" cy="636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5251" name="Straight Connector 292"/>
          <p:cNvCxnSpPr>
            <a:cxnSpLocks noChangeShapeType="1"/>
            <a:stCxn id="95239" idx="1"/>
          </p:cNvCxnSpPr>
          <p:nvPr/>
        </p:nvCxnSpPr>
        <p:spPr bwMode="auto">
          <a:xfrm flipH="1" flipV="1">
            <a:off x="6842125" y="2133601"/>
            <a:ext cx="1430338" cy="1044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5252" name="Straight Connector 292"/>
          <p:cNvCxnSpPr>
            <a:cxnSpLocks noChangeShapeType="1"/>
          </p:cNvCxnSpPr>
          <p:nvPr/>
        </p:nvCxnSpPr>
        <p:spPr bwMode="auto">
          <a:xfrm flipH="1" flipV="1">
            <a:off x="6840539" y="2133600"/>
            <a:ext cx="1431925" cy="1390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5256" name="Text Box 93"/>
          <p:cNvSpPr txBox="1">
            <a:spLocks noChangeArrowheads="1"/>
          </p:cNvSpPr>
          <p:nvPr/>
        </p:nvSpPr>
        <p:spPr bwMode="auto">
          <a:xfrm>
            <a:off x="6248400" y="2840039"/>
            <a:ext cx="1835150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</a:rPr>
              <a:t>segments</a:t>
            </a:r>
          </a:p>
        </p:txBody>
      </p:sp>
      <p:sp>
        <p:nvSpPr>
          <p:cNvPr id="95257" name="Text Box 93"/>
          <p:cNvSpPr txBox="1">
            <a:spLocks noChangeArrowheads="1"/>
          </p:cNvSpPr>
          <p:nvPr/>
        </p:nvSpPr>
        <p:spPr bwMode="auto">
          <a:xfrm>
            <a:off x="8153401" y="1463002"/>
            <a:ext cx="1493837" cy="1356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000000"/>
                </a:solidFill>
              </a:rPr>
              <a:t>Process </a:t>
            </a:r>
            <a:r>
              <a:rPr lang="en-US" sz="2000" dirty="0">
                <a:solidFill>
                  <a:srgbClr val="000000"/>
                </a:solidFill>
              </a:rPr>
              <a:t>with</a:t>
            </a:r>
            <a:r>
              <a:rPr lang="en-US" sz="2000" b="1" dirty="0">
                <a:solidFill>
                  <a:srgbClr val="000000"/>
                </a:solidFill>
              </a:rPr>
              <a:t> virtual memory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200" b="1" dirty="0">
              <a:solidFill>
                <a:srgbClr val="000000"/>
              </a:solidFill>
            </a:endParaRPr>
          </a:p>
        </p:txBody>
      </p:sp>
      <p:sp>
        <p:nvSpPr>
          <p:cNvPr id="36" name="Text Box 93"/>
          <p:cNvSpPr txBox="1">
            <a:spLocks noChangeArrowheads="1"/>
          </p:cNvSpPr>
          <p:nvPr/>
        </p:nvSpPr>
        <p:spPr bwMode="auto">
          <a:xfrm>
            <a:off x="4529139" y="3810930"/>
            <a:ext cx="3438525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err="1">
                <a:solidFill>
                  <a:schemeClr val="tx1"/>
                </a:solidFill>
              </a:rPr>
              <a:t>oad</a:t>
            </a:r>
            <a:r>
              <a:rPr lang="en-US" sz="2000" dirty="0">
                <a:solidFill>
                  <a:schemeClr val="tx1"/>
                </a:solidFill>
              </a:rPr>
              <a:t> file sections into (virtual) memory to initialize.</a:t>
            </a:r>
          </a:p>
        </p:txBody>
      </p:sp>
      <p:sp>
        <p:nvSpPr>
          <p:cNvPr id="31" name="AutoShape 18">
            <a:extLst>
              <a:ext uri="{FF2B5EF4-FFF2-40B4-BE49-F238E27FC236}">
                <a16:creationId xmlns:a16="http://schemas.microsoft.com/office/drawing/2014/main" id="{8D7248EB-0620-ED4B-A8AF-30A6E95BB408}"/>
              </a:ext>
            </a:extLst>
          </p:cNvPr>
          <p:cNvSpPr>
            <a:spLocks/>
          </p:cNvSpPr>
          <p:nvPr/>
        </p:nvSpPr>
        <p:spPr bwMode="auto">
          <a:xfrm flipH="1">
            <a:off x="9702801" y="3944938"/>
            <a:ext cx="314325" cy="852487"/>
          </a:xfrm>
          <a:prstGeom prst="leftBrace">
            <a:avLst>
              <a:gd name="adj1" fmla="val 50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3367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33" name="Text Box 93">
            <a:extLst>
              <a:ext uri="{FF2B5EF4-FFF2-40B4-BE49-F238E27FC236}">
                <a16:creationId xmlns:a16="http://schemas.microsoft.com/office/drawing/2014/main" id="{E822529A-36CB-B54F-BFF0-D78927F4F0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17126" y="4151780"/>
            <a:ext cx="314325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Text Box 93">
            <a:extLst>
              <a:ext uri="{FF2B5EF4-FFF2-40B4-BE49-F238E27FC236}">
                <a16:creationId xmlns:a16="http://schemas.microsoft.com/office/drawing/2014/main" id="{F4CF1C40-1379-9E4C-B944-D99783F33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0482" y="4411432"/>
            <a:ext cx="79967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stack</a:t>
            </a:r>
          </a:p>
        </p:txBody>
      </p:sp>
      <p:sp>
        <p:nvSpPr>
          <p:cNvPr id="35" name="Text Box 93">
            <a:extLst>
              <a:ext uri="{FF2B5EF4-FFF2-40B4-BE49-F238E27FC236}">
                <a16:creationId xmlns:a16="http://schemas.microsoft.com/office/drawing/2014/main" id="{F745F1F4-DC40-5D4C-B16E-0209B0642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96728" y="4025881"/>
            <a:ext cx="799673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b="1" dirty="0">
                <a:solidFill>
                  <a:srgbClr val="000000"/>
                </a:solidFill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1371384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1C2FC-2A2B-47CA-892A-41734DA2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3613"/>
          </a:xfrm>
        </p:spPr>
        <p:txBody>
          <a:bodyPr/>
          <a:lstStyle/>
          <a:p>
            <a:r>
              <a:rPr lang="en-US" dirty="0"/>
              <a:t>Today’s activity – what’s in an executable?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87C7C-A03F-4DFC-91B4-EC42D0D31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will be assigned to a random breakout room and work on the activity with your group</a:t>
            </a:r>
          </a:p>
          <a:p>
            <a:r>
              <a:rPr lang="en-US" dirty="0"/>
              <a:t>Coding will be done on a shared site called </a:t>
            </a:r>
            <a:r>
              <a:rPr lang="en-US" dirty="0" err="1"/>
              <a:t>repl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https://repl.it/@hewner/ElfExplorationDuke#README.md</a:t>
            </a:r>
            <a:endParaRPr lang="en-US" dirty="0"/>
          </a:p>
          <a:p>
            <a:r>
              <a:rPr lang="en-US" dirty="0"/>
              <a:t>One member of your team will need to create a shared </a:t>
            </a:r>
            <a:r>
              <a:rPr lang="en-US" dirty="0" err="1"/>
              <a:t>repl</a:t>
            </a:r>
            <a:r>
              <a:rPr lang="en-US" dirty="0"/>
              <a:t> for your team to use</a:t>
            </a:r>
          </a:p>
          <a:p>
            <a:pPr lvl="1"/>
            <a:r>
              <a:rPr lang="en-US" dirty="0"/>
              <a:t>Make a </a:t>
            </a:r>
            <a:r>
              <a:rPr lang="en-US" dirty="0" err="1"/>
              <a:t>repl</a:t>
            </a:r>
            <a:r>
              <a:rPr lang="en-US" dirty="0"/>
              <a:t> account (but you can use a </a:t>
            </a:r>
            <a:r>
              <a:rPr lang="en-US" dirty="0" err="1"/>
              <a:t>madeup</a:t>
            </a:r>
            <a:r>
              <a:rPr lang="en-US" dirty="0"/>
              <a:t> email or whatever you want)</a:t>
            </a:r>
          </a:p>
          <a:p>
            <a:pPr lvl="1"/>
            <a:r>
              <a:rPr lang="en-US" dirty="0"/>
              <a:t>Press fork</a:t>
            </a:r>
          </a:p>
          <a:p>
            <a:pPr lvl="1"/>
            <a:r>
              <a:rPr lang="en-US" dirty="0"/>
              <a:t>Press share – you’ll get a link to share in your team’s chat</a:t>
            </a:r>
          </a:p>
          <a:p>
            <a:pPr lvl="1"/>
            <a:r>
              <a:rPr lang="en-US" dirty="0"/>
              <a:t>Follow the README</a:t>
            </a:r>
          </a:p>
          <a:p>
            <a:r>
              <a:rPr lang="en-US" dirty="0"/>
              <a:t>You’ll be (individually) submitting this code via Sakai, so when things finish be sure to save it</a:t>
            </a:r>
          </a:p>
          <a:p>
            <a:r>
              <a:rPr lang="en-US" dirty="0"/>
              <a:t>If you have trouble click the request help link is Zoom and I’ll see it</a:t>
            </a:r>
          </a:p>
        </p:txBody>
      </p:sp>
    </p:spTree>
    <p:extLst>
      <p:ext uri="{BB962C8B-B14F-4D97-AF65-F5344CB8AC3E}">
        <p14:creationId xmlns:p14="http://schemas.microsoft.com/office/powerpoint/2010/main" val="2280869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74BD-6050-430C-A45B-5625C9FF3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D7013-4999-4E2F-B1C3-97BC52258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There’s a lot in an executable but the most critical is this: a bunch of binary data blobs designed to be moved to particular positions in memory</a:t>
            </a:r>
          </a:p>
          <a:p>
            <a:r>
              <a:rPr lang="en-US" dirty="0"/>
              <a:t>Some of this is compiled machine code and the fact that it knows that a particular function is at memory position XYZ is what makes function calls possible</a:t>
            </a:r>
          </a:p>
          <a:p>
            <a:r>
              <a:rPr lang="en-US" dirty="0"/>
              <a:t>Other parts are things like constants and </a:t>
            </a:r>
            <a:r>
              <a:rPr lang="en-US" dirty="0" err="1"/>
              <a:t>globals</a:t>
            </a:r>
            <a:r>
              <a:rPr lang="en-US" dirty="0"/>
              <a:t> (again, explicitly positioned) that the machine code references</a:t>
            </a:r>
          </a:p>
          <a:p>
            <a:r>
              <a:rPr lang="en-US" dirty="0"/>
              <a:t>Once all this stuff is positioned, running the program is (mostly) as simple as setting the program counter to the address in the newly loaded blobs</a:t>
            </a:r>
          </a:p>
        </p:txBody>
      </p:sp>
    </p:spTree>
    <p:extLst>
      <p:ext uri="{BB962C8B-B14F-4D97-AF65-F5344CB8AC3E}">
        <p14:creationId xmlns:p14="http://schemas.microsoft.com/office/powerpoint/2010/main" val="4183148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16A8-F5F0-41B2-A981-1AE419CA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5F90D-17B6-4217-9341-BFA0D5D3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distance between these pointers surprising?</a:t>
            </a:r>
          </a:p>
          <a:p>
            <a:r>
              <a:rPr lang="en-US" dirty="0"/>
              <a:t>On a related question – we saw in Q2 that things like </a:t>
            </a:r>
            <a:r>
              <a:rPr lang="en-US" dirty="0" err="1"/>
              <a:t>globals</a:t>
            </a:r>
            <a:r>
              <a:rPr lang="en-US" dirty="0"/>
              <a:t> are explicitly positioned at hardcoded addresses.  Given that, how is it possible that a program runs more than once at the same time</a:t>
            </a:r>
          </a:p>
          <a:p>
            <a:endParaRPr lang="en-US" dirty="0"/>
          </a:p>
          <a:p>
            <a:r>
              <a:rPr lang="en-US" dirty="0"/>
              <a:t>The answer to both these questions will turn out to be that the memory address our programs sees are not “real” in some sense – wait till the topics on Paging/Virtual Memory for more</a:t>
            </a:r>
          </a:p>
        </p:txBody>
      </p:sp>
    </p:spTree>
    <p:extLst>
      <p:ext uri="{BB962C8B-B14F-4D97-AF65-F5344CB8AC3E}">
        <p14:creationId xmlns:p14="http://schemas.microsoft.com/office/powerpoint/2010/main" val="365392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E6060-8D05-4353-BB23-9C45677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Reflection: 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3DBDB-0A6A-453C-B8D8-8A523471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Though the elf file has several segments (referenced by the program headers) these are further divided into sections</a:t>
            </a:r>
          </a:p>
          <a:p>
            <a:r>
              <a:rPr lang="en-US" dirty="0"/>
              <a:t>Given that these are just loaded into memory in the same way regardless, why do we have sections?  Does the CPU care?</a:t>
            </a:r>
          </a:p>
        </p:txBody>
      </p:sp>
    </p:spTree>
    <p:extLst>
      <p:ext uri="{BB962C8B-B14F-4D97-AF65-F5344CB8AC3E}">
        <p14:creationId xmlns:p14="http://schemas.microsoft.com/office/powerpoint/2010/main" val="2426459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B0D35-C16C-4436-A334-07DCEDBB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have time – symbols and linking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8085A-6883-4F7F-B3C3-524AA994C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036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855</Words>
  <Application>Microsoft Office PowerPoint</Application>
  <PresentationFormat>Widescreen</PresentationFormat>
  <Paragraphs>106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Welcome To Operating Systems</vt:lpstr>
      <vt:lpstr>Critical Logistics</vt:lpstr>
      <vt:lpstr>What’s in an object file or executable?</vt:lpstr>
      <vt:lpstr>Running a program</vt:lpstr>
      <vt:lpstr>Today’s activity – what’s in an executable?</vt:lpstr>
      <vt:lpstr>Reflection: Question 2</vt:lpstr>
      <vt:lpstr>Reflection: Question 1</vt:lpstr>
      <vt:lpstr>Reflection: Question 3</vt:lpstr>
      <vt:lpstr>If we have time – symbols and linking</vt:lpstr>
      <vt:lpstr>Hopes for the course as a whole</vt:lpstr>
      <vt:lpstr>Remember!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Hewner, Mike</dc:creator>
  <cp:lastModifiedBy>Hewner, Mike</cp:lastModifiedBy>
  <cp:revision>1</cp:revision>
  <dcterms:created xsi:type="dcterms:W3CDTF">2020-08-16T17:23:10Z</dcterms:created>
  <dcterms:modified xsi:type="dcterms:W3CDTF">2020-08-18T17:48:34Z</dcterms:modified>
</cp:coreProperties>
</file>