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ADAE-E70E-403B-845A-65941E18F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D1B68-3D62-4732-B751-8DC71CE3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036D-DC91-447D-B991-8D976950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0164-1463-46DA-B80E-7DE43505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7E6A-41E3-4240-A5E0-8D7F392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0CE-DEB7-4150-9D36-F61B40F7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5415E-9EF7-4C71-8AB1-8C5AFC78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2106-BDC1-4A33-A8C6-55E26F5D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5B09-0DB1-4130-A77D-265EE88F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5DAF-29E5-43DF-AA90-195FE5D6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6A97-4893-4C48-99BB-C2C9B7212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AEDE-0AE6-46D5-953A-828ED954F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AA2F-620B-47EC-B45E-89C03AB9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F783-9217-478E-868F-07D760AC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B970-430E-42D7-B220-C0B114A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DBA4-ECBB-44F4-985D-D3752E2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E3AC-1B7F-4928-A1CE-8240538A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236B-503B-4F1D-BF00-44C1DCE1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1A44D-2608-4EE6-890A-B79CBFC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7F0B-AFBC-4DF9-A014-D11293FD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0A4A-EAEA-4634-88DC-E9604ACE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DE24-52FA-425B-B31F-24E80C79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2138-2A89-4AE6-9ACB-225E434F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2C8E-258B-4C84-84BE-98E55E20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EC3E-9878-4FFE-8BE6-94A1447F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A051-7357-494C-A2E0-04DC3D2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D128-09B3-4D9C-BA68-765C04F16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FE09-E26E-4AD6-99AF-3F6BF99E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2846-4A82-4B4C-82A1-B3F8C0AC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FF13-B673-446F-A74C-B0B9504A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FA049-EB20-4EBF-8BB1-C2BC44E4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64D5-7646-4E04-9661-8371E77A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8431-9129-4A06-9596-0E3AEB7C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B333A-ED08-4325-9CD5-F1DE82B2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745E6-8E35-443F-91DB-C9C05952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BD3CF-2E18-44DC-B876-6DC61DF1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57AD1-E3EB-4363-B061-848CE085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9C013-0BCF-4CC6-99E8-E760C13B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79B-DF91-4130-BE25-032C098A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A14B-CDD9-4CBF-9108-AEF5858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FE77E-356C-4221-B754-64049C5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F2887-29BC-4F2C-8329-00F83B9F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04D7B-DD86-48C6-B587-C71FE388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CB15-6B50-42E6-B04C-8D8445EE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67460-63EA-4617-A08F-9AF467C6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BD98-85BD-41D4-B9B0-DBF076B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2960-E2B7-4EE1-997B-9E3EE675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41BC-6B7B-41E8-98E3-B809D6E6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F854A-8ACD-45EC-A831-6DDE545D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E0A9-347C-458B-AEEE-98CF9FA1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FEF-8C80-429F-B7DD-F69CC49F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B0AA-8266-471E-B947-95588D5C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BF1D-B44E-47DB-92EA-203AE209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C8F84-8EF1-4B97-BC29-9BA87D421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9A50-C49C-4F2E-A465-6065F49F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435CB-1DAA-4776-9F30-4A74B8CD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86C60-BD9A-4B1D-BDBC-AF662E48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F14F-8DCF-4025-B8CF-1F7CFAA8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A3359-FE9A-4EEA-B0EB-375BBA58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6E510-D461-49EA-ACC2-394D6496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793B-D643-4F34-8CC8-FDD4982DD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4CAB-6FA2-4BBF-B15A-DCFDA5F01EE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4076-73D4-433F-892A-3100F1DC8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1BA5-7E58-4BC5-AA87-D3BDDD44A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79F1-0E0F-43BB-912E-034A616A2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84E5-64B9-4F86-B536-ACE683FDB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Reflections on Trusting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1F4B6-A3DA-4FEE-8B5A-170A1945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Maybe More Accurately Reflections on Trusting Code</a:t>
            </a:r>
          </a:p>
          <a:p>
            <a:r>
              <a:rPr lang="en-US" dirty="0"/>
              <a:t>Based on “Reflections on Trusting Trust” Ken Thompson</a:t>
            </a:r>
          </a:p>
          <a:p>
            <a:endParaRPr lang="en-US" dirty="0"/>
          </a:p>
          <a:p>
            <a:r>
              <a:rPr lang="en-US" dirty="0"/>
              <a:t>Mike Hewner</a:t>
            </a:r>
          </a:p>
          <a:p>
            <a:r>
              <a:rPr lang="en-US" dirty="0"/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2970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62E3-B6FD-4409-82ED-91BDCA1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We (software people) rely on each 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914DB-8542-4A1A-9313-1589EF60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082"/>
            <a:ext cx="10394110" cy="24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5A92-FAA0-474A-99B5-983FBEB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how to write software that contains its own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EB92A-A96F-4511-AB20-9F508CD8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0110"/>
            <a:ext cx="6084843" cy="387217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D1482E6-802D-46E4-BA89-1320A467E38A}"/>
              </a:ext>
            </a:extLst>
          </p:cNvPr>
          <p:cNvSpPr/>
          <p:nvPr/>
        </p:nvSpPr>
        <p:spPr>
          <a:xfrm>
            <a:off x="7930342" y="4093662"/>
            <a:ext cx="3624349" cy="1325563"/>
          </a:xfrm>
          <a:prstGeom prst="wedgeRectCallout">
            <a:avLst>
              <a:gd name="adj1" fmla="val -112765"/>
              <a:gd name="adj2" fmla="val -403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compiling the compile function, add these cases back in and compile</a:t>
            </a:r>
          </a:p>
        </p:txBody>
      </p:sp>
    </p:spTree>
    <p:extLst>
      <p:ext uri="{BB962C8B-B14F-4D97-AF65-F5344CB8AC3E}">
        <p14:creationId xmlns:p14="http://schemas.microsoft.com/office/powerpoint/2010/main" val="171083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8C8E-3965-401A-8336-E8D51D87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AAC4E-C237-4552-A89A-37FA8883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51"/>
          <a:stretch/>
        </p:blipFill>
        <p:spPr>
          <a:xfrm>
            <a:off x="655839" y="365125"/>
            <a:ext cx="4713661" cy="5769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05EDE-861B-420F-B2CC-B829DF58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49"/>
          <a:stretch/>
        </p:blipFill>
        <p:spPr>
          <a:xfrm>
            <a:off x="6275242" y="365125"/>
            <a:ext cx="5078558" cy="268956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224ECC-9755-4A70-9723-860892D25D3E}"/>
              </a:ext>
            </a:extLst>
          </p:cNvPr>
          <p:cNvCxnSpPr/>
          <p:nvPr/>
        </p:nvCxnSpPr>
        <p:spPr>
          <a:xfrm>
            <a:off x="5652655" y="581891"/>
            <a:ext cx="0" cy="50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2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8575-04DE-40E9-BB62-7BE96FA4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Consolas" panose="020B0609020204030204" pitchFamily="49" charset="0"/>
              </a:rPr>
              <a:t>char * str = “Hello world\n”;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A8D6AA2-7524-4A22-9FB5-ECB5052E7225}"/>
              </a:ext>
            </a:extLst>
          </p:cNvPr>
          <p:cNvSpPr/>
          <p:nvPr/>
        </p:nvSpPr>
        <p:spPr>
          <a:xfrm>
            <a:off x="6263014" y="4258849"/>
            <a:ext cx="4096011" cy="1352811"/>
          </a:xfrm>
          <a:prstGeom prst="wedgeRectCallout">
            <a:avLst>
              <a:gd name="adj1" fmla="val 30527"/>
              <a:gd name="adj2" fmla="val -1506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Independent representation of the newline character.  Usually character 10 (line feed) or 13 (carriage return). </a:t>
            </a:r>
          </a:p>
        </p:txBody>
      </p:sp>
    </p:spTree>
    <p:extLst>
      <p:ext uri="{BB962C8B-B14F-4D97-AF65-F5344CB8AC3E}">
        <p14:creationId xmlns:p14="http://schemas.microsoft.com/office/powerpoint/2010/main" val="22603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721289-2718-4E2F-ABF0-458FA38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elegantly implemented C compiler in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ABBDF5-DF8E-470F-A13C-479FEE4D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65"/>
          <a:stretch/>
        </p:blipFill>
        <p:spPr>
          <a:xfrm>
            <a:off x="3376353" y="1946254"/>
            <a:ext cx="4675578" cy="385603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8C80B5A-215D-4310-AC8A-92CCAE364B18}"/>
              </a:ext>
            </a:extLst>
          </p:cNvPr>
          <p:cNvSpPr/>
          <p:nvPr/>
        </p:nvSpPr>
        <p:spPr>
          <a:xfrm>
            <a:off x="8354860" y="3807912"/>
            <a:ext cx="2217108" cy="726510"/>
          </a:xfrm>
          <a:prstGeom prst="wedgeRectCallout">
            <a:avLst>
              <a:gd name="adj1" fmla="val -96678"/>
              <a:gd name="adj2" fmla="val 191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this 10 or 13?</a:t>
            </a:r>
          </a:p>
        </p:txBody>
      </p:sp>
    </p:spTree>
    <p:extLst>
      <p:ext uri="{BB962C8B-B14F-4D97-AF65-F5344CB8AC3E}">
        <p14:creationId xmlns:p14="http://schemas.microsoft.com/office/powerpoint/2010/main" val="286196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BDD0-CBB5-4772-BDCF-91B7611A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B05F3-B214-4448-B6EC-BC84D88C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197"/>
            <a:ext cx="2719647" cy="2965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4CAAD-4ADB-4AC2-97F3-5AC2735BFB5A}"/>
              </a:ext>
            </a:extLst>
          </p:cNvPr>
          <p:cNvSpPr txBox="1"/>
          <p:nvPr/>
        </p:nvSpPr>
        <p:spPr>
          <a:xfrm>
            <a:off x="964576" y="5285984"/>
            <a:ext cx="246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COMPILER ERROR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E8E2A-2670-4A8A-8B5A-F9E7A1AE46E5}"/>
              </a:ext>
            </a:extLst>
          </p:cNvPr>
          <p:cNvSpPr/>
          <p:nvPr/>
        </p:nvSpPr>
        <p:spPr>
          <a:xfrm>
            <a:off x="4409162" y="2956142"/>
            <a:ext cx="1686838" cy="73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053AA-9D04-46EE-B962-E1690225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9" y="1818753"/>
            <a:ext cx="2208685" cy="31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277-47C1-49B5-B52E-DA565562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CB86-0767-4F12-B3C0-4D9F8F94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true value of the character is hidden in complier</a:t>
            </a:r>
          </a:p>
          <a:p>
            <a:r>
              <a:rPr lang="en-US" dirty="0"/>
              <a:t>It propagates itself to the next generation of complier</a:t>
            </a:r>
          </a:p>
          <a:p>
            <a:r>
              <a:rPr lang="en-US" dirty="0"/>
              <a:t>Like a virus</a:t>
            </a:r>
          </a:p>
        </p:txBody>
      </p:sp>
    </p:spTree>
    <p:extLst>
      <p:ext uri="{BB962C8B-B14F-4D97-AF65-F5344CB8AC3E}">
        <p14:creationId xmlns:p14="http://schemas.microsoft.com/office/powerpoint/2010/main" val="284154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ABA9-638F-434B-A102-3D57737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I want to introduce a security hole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FBC81-EE68-4F30-B012-96B0E569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68" y="1962150"/>
            <a:ext cx="5965012" cy="341491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A0767FD-74D1-4E90-891D-A978340CD0F7}"/>
              </a:ext>
            </a:extLst>
          </p:cNvPr>
          <p:cNvSpPr/>
          <p:nvPr/>
        </p:nvSpPr>
        <p:spPr>
          <a:xfrm>
            <a:off x="7930342" y="1962150"/>
            <a:ext cx="3624349" cy="3773632"/>
          </a:xfrm>
          <a:prstGeom prst="wedgeRectCallout">
            <a:avLst>
              <a:gd name="adj1" fmla="val -95139"/>
              <a:gd name="adj2" fmla="val -148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e.g.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I’m compiling the password check in login, add a secret additional case that always accepts if the password is </a:t>
            </a:r>
            <a:r>
              <a:rPr lang="en-US" sz="2400" dirty="0" err="1"/>
              <a:t>foobar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8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3787-E104-4A2B-9896-9A99AF8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real magic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93890-31CC-4016-8D9E-62EE3081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0110"/>
            <a:ext cx="6084843" cy="387217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8A31DEB-80EE-414D-BCDA-5CC43A063A16}"/>
              </a:ext>
            </a:extLst>
          </p:cNvPr>
          <p:cNvSpPr/>
          <p:nvPr/>
        </p:nvSpPr>
        <p:spPr>
          <a:xfrm>
            <a:off x="7930342" y="1962150"/>
            <a:ext cx="3624349" cy="1325563"/>
          </a:xfrm>
          <a:prstGeom prst="wedgeRectCallout">
            <a:avLst>
              <a:gd name="adj1" fmla="val -109309"/>
              <a:gd name="adj2" fmla="val 380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Login hack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3D12B27-416C-40AB-9DBE-7CF7E5CAB841}"/>
              </a:ext>
            </a:extLst>
          </p:cNvPr>
          <p:cNvSpPr/>
          <p:nvPr/>
        </p:nvSpPr>
        <p:spPr>
          <a:xfrm>
            <a:off x="7930342" y="4093662"/>
            <a:ext cx="3624349" cy="1325563"/>
          </a:xfrm>
          <a:prstGeom prst="wedgeRectCallout">
            <a:avLst>
              <a:gd name="adj1" fmla="val -112765"/>
              <a:gd name="adj2" fmla="val -403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compiling the compile function, add these cases back in and compile</a:t>
            </a:r>
          </a:p>
        </p:txBody>
      </p:sp>
    </p:spTree>
    <p:extLst>
      <p:ext uri="{BB962C8B-B14F-4D97-AF65-F5344CB8AC3E}">
        <p14:creationId xmlns:p14="http://schemas.microsoft.com/office/powerpoint/2010/main" val="35672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5F4A-0545-454D-832B-C94E3AD8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compiler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CC62-AC96-4DCF-96DC-716CD0C4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the true value of \v these hacks are invisibly conveyed through the compiler</a:t>
            </a:r>
          </a:p>
          <a:p>
            <a:r>
              <a:rPr lang="en-US" dirty="0"/>
              <a:t>Once your compile this hacked compiler – replace the source code with the unmodified original (which, when compiled with the hacked compiler will produce a hacked compiler)</a:t>
            </a:r>
          </a:p>
          <a:p>
            <a:r>
              <a:rPr lang="en-US" dirty="0"/>
              <a:t>Your treachery cannot be detected by looking at the source code, only the compiled machine code</a:t>
            </a:r>
          </a:p>
        </p:txBody>
      </p:sp>
    </p:spTree>
    <p:extLst>
      <p:ext uri="{BB962C8B-B14F-4D97-AF65-F5344CB8AC3E}">
        <p14:creationId xmlns:p14="http://schemas.microsoft.com/office/powerpoint/2010/main" val="10149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02C8-4A09-496B-8130-B8911CBE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345F-39A4-43CD-9143-53219300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system – once compromised – can never be made trustworthy without “boiling the ocean”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part of a system can be vulnerable – including the toolchain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 security is probabilistic – security research always needs to provide a specific probable thread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34462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2" ma:contentTypeDescription="Create a new document." ma:contentTypeScope="" ma:versionID="46d4e206e195742019ef655909bac1b9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b3d54cf3e9eca634c0fa3f4b096ef042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531AAD-4D60-4AE6-B247-52624EF59D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9B1FF0-7CB4-4DA1-8F5E-64EC52401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61E4C-97BF-4AF0-8962-EF4DD69238FE}">
  <ds:schemaRefs>
    <ds:schemaRef ds:uri="http://schemas.openxmlformats.org/package/2006/metadata/core-properties"/>
    <ds:schemaRef ds:uri="http://purl.org/dc/elements/1.1/"/>
    <ds:schemaRef ds:uri="f0b9717a-2b57-40f9-a089-7ad30d640f15"/>
    <ds:schemaRef ds:uri="5f5b6d61-0e5f-41fd-8596-a1256f5a83b0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Calibri</vt:lpstr>
      <vt:lpstr>Consolas</vt:lpstr>
      <vt:lpstr>Office Theme</vt:lpstr>
      <vt:lpstr>Reflections on Trusting Trust</vt:lpstr>
      <vt:lpstr>PowerPoint Presentation</vt:lpstr>
      <vt:lpstr>An elegantly implemented C compiler in C</vt:lpstr>
      <vt:lpstr>How can this be?</vt:lpstr>
      <vt:lpstr>What does this mean?</vt:lpstr>
      <vt:lpstr>Let’s say I want to introduce a security hole</vt:lpstr>
      <vt:lpstr>Now the real magic</vt:lpstr>
      <vt:lpstr>A compiler virus</vt:lpstr>
      <vt:lpstr>What can we learn from this?</vt:lpstr>
      <vt:lpstr>4. We (software people) rely on each other</vt:lpstr>
      <vt:lpstr>An aside: how to write software that contains its own source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Reflections on Trusting Trust</dc:title>
  <dc:creator>Hewner, Mike</dc:creator>
  <cp:lastModifiedBy>Hewner, Mike</cp:lastModifiedBy>
  <cp:revision>10</cp:revision>
  <dcterms:created xsi:type="dcterms:W3CDTF">2020-10-09T15:31:04Z</dcterms:created>
  <dcterms:modified xsi:type="dcterms:W3CDTF">2020-10-09T18:32:52Z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