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15"/>
  </p:notesMasterIdLst>
  <p:handoutMasterIdLst>
    <p:handoutMasterId r:id="rId16"/>
  </p:handoutMasterIdLst>
  <p:sldIdLst>
    <p:sldId id="837" r:id="rId3"/>
    <p:sldId id="1458" r:id="rId4"/>
    <p:sldId id="1449" r:id="rId5"/>
    <p:sldId id="1450" r:id="rId6"/>
    <p:sldId id="1452" r:id="rId7"/>
    <p:sldId id="1453" r:id="rId8"/>
    <p:sldId id="1456" r:id="rId9"/>
    <p:sldId id="1457" r:id="rId10"/>
    <p:sldId id="1459" r:id="rId11"/>
    <p:sldId id="1461" r:id="rId12"/>
    <p:sldId id="1462" r:id="rId13"/>
    <p:sldId id="1460" r:id="rId14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4D"/>
    <a:srgbClr val="FFFFFF"/>
    <a:srgbClr val="5A8DFB"/>
    <a:srgbClr val="618FF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9"/>
    <p:restoredTop sz="94626" autoAdjust="0"/>
  </p:normalViewPr>
  <p:slideViewPr>
    <p:cSldViewPr>
      <p:cViewPr varScale="1">
        <p:scale>
          <a:sx n="119" d="100"/>
          <a:sy n="119" d="100"/>
        </p:scale>
        <p:origin x="192" y="2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Intel Software Guard Extensions (SGX)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4297-88C8-7F4B-A36A-415B82A3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Enclave Exit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0A7814-1FFF-DE4E-98AC-E8B868738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Interrupt, Exception</a:t>
            </a:r>
          </a:p>
          <a:p>
            <a:endParaRPr lang="en-GB" kern="0" dirty="0"/>
          </a:p>
          <a:p>
            <a:r>
              <a:rPr lang="en-GB" kern="0" dirty="0"/>
              <a:t>Save register and stack pointer in the enclave, switch to kernel mode</a:t>
            </a:r>
          </a:p>
          <a:p>
            <a:endParaRPr lang="en-GB" kern="0" dirty="0"/>
          </a:p>
          <a:p>
            <a:r>
              <a:rPr lang="en-GB" kern="0" dirty="0"/>
              <a:t>ERESUME</a:t>
            </a:r>
          </a:p>
          <a:p>
            <a:pPr lvl="1"/>
            <a:r>
              <a:rPr lang="en-GB" kern="0" dirty="0"/>
              <a:t>Go back to the enclave</a:t>
            </a:r>
          </a:p>
          <a:p>
            <a:pPr lvl="1"/>
            <a:r>
              <a:rPr lang="en-GB" kern="0" dirty="0"/>
              <a:t>Enclave load the saved register and stack pointer</a:t>
            </a:r>
          </a:p>
        </p:txBody>
      </p:sp>
    </p:spTree>
    <p:extLst>
      <p:ext uri="{BB962C8B-B14F-4D97-AF65-F5344CB8AC3E}">
        <p14:creationId xmlns:p14="http://schemas.microsoft.com/office/powerpoint/2010/main" val="405694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9B23-9051-7A4F-A61B-E5E63B7F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untrusted OS can do?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2CF1F1-7D8D-214B-95B0-E2E93714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sz="2000" kern="0" dirty="0"/>
              <a:t>Do not construct the enclave at all?</a:t>
            </a:r>
          </a:p>
          <a:p>
            <a:r>
              <a:rPr lang="en-GB" sz="2000" kern="0" dirty="0"/>
              <a:t>Construct a different enclave?</a:t>
            </a:r>
          </a:p>
          <a:p>
            <a:pPr lvl="1"/>
            <a:r>
              <a:rPr lang="en-GB" sz="2000" kern="0" dirty="0"/>
              <a:t>Remote attestation</a:t>
            </a:r>
          </a:p>
          <a:p>
            <a:r>
              <a:rPr lang="en-GB" sz="2000" kern="0" dirty="0"/>
              <a:t>Modify the code inside enclave after creation</a:t>
            </a:r>
          </a:p>
          <a:p>
            <a:pPr lvl="1"/>
            <a:r>
              <a:rPr lang="en-GB" sz="2000" kern="0" dirty="0"/>
              <a:t>Enclave code is read-only</a:t>
            </a:r>
          </a:p>
          <a:p>
            <a:r>
              <a:rPr lang="en-GB" sz="2000" kern="0" dirty="0"/>
              <a:t>Trigger random code in enclave</a:t>
            </a:r>
          </a:p>
          <a:p>
            <a:pPr lvl="1"/>
            <a:r>
              <a:rPr lang="en-GB" sz="2000" kern="0" dirty="0"/>
              <a:t>Entry address is defined in enclave memory</a:t>
            </a:r>
          </a:p>
          <a:p>
            <a:r>
              <a:rPr lang="en-GB" sz="2000" kern="0" dirty="0"/>
              <a:t>Use page table to map a process’s virtual memory to enclave page</a:t>
            </a:r>
          </a:p>
          <a:p>
            <a:pPr lvl="1"/>
            <a:r>
              <a:rPr lang="en-GB" sz="2000" kern="0" dirty="0"/>
              <a:t>Enclave page is only accessible when CPU is in enclave mode, each enclave page belongs to a single enclave</a:t>
            </a:r>
          </a:p>
        </p:txBody>
      </p:sp>
    </p:spTree>
    <p:extLst>
      <p:ext uri="{BB962C8B-B14F-4D97-AF65-F5344CB8AC3E}">
        <p14:creationId xmlns:p14="http://schemas.microsoft.com/office/powerpoint/2010/main" val="155392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3994-7D94-2C4A-94DF-E042AEF1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SGX SDK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E52D9-1AE9-AA4C-89AE-7C043057FD9A}"/>
              </a:ext>
            </a:extLst>
          </p:cNvPr>
          <p:cNvSpPr/>
          <p:nvPr/>
        </p:nvSpPr>
        <p:spPr bwMode="auto">
          <a:xfrm>
            <a:off x="1066800" y="2895600"/>
            <a:ext cx="1828800" cy="2819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Application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(Include a main function + a set of OCALLs)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823B4-CA57-3F46-8110-49381F861F5C}"/>
              </a:ext>
            </a:extLst>
          </p:cNvPr>
          <p:cNvSpPr/>
          <p:nvPr/>
        </p:nvSpPr>
        <p:spPr bwMode="auto">
          <a:xfrm>
            <a:off x="2133600" y="1580083"/>
            <a:ext cx="4267200" cy="94987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Definition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(num of threads, enclave memory size, set of ECALLs, set of OCALLs)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FDC3A-E1B3-2E41-9200-79B8AA638E9A}"/>
              </a:ext>
            </a:extLst>
          </p:cNvPr>
          <p:cNvSpPr/>
          <p:nvPr/>
        </p:nvSpPr>
        <p:spPr bwMode="auto">
          <a:xfrm>
            <a:off x="5486400" y="2866697"/>
            <a:ext cx="18288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Enclave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(a set of ECALLs)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CD8621-0E00-F849-BE46-257150A5F8C2}"/>
              </a:ext>
            </a:extLst>
          </p:cNvPr>
          <p:cNvCxnSpPr>
            <a:cxnSpLocks/>
          </p:cNvCxnSpPr>
          <p:nvPr/>
        </p:nvCxnSpPr>
        <p:spPr bwMode="auto">
          <a:xfrm>
            <a:off x="2971800" y="3429000"/>
            <a:ext cx="251460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4CADB1-67DB-4F47-9727-AAB158C959AB}"/>
              </a:ext>
            </a:extLst>
          </p:cNvPr>
          <p:cNvSpPr txBox="1"/>
          <p:nvPr/>
        </p:nvSpPr>
        <p:spPr>
          <a:xfrm>
            <a:off x="3581400" y="2917016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4D"/>
                </a:solidFill>
              </a:rPr>
              <a:t>ECALL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CACC57-A361-0943-84C3-50BFC82D881D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431" y="4167354"/>
            <a:ext cx="224790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CF28FB-31BD-0444-B455-8459E085E78A}"/>
              </a:ext>
            </a:extLst>
          </p:cNvPr>
          <p:cNvSpPr txBox="1"/>
          <p:nvPr/>
        </p:nvSpPr>
        <p:spPr>
          <a:xfrm>
            <a:off x="3626070" y="373984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4D"/>
                </a:solidFill>
              </a:rPr>
              <a:t>OCALL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8254B5-633D-3C4F-B680-E026116D869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431" y="5185018"/>
            <a:ext cx="224790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EA78A7-342E-9A46-83D7-3A2AA9AD475E}"/>
              </a:ext>
            </a:extLst>
          </p:cNvPr>
          <p:cNvCxnSpPr>
            <a:cxnSpLocks/>
          </p:cNvCxnSpPr>
          <p:nvPr/>
        </p:nvCxnSpPr>
        <p:spPr bwMode="auto">
          <a:xfrm>
            <a:off x="2971800" y="4319754"/>
            <a:ext cx="251460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C10E79-AB24-AA49-9B3F-959A6DD309E5}"/>
              </a:ext>
            </a:extLst>
          </p:cNvPr>
          <p:cNvSpPr txBox="1"/>
          <p:nvPr/>
        </p:nvSpPr>
        <p:spPr>
          <a:xfrm>
            <a:off x="3105150" y="4338935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4D"/>
                </a:solidFill>
              </a:rPr>
              <a:t>OCALL returns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41B9F-C9D4-2C4D-9C9B-2F5F68F147FB}"/>
              </a:ext>
            </a:extLst>
          </p:cNvPr>
          <p:cNvSpPr txBox="1"/>
          <p:nvPr/>
        </p:nvSpPr>
        <p:spPr>
          <a:xfrm>
            <a:off x="3113690" y="522443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4D"/>
                </a:solidFill>
              </a:rPr>
              <a:t>ECALL returns</a:t>
            </a:r>
          </a:p>
        </p:txBody>
      </p:sp>
    </p:spTree>
    <p:extLst>
      <p:ext uri="{BB962C8B-B14F-4D97-AF65-F5344CB8AC3E}">
        <p14:creationId xmlns:p14="http://schemas.microsoft.com/office/powerpoint/2010/main" val="108262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We have learnt so far..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Ensure security for processes</a:t>
            </a:r>
          </a:p>
          <a:p>
            <a:pPr lvl="1"/>
            <a:r>
              <a:rPr lang="en-GB" kern="0" dirty="0"/>
              <a:t>Processes cannot read/write each other’s memory</a:t>
            </a:r>
          </a:p>
          <a:p>
            <a:pPr lvl="1"/>
            <a:r>
              <a:rPr lang="en-GB" kern="0" dirty="0"/>
              <a:t>Processes invoke system calls for I/O</a:t>
            </a:r>
          </a:p>
          <a:p>
            <a:pPr lvl="1"/>
            <a:r>
              <a:rPr lang="en-GB" kern="0" dirty="0"/>
              <a:t>Additional kernel safety features (e.g., system call filter)</a:t>
            </a:r>
          </a:p>
          <a:p>
            <a:pPr lvl="1"/>
            <a:endParaRPr lang="en-GB" kern="0" dirty="0"/>
          </a:p>
          <a:p>
            <a:r>
              <a:rPr lang="en-GB" kern="0" dirty="0"/>
              <a:t>What if OS is compromised?</a:t>
            </a:r>
          </a:p>
        </p:txBody>
      </p:sp>
    </p:spTree>
    <p:extLst>
      <p:ext uri="{BB962C8B-B14F-4D97-AF65-F5344CB8AC3E}">
        <p14:creationId xmlns:p14="http://schemas.microsoft.com/office/powerpoint/2010/main" val="7705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Running code that process sensitive data</a:t>
            </a:r>
          </a:p>
          <a:p>
            <a:pPr lvl="1"/>
            <a:r>
              <a:rPr lang="en-GB" kern="0" dirty="0"/>
              <a:t>Medical records</a:t>
            </a:r>
          </a:p>
          <a:p>
            <a:pPr lvl="1"/>
            <a:r>
              <a:rPr lang="en-GB" kern="0" dirty="0"/>
              <a:t>Biometric data</a:t>
            </a:r>
          </a:p>
          <a:p>
            <a:pPr lvl="1"/>
            <a:r>
              <a:rPr lang="en-GB" kern="0" dirty="0"/>
              <a:t>Financial records</a:t>
            </a:r>
          </a:p>
          <a:p>
            <a:r>
              <a:rPr lang="en-GB" kern="0" dirty="0"/>
              <a:t>Without trusting the execution environment</a:t>
            </a:r>
          </a:p>
          <a:p>
            <a:pPr lvl="1"/>
            <a:r>
              <a:rPr lang="en-GB" kern="0" dirty="0"/>
              <a:t>Operating systems, hypervisor, BIOS</a:t>
            </a:r>
          </a:p>
          <a:p>
            <a:pPr lvl="1"/>
            <a:r>
              <a:rPr lang="en-GB" kern="0" dirty="0"/>
              <a:t>Cloud operators</a:t>
            </a:r>
          </a:p>
        </p:txBody>
      </p:sp>
    </p:spTree>
    <p:extLst>
      <p:ext uri="{BB962C8B-B14F-4D97-AF65-F5344CB8AC3E}">
        <p14:creationId xmlns:p14="http://schemas.microsoft.com/office/powerpoint/2010/main" val="305079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Intel SGX</a:t>
            </a:r>
          </a:p>
          <a:p>
            <a:endParaRPr lang="en-GB" kern="0" dirty="0"/>
          </a:p>
          <a:p>
            <a:r>
              <a:rPr lang="en-GB" kern="0" dirty="0"/>
              <a:t>AMD Memory Encryption</a:t>
            </a:r>
          </a:p>
          <a:p>
            <a:endParaRPr lang="en-GB" kern="0" dirty="0"/>
          </a:p>
          <a:p>
            <a:r>
              <a:rPr lang="en-GB" kern="0" dirty="0"/>
              <a:t>ARM </a:t>
            </a:r>
            <a:r>
              <a:rPr lang="en-GB" kern="0" dirty="0" err="1"/>
              <a:t>TrustZone</a:t>
            </a:r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RISC-V Sanctum </a:t>
            </a:r>
          </a:p>
        </p:txBody>
      </p:sp>
    </p:spTree>
    <p:extLst>
      <p:ext uri="{BB962C8B-B14F-4D97-AF65-F5344CB8AC3E}">
        <p14:creationId xmlns:p14="http://schemas.microsoft.com/office/powerpoint/2010/main" val="227650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41D0-7E82-784A-8E28-A31B3260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47D143-2446-7D47-A5C8-6B6E1A4EE1E9}"/>
              </a:ext>
            </a:extLst>
          </p:cNvPr>
          <p:cNvSpPr/>
          <p:nvPr/>
        </p:nvSpPr>
        <p:spPr bwMode="auto">
          <a:xfrm>
            <a:off x="914400" y="1798638"/>
            <a:ext cx="6925002" cy="114299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FC1683-4EB0-D245-A7FE-17C84F1EAE7C}"/>
              </a:ext>
            </a:extLst>
          </p:cNvPr>
          <p:cNvSpPr/>
          <p:nvPr/>
        </p:nvSpPr>
        <p:spPr bwMode="auto">
          <a:xfrm>
            <a:off x="1447800" y="1798638"/>
            <a:ext cx="1524000" cy="1142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Enclave Page Cache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(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128 MB)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DF3071-CF68-3A4B-821B-B5710217E8EB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3021724"/>
            <a:ext cx="0" cy="6858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74B859-8823-EB4F-B881-EC8D003D7389}"/>
              </a:ext>
            </a:extLst>
          </p:cNvPr>
          <p:cNvSpPr txBox="1"/>
          <p:nvPr/>
        </p:nvSpPr>
        <p:spPr>
          <a:xfrm>
            <a:off x="1600200" y="3916364"/>
            <a:ext cx="6396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4D"/>
                </a:solidFill>
              </a:rPr>
              <a:t>Applications cannot access it.</a:t>
            </a:r>
          </a:p>
          <a:p>
            <a:r>
              <a:rPr lang="en-US" dirty="0">
                <a:solidFill>
                  <a:srgbClr val="00264D"/>
                </a:solidFill>
              </a:rPr>
              <a:t>Kernel and hypervisor cannot access it.</a:t>
            </a:r>
          </a:p>
          <a:p>
            <a:r>
              <a:rPr lang="en-US" dirty="0">
                <a:solidFill>
                  <a:srgbClr val="00264D"/>
                </a:solidFill>
              </a:rPr>
              <a:t>BIOS cannot access it.</a:t>
            </a:r>
          </a:p>
          <a:p>
            <a:r>
              <a:rPr lang="en-US" dirty="0">
                <a:solidFill>
                  <a:srgbClr val="00264D"/>
                </a:solidFill>
              </a:rPr>
              <a:t>Device cannot DMA from/to it.</a:t>
            </a:r>
          </a:p>
        </p:txBody>
      </p:sp>
    </p:spTree>
    <p:extLst>
      <p:ext uri="{BB962C8B-B14F-4D97-AF65-F5344CB8AC3E}">
        <p14:creationId xmlns:p14="http://schemas.microsoft.com/office/powerpoint/2010/main" val="11611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7192-0477-7341-92F3-310DABCB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Enclave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ADDAC-010F-DC48-9C5A-54BE36688044}"/>
              </a:ext>
            </a:extLst>
          </p:cNvPr>
          <p:cNvSpPr/>
          <p:nvPr/>
        </p:nvSpPr>
        <p:spPr bwMode="auto">
          <a:xfrm>
            <a:off x="914400" y="1798638"/>
            <a:ext cx="6925002" cy="114299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FD2BB-B7AB-3D4E-B77F-A7061B3DE09E}"/>
              </a:ext>
            </a:extLst>
          </p:cNvPr>
          <p:cNvSpPr/>
          <p:nvPr/>
        </p:nvSpPr>
        <p:spPr bwMode="auto">
          <a:xfrm>
            <a:off x="1447800" y="1798638"/>
            <a:ext cx="1524000" cy="1142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5D2BD-FC9C-D24B-A8CA-19CF89021234}"/>
              </a:ext>
            </a:extLst>
          </p:cNvPr>
          <p:cNvSpPr/>
          <p:nvPr/>
        </p:nvSpPr>
        <p:spPr bwMode="auto">
          <a:xfrm>
            <a:off x="1752600" y="1798638"/>
            <a:ext cx="1066800" cy="114299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Enclave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3B779-D8E7-CF41-8E20-083231DFEA75}"/>
              </a:ext>
            </a:extLst>
          </p:cNvPr>
          <p:cNvSpPr/>
          <p:nvPr/>
        </p:nvSpPr>
        <p:spPr bwMode="auto">
          <a:xfrm>
            <a:off x="5286705" y="1798638"/>
            <a:ext cx="1066800" cy="1142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9D29B-B7F4-7949-9F2C-0050BFBAC0D5}"/>
              </a:ext>
            </a:extLst>
          </p:cNvPr>
          <p:cNvSpPr/>
          <p:nvPr/>
        </p:nvSpPr>
        <p:spPr bwMode="auto">
          <a:xfrm>
            <a:off x="6658305" y="1798638"/>
            <a:ext cx="1066800" cy="1142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Kernel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B3A3E-25D3-A049-A7B3-A9D783C51BDB}"/>
              </a:ext>
            </a:extLst>
          </p:cNvPr>
          <p:cNvSpPr txBox="1"/>
          <p:nvPr/>
        </p:nvSpPr>
        <p:spPr>
          <a:xfrm>
            <a:off x="1771648" y="3581400"/>
            <a:ext cx="5210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4D"/>
                </a:solidFill>
              </a:rPr>
              <a:t>Create an enclave.</a:t>
            </a:r>
          </a:p>
          <a:p>
            <a:r>
              <a:rPr lang="en-US" dirty="0">
                <a:solidFill>
                  <a:srgbClr val="00264D"/>
                </a:solidFill>
              </a:rPr>
              <a:t>Load code into the enclave.</a:t>
            </a:r>
          </a:p>
          <a:p>
            <a:r>
              <a:rPr lang="en-US" dirty="0">
                <a:solidFill>
                  <a:srgbClr val="00264D"/>
                </a:solidFill>
              </a:rPr>
              <a:t>Trigger code inside the enclave.</a:t>
            </a:r>
          </a:p>
        </p:txBody>
      </p:sp>
    </p:spTree>
    <p:extLst>
      <p:ext uri="{BB962C8B-B14F-4D97-AF65-F5344CB8AC3E}">
        <p14:creationId xmlns:p14="http://schemas.microsoft.com/office/powerpoint/2010/main" val="27261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7192-0477-7341-92F3-310DABCB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Enclave Page Cache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91A72-F467-1C48-A14E-889823D92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Enclave Page Cache Map (EPCM)</a:t>
            </a:r>
          </a:p>
          <a:p>
            <a:pPr lvl="1"/>
            <a:r>
              <a:rPr lang="en-GB" kern="0" dirty="0"/>
              <a:t>Metadata for every enclave page</a:t>
            </a:r>
          </a:p>
          <a:p>
            <a:pPr lvl="1"/>
            <a:r>
              <a:rPr lang="en-GB" kern="0" dirty="0"/>
              <a:t>CPU checks ownerships of every enclave page</a:t>
            </a:r>
          </a:p>
          <a:p>
            <a:pPr lvl="1"/>
            <a:r>
              <a:rPr lang="en-GB" kern="0" dirty="0"/>
              <a:t>No two enclaves can shared a page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65878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FA0-7D81-3D47-AE7B-E5EE3BE6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Enclave Linear Address Range (ELRANGE)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BBF92-40EB-8040-9FF7-B1C417CC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1524000"/>
            <a:ext cx="74041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6CBC-6CA7-7A41-9077-59598CB89FE2}"/>
              </a:ext>
            </a:extLst>
          </p:cNvPr>
          <p:cNvSpPr txBox="1"/>
          <p:nvPr/>
        </p:nvSpPr>
        <p:spPr>
          <a:xfrm>
            <a:off x="5962648" y="6174729"/>
            <a:ext cx="3181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4D"/>
                </a:solidFill>
              </a:rPr>
              <a:t>Intel SGX Explained</a:t>
            </a:r>
          </a:p>
        </p:txBody>
      </p:sp>
    </p:spTree>
    <p:extLst>
      <p:ext uri="{BB962C8B-B14F-4D97-AF65-F5344CB8AC3E}">
        <p14:creationId xmlns:p14="http://schemas.microsoft.com/office/powerpoint/2010/main" val="197448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FE94-E5CC-EE4C-866D-5C01083E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9F16D-E5CC-F04A-A0F1-A552CE0B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sz="2000" kern="0" dirty="0"/>
              <a:t>ECREATE</a:t>
            </a:r>
          </a:p>
          <a:p>
            <a:pPr lvl="1"/>
            <a:r>
              <a:rPr lang="en-GB" sz="2000" kern="0" dirty="0"/>
              <a:t>Create an empty enclave</a:t>
            </a:r>
          </a:p>
          <a:p>
            <a:r>
              <a:rPr lang="en-GB" sz="2000" kern="0" dirty="0"/>
              <a:t>EADD/EEXTEND</a:t>
            </a:r>
          </a:p>
          <a:p>
            <a:pPr lvl="1"/>
            <a:r>
              <a:rPr lang="en-GB" sz="2000" kern="0" dirty="0"/>
              <a:t>Load code/data into the enclave</a:t>
            </a:r>
          </a:p>
          <a:p>
            <a:r>
              <a:rPr lang="en-GB" sz="2000" kern="0" dirty="0"/>
              <a:t>EINIT</a:t>
            </a:r>
          </a:p>
          <a:p>
            <a:pPr lvl="1"/>
            <a:r>
              <a:rPr lang="en-GB" sz="2000" kern="0" dirty="0"/>
              <a:t>Finalize enclave, sign the state of the enclave for attestation</a:t>
            </a:r>
          </a:p>
          <a:p>
            <a:r>
              <a:rPr lang="en-GB" sz="2000" kern="0" dirty="0"/>
              <a:t>EENTER</a:t>
            </a:r>
          </a:p>
          <a:p>
            <a:pPr lvl="1"/>
            <a:r>
              <a:rPr lang="en-GB" sz="2000" kern="0" dirty="0"/>
              <a:t>Switch to enclave mode, call into the enclave</a:t>
            </a:r>
          </a:p>
          <a:p>
            <a:r>
              <a:rPr lang="en-GB" sz="2000" kern="0" dirty="0"/>
              <a:t>EEXIT</a:t>
            </a:r>
          </a:p>
          <a:p>
            <a:pPr lvl="1"/>
            <a:r>
              <a:rPr lang="en-GB" sz="2000" kern="0" dirty="0"/>
              <a:t>Switch to non-enclave mode, return from the enclave</a:t>
            </a:r>
          </a:p>
          <a:p>
            <a:r>
              <a:rPr lang="en-GB" sz="2000" kern="0" dirty="0"/>
              <a:t>EREMOVE</a:t>
            </a:r>
          </a:p>
          <a:p>
            <a:pPr lvl="1"/>
            <a:r>
              <a:rPr lang="en-GB" sz="2000" kern="0" dirty="0"/>
              <a:t>Destroy the enclave</a:t>
            </a:r>
          </a:p>
          <a:p>
            <a:pPr lvl="1"/>
            <a:endParaRPr lang="en-GB" sz="2000" kern="0" dirty="0"/>
          </a:p>
          <a:p>
            <a:pPr lvl="1"/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368892981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141077</TotalTime>
  <Words>403</Words>
  <Application>Microsoft Macintosh PowerPoint</Application>
  <PresentationFormat>On-screen Show (4:3)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OS We have learnt so far..</vt:lpstr>
      <vt:lpstr>Secure Execution</vt:lpstr>
      <vt:lpstr>Hardware Support</vt:lpstr>
      <vt:lpstr>Intel SGX</vt:lpstr>
      <vt:lpstr>Enclave</vt:lpstr>
      <vt:lpstr>Managing Enclave Page Cache</vt:lpstr>
      <vt:lpstr>Enclave Linear Address Range (ELRANGE)</vt:lpstr>
      <vt:lpstr>Workflow</vt:lpstr>
      <vt:lpstr>Asynchronous Enclave Exit</vt:lpstr>
      <vt:lpstr>What an untrusted OS can do?</vt:lpstr>
      <vt:lpstr>Intel SGX SDK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6256</cp:revision>
  <cp:lastPrinted>2019-09-06T14:37:54Z</cp:lastPrinted>
  <dcterms:created xsi:type="dcterms:W3CDTF">2011-04-11T18:52:21Z</dcterms:created>
  <dcterms:modified xsi:type="dcterms:W3CDTF">2020-10-19T02:10:15Z</dcterms:modified>
  <cp:category/>
</cp:coreProperties>
</file>