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7945" r:id="rId1"/>
    <p:sldMasterId id="2147487957" r:id="rId2"/>
  </p:sldMasterIdLst>
  <p:notesMasterIdLst>
    <p:notesMasterId r:id="rId16"/>
  </p:notesMasterIdLst>
  <p:handoutMasterIdLst>
    <p:handoutMasterId r:id="rId17"/>
  </p:handoutMasterIdLst>
  <p:sldIdLst>
    <p:sldId id="837" r:id="rId3"/>
    <p:sldId id="1458" r:id="rId4"/>
    <p:sldId id="1465" r:id="rId5"/>
    <p:sldId id="1449" r:id="rId6"/>
    <p:sldId id="1463" r:id="rId7"/>
    <p:sldId id="1450" r:id="rId8"/>
    <p:sldId id="1464" r:id="rId9"/>
    <p:sldId id="1471" r:id="rId10"/>
    <p:sldId id="1466" r:id="rId11"/>
    <p:sldId id="1472" r:id="rId12"/>
    <p:sldId id="1468" r:id="rId13"/>
    <p:sldId id="1469" r:id="rId14"/>
    <p:sldId id="1470" r:id="rId15"/>
  </p:sldIdLst>
  <p:sldSz cx="9144000" cy="6858000" type="screen4x3"/>
  <p:notesSz cx="6858000" cy="91440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64D"/>
    <a:srgbClr val="FFFFFF"/>
    <a:srgbClr val="5A8DFB"/>
    <a:srgbClr val="618FFD"/>
    <a:srgbClr val="636464"/>
    <a:srgbClr val="F3F3F3"/>
    <a:srgbClr val="46FF77"/>
    <a:srgbClr val="E8161F"/>
    <a:srgbClr val="E8E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734"/>
    <p:restoredTop sz="94626" autoAdjust="0"/>
  </p:normalViewPr>
  <p:slideViewPr>
    <p:cSldViewPr>
      <p:cViewPr varScale="1">
        <p:scale>
          <a:sx n="121" d="100"/>
          <a:sy n="121" d="100"/>
        </p:scale>
        <p:origin x="1320" y="16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48D443D6-FB5E-7C42-B16E-7EDDCD870E40}" type="datetime1">
              <a:rPr lang="en-US"/>
              <a:pPr>
                <a:defRPr/>
              </a:pPr>
              <a:t>10/25/20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200">
                <a:cs typeface="Arial" charset="0"/>
              </a:defRPr>
            </a:lvl1pPr>
          </a:lstStyle>
          <a:p>
            <a:pPr>
              <a:defRPr/>
            </a:pPr>
            <a:fld id="{E037FB44-4180-0044-AD26-22E8151291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8116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7" name="AutoShape 2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21508" name="Text Box 3"/>
          <p:cNvSpPr txBox="1">
            <a:spLocks noChangeArrowheads="1"/>
          </p:cNvSpPr>
          <p:nvPr/>
        </p:nvSpPr>
        <p:spPr bwMode="auto">
          <a:xfrm>
            <a:off x="0" y="0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ea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10" name="Rectangle 5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68825" cy="3425825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8" name="Rectangle 6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3225" cy="41116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0" y="8683625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308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68625" cy="4540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Calibri" charset="0"/>
                <a:cs typeface="Arial" charset="0"/>
              </a:defRPr>
            </a:lvl1pPr>
          </a:lstStyle>
          <a:p>
            <a:pPr>
              <a:defRPr/>
            </a:pPr>
            <a:fld id="{D7113CB9-9A72-F24E-8D2E-4CA3AFA73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305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ＭＳ Ｐゴシック" charset="-128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pitchFamily="16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8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F1381A4B-6BA4-C747-B077-B0384DCAE4F0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pPr marL="0" marR="0" lvl="0" indent="0" algn="r" defTabSz="455613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1075" name="Text Box 1"/>
          <p:cNvSpPr txBox="1">
            <a:spLocks noChangeArrowheads="1"/>
          </p:cNvSpPr>
          <p:nvPr/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  <a:ea typeface="ＭＳ Ｐゴシック" charset="0"/>
            </a:endParaRPr>
          </a:p>
        </p:txBody>
      </p:sp>
      <p:sp>
        <p:nvSpPr>
          <p:cNvPr id="131076" name="Rectangle 2"/>
          <p:cNvSpPr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4813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none" anchor="ctr"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192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06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/>
          </p:nvPr>
        </p:nvSpPr>
        <p:spPr/>
        <p:txBody>
          <a:bodyPr/>
          <a:lstStyle/>
          <a:p>
            <a:pPr>
              <a:defRPr/>
            </a:pPr>
            <a:fld id="{D7113CB9-9A72-F24E-8D2E-4CA3AFA73C24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39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196" indent="0" algn="ctr">
              <a:buNone/>
              <a:defRPr/>
            </a:lvl2pPr>
            <a:lvl3pPr marL="914391" indent="0" algn="ctr">
              <a:buNone/>
              <a:defRPr/>
            </a:lvl3pPr>
            <a:lvl4pPr marL="1371587" indent="0" algn="ctr">
              <a:buNone/>
              <a:defRPr/>
            </a:lvl4pPr>
            <a:lvl5pPr marL="1828782" indent="0" algn="ctr">
              <a:buNone/>
              <a:defRPr/>
            </a:lvl5pPr>
            <a:lvl6pPr marL="2285978" indent="0" algn="ctr">
              <a:buNone/>
              <a:defRPr/>
            </a:lvl6pPr>
            <a:lvl7pPr marL="2743173" indent="0" algn="ctr">
              <a:buNone/>
              <a:defRPr/>
            </a:lvl7pPr>
            <a:lvl8pPr marL="3200368" indent="0" algn="ctr">
              <a:buNone/>
              <a:defRPr/>
            </a:lvl8pPr>
            <a:lvl9pPr marL="3657563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2BFBA-78EF-484A-8206-DC86EA7E57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0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47B5D2-CD4C-6947-9C88-4A72705C09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32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678F8-662E-7748-99D6-531684AFBF8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563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rgbClr val="19196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1CA001-59EA-D741-99F4-0EFEBCF794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4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0" baseline="0"/>
            </a:lvl1pPr>
            <a:lvl2pPr>
              <a:defRPr sz="2400" b="0" baseline="0"/>
            </a:lvl2pPr>
            <a:lvl3pPr>
              <a:defRPr sz="2400" b="0" baseline="0"/>
            </a:lvl3pPr>
            <a:lvl4pPr>
              <a:defRPr sz="2000" b="0" baseline="0"/>
            </a:lvl4pPr>
            <a:lvl5pPr>
              <a:defRPr sz="2000" b="0" baseline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xfrm>
            <a:off x="6858000" y="6248400"/>
            <a:ext cx="2130425" cy="473075"/>
          </a:xfrm>
        </p:spPr>
        <p:txBody>
          <a:bodyPr/>
          <a:lstStyle>
            <a:lvl1pPr>
              <a:buFont typeface="Times New Roman" charset="0"/>
              <a:buNone/>
              <a:defRPr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fld id="{84464B35-2555-2244-9D39-359C0EEFEA78}" type="slidenum">
              <a:rPr lang="en-US"/>
              <a:pPr>
                <a:defRPr/>
              </a:pPr>
              <a:t>‹#›</a:t>
            </a:fld>
            <a:r>
              <a:rPr lang="en-US"/>
              <a:t> of 12</a:t>
            </a:r>
          </a:p>
        </p:txBody>
      </p:sp>
    </p:spTree>
    <p:extLst>
      <p:ext uri="{BB962C8B-B14F-4D97-AF65-F5344CB8AC3E}">
        <p14:creationId xmlns:p14="http://schemas.microsoft.com/office/powerpoint/2010/main" val="6038102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874FD0-1093-1E4F-8326-BB715C54C5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93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D48B6-010A-CF46-AA29-DCF52259D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56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C06BC4-EFBC-8548-9F97-8448B57879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456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0942C0-3B2C-9841-9E06-F69FDA494A8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80574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398BA9-2BDC-1D4C-97C6-A2BCA6733E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314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BE7A3-FFB8-3842-A172-88A483B464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915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B5D161-A22C-4247-857F-C6A443B2F9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233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67742B-EB47-D447-BCBF-CBF2E6EDE1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56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D89B93-3D36-D844-AFE0-951C6B7523E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121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7813" y="-339725"/>
            <a:ext cx="2055812" cy="60515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-339725"/>
            <a:ext cx="6018213" cy="60515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2E3D-C841-F448-A667-C94BA4404D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246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7013" cy="4111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600200"/>
            <a:ext cx="4037012" cy="1979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732213"/>
            <a:ext cx="4037012" cy="1979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2900E-AA4B-B54A-A466-5290882EFA2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524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339725"/>
            <a:ext cx="8226425" cy="15541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FBAB6A-7076-234B-A114-0A32453CB6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91781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4" name="Slide Number Placeholder 70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9CC8D-F74C-0B4C-AC75-3A8A1F49C9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lide Number Placeholder 70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CC317E-1EE2-6B4A-AB1F-1C24E186C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Date Placeholder 1028"/>
          <p:cNvSpPr>
            <a:spLocks noGrp="1" noChangeArrowheads="1"/>
          </p:cNvSpPr>
          <p:nvPr>
            <p:ph type="dt" sz="half" idx="12"/>
          </p:nvPr>
        </p:nvSpPr>
        <p:spPr>
          <a:xfrm>
            <a:off x="685800" y="6267450"/>
            <a:ext cx="19050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Footer Placeholder 1029"/>
          <p:cNvSpPr>
            <a:spLocks noGrp="1" noChangeArrowheads="1"/>
          </p:cNvSpPr>
          <p:nvPr>
            <p:ph type="ftr" sz="quarter" idx="13"/>
          </p:nvPr>
        </p:nvSpPr>
        <p:spPr>
          <a:xfrm>
            <a:off x="3124200" y="6267450"/>
            <a:ext cx="2895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8" name="Slide Number Placeholder 704"/>
          <p:cNvSpPr>
            <a:spLocks noGrp="1" noChangeArrowheads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1C8D1-50F8-DF4E-A006-4071988A17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Slide Number Placeholder 492"/>
          <p:cNvSpPr>
            <a:spLocks noGrp="1" noChangeArrowheads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9ACEBF-CC7D-5042-85B0-31B129B0AB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414419"/>
      </p:ext>
    </p:extLst>
  </p:cSld>
  <p:clrMapOvr>
    <a:masterClrMapping/>
  </p:clrMapOvr>
  <p:transition spd="slow" advClick="0" advTm="7000"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4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4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96" indent="0">
              <a:buNone/>
              <a:defRPr sz="1800"/>
            </a:lvl2pPr>
            <a:lvl3pPr marL="914391" indent="0">
              <a:buNone/>
              <a:defRPr sz="1600"/>
            </a:lvl3pPr>
            <a:lvl4pPr marL="1371587" indent="0">
              <a:buNone/>
              <a:defRPr sz="1400"/>
            </a:lvl4pPr>
            <a:lvl5pPr marL="1828782" indent="0">
              <a:buNone/>
              <a:defRPr sz="1400"/>
            </a:lvl5pPr>
            <a:lvl6pPr marL="2285978" indent="0">
              <a:buNone/>
              <a:defRPr sz="1400"/>
            </a:lvl6pPr>
            <a:lvl7pPr marL="2743173" indent="0">
              <a:buNone/>
              <a:defRPr sz="1400"/>
            </a:lvl7pPr>
            <a:lvl8pPr marL="3200368" indent="0">
              <a:buNone/>
              <a:defRPr sz="1400"/>
            </a:lvl8pPr>
            <a:lvl9pPr marL="3657563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E8A5-9347-1B4B-91F5-2CC7E5FDAFC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428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1600200"/>
            <a:ext cx="4037013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600200"/>
            <a:ext cx="4037012" cy="41116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D22ED6-FAF1-4B45-BC79-487DDDE60F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23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96" indent="0">
              <a:buNone/>
              <a:defRPr sz="2000" b="1"/>
            </a:lvl2pPr>
            <a:lvl3pPr marL="914391" indent="0">
              <a:buNone/>
              <a:defRPr sz="1800" b="1"/>
            </a:lvl3pPr>
            <a:lvl4pPr marL="1371587" indent="0">
              <a:buNone/>
              <a:defRPr sz="1600" b="1"/>
            </a:lvl4pPr>
            <a:lvl5pPr marL="1828782" indent="0">
              <a:buNone/>
              <a:defRPr sz="1600" b="1"/>
            </a:lvl5pPr>
            <a:lvl6pPr marL="2285978" indent="0">
              <a:buNone/>
              <a:defRPr sz="1600" b="1"/>
            </a:lvl6pPr>
            <a:lvl7pPr marL="2743173" indent="0">
              <a:buNone/>
              <a:defRPr sz="1600" b="1"/>
            </a:lvl7pPr>
            <a:lvl8pPr marL="3200368" indent="0">
              <a:buNone/>
              <a:defRPr sz="1600" b="1"/>
            </a:lvl8pPr>
            <a:lvl9pPr marL="365756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632B2D-DA4D-4B40-958B-B363266D4D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2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9C4618-977F-9A43-B101-257643A5F5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23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C7728-352E-004D-A1AF-300A410226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243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1143-7D4B-2346-9B10-86BC4E3119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676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6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96" indent="0">
              <a:buNone/>
              <a:defRPr sz="2800"/>
            </a:lvl2pPr>
            <a:lvl3pPr marL="914391" indent="0">
              <a:buNone/>
              <a:defRPr sz="2400"/>
            </a:lvl3pPr>
            <a:lvl4pPr marL="1371587" indent="0">
              <a:buNone/>
              <a:defRPr sz="2000"/>
            </a:lvl4pPr>
            <a:lvl5pPr marL="1828782" indent="0">
              <a:buNone/>
              <a:defRPr sz="2000"/>
            </a:lvl5pPr>
            <a:lvl6pPr marL="2285978" indent="0">
              <a:buNone/>
              <a:defRPr sz="2000"/>
            </a:lvl6pPr>
            <a:lvl7pPr marL="2743173" indent="0">
              <a:buNone/>
              <a:defRPr sz="2000"/>
            </a:lvl7pPr>
            <a:lvl8pPr marL="3200368" indent="0">
              <a:buNone/>
              <a:defRPr sz="2000"/>
            </a:lvl8pPr>
            <a:lvl9pPr marL="3657563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96" indent="0">
              <a:buNone/>
              <a:defRPr sz="1200"/>
            </a:lvl2pPr>
            <a:lvl3pPr marL="914391" indent="0">
              <a:buNone/>
              <a:defRPr sz="1000"/>
            </a:lvl3pPr>
            <a:lvl4pPr marL="1371587" indent="0">
              <a:buNone/>
              <a:defRPr sz="900"/>
            </a:lvl4pPr>
            <a:lvl5pPr marL="1828782" indent="0">
              <a:buNone/>
              <a:defRPr sz="900"/>
            </a:lvl5pPr>
            <a:lvl6pPr marL="2285978" indent="0">
              <a:buNone/>
              <a:defRPr sz="900"/>
            </a:lvl6pPr>
            <a:lvl7pPr marL="2743173" indent="0">
              <a:buNone/>
              <a:defRPr sz="900"/>
            </a:lvl7pPr>
            <a:lvl8pPr marL="3200368" indent="0">
              <a:buNone/>
              <a:defRPr sz="900"/>
            </a:lvl8pPr>
            <a:lvl9pPr marL="365756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69D0F-F979-E54B-8CA2-4D114FBB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6001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/>
          <p:cNvSpPr>
            <a:spLocks noChangeArrowheads="1"/>
          </p:cNvSpPr>
          <p:nvPr/>
        </p:nvSpPr>
        <p:spPr bwMode="auto">
          <a:xfrm>
            <a:off x="0" y="0"/>
            <a:ext cx="9144000" cy="12192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pic>
        <p:nvPicPr>
          <p:cNvPr id="15363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50" y="55563"/>
            <a:ext cx="463550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pic>
      <p:sp>
        <p:nvSpPr>
          <p:cNvPr id="15364" name="Rectangle 3"/>
          <p:cNvSpPr>
            <a:spLocks noChangeArrowheads="1"/>
          </p:cNvSpPr>
          <p:nvPr/>
        </p:nvSpPr>
        <p:spPr bwMode="auto">
          <a:xfrm>
            <a:off x="381000" y="742950"/>
            <a:ext cx="8229600" cy="19050"/>
          </a:xfrm>
          <a:prstGeom prst="rect">
            <a:avLst/>
          </a:prstGeom>
          <a:solidFill>
            <a:srgbClr val="EED7B8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3279775" y="762000"/>
            <a:ext cx="2478088" cy="37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89989" tIns="46794" rIns="89989" bIns="46794">
            <a:spAutoFit/>
          </a:bodyPr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defTabSz="457196"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1800" b="1">
                <a:solidFill>
                  <a:srgbClr val="FFFFFF"/>
                </a:solidFill>
                <a:latin typeface="Lucida Sans Unicode" charset="0"/>
                <a:cs typeface="Arial" charset="0"/>
              </a:rPr>
              <a:t>D u k e  S y s t e m s</a:t>
            </a:r>
          </a:p>
        </p:txBody>
      </p:sp>
      <p:sp>
        <p:nvSpPr>
          <p:cNvPr id="15366" name="Rectangle 5"/>
          <p:cNvSpPr>
            <a:spLocks noChangeArrowheads="1"/>
          </p:cNvSpPr>
          <p:nvPr/>
        </p:nvSpPr>
        <p:spPr bwMode="auto">
          <a:xfrm>
            <a:off x="0" y="5867400"/>
            <a:ext cx="9144000" cy="990600"/>
          </a:xfrm>
          <a:prstGeom prst="rect">
            <a:avLst/>
          </a:prstGeom>
          <a:solidFill>
            <a:srgbClr val="16164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cs typeface="Arial" charset="0"/>
            </a:endParaRPr>
          </a:p>
        </p:txBody>
      </p:sp>
      <p:sp>
        <p:nvSpPr>
          <p:cNvPr id="153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title text format</a:t>
            </a:r>
          </a:p>
        </p:txBody>
      </p:sp>
      <p:sp>
        <p:nvSpPr>
          <p:cNvPr id="1536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4"/>
            <a:r>
              <a:rPr lang="en-US"/>
              <a:t>Sixth Outline Level</a:t>
            </a:r>
          </a:p>
          <a:p>
            <a:pPr lvl="4"/>
            <a:r>
              <a:rPr lang="en-US"/>
              <a:t>Seventh Outline Level</a:t>
            </a:r>
          </a:p>
          <a:p>
            <a:pPr lvl="4"/>
            <a:r>
              <a:rPr lang="en-US"/>
              <a:t>Eighth Outline Level</a:t>
            </a:r>
          </a:p>
          <a:p>
            <a:pPr lvl="4"/>
            <a:r>
              <a:rPr lang="en-US"/>
              <a:t>Ninth Outline Level</a:t>
            </a:r>
          </a:p>
        </p:txBody>
      </p:sp>
      <p:sp>
        <p:nvSpPr>
          <p:cNvPr id="15369" name="Text Box 8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15370" name="Text Box 9"/>
          <p:cNvSpPr txBox="1"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1429" tIns="45714" rIns="91429" bIns="45714" anchor="ctr"/>
          <a:lstStyle>
            <a:lvl1pPr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endParaRPr lang="en-US" sz="1800">
              <a:cs typeface="Arial" charset="0"/>
            </a:endParaRPr>
          </a:p>
        </p:txBody>
      </p:sp>
      <p:sp>
        <p:nvSpPr>
          <p:cNvPr id="2058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5225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89989" tIns="46794" rIns="89989" bIns="46794" numCol="1" anchor="t" anchorCtr="0" compatLnSpc="1">
            <a:prstTxWarp prst="textNoShape">
              <a:avLst/>
            </a:prstTxWarp>
          </a:bodyPr>
          <a:lstStyle>
            <a:lvl1pPr algn="r" defTabSz="457196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latin typeface="Times New Roman" charset="0"/>
                <a:cs typeface="Arial" charset="0"/>
              </a:defRPr>
            </a:lvl1pPr>
          </a:lstStyle>
          <a:p>
            <a:pPr>
              <a:defRPr/>
            </a:pPr>
            <a:fld id="{8999EEEC-6E3B-2849-8402-05AA6C0C666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062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46" r:id="rId1"/>
    <p:sldLayoutId id="2147487947" r:id="rId2"/>
    <p:sldLayoutId id="2147487948" r:id="rId3"/>
    <p:sldLayoutId id="2147487949" r:id="rId4"/>
    <p:sldLayoutId id="2147487950" r:id="rId5"/>
    <p:sldLayoutId id="2147487951" r:id="rId6"/>
    <p:sldLayoutId id="2147487952" r:id="rId7"/>
    <p:sldLayoutId id="2147487953" r:id="rId8"/>
    <p:sldLayoutId id="2147487954" r:id="rId9"/>
    <p:sldLayoutId id="2147487955" r:id="rId10"/>
    <p:sldLayoutId id="2147487956" r:id="rId11"/>
  </p:sldLayoutIdLst>
  <p:hf sldNum="0" hdr="0" ftr="0" dt="0"/>
  <p:txStyles>
    <p:titleStyle>
      <a:lvl1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+mj-lt"/>
          <a:ea typeface="ＭＳ Ｐゴシック" charset="-128"/>
          <a:cs typeface="+mj-cs"/>
        </a:defRPr>
      </a:lvl1pPr>
      <a:lvl2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2pPr>
      <a:lvl3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3pPr>
      <a:lvl4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4pPr>
      <a:lvl5pPr algn="l" defTabSz="45561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800">
          <a:solidFill>
            <a:srgbClr val="161645"/>
          </a:solidFill>
          <a:latin typeface="Gill Sans MT" pitchFamily="32" charset="0"/>
          <a:ea typeface="ＭＳ Ｐゴシック" charset="-128"/>
          <a:cs typeface="Arial" charset="0"/>
        </a:defRPr>
      </a:lvl5pPr>
      <a:lvl6pPr marL="2514575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770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8966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161" indent="-228597" algn="l" defTabSz="457196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1313" indent="-341313" algn="l" defTabSz="455613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3600" b="1">
          <a:solidFill>
            <a:srgbClr val="161645"/>
          </a:solidFill>
          <a:latin typeface="+mn-lt"/>
          <a:ea typeface="ＭＳ Ｐゴシック" charset="-128"/>
          <a:cs typeface="+mn-cs"/>
        </a:defRPr>
      </a:lvl1pPr>
      <a:lvl2pPr marL="741363" indent="-284163" algn="l" defTabSz="455613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3200" b="1">
          <a:solidFill>
            <a:srgbClr val="6B6BCF"/>
          </a:solidFill>
          <a:latin typeface="+mn-lt"/>
          <a:ea typeface="ＭＳ Ｐゴシック" charset="-128"/>
          <a:cs typeface="+mn-cs"/>
        </a:defRPr>
      </a:lvl2pPr>
      <a:lvl3pPr marL="1141413" indent="-227013" algn="l" defTabSz="455613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6B6BCF"/>
          </a:solidFill>
          <a:latin typeface="+mn-lt"/>
          <a:ea typeface="ＭＳ Ｐゴシック" charset="-128"/>
          <a:cs typeface="+mn-cs"/>
        </a:defRPr>
      </a:lvl3pPr>
      <a:lvl4pPr marL="15986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4pPr>
      <a:lvl5pPr marL="2055813" indent="-227013" algn="l" defTabSz="455613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400" b="1">
          <a:solidFill>
            <a:srgbClr val="6B6BCF"/>
          </a:solidFill>
          <a:latin typeface="+mn-lt"/>
          <a:ea typeface="ＭＳ Ｐゴシック" charset="-128"/>
          <a:cs typeface="+mn-cs"/>
        </a:defRPr>
      </a:lvl5pPr>
      <a:lvl6pPr marL="2514575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770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8966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161" indent="-228597" algn="l" defTabSz="457196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6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1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7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2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7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8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63" algn="l" defTabSz="91439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-339725"/>
            <a:ext cx="8226425" cy="1554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1028" name="Text Box 3"/>
          <p:cNvSpPr txBox="1"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1029" name="Text Box 4"/>
          <p:cNvSpPr txBox="1">
            <a:spLocks noChangeArrowheads="1"/>
          </p:cNvSpPr>
          <p:nvPr/>
        </p:nvSpPr>
        <p:spPr bwMode="auto">
          <a:xfrm>
            <a:off x="5791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prstClr val="white"/>
              </a:solidFill>
              <a:cs typeface="Arial" charset="0"/>
            </a:endParaRPr>
          </a:p>
        </p:txBody>
      </p:sp>
      <p:sp>
        <p:nvSpPr>
          <p:cNvPr id="2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3124200" y="6229350"/>
            <a:ext cx="2130425" cy="4730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buClr>
                <a:srgbClr val="000000"/>
              </a:buClr>
              <a:buSzPct val="100000"/>
              <a:buFont typeface="Times New Roman" charset="0"/>
              <a:buNone/>
              <a:defRPr sz="1400">
                <a:solidFill>
                  <a:srgbClr val="000000"/>
                </a:solidFill>
                <a:cs typeface="Arial" charset="0"/>
              </a:defRPr>
            </a:lvl1pPr>
          </a:lstStyle>
          <a:p>
            <a:pPr>
              <a:defRPr/>
            </a:pPr>
            <a:fld id="{1974A612-B1EB-4248-BF31-51AAB45CE0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63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7958" r:id="rId1"/>
    <p:sldLayoutId id="2147487959" r:id="rId2"/>
    <p:sldLayoutId id="2147487960" r:id="rId3"/>
    <p:sldLayoutId id="2147487961" r:id="rId4"/>
    <p:sldLayoutId id="2147487962" r:id="rId5"/>
    <p:sldLayoutId id="2147487963" r:id="rId6"/>
    <p:sldLayoutId id="2147487964" r:id="rId7"/>
    <p:sldLayoutId id="2147487965" r:id="rId8"/>
    <p:sldLayoutId id="2147487966" r:id="rId9"/>
    <p:sldLayoutId id="2147487967" r:id="rId10"/>
    <p:sldLayoutId id="2147487968" r:id="rId11"/>
    <p:sldLayoutId id="2147487969" r:id="rId12"/>
    <p:sldLayoutId id="2147487970" r:id="rId13"/>
    <p:sldLayoutId id="2147487971" r:id="rId14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/>
          <a:ea typeface="ＭＳ Ｐゴシック" charset="-128"/>
          <a:cs typeface="Arial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4000" b="1">
          <a:solidFill>
            <a:srgbClr val="161645"/>
          </a:solidFill>
          <a:latin typeface="Arial" charset="0"/>
          <a:ea typeface="ＭＳ Ｐゴシック" charset="-128"/>
          <a:cs typeface="Arial" charset="0"/>
        </a:defRPr>
      </a:lvl5pPr>
      <a:lvl6pPr marL="25146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6pPr>
      <a:lvl7pPr marL="29718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7pPr>
      <a:lvl8pPr marL="34290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8pPr>
      <a:lvl9pPr marL="3886200" indent="-228600"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800">
          <a:solidFill>
            <a:srgbClr val="161645"/>
          </a:solidFill>
          <a:latin typeface="Gill Sans MT" pitchFamily="32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ts val="9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800" b="1">
          <a:solidFill>
            <a:srgbClr val="00264D"/>
          </a:solidFill>
          <a:latin typeface="Arial"/>
          <a:ea typeface="ＭＳ Ｐゴシック" charset="-128"/>
          <a:cs typeface="Arial"/>
        </a:defRPr>
      </a:lvl1pPr>
      <a:lvl2pPr marL="742950" indent="-28575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2pPr>
      <a:lvl3pPr marL="1143000" indent="-22860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•"/>
        <a:defRPr sz="2400" b="1">
          <a:solidFill>
            <a:srgbClr val="00264D"/>
          </a:solidFill>
          <a:latin typeface="Arial"/>
          <a:ea typeface="ＭＳ Ｐゴシック" charset="-128"/>
          <a:cs typeface="Arial"/>
        </a:defRPr>
      </a:lvl3pPr>
      <a:lvl4pPr marL="1600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–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4pPr>
      <a:lvl5pPr marL="20574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buChar char="»"/>
        <a:defRPr sz="2200" b="1">
          <a:solidFill>
            <a:srgbClr val="00264D"/>
          </a:solidFill>
          <a:latin typeface="Arial"/>
          <a:ea typeface="ＭＳ Ｐゴシック" charset="-128"/>
          <a:cs typeface="Arial"/>
        </a:defRPr>
      </a:lvl5pPr>
      <a:lvl6pPr marL="25146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6pPr>
      <a:lvl7pPr marL="29718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7pPr>
      <a:lvl8pPr marL="3429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8pPr>
      <a:lvl9pPr marL="38862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 b="1">
          <a:solidFill>
            <a:srgbClr val="6B6BCF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Text Box 1"/>
          <p:cNvSpPr txBox="1">
            <a:spLocks noChangeArrowheads="1"/>
          </p:cNvSpPr>
          <p:nvPr/>
        </p:nvSpPr>
        <p:spPr bwMode="auto">
          <a:xfrm>
            <a:off x="1066800" y="1524000"/>
            <a:ext cx="6858000" cy="228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CPS 510</a:t>
            </a: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sz="2800" b="1" dirty="0">
                <a:solidFill>
                  <a:srgbClr val="161645"/>
                </a:solidFill>
                <a:latin typeface="Calibri" charset="0"/>
              </a:rPr>
              <a:t>Taint Tracking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</p:txBody>
      </p:sp>
      <p:sp>
        <p:nvSpPr>
          <p:cNvPr id="130050" name="Text Box 2"/>
          <p:cNvSpPr txBox="1">
            <a:spLocks noChangeArrowheads="1"/>
          </p:cNvSpPr>
          <p:nvPr/>
        </p:nvSpPr>
        <p:spPr bwMode="auto">
          <a:xfrm>
            <a:off x="304800" y="3810000"/>
            <a:ext cx="84582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1429" tIns="45714" rIns="91429" bIns="45714" anchor="ctr" anchorCtr="1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Danyang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 </a:t>
            </a: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Zhuo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161645"/>
              </a:solidFill>
              <a:effectLst/>
              <a:uLnTx/>
              <a:uFillTx/>
              <a:latin typeface="Calibri" charset="0"/>
              <a:ea typeface="ＭＳ Ｐゴシック" charset="0"/>
            </a:endParaRPr>
          </a:p>
          <a:p>
            <a:pPr marL="0" marR="0" lvl="0" indent="0" algn="ctr" defTabSz="455613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161645"/>
                </a:solidFill>
                <a:effectLst/>
                <a:uLnTx/>
                <a:uFillTx/>
                <a:latin typeface="Calibri" charset="0"/>
                <a:ea typeface="ＭＳ Ｐゴシック" charset="0"/>
              </a:rPr>
              <a:t>Duke University</a:t>
            </a:r>
          </a:p>
        </p:txBody>
      </p:sp>
    </p:spTree>
    <p:extLst>
      <p:ext uri="{BB962C8B-B14F-4D97-AF65-F5344CB8AC3E}">
        <p14:creationId xmlns:p14="http://schemas.microsoft.com/office/powerpoint/2010/main" val="65166367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D2F6-9872-FC4C-8136-E7E08736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type of applications?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D89EC2-0453-AF44-85B8-4D55E6B94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Image processing on your photo but cannot expose your photo to the Internet</a:t>
            </a:r>
          </a:p>
          <a:p>
            <a:endParaRPr lang="en-GB" kern="0" dirty="0"/>
          </a:p>
          <a:p>
            <a:r>
              <a:rPr lang="en-GB" kern="0" dirty="0"/>
              <a:t>Voice-to-text without exposing your voice to the Internet</a:t>
            </a:r>
          </a:p>
        </p:txBody>
      </p:sp>
    </p:spTree>
    <p:extLst>
      <p:ext uri="{BB962C8B-B14F-4D97-AF65-F5344CB8AC3E}">
        <p14:creationId xmlns:p14="http://schemas.microsoft.com/office/powerpoint/2010/main" val="192584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254C-5878-5742-BA34-4F7A8B6BA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Overheads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76DF396-49BD-BB42-8CE0-463E8A3D34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Memory overheads</a:t>
            </a:r>
          </a:p>
          <a:p>
            <a:pPr lvl="1"/>
            <a:r>
              <a:rPr lang="en-GB" kern="0" dirty="0"/>
              <a:t>32-bit vector for every variable</a:t>
            </a:r>
          </a:p>
          <a:p>
            <a:pPr lvl="1"/>
            <a:r>
              <a:rPr lang="en-GB" kern="0" dirty="0"/>
              <a:t>4.4%</a:t>
            </a:r>
          </a:p>
          <a:p>
            <a:pPr lvl="1"/>
            <a:endParaRPr lang="en-GB" kern="0" dirty="0"/>
          </a:p>
          <a:p>
            <a:r>
              <a:rPr lang="en-GB" kern="0" dirty="0"/>
              <a:t>CPU overheads</a:t>
            </a:r>
          </a:p>
          <a:p>
            <a:pPr lvl="1"/>
            <a:r>
              <a:rPr lang="en-GB" kern="0" dirty="0"/>
              <a:t>Taint tracking in the </a:t>
            </a:r>
            <a:r>
              <a:rPr lang="en-GB" kern="0" dirty="0" err="1"/>
              <a:t>Delvik</a:t>
            </a:r>
            <a:r>
              <a:rPr lang="en-GB" kern="0" dirty="0"/>
              <a:t> Virtual Machine</a:t>
            </a:r>
          </a:p>
          <a:p>
            <a:pPr lvl="1"/>
            <a:r>
              <a:rPr lang="en-GB" kern="0" dirty="0"/>
              <a:t>14%</a:t>
            </a:r>
          </a:p>
        </p:txBody>
      </p:sp>
    </p:spTree>
    <p:extLst>
      <p:ext uri="{BB962C8B-B14F-4D97-AF65-F5344CB8AC3E}">
        <p14:creationId xmlns:p14="http://schemas.microsoft.com/office/powerpoint/2010/main" val="4116974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29D05-13B5-DB4A-B5C6-8F83602AC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Implicit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9E68F4A-1E47-564D-998D-916BBE1BD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X = </a:t>
            </a:r>
            <a:r>
              <a:rPr lang="en-GB" kern="0" dirty="0" err="1"/>
              <a:t>sensor_input</a:t>
            </a:r>
            <a:r>
              <a:rPr lang="en-GB" kern="0" dirty="0"/>
              <a:t>()</a:t>
            </a:r>
          </a:p>
          <a:p>
            <a:pPr marL="0" indent="0">
              <a:buNone/>
            </a:pPr>
            <a:r>
              <a:rPr lang="en-GB" kern="0" dirty="0"/>
              <a:t>Y = 0</a:t>
            </a:r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r>
              <a:rPr lang="en-GB" kern="0" dirty="0"/>
              <a:t>If (x &gt; 0) {</a:t>
            </a:r>
          </a:p>
          <a:p>
            <a:pPr marL="0" indent="0">
              <a:buNone/>
            </a:pPr>
            <a:r>
              <a:rPr lang="en-GB" kern="0" dirty="0"/>
              <a:t>	Y  = 1;</a:t>
            </a:r>
          </a:p>
          <a:p>
            <a:pPr marL="0" indent="0">
              <a:buNone/>
            </a:pPr>
            <a:r>
              <a:rPr lang="en-GB" kern="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38524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442E6-2BDE-C14A-90C5-0086C9D68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Limitation: Side channel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C76DAA-1685-954A-9A55-FF74546DFE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kern="0" dirty="0"/>
              <a:t>X = </a:t>
            </a:r>
            <a:r>
              <a:rPr lang="en-GB" sz="2400" kern="0" dirty="0" err="1"/>
              <a:t>sensor_input</a:t>
            </a:r>
            <a:r>
              <a:rPr lang="en-GB" sz="2400" kern="0" dirty="0"/>
              <a:t>()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 err="1"/>
              <a:t>Network.send</a:t>
            </a:r>
            <a:r>
              <a:rPr lang="en-GB" sz="2400" kern="0" dirty="0"/>
              <a:t>(“hello”);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/>
              <a:t>For (</a:t>
            </a:r>
            <a:r>
              <a:rPr lang="en-GB" sz="2400" kern="0" dirty="0" err="1"/>
              <a:t>i</a:t>
            </a:r>
            <a:r>
              <a:rPr lang="en-GB" sz="2400" kern="0" dirty="0"/>
              <a:t>=0; </a:t>
            </a:r>
            <a:r>
              <a:rPr lang="en-GB" sz="2400" kern="0" dirty="0" err="1"/>
              <a:t>i</a:t>
            </a:r>
            <a:r>
              <a:rPr lang="en-GB" sz="2400" kern="0" dirty="0"/>
              <a:t> &lt; x; </a:t>
            </a:r>
            <a:r>
              <a:rPr lang="en-GB" sz="2400" kern="0" dirty="0" err="1"/>
              <a:t>i</a:t>
            </a:r>
            <a:r>
              <a:rPr lang="en-GB" sz="2400" kern="0" dirty="0"/>
              <a:t>++) {</a:t>
            </a:r>
          </a:p>
          <a:p>
            <a:pPr marL="0" indent="0">
              <a:buNone/>
            </a:pPr>
            <a:r>
              <a:rPr lang="en-GB" sz="2400" kern="0" dirty="0"/>
              <a:t>	Sleep(1 second);</a:t>
            </a:r>
          </a:p>
          <a:p>
            <a:pPr marL="0" indent="0">
              <a:buNone/>
            </a:pPr>
            <a:r>
              <a:rPr lang="en-GB" sz="2400" kern="0" dirty="0"/>
              <a:t>}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 err="1"/>
              <a:t>Network.send</a:t>
            </a:r>
            <a:r>
              <a:rPr lang="en-GB" sz="2400" kern="0" dirty="0"/>
              <a:t>(“world”);</a:t>
            </a:r>
          </a:p>
        </p:txBody>
      </p:sp>
    </p:spTree>
    <p:extLst>
      <p:ext uri="{BB962C8B-B14F-4D97-AF65-F5344CB8AC3E}">
        <p14:creationId xmlns:p14="http://schemas.microsoft.com/office/powerpoint/2010/main" val="1512451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Application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You download some application from the app store</a:t>
            </a:r>
          </a:p>
          <a:p>
            <a:r>
              <a:rPr lang="en-GB" kern="0" dirty="0"/>
              <a:t>The application asks your permission to some sensitive data</a:t>
            </a:r>
          </a:p>
          <a:p>
            <a:pPr lvl="1"/>
            <a:r>
              <a:rPr lang="en-GB" kern="0" dirty="0"/>
              <a:t>Photo album</a:t>
            </a:r>
          </a:p>
          <a:p>
            <a:pPr lvl="1"/>
            <a:r>
              <a:rPr lang="en-GB" kern="0" dirty="0"/>
              <a:t>Camera</a:t>
            </a:r>
          </a:p>
          <a:p>
            <a:pPr lvl="1"/>
            <a:r>
              <a:rPr lang="en-GB" kern="0" dirty="0"/>
              <a:t>Phone number</a:t>
            </a:r>
          </a:p>
          <a:p>
            <a:r>
              <a:rPr lang="en-GB" kern="0" dirty="0"/>
              <a:t>The application can then expose sensitive information to an attacker</a:t>
            </a:r>
          </a:p>
        </p:txBody>
      </p:sp>
    </p:spTree>
    <p:extLst>
      <p:ext uri="{BB962C8B-B14F-4D97-AF65-F5344CB8AC3E}">
        <p14:creationId xmlns:p14="http://schemas.microsoft.com/office/powerpoint/2010/main" val="77055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5E91A-6758-3645-BED8-2BD603AAF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074DC70-1508-1B4D-92E5-714C02EFA178}"/>
              </a:ext>
            </a:extLst>
          </p:cNvPr>
          <p:cNvSpPr/>
          <p:nvPr/>
        </p:nvSpPr>
        <p:spPr bwMode="auto">
          <a:xfrm>
            <a:off x="2133600" y="1752600"/>
            <a:ext cx="2133600" cy="1554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App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9E3067-F302-464C-BB3D-6DDEA68D36F5}"/>
              </a:ext>
            </a:extLst>
          </p:cNvPr>
          <p:cNvSpPr/>
          <p:nvPr/>
        </p:nvSpPr>
        <p:spPr bwMode="auto">
          <a:xfrm>
            <a:off x="5029202" y="1752599"/>
            <a:ext cx="2133600" cy="1554163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US" sz="1800" dirty="0">
                <a:solidFill>
                  <a:srgbClr val="00264D"/>
                </a:solidFill>
                <a:cs typeface="Arial" charset="0"/>
              </a:rPr>
              <a:t>App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00264D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2D87EF-5524-8448-8F7C-E7725CACF807}"/>
              </a:ext>
            </a:extLst>
          </p:cNvPr>
          <p:cNvSpPr/>
          <p:nvPr/>
        </p:nvSpPr>
        <p:spPr bwMode="auto">
          <a:xfrm>
            <a:off x="2133600" y="3298695"/>
            <a:ext cx="2133600" cy="1044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Dalvik Virtual Machine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6EA2E4-D279-BC4F-BB2E-B42D1BB30E4F}"/>
              </a:ext>
            </a:extLst>
          </p:cNvPr>
          <p:cNvSpPr/>
          <p:nvPr/>
        </p:nvSpPr>
        <p:spPr bwMode="auto">
          <a:xfrm>
            <a:off x="5029202" y="3294213"/>
            <a:ext cx="2133600" cy="10447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Dalvik Virtual Machine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F55D1A-6866-6D4F-9AAD-ED3B10D34E13}"/>
              </a:ext>
            </a:extLst>
          </p:cNvPr>
          <p:cNvSpPr/>
          <p:nvPr/>
        </p:nvSpPr>
        <p:spPr bwMode="auto">
          <a:xfrm>
            <a:off x="2133600" y="4495800"/>
            <a:ext cx="5029202" cy="104470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264D"/>
                </a:solidFill>
                <a:effectLst/>
                <a:latin typeface="Arial" charset="0"/>
                <a:cs typeface="Arial" charset="0"/>
              </a:rPr>
              <a:t>Linux</a:t>
            </a:r>
          </a:p>
        </p:txBody>
      </p:sp>
    </p:spTree>
    <p:extLst>
      <p:ext uri="{BB962C8B-B14F-4D97-AF65-F5344CB8AC3E}">
        <p14:creationId xmlns:p14="http://schemas.microsoft.com/office/powerpoint/2010/main" val="2485201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TaintDroid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Mark sensitive data</a:t>
            </a:r>
          </a:p>
          <a:p>
            <a:pPr lvl="1"/>
            <a:r>
              <a:rPr lang="en-GB" kern="0" dirty="0"/>
              <a:t>Sensors</a:t>
            </a:r>
          </a:p>
          <a:p>
            <a:pPr lvl="1"/>
            <a:r>
              <a:rPr lang="en-GB" kern="0" dirty="0"/>
              <a:t>Contact list</a:t>
            </a:r>
          </a:p>
          <a:p>
            <a:pPr marL="0" indent="0">
              <a:buNone/>
            </a:pPr>
            <a:endParaRPr lang="en-GB" kern="0" dirty="0"/>
          </a:p>
          <a:p>
            <a:r>
              <a:rPr lang="en-GB" kern="0" dirty="0"/>
              <a:t>Track data flow for sensitive data</a:t>
            </a:r>
          </a:p>
          <a:p>
            <a:endParaRPr lang="en-GB" kern="0" dirty="0"/>
          </a:p>
          <a:p>
            <a:endParaRPr lang="en-GB" kern="0" dirty="0"/>
          </a:p>
          <a:p>
            <a:r>
              <a:rPr lang="en-GB" kern="0" dirty="0"/>
              <a:t>Block sensitive data from reaching Internet</a:t>
            </a:r>
          </a:p>
        </p:txBody>
      </p:sp>
    </p:spTree>
    <p:extLst>
      <p:ext uri="{BB962C8B-B14F-4D97-AF65-F5344CB8AC3E}">
        <p14:creationId xmlns:p14="http://schemas.microsoft.com/office/powerpoint/2010/main" val="3050798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C3772-3CC3-244B-A348-DBAA44CB0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 sensitive data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34D447-E13F-E94A-B1B2-558327C4A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Each variable has a 32-bit vector</a:t>
            </a:r>
          </a:p>
          <a:p>
            <a:pPr lvl="1"/>
            <a:r>
              <a:rPr lang="en-GB" kern="0" dirty="0"/>
              <a:t>Represents 32 independent tag</a:t>
            </a:r>
          </a:p>
          <a:p>
            <a:pPr lvl="1"/>
            <a:r>
              <a:rPr lang="en-GB" kern="0" dirty="0"/>
              <a:t>Let’s use T(x) to represent the bit vector</a:t>
            </a:r>
          </a:p>
          <a:p>
            <a:pPr lvl="1"/>
            <a:endParaRPr lang="en-GB" kern="0" dirty="0"/>
          </a:p>
          <a:p>
            <a:r>
              <a:rPr lang="en-GB" kern="0" dirty="0"/>
              <a:t>Variables</a:t>
            </a:r>
          </a:p>
          <a:p>
            <a:pPr lvl="1"/>
            <a:r>
              <a:rPr lang="en-GB" kern="0" dirty="0"/>
              <a:t>Local variable, Object instance fields</a:t>
            </a:r>
          </a:p>
          <a:p>
            <a:pPr lvl="1"/>
            <a:r>
              <a:rPr lang="en-GB" kern="0" dirty="0"/>
              <a:t>Method argument</a:t>
            </a:r>
          </a:p>
        </p:txBody>
      </p:sp>
    </p:spTree>
    <p:extLst>
      <p:ext uri="{BB962C8B-B14F-4D97-AF65-F5344CB8AC3E}">
        <p14:creationId xmlns:p14="http://schemas.microsoft.com/office/powerpoint/2010/main" val="2636208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Tracking data flow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endParaRPr lang="en-GB" kern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FEAEC9-1252-A346-A41D-914F399E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endParaRPr lang="en-GB" kern="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9AFB946-D4C3-6449-8013-E0B731E20E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593" y="1676400"/>
            <a:ext cx="3867807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Mov </a:t>
            </a:r>
            <a:r>
              <a:rPr lang="en-GB" kern="0" dirty="0" err="1"/>
              <a:t>dst</a:t>
            </a:r>
            <a:r>
              <a:rPr lang="en-GB" kern="0" dirty="0"/>
              <a:t>, </a:t>
            </a:r>
            <a:r>
              <a:rPr lang="en-GB" kern="0" dirty="0" err="1"/>
              <a:t>src</a:t>
            </a:r>
            <a:endParaRPr lang="en-GB" kern="0" dirty="0"/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r>
              <a:rPr lang="en-GB" kern="0" dirty="0"/>
              <a:t>Op </a:t>
            </a:r>
            <a:r>
              <a:rPr lang="en-GB" kern="0" dirty="0" err="1"/>
              <a:t>dst</a:t>
            </a:r>
            <a:r>
              <a:rPr lang="en-GB" kern="0" dirty="0"/>
              <a:t>, src0, src1</a:t>
            </a:r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r>
              <a:rPr lang="en-GB" kern="0" dirty="0"/>
              <a:t>C = A[B]</a:t>
            </a:r>
          </a:p>
          <a:p>
            <a:pPr marL="0" indent="0">
              <a:buNone/>
            </a:pPr>
            <a:endParaRPr lang="en-GB" kern="0" dirty="0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A7336C83-16A2-DB45-8010-10C8C2337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49825" y="1600200"/>
            <a:ext cx="3867807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kern="0" dirty="0"/>
              <a:t>T(</a:t>
            </a:r>
            <a:r>
              <a:rPr lang="en-GB" kern="0" dirty="0" err="1"/>
              <a:t>dst</a:t>
            </a:r>
            <a:r>
              <a:rPr lang="en-GB" kern="0" dirty="0"/>
              <a:t>) =  T(</a:t>
            </a:r>
            <a:r>
              <a:rPr lang="en-GB" kern="0" dirty="0" err="1"/>
              <a:t>src</a:t>
            </a:r>
            <a:r>
              <a:rPr lang="en-GB" kern="0" dirty="0"/>
              <a:t>)</a:t>
            </a:r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r>
              <a:rPr lang="en-GB" kern="0" dirty="0"/>
              <a:t>T(</a:t>
            </a:r>
            <a:r>
              <a:rPr lang="en-GB" kern="0" dirty="0" err="1"/>
              <a:t>dst</a:t>
            </a:r>
            <a:r>
              <a:rPr lang="en-GB" kern="0" dirty="0"/>
              <a:t>) = T(src0) OR T(src1)</a:t>
            </a:r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r>
              <a:rPr lang="en-GB" kern="0" dirty="0"/>
              <a:t>T(C) = T(A) OR T(B)</a:t>
            </a:r>
          </a:p>
          <a:p>
            <a:pPr marL="0" indent="0">
              <a:buNone/>
            </a:pPr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276501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1FA5-9093-5C40-A442-3C9A0E697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5990D8-4C4F-0D47-9CAA-0B1AF2EBD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endParaRPr lang="en-GB" kern="0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FEAEC9-1252-A346-A41D-914F399EE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7526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endParaRPr lang="en-GB" kern="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5804473-13CB-474F-840E-16DA91A811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5083" y="1752599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System libraries</a:t>
            </a:r>
          </a:p>
          <a:p>
            <a:r>
              <a:rPr lang="en-GB" kern="0" dirty="0"/>
              <a:t>Other native libraries through JNI</a:t>
            </a:r>
          </a:p>
          <a:p>
            <a:endParaRPr lang="en-GB" kern="0" dirty="0"/>
          </a:p>
          <a:p>
            <a:pPr marL="0" indent="0">
              <a:buNone/>
            </a:pPr>
            <a:r>
              <a:rPr lang="en-GB" kern="0" dirty="0"/>
              <a:t>Through manual labelling</a:t>
            </a:r>
          </a:p>
          <a:p>
            <a:pPr marL="0" indent="0">
              <a:buNone/>
            </a:pPr>
            <a:endParaRPr lang="en-GB" kern="0" dirty="0"/>
          </a:p>
          <a:p>
            <a:pPr marL="0" indent="0">
              <a:buNone/>
            </a:pPr>
            <a:r>
              <a:rPr lang="en-GB" kern="0" dirty="0" err="1"/>
              <a:t>Stringcopy</a:t>
            </a:r>
            <a:r>
              <a:rPr lang="en-GB" kern="0" dirty="0"/>
              <a:t>(</a:t>
            </a:r>
            <a:r>
              <a:rPr lang="en-GB" kern="0" dirty="0" err="1"/>
              <a:t>dst</a:t>
            </a:r>
            <a:r>
              <a:rPr lang="en-GB" kern="0" dirty="0"/>
              <a:t>, </a:t>
            </a:r>
            <a:r>
              <a:rPr lang="en-GB" kern="0" dirty="0" err="1"/>
              <a:t>src</a:t>
            </a:r>
            <a:r>
              <a:rPr lang="en-GB" kern="0" dirty="0"/>
              <a:t>)</a:t>
            </a:r>
          </a:p>
          <a:p>
            <a:pPr marL="0" indent="0">
              <a:buNone/>
            </a:pPr>
            <a:r>
              <a:rPr lang="en-GB" kern="0" dirty="0"/>
              <a:t>-&gt; T(</a:t>
            </a:r>
            <a:r>
              <a:rPr lang="en-GB" kern="0" dirty="0" err="1"/>
              <a:t>dst</a:t>
            </a:r>
            <a:r>
              <a:rPr lang="en-GB" kern="0" dirty="0"/>
              <a:t>) = T(</a:t>
            </a:r>
            <a:r>
              <a:rPr lang="en-GB" kern="0" dirty="0" err="1"/>
              <a:t>src</a:t>
            </a:r>
            <a:r>
              <a:rPr lang="en-GB" kern="0" dirty="0"/>
              <a:t>)</a:t>
            </a:r>
          </a:p>
          <a:p>
            <a:endParaRPr lang="en-GB" kern="0" dirty="0"/>
          </a:p>
          <a:p>
            <a:endParaRPr lang="en-GB" kern="0" dirty="0"/>
          </a:p>
        </p:txBody>
      </p:sp>
    </p:spTree>
    <p:extLst>
      <p:ext uri="{BB962C8B-B14F-4D97-AF65-F5344CB8AC3E}">
        <p14:creationId xmlns:p14="http://schemas.microsoft.com/office/powerpoint/2010/main" val="2509234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4CAF5-A364-094D-BC65-F6CD96634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71371F-8B03-D14F-A3AB-2DD42C426D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1" y="1600200"/>
            <a:ext cx="3276600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kern="0" dirty="0"/>
              <a:t>X = </a:t>
            </a:r>
            <a:r>
              <a:rPr lang="en-GB" sz="2400" kern="0" dirty="0" err="1"/>
              <a:t>sensor_input</a:t>
            </a:r>
            <a:r>
              <a:rPr lang="en-GB" sz="2400" kern="0" dirty="0"/>
              <a:t>()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/>
              <a:t>Y = X + 2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/>
              <a:t>Z = Y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 err="1"/>
              <a:t>Network.send</a:t>
            </a:r>
            <a:r>
              <a:rPr lang="en-GB" sz="2400" kern="0" dirty="0"/>
              <a:t>(Z);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DA72A1E-1E43-2644-AC3E-CF01F40073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199" y="533400"/>
            <a:ext cx="3654425" cy="5178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kern="0" dirty="0"/>
              <a:t>T(X) = T(Y) = T(Z) = 0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/>
              <a:t>T(X) = 1, T(Y) = T(Z) = 0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/>
              <a:t>T(X) = T(Y) = 1, T(Z) = 0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/>
              <a:t>T(X) = T(Y) = T(Z) = 1</a:t>
            </a:r>
          </a:p>
          <a:p>
            <a:pPr marL="0" indent="0">
              <a:buNone/>
            </a:pPr>
            <a:endParaRPr lang="en-GB" sz="2400" kern="0" dirty="0"/>
          </a:p>
          <a:p>
            <a:pPr marL="0" indent="0">
              <a:buNone/>
            </a:pPr>
            <a:r>
              <a:rPr lang="en-GB" sz="2400" kern="0" dirty="0"/>
              <a:t>Blocked because Z has tag of 1</a:t>
            </a:r>
          </a:p>
        </p:txBody>
      </p:sp>
    </p:spTree>
    <p:extLst>
      <p:ext uri="{BB962C8B-B14F-4D97-AF65-F5344CB8AC3E}">
        <p14:creationId xmlns:p14="http://schemas.microsoft.com/office/powerpoint/2010/main" val="12441198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E1840-A3C2-924C-93E6-076799F64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passing and Files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66A9CC-D4D0-F24C-A127-61D23D15A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600200"/>
            <a:ext cx="8226425" cy="4111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eaLnBrk="0" fontAlgn="base" hangingPunct="0">
              <a:spcBef>
                <a:spcPts val="9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8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1pPr>
            <a:lvl2pPr marL="742950" indent="-285750" algn="l" defTabSz="457200" rtl="0" eaLnBrk="0" fontAlgn="base" hangingPunct="0">
              <a:spcBef>
                <a:spcPts val="8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2pPr>
            <a:lvl3pPr marL="1143000" indent="-228600" algn="l" defTabSz="457200" rtl="0" eaLnBrk="0" fontAlgn="base" hangingPunct="0">
              <a:spcBef>
                <a:spcPts val="7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•"/>
              <a:defRPr sz="24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3pPr>
            <a:lvl4pPr marL="1600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–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4pPr>
            <a:lvl5pPr marL="20574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Char char="»"/>
              <a:defRPr sz="2200" b="1">
                <a:solidFill>
                  <a:srgbClr val="00264D"/>
                </a:solidFill>
                <a:latin typeface="Arial"/>
                <a:ea typeface="ＭＳ Ｐゴシック" charset="-128"/>
                <a:cs typeface="Arial"/>
              </a:defRPr>
            </a:lvl5pPr>
            <a:lvl6pPr marL="25146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6pPr>
            <a:lvl7pPr marL="29718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7pPr>
            <a:lvl8pPr marL="34290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8pPr>
            <a:lvl9pPr marL="3886200" indent="-228600" algn="l" defTabSz="457200" rtl="0" eaLnBrk="0" fontAlgn="base" hangingPunct="0"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defRPr sz="2400" b="1">
                <a:solidFill>
                  <a:srgbClr val="6B6BCF"/>
                </a:solidFill>
                <a:latin typeface="+mn-lt"/>
                <a:cs typeface="+mn-cs"/>
              </a:defRPr>
            </a:lvl9pPr>
          </a:lstStyle>
          <a:p>
            <a:r>
              <a:rPr lang="en-GB" kern="0" dirty="0"/>
              <a:t>Message passing</a:t>
            </a:r>
          </a:p>
          <a:p>
            <a:pPr lvl="1"/>
            <a:r>
              <a:rPr lang="en-GB" kern="0" dirty="0"/>
              <a:t>Process A sends message M to Process B</a:t>
            </a:r>
          </a:p>
          <a:p>
            <a:pPr lvl="1"/>
            <a:r>
              <a:rPr lang="en-GB" kern="0" dirty="0"/>
              <a:t>The receiving variable in Process B is tainted</a:t>
            </a:r>
          </a:p>
          <a:p>
            <a:pPr lvl="1"/>
            <a:endParaRPr lang="en-GB" kern="0" dirty="0"/>
          </a:p>
          <a:p>
            <a:r>
              <a:rPr lang="en-GB" kern="0" dirty="0"/>
              <a:t>Files</a:t>
            </a:r>
          </a:p>
          <a:p>
            <a:pPr lvl="1"/>
            <a:r>
              <a:rPr lang="en-GB" kern="0" dirty="0"/>
              <a:t>Process A writes a file that Process B reads</a:t>
            </a:r>
          </a:p>
          <a:p>
            <a:pPr lvl="1"/>
            <a:r>
              <a:rPr lang="en-GB" kern="0" dirty="0"/>
              <a:t>File write updates tag on the file</a:t>
            </a:r>
          </a:p>
          <a:p>
            <a:pPr lvl="1"/>
            <a:r>
              <a:rPr lang="en-GB" kern="0" dirty="0"/>
              <a:t>File read gets the tag of the file</a:t>
            </a:r>
          </a:p>
        </p:txBody>
      </p:sp>
    </p:spTree>
    <p:extLst>
      <p:ext uri="{BB962C8B-B14F-4D97-AF65-F5344CB8AC3E}">
        <p14:creationId xmlns:p14="http://schemas.microsoft.com/office/powerpoint/2010/main" val="905330950"/>
      </p:ext>
    </p:extLst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Gill Sans MT"/>
        <a:ea typeface=""/>
        <a:cs typeface="Arial"/>
      </a:majorFont>
      <a:minorFont>
        <a:latin typeface="Calibri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8_Default Design">
  <a:themeElements>
    <a:clrScheme name="Custom 6">
      <a:dk1>
        <a:srgbClr val="003367"/>
      </a:dk1>
      <a:lt1>
        <a:sysClr val="window" lastClr="FFFFFF"/>
      </a:lt1>
      <a:dk2>
        <a:srgbClr val="195F9E"/>
      </a:dk2>
      <a:lt2>
        <a:srgbClr val="B5B5B5"/>
      </a:lt2>
      <a:accent1>
        <a:srgbClr val="998674"/>
      </a:accent1>
      <a:accent2>
        <a:srgbClr val="651222"/>
      </a:accent2>
      <a:accent3>
        <a:srgbClr val="0036A6"/>
      </a:accent3>
      <a:accent4>
        <a:srgbClr val="666666"/>
      </a:accent4>
      <a:accent5>
        <a:srgbClr val="738300"/>
      </a:accent5>
      <a:accent6>
        <a:srgbClr val="003367"/>
      </a:accent6>
      <a:hlink>
        <a:srgbClr val="0036A6"/>
      </a:hlink>
      <a:folHlink>
        <a:srgbClr val="4E005F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141221</TotalTime>
  <Words>449</Words>
  <Application>Microsoft Macintosh PowerPoint</Application>
  <PresentationFormat>On-screen Show (4:3)</PresentationFormat>
  <Paragraphs>114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Gill Sans MT</vt:lpstr>
      <vt:lpstr>Lucida Sans Unicode</vt:lpstr>
      <vt:lpstr>Times New Roman</vt:lpstr>
      <vt:lpstr>1_Default Design</vt:lpstr>
      <vt:lpstr>18_Default Design</vt:lpstr>
      <vt:lpstr>PowerPoint Presentation</vt:lpstr>
      <vt:lpstr>Mobile Application</vt:lpstr>
      <vt:lpstr>Android</vt:lpstr>
      <vt:lpstr>TaintDroid</vt:lpstr>
      <vt:lpstr>Mark sensitive data</vt:lpstr>
      <vt:lpstr>Tracking data flow</vt:lpstr>
      <vt:lpstr>Native methods</vt:lpstr>
      <vt:lpstr>Example</vt:lpstr>
      <vt:lpstr>Message passing and Files</vt:lpstr>
      <vt:lpstr>What type of applications?</vt:lpstr>
      <vt:lpstr>Overheads</vt:lpstr>
      <vt:lpstr>Limitation: Implicit flow</vt:lpstr>
      <vt:lpstr>Limitation: Side channel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About Systems</dc:title>
  <dc:subject/>
  <dc:creator>Jeff Chase</dc:creator>
  <cp:keywords/>
  <dc:description/>
  <cp:lastModifiedBy>Danyang Zhuo, Ph.D.</cp:lastModifiedBy>
  <cp:revision>6375</cp:revision>
  <cp:lastPrinted>2019-09-06T14:37:54Z</cp:lastPrinted>
  <dcterms:created xsi:type="dcterms:W3CDTF">2011-04-11T18:52:21Z</dcterms:created>
  <dcterms:modified xsi:type="dcterms:W3CDTF">2020-10-25T17:50:41Z</dcterms:modified>
  <cp:category/>
</cp:coreProperties>
</file>