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6.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7.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7802" r:id="rId2"/>
    <p:sldMasterId id="2147487886" r:id="rId3"/>
    <p:sldMasterId id="2147487898" r:id="rId4"/>
    <p:sldMasterId id="2147487922" r:id="rId5"/>
    <p:sldMasterId id="2147487936" r:id="rId6"/>
    <p:sldMasterId id="2147487948" r:id="rId7"/>
    <p:sldMasterId id="2147487953" r:id="rId8"/>
  </p:sldMasterIdLst>
  <p:notesMasterIdLst>
    <p:notesMasterId r:id="rId35"/>
  </p:notesMasterIdLst>
  <p:handoutMasterIdLst>
    <p:handoutMasterId r:id="rId36"/>
  </p:handoutMasterIdLst>
  <p:sldIdLst>
    <p:sldId id="1680" r:id="rId9"/>
    <p:sldId id="1800" r:id="rId10"/>
    <p:sldId id="1801" r:id="rId11"/>
    <p:sldId id="1802" r:id="rId12"/>
    <p:sldId id="1806" r:id="rId13"/>
    <p:sldId id="1807" r:id="rId14"/>
    <p:sldId id="1808" r:id="rId15"/>
    <p:sldId id="1325" r:id="rId16"/>
    <p:sldId id="1832" r:id="rId17"/>
    <p:sldId id="1536" r:id="rId18"/>
    <p:sldId id="1537" r:id="rId19"/>
    <p:sldId id="1538" r:id="rId20"/>
    <p:sldId id="1542" r:id="rId21"/>
    <p:sldId id="1543" r:id="rId22"/>
    <p:sldId id="1556" r:id="rId23"/>
    <p:sldId id="1567" r:id="rId24"/>
    <p:sldId id="1557" r:id="rId25"/>
    <p:sldId id="1558" r:id="rId26"/>
    <p:sldId id="1566" r:id="rId27"/>
    <p:sldId id="1559" r:id="rId28"/>
    <p:sldId id="1561" r:id="rId29"/>
    <p:sldId id="1544" r:id="rId30"/>
    <p:sldId id="1548" r:id="rId31"/>
    <p:sldId id="1560" r:id="rId32"/>
    <p:sldId id="1562" r:id="rId33"/>
    <p:sldId id="1833" r:id="rId34"/>
  </p:sldIdLst>
  <p:sldSz cx="9144000" cy="6858000" type="screen4x3"/>
  <p:notesSz cx="6858000" cy="9144000"/>
  <p:defaultTextStyle>
    <a:defPPr>
      <a:defRPr lang="en-GB"/>
    </a:defPPr>
    <a:lvl1pPr algn="l" defTabSz="456053" rtl="0" fontAlgn="base">
      <a:spcBef>
        <a:spcPct val="0"/>
      </a:spcBef>
      <a:spcAft>
        <a:spcPct val="0"/>
      </a:spcAft>
      <a:defRPr sz="2400" kern="1200">
        <a:solidFill>
          <a:schemeClr val="bg1"/>
        </a:solidFill>
        <a:latin typeface="Arial" charset="0"/>
        <a:ea typeface="ＭＳ Ｐゴシック" charset="0"/>
        <a:cs typeface="ＭＳ Ｐゴシック" charset="0"/>
      </a:defRPr>
    </a:lvl1pPr>
    <a:lvl2pPr marL="741081" indent="-285036" algn="l" defTabSz="456053"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0126" indent="-228025" algn="l" defTabSz="456053"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596176" indent="-228025" algn="l" defTabSz="456053"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2226" indent="-228025" algn="l" defTabSz="456053"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0253" algn="l" defTabSz="456053" rtl="0" eaLnBrk="1" latinLnBrk="0" hangingPunct="1">
      <a:defRPr sz="2400" kern="1200">
        <a:solidFill>
          <a:schemeClr val="bg1"/>
        </a:solidFill>
        <a:latin typeface="Arial" charset="0"/>
        <a:ea typeface="ＭＳ Ｐゴシック" charset="0"/>
        <a:cs typeface="ＭＳ Ｐゴシック" charset="0"/>
      </a:defRPr>
    </a:lvl6pPr>
    <a:lvl7pPr marL="2736303" algn="l" defTabSz="456053" rtl="0" eaLnBrk="1" latinLnBrk="0" hangingPunct="1">
      <a:defRPr sz="2400" kern="1200">
        <a:solidFill>
          <a:schemeClr val="bg1"/>
        </a:solidFill>
        <a:latin typeface="Arial" charset="0"/>
        <a:ea typeface="ＭＳ Ｐゴシック" charset="0"/>
        <a:cs typeface="ＭＳ Ｐゴシック" charset="0"/>
      </a:defRPr>
    </a:lvl7pPr>
    <a:lvl8pPr marL="3192354" algn="l" defTabSz="456053" rtl="0" eaLnBrk="1" latinLnBrk="0" hangingPunct="1">
      <a:defRPr sz="2400" kern="1200">
        <a:solidFill>
          <a:schemeClr val="bg1"/>
        </a:solidFill>
        <a:latin typeface="Arial" charset="0"/>
        <a:ea typeface="ＭＳ Ｐゴシック" charset="0"/>
        <a:cs typeface="ＭＳ Ｐゴシック" charset="0"/>
      </a:defRPr>
    </a:lvl8pPr>
    <a:lvl9pPr marL="3648404" algn="l" defTabSz="456053" rtl="0" eaLnBrk="1" latinLnBrk="0" hangingPunct="1">
      <a:defRPr sz="2400"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5A8DFB"/>
    <a:srgbClr val="618FFD"/>
    <a:srgbClr val="00264D"/>
    <a:srgbClr val="636464"/>
    <a:srgbClr val="F3F3F3"/>
    <a:srgbClr val="46FF77"/>
    <a:srgbClr val="E8161F"/>
    <a:srgbClr val="E8E1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9802" autoAdjust="0"/>
  </p:normalViewPr>
  <p:slideViewPr>
    <p:cSldViewPr>
      <p:cViewPr varScale="1">
        <p:scale>
          <a:sx n="128" d="100"/>
          <a:sy n="128" d="100"/>
        </p:scale>
        <p:origin x="1704" y="17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00" d="100"/>
        <a:sy n="100" d="100"/>
      </p:scale>
      <p:origin x="0" y="14504"/>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theme" Target="theme/theme1.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notesMaster" Target="notesMasters/notesMaster1.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48D443D6-FB5E-7C42-B16E-7EDDCD870E40}" type="datetime1">
              <a:rPr lang="en-US"/>
              <a:pPr>
                <a:defRPr/>
              </a:pPr>
              <a:t>10/24/20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E037FB44-4180-0044-AD26-22E8151291E6}" type="slidenum">
              <a:rPr lang="en-US"/>
              <a:pPr>
                <a:defRPr/>
              </a:pPr>
              <a:t>‹#›</a:t>
            </a:fld>
            <a:endParaRPr lang="en-US"/>
          </a:p>
        </p:txBody>
      </p:sp>
    </p:spTree>
    <p:extLst>
      <p:ext uri="{BB962C8B-B14F-4D97-AF65-F5344CB8AC3E}">
        <p14:creationId xmlns:p14="http://schemas.microsoft.com/office/powerpoint/2010/main" val="41108116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xmlns="" w="9360">
                <a:solidFill>
                  <a:srgbClr val="000000"/>
                </a:solidFill>
                <a:miter lim="800000"/>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21507"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21508" name="Text Box 3"/>
          <p:cNvSpPr txBox="1">
            <a:spLocks noChangeArrowheads="1"/>
          </p:cNvSpPr>
          <p:nvPr/>
        </p:nvSpPr>
        <p:spPr bwMode="auto">
          <a:xfrm>
            <a:off x="0" y="0"/>
            <a:ext cx="29718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76" name="Rectangle 4"/>
          <p:cNvSpPr>
            <a:spLocks noGrp="1" noChangeArrowheads="1"/>
          </p:cNvSpPr>
          <p:nvPr>
            <p:ph type="dt"/>
          </p:nvPr>
        </p:nvSpPr>
        <p:spPr bwMode="auto">
          <a:xfrm>
            <a:off x="3884613"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ea typeface="Arial" charset="0"/>
                <a:cs typeface="Arial" charset="0"/>
              </a:defRPr>
            </a:lvl1pPr>
          </a:lstStyle>
          <a:p>
            <a:pPr>
              <a:defRPr/>
            </a:pPr>
            <a:endParaRPr lang="en-US"/>
          </a:p>
        </p:txBody>
      </p:sp>
      <p:sp>
        <p:nvSpPr>
          <p:cNvPr id="21510" name="Rectangle 5"/>
          <p:cNvSpPr>
            <a:spLocks noGrp="1" noRot="1" noChangeAspect="1" noChangeArrowheads="1"/>
          </p:cNvSpPr>
          <p:nvPr>
            <p:ph type="sldImg"/>
          </p:nvPr>
        </p:nvSpPr>
        <p:spPr bwMode="auto">
          <a:xfrm>
            <a:off x="1144588" y="685800"/>
            <a:ext cx="4565650" cy="3425825"/>
          </a:xfrm>
          <a:prstGeom prst="rect">
            <a:avLst/>
          </a:prstGeom>
          <a:noFill/>
          <a:ln w="12600">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078"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21512" name="Text Box 7"/>
          <p:cNvSpPr txBox="1">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80"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cs typeface="Arial" charset="0"/>
              </a:defRPr>
            </a:lvl1pPr>
          </a:lstStyle>
          <a:p>
            <a:pPr>
              <a:defRPr/>
            </a:pPr>
            <a:fld id="{D7113CB9-9A72-F24E-8D2E-4CA3AFA73C24}" type="slidenum">
              <a:rPr lang="en-US"/>
              <a:pPr>
                <a:defRPr/>
              </a:pPr>
              <a:t>‹#›</a:t>
            </a:fld>
            <a:endParaRPr lang="en-US"/>
          </a:p>
        </p:txBody>
      </p:sp>
    </p:spTree>
    <p:extLst>
      <p:ext uri="{BB962C8B-B14F-4D97-AF65-F5344CB8AC3E}">
        <p14:creationId xmlns:p14="http://schemas.microsoft.com/office/powerpoint/2010/main" val="1889093055"/>
      </p:ext>
    </p:extLst>
  </p:cSld>
  <p:clrMap bg1="lt1" tx1="dk1" bg2="lt2" tx2="dk2" accent1="accent1" accent2="accent2" accent3="accent3" accent4="accent4" accent5="accent5" accent6="accent6" hlink="hlink" folHlink="folHlink"/>
  <p:hf hdr="0" ftr="0" dt="0"/>
  <p:notesStyle>
    <a:lvl1pPr algn="l" defTabSz="45605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ＭＳ Ｐゴシック" charset="-128"/>
      </a:defRPr>
    </a:lvl1pPr>
    <a:lvl2pPr marL="741081" indent="-285036" algn="l" defTabSz="45605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2pPr>
    <a:lvl3pPr marL="1140126" indent="-228025" algn="l" defTabSz="45605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3pPr>
    <a:lvl4pPr marL="1596176" indent="-228025" algn="l" defTabSz="45605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4pPr>
    <a:lvl5pPr marL="2052226" indent="-228025" algn="l" defTabSz="456053"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5pPr>
    <a:lvl6pPr marL="2280253" algn="l" defTabSz="912101" rtl="0" eaLnBrk="1" latinLnBrk="0" hangingPunct="1">
      <a:defRPr sz="1200" kern="1200">
        <a:solidFill>
          <a:schemeClr val="tx1"/>
        </a:solidFill>
        <a:latin typeface="+mn-lt"/>
        <a:ea typeface="+mn-ea"/>
        <a:cs typeface="+mn-cs"/>
      </a:defRPr>
    </a:lvl6pPr>
    <a:lvl7pPr marL="2736303" algn="l" defTabSz="912101" rtl="0" eaLnBrk="1" latinLnBrk="0" hangingPunct="1">
      <a:defRPr sz="1200" kern="1200">
        <a:solidFill>
          <a:schemeClr val="tx1"/>
        </a:solidFill>
        <a:latin typeface="+mn-lt"/>
        <a:ea typeface="+mn-ea"/>
        <a:cs typeface="+mn-cs"/>
      </a:defRPr>
    </a:lvl7pPr>
    <a:lvl8pPr marL="3192354" algn="l" defTabSz="912101" rtl="0" eaLnBrk="1" latinLnBrk="0" hangingPunct="1">
      <a:defRPr sz="1200" kern="1200">
        <a:solidFill>
          <a:schemeClr val="tx1"/>
        </a:solidFill>
        <a:latin typeface="+mn-lt"/>
        <a:ea typeface="+mn-ea"/>
        <a:cs typeface="+mn-cs"/>
      </a:defRPr>
    </a:lvl8pPr>
    <a:lvl9pPr marL="3648404" algn="l" defTabSz="91210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8"/>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marL="742950" indent="-285750"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marL="11430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marL="16002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marL="20574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marL="0" marR="0" lvl="0" indent="0" algn="r" defTabSz="457196"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fld id="{32F4B3CE-7978-CC47-BB02-3F70B98A13D3}" type="slidenum">
              <a:rPr kumimoji="0" lang="en-US" sz="12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457196"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t>1</a:t>
            </a:fld>
            <a:endParaRPr kumimoji="0" lang="en-US" sz="1200" b="0" i="0" u="none" strike="noStrike" kern="1200" cap="none" spc="0" normalizeH="0" baseline="0" noProof="0">
              <a:ln>
                <a:noFill/>
              </a:ln>
              <a:solidFill>
                <a:srgbClr val="000000"/>
              </a:solidFill>
              <a:effectLst/>
              <a:uLnTx/>
              <a:uFillTx/>
              <a:latin typeface="Calibri" charset="0"/>
              <a:ea typeface="ＭＳ Ｐゴシック" charset="0"/>
            </a:endParaRPr>
          </a:p>
        </p:txBody>
      </p:sp>
      <p:sp>
        <p:nvSpPr>
          <p:cNvPr id="16691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66916" name="Rectangle 2"/>
          <p:cNvSpPr>
            <a:spLocks noGrp="1" noChangeArrowheads="1"/>
          </p:cNvSpPr>
          <p:nvPr>
            <p:ph type="body"/>
          </p:nvPr>
        </p:nvSpPr>
        <p:spPr>
          <a:xfrm>
            <a:off x="685800" y="4343400"/>
            <a:ext cx="5484813" cy="4114800"/>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908077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Denning76.  The axioms are:</a:t>
            </a:r>
          </a:p>
          <a:p>
            <a:r>
              <a:rPr lang="en-US" dirty="0"/>
              <a:t>1. finite set of security classes {SC}.  can define them dynamically, but bounded finite</a:t>
            </a:r>
          </a:p>
          <a:p>
            <a:r>
              <a:rPr lang="en-US" dirty="0"/>
              <a:t>2. information flow is a partial order (reflexive, transitive, </a:t>
            </a:r>
            <a:r>
              <a:rPr lang="en-US" dirty="0" err="1"/>
              <a:t>antisymmetric</a:t>
            </a:r>
            <a:r>
              <a:rPr lang="en-US" dirty="0"/>
              <a:t>): so it's a </a:t>
            </a:r>
            <a:r>
              <a:rPr lang="en-US" dirty="0" err="1"/>
              <a:t>poset</a:t>
            </a:r>
            <a:endParaRPr lang="en-US" dirty="0"/>
          </a:p>
          <a:p>
            <a:r>
              <a:rPr lang="en-US" dirty="0"/>
              <a:t>3. there's a lower bound, e.g., public information.  can flow anywhere.</a:t>
            </a:r>
          </a:p>
          <a:p>
            <a:r>
              <a:rPr lang="en-US" dirty="0"/>
              <a:t>4. there is a join operator, a total binary function over the domain of security classes</a:t>
            </a:r>
          </a:p>
          <a:p>
            <a:r>
              <a:rPr lang="en-US" dirty="0" err="1"/>
              <a:t>SCxSC</a:t>
            </a:r>
            <a:r>
              <a:rPr lang="en-US" dirty="0"/>
              <a:t>-&gt;SC.</a:t>
            </a:r>
          </a:p>
          <a:p>
            <a:r>
              <a:rPr lang="en-US" dirty="0"/>
              <a:t>- lets us define the SC of an object created by combining data from any two other objects,</a:t>
            </a:r>
          </a:p>
          <a:p>
            <a:r>
              <a:rPr lang="en-US" dirty="0"/>
              <a:t>- by combining their SCs</a:t>
            </a:r>
          </a:p>
          <a:p>
            <a:r>
              <a:rPr lang="en-US" dirty="0"/>
              <a:t>a) it's total</a:t>
            </a:r>
          </a:p>
          <a:p>
            <a:r>
              <a:rPr lang="en-US" dirty="0"/>
              <a:t>b) it is a least upper bound: </a:t>
            </a:r>
          </a:p>
          <a:p>
            <a:r>
              <a:rPr lang="en-US" dirty="0"/>
              <a:t>A-&gt;A+B</a:t>
            </a:r>
          </a:p>
          <a:p>
            <a:r>
              <a:rPr lang="en-US" dirty="0"/>
              <a:t>B-&gt;A+B</a:t>
            </a:r>
          </a:p>
          <a:p>
            <a:r>
              <a:rPr lang="en-US" dirty="0"/>
              <a:t>if A-&gt;C and B-&gt;C then A+B-&gt;C</a:t>
            </a:r>
          </a:p>
          <a:p>
            <a:r>
              <a:rPr lang="en-US" dirty="0"/>
              <a:t>these properties imply that the join operator is associative and commutative</a:t>
            </a:r>
          </a:p>
        </p:txBody>
      </p:sp>
      <p:sp>
        <p:nvSpPr>
          <p:cNvPr id="4" name="Slide Number Placeholder 3"/>
          <p:cNvSpPr>
            <a:spLocks noGrp="1"/>
          </p:cNvSpPr>
          <p:nvPr>
            <p:ph type="sldNum" idx="10"/>
          </p:nvPr>
        </p:nvSpPr>
        <p:spPr/>
        <p:txBody>
          <a:bodyPr/>
          <a:lstStyle/>
          <a:p>
            <a:pPr>
              <a:defRPr/>
            </a:pPr>
            <a:fld id="{D7113CB9-9A72-F24E-8D2E-4CA3AFA73C24}" type="slidenum">
              <a:rPr lang="en-US" smtClean="0"/>
              <a:pPr>
                <a:defRPr/>
              </a:pPr>
              <a:t>15</a:t>
            </a:fld>
            <a:endParaRPr lang="en-US"/>
          </a:p>
        </p:txBody>
      </p:sp>
    </p:spTree>
    <p:extLst>
      <p:ext uri="{BB962C8B-B14F-4D97-AF65-F5344CB8AC3E}">
        <p14:creationId xmlns:p14="http://schemas.microsoft.com/office/powerpoint/2010/main" val="965592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17"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6053" indent="0" algn="ctr">
              <a:buNone/>
              <a:defRPr/>
            </a:lvl2pPr>
            <a:lvl3pPr marL="912101" indent="0" algn="ctr">
              <a:buNone/>
              <a:defRPr/>
            </a:lvl3pPr>
            <a:lvl4pPr marL="1368151" indent="0" algn="ctr">
              <a:buNone/>
              <a:defRPr/>
            </a:lvl4pPr>
            <a:lvl5pPr marL="1824202" indent="0" algn="ctr">
              <a:buNone/>
              <a:defRPr/>
            </a:lvl5pPr>
            <a:lvl6pPr marL="2280253" indent="0" algn="ctr">
              <a:buNone/>
              <a:defRPr/>
            </a:lvl6pPr>
            <a:lvl7pPr marL="2736303" indent="0" algn="ctr">
              <a:buNone/>
              <a:defRPr/>
            </a:lvl7pPr>
            <a:lvl8pPr marL="3192354" indent="0" algn="ctr">
              <a:buNone/>
              <a:defRPr/>
            </a:lvl8pPr>
            <a:lvl9pPr marL="3648404"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17" y="6229367"/>
            <a:ext cx="2130425" cy="473075"/>
          </a:xfrm>
          <a:prstGeom prst="rect">
            <a:avLst/>
          </a:prstGeom>
        </p:spPr>
        <p:txBody>
          <a:bodyPr lIns="91211" tIns="45605" rIns="91211" bIns="45605"/>
          <a:lstStyle>
            <a:lvl1pPr>
              <a:defRPr/>
            </a:lvl1pPr>
          </a:lstStyle>
          <a:p>
            <a:pPr>
              <a:defRPr/>
            </a:pPr>
            <a:fld id="{365B7102-0CB9-2C4E-AEDB-C4FD3D7C4C68}" type="slidenum">
              <a:rPr lang="en-US"/>
              <a:pPr>
                <a:defRPr/>
              </a:pPr>
              <a:t>‹#›</a:t>
            </a:fld>
            <a:endParaRPr lang="en-US"/>
          </a:p>
        </p:txBody>
      </p:sp>
    </p:spTree>
    <p:extLst>
      <p:ext uri="{BB962C8B-B14F-4D97-AF65-F5344CB8AC3E}">
        <p14:creationId xmlns:p14="http://schemas.microsoft.com/office/powerpoint/2010/main" val="400640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71725733-1B8F-5449-9ECF-042DB0F4900F}" type="slidenum">
              <a:rPr lang="en-US"/>
              <a:pPr>
                <a:defRPr/>
              </a:pPr>
              <a:t>‹#›</a:t>
            </a:fld>
            <a:endParaRPr lang="en-US"/>
          </a:p>
        </p:txBody>
      </p:sp>
    </p:spTree>
    <p:extLst>
      <p:ext uri="{BB962C8B-B14F-4D97-AF65-F5344CB8AC3E}">
        <p14:creationId xmlns:p14="http://schemas.microsoft.com/office/powerpoint/2010/main" val="2129013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9B43069C-7532-0A4A-B02D-62BF9FBF5EC4}" type="slidenum">
              <a:rPr lang="en-US"/>
              <a:pPr>
                <a:defRPr/>
              </a:pPr>
              <a:t>‹#›</a:t>
            </a:fld>
            <a:endParaRPr lang="en-US"/>
          </a:p>
        </p:txBody>
      </p:sp>
    </p:spTree>
    <p:extLst>
      <p:ext uri="{BB962C8B-B14F-4D97-AF65-F5344CB8AC3E}">
        <p14:creationId xmlns:p14="http://schemas.microsoft.com/office/powerpoint/2010/main" val="2949788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7"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6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7" y="1435107"/>
            <a:ext cx="3008313" cy="4691063"/>
          </a:xfrm>
        </p:spPr>
        <p:txBody>
          <a:bodyPr/>
          <a:lstStyle>
            <a:lvl1pPr marL="0" indent="0">
              <a:buNone/>
              <a:defRPr sz="1400"/>
            </a:lvl1pPr>
            <a:lvl2pPr marL="456049" indent="0">
              <a:buNone/>
              <a:defRPr sz="1200"/>
            </a:lvl2pPr>
            <a:lvl3pPr marL="912092" indent="0">
              <a:buNone/>
              <a:defRPr sz="1000"/>
            </a:lvl3pPr>
            <a:lvl4pPr marL="1368139" indent="0">
              <a:buNone/>
              <a:defRPr sz="900"/>
            </a:lvl4pPr>
            <a:lvl5pPr marL="1824184" indent="0">
              <a:buNone/>
              <a:defRPr sz="900"/>
            </a:lvl5pPr>
            <a:lvl6pPr marL="2280229" indent="0">
              <a:buNone/>
              <a:defRPr sz="900"/>
            </a:lvl6pPr>
            <a:lvl7pPr marL="2736276" indent="0">
              <a:buNone/>
              <a:defRPr sz="900"/>
            </a:lvl7pPr>
            <a:lvl8pPr marL="3192321" indent="0">
              <a:buNone/>
              <a:defRPr sz="900"/>
            </a:lvl8pPr>
            <a:lvl9pPr marL="3648368"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B1CA5223-C332-5245-A96F-DC10F9F2F1FE}" type="slidenum">
              <a:rPr lang="en-US"/>
              <a:pPr>
                <a:defRPr/>
              </a:pPr>
              <a:t>‹#›</a:t>
            </a:fld>
            <a:endParaRPr lang="en-US"/>
          </a:p>
        </p:txBody>
      </p:sp>
    </p:spTree>
    <p:extLst>
      <p:ext uri="{BB962C8B-B14F-4D97-AF65-F5344CB8AC3E}">
        <p14:creationId xmlns:p14="http://schemas.microsoft.com/office/powerpoint/2010/main" val="3249507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8"/>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6049" indent="0">
              <a:buNone/>
              <a:defRPr sz="2800"/>
            </a:lvl2pPr>
            <a:lvl3pPr marL="912092" indent="0">
              <a:buNone/>
              <a:defRPr sz="2400"/>
            </a:lvl3pPr>
            <a:lvl4pPr marL="1368139" indent="0">
              <a:buNone/>
              <a:defRPr sz="2000"/>
            </a:lvl4pPr>
            <a:lvl5pPr marL="1824184" indent="0">
              <a:buNone/>
              <a:defRPr sz="2000"/>
            </a:lvl5pPr>
            <a:lvl6pPr marL="2280229" indent="0">
              <a:buNone/>
              <a:defRPr sz="2000"/>
            </a:lvl6pPr>
            <a:lvl7pPr marL="2736276" indent="0">
              <a:buNone/>
              <a:defRPr sz="2000"/>
            </a:lvl7pPr>
            <a:lvl8pPr marL="3192321" indent="0">
              <a:buNone/>
              <a:defRPr sz="2000"/>
            </a:lvl8pPr>
            <a:lvl9pPr marL="3648368"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46"/>
            <a:ext cx="5486400" cy="804862"/>
          </a:xfrm>
        </p:spPr>
        <p:txBody>
          <a:bodyPr/>
          <a:lstStyle>
            <a:lvl1pPr marL="0" indent="0">
              <a:buNone/>
              <a:defRPr sz="1400"/>
            </a:lvl1pPr>
            <a:lvl2pPr marL="456049" indent="0">
              <a:buNone/>
              <a:defRPr sz="1200"/>
            </a:lvl2pPr>
            <a:lvl3pPr marL="912092" indent="0">
              <a:buNone/>
              <a:defRPr sz="1000"/>
            </a:lvl3pPr>
            <a:lvl4pPr marL="1368139" indent="0">
              <a:buNone/>
              <a:defRPr sz="900"/>
            </a:lvl4pPr>
            <a:lvl5pPr marL="1824184" indent="0">
              <a:buNone/>
              <a:defRPr sz="900"/>
            </a:lvl5pPr>
            <a:lvl6pPr marL="2280229" indent="0">
              <a:buNone/>
              <a:defRPr sz="900"/>
            </a:lvl6pPr>
            <a:lvl7pPr marL="2736276" indent="0">
              <a:buNone/>
              <a:defRPr sz="900"/>
            </a:lvl7pPr>
            <a:lvl8pPr marL="3192321" indent="0">
              <a:buNone/>
              <a:defRPr sz="900"/>
            </a:lvl8pPr>
            <a:lvl9pPr marL="3648368"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BA592C28-389E-D14B-B82F-305FC6877BE8}" type="slidenum">
              <a:rPr lang="en-US"/>
              <a:pPr>
                <a:defRPr/>
              </a:pPr>
              <a:t>‹#›</a:t>
            </a:fld>
            <a:endParaRPr lang="en-US"/>
          </a:p>
        </p:txBody>
      </p:sp>
    </p:spTree>
    <p:extLst>
      <p:ext uri="{BB962C8B-B14F-4D97-AF65-F5344CB8AC3E}">
        <p14:creationId xmlns:p14="http://schemas.microsoft.com/office/powerpoint/2010/main" val="1042701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296C00B1-3557-B143-BB4A-6D53182C1372}" type="slidenum">
              <a:rPr lang="en-US"/>
              <a:pPr>
                <a:defRPr/>
              </a:pPr>
              <a:t>‹#›</a:t>
            </a:fld>
            <a:endParaRPr lang="en-US"/>
          </a:p>
        </p:txBody>
      </p:sp>
    </p:spTree>
    <p:extLst>
      <p:ext uri="{BB962C8B-B14F-4D97-AF65-F5344CB8AC3E}">
        <p14:creationId xmlns:p14="http://schemas.microsoft.com/office/powerpoint/2010/main" val="3972637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18"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8E7B655C-271A-2642-B6AB-CDB6F2DA9D96}" type="slidenum">
              <a:rPr lang="en-US"/>
              <a:pPr>
                <a:defRPr/>
              </a:pPr>
              <a:t>‹#›</a:t>
            </a:fld>
            <a:endParaRPr lang="en-US"/>
          </a:p>
        </p:txBody>
      </p:sp>
    </p:spTree>
    <p:extLst>
      <p:ext uri="{BB962C8B-B14F-4D97-AF65-F5344CB8AC3E}">
        <p14:creationId xmlns:p14="http://schemas.microsoft.com/office/powerpoint/2010/main" val="1415004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17"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1"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24"/>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71459861-D434-8847-B793-6F241F81396B}" type="slidenum">
              <a:rPr lang="en-US"/>
              <a:pPr>
                <a:defRPr/>
              </a:pPr>
              <a:t>‹#›</a:t>
            </a:fld>
            <a:endParaRPr lang="en-US"/>
          </a:p>
        </p:txBody>
      </p:sp>
    </p:spTree>
    <p:extLst>
      <p:ext uri="{BB962C8B-B14F-4D97-AF65-F5344CB8AC3E}">
        <p14:creationId xmlns:p14="http://schemas.microsoft.com/office/powerpoint/2010/main" val="4007171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17"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F9FBD444-948A-3A40-AE17-80DA105D5622}" type="slidenum">
              <a:rPr lang="en-US"/>
              <a:pPr>
                <a:defRPr/>
              </a:pPr>
              <a:t>‹#›</a:t>
            </a:fld>
            <a:endParaRPr lang="en-US"/>
          </a:p>
        </p:txBody>
      </p:sp>
    </p:spTree>
    <p:extLst>
      <p:ext uri="{BB962C8B-B14F-4D97-AF65-F5344CB8AC3E}">
        <p14:creationId xmlns:p14="http://schemas.microsoft.com/office/powerpoint/2010/main" val="2578635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20063" y="2129915"/>
            <a:ext cx="5903906" cy="525335"/>
          </a:xfrm>
        </p:spPr>
        <p:txBody>
          <a:bodyPr/>
          <a:lstStyle/>
          <a:p>
            <a:r>
              <a:rPr lang="en-US"/>
              <a:t>Click to edit Master title style</a:t>
            </a:r>
          </a:p>
        </p:txBody>
      </p:sp>
      <p:sp>
        <p:nvSpPr>
          <p:cNvPr id="3" name="Subtitle 2"/>
          <p:cNvSpPr>
            <a:spLocks noGrp="1"/>
          </p:cNvSpPr>
          <p:nvPr>
            <p:ph type="subTitle" idx="1"/>
          </p:nvPr>
        </p:nvSpPr>
        <p:spPr>
          <a:xfrm>
            <a:off x="1371929" y="3886423"/>
            <a:ext cx="6400173" cy="1751839"/>
          </a:xfrm>
          <a:prstGeom prst="rect">
            <a:avLst/>
          </a:prstGeom>
        </p:spPr>
        <p:txBody>
          <a:bodyPr vert="horz" lIns="89805" tIns="44904" rIns="89805" bIns="44904"/>
          <a:lstStyle>
            <a:lvl1pPr marL="0" indent="0" algn="ctr">
              <a:buNone/>
              <a:defRPr/>
            </a:lvl1pPr>
            <a:lvl2pPr marL="449025" indent="0" algn="ctr">
              <a:buNone/>
              <a:defRPr/>
            </a:lvl2pPr>
            <a:lvl3pPr marL="898047" indent="0" algn="ctr">
              <a:buNone/>
              <a:defRPr/>
            </a:lvl3pPr>
            <a:lvl4pPr marL="1347070" indent="0" algn="ctr">
              <a:buNone/>
              <a:defRPr/>
            </a:lvl4pPr>
            <a:lvl5pPr marL="1796096" indent="0" algn="ctr">
              <a:buNone/>
              <a:defRPr/>
            </a:lvl5pPr>
            <a:lvl6pPr marL="2245117" indent="0" algn="ctr">
              <a:buNone/>
              <a:defRPr/>
            </a:lvl6pPr>
            <a:lvl7pPr marL="2694142" indent="0" algn="ctr">
              <a:buNone/>
              <a:defRPr/>
            </a:lvl7pPr>
            <a:lvl8pPr marL="3143164" indent="0" algn="ctr">
              <a:buNone/>
              <a:defRPr/>
            </a:lvl8pPr>
            <a:lvl9pPr marL="3592190" indent="0" algn="ctr">
              <a:buNone/>
              <a:defRPr/>
            </a:lvl9pPr>
          </a:lstStyle>
          <a:p>
            <a:r>
              <a:rPr lang="en-US"/>
              <a:t>Click to edit Master subtitle style</a:t>
            </a:r>
          </a:p>
        </p:txBody>
      </p:sp>
    </p:spTree>
    <p:extLst>
      <p:ext uri="{BB962C8B-B14F-4D97-AF65-F5344CB8AC3E}">
        <p14:creationId xmlns:p14="http://schemas.microsoft.com/office/powerpoint/2010/main" val="22133286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133" y="703240"/>
            <a:ext cx="5903906" cy="525335"/>
          </a:xfrm>
        </p:spPr>
        <p:txBody>
          <a:bodyPr/>
          <a:lstStyle/>
          <a:p>
            <a:r>
              <a:rPr lang="en-US"/>
              <a:t>Click to edit Master title style</a:t>
            </a:r>
          </a:p>
        </p:txBody>
      </p:sp>
      <p:sp>
        <p:nvSpPr>
          <p:cNvPr id="3" name="Content Placeholder 2"/>
          <p:cNvSpPr>
            <a:spLocks noGrp="1"/>
          </p:cNvSpPr>
          <p:nvPr>
            <p:ph idx="1"/>
          </p:nvPr>
        </p:nvSpPr>
        <p:spPr>
          <a:xfrm>
            <a:off x="457827" y="1600942"/>
            <a:ext cx="8228346" cy="4525844"/>
          </a:xfrm>
          <a:prstGeom prst="rect">
            <a:avLst/>
          </a:prstGeom>
        </p:spPr>
        <p:txBody>
          <a:bodyPr vert="horz" lIns="89805" tIns="44904" rIns="89805" bIns="4490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266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17" y="6248417"/>
            <a:ext cx="2130425" cy="473075"/>
          </a:xfrm>
          <a:prstGeom prst="rect">
            <a:avLst/>
          </a:prstGeom>
        </p:spPr>
        <p:txBody>
          <a:bodyPr lIns="91211" tIns="45605" rIns="91211" bIns="45605"/>
          <a:lstStyle>
            <a:lvl1pPr>
              <a:defRPr>
                <a:ea typeface="ＭＳ Ｐゴシック" charset="-128"/>
                <a:cs typeface="ＭＳ Ｐゴシック" charset="-128"/>
              </a:defRPr>
            </a:lvl1pPr>
          </a:lstStyle>
          <a:p>
            <a:pPr>
              <a:defRPr/>
            </a:pPr>
            <a:fld id="{D7740E11-9CFB-B54D-84A8-E9F7C80E41CB}" type="slidenum">
              <a:rPr lang="en-US"/>
              <a:pPr>
                <a:defRPr/>
              </a:pPr>
              <a:t>‹#›</a:t>
            </a:fld>
            <a:r>
              <a:rPr lang="en-US"/>
              <a:t> of 12</a:t>
            </a:r>
          </a:p>
        </p:txBody>
      </p:sp>
    </p:spTree>
    <p:extLst>
      <p:ext uri="{BB962C8B-B14F-4D97-AF65-F5344CB8AC3E}">
        <p14:creationId xmlns:p14="http://schemas.microsoft.com/office/powerpoint/2010/main" val="170411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03" y="4407604"/>
            <a:ext cx="9414656" cy="578120"/>
          </a:xfrm>
        </p:spPr>
        <p:txBody>
          <a:bodyPr/>
          <a:lstStyle>
            <a:lvl1pPr algn="l">
              <a:defRPr sz="3900" b="1" cap="all"/>
            </a:lvl1pPr>
          </a:lstStyle>
          <a:p>
            <a:r>
              <a:rPr lang="en-US"/>
              <a:t>Click to edit Master title style</a:t>
            </a:r>
          </a:p>
        </p:txBody>
      </p:sp>
      <p:sp>
        <p:nvSpPr>
          <p:cNvPr id="3" name="Text Placeholder 2"/>
          <p:cNvSpPr>
            <a:spLocks noGrp="1"/>
          </p:cNvSpPr>
          <p:nvPr>
            <p:ph type="body" idx="1"/>
          </p:nvPr>
        </p:nvSpPr>
        <p:spPr>
          <a:xfrm>
            <a:off x="722803" y="2906252"/>
            <a:ext cx="7772086" cy="1501355"/>
          </a:xfrm>
          <a:prstGeom prst="rect">
            <a:avLst/>
          </a:prstGeom>
        </p:spPr>
        <p:txBody>
          <a:bodyPr vert="horz" lIns="89805" tIns="44904" rIns="89805" bIns="44904" anchor="b"/>
          <a:lstStyle>
            <a:lvl1pPr marL="0" indent="0">
              <a:buNone/>
              <a:defRPr sz="2000"/>
            </a:lvl1pPr>
            <a:lvl2pPr marL="449025" indent="0">
              <a:buNone/>
              <a:defRPr sz="1800"/>
            </a:lvl2pPr>
            <a:lvl3pPr marL="898047" indent="0">
              <a:buNone/>
              <a:defRPr sz="1600"/>
            </a:lvl3pPr>
            <a:lvl4pPr marL="1347070" indent="0">
              <a:buNone/>
              <a:defRPr sz="1400"/>
            </a:lvl4pPr>
            <a:lvl5pPr marL="1796096" indent="0">
              <a:buNone/>
              <a:defRPr sz="1400"/>
            </a:lvl5pPr>
            <a:lvl6pPr marL="2245117" indent="0">
              <a:buNone/>
              <a:defRPr sz="1400"/>
            </a:lvl6pPr>
            <a:lvl7pPr marL="2694142" indent="0">
              <a:buNone/>
              <a:defRPr sz="1400"/>
            </a:lvl7pPr>
            <a:lvl8pPr marL="3143164" indent="0">
              <a:buNone/>
              <a:defRPr sz="1400"/>
            </a:lvl8pPr>
            <a:lvl9pPr marL="3592190" indent="0">
              <a:buNone/>
              <a:defRPr sz="1400"/>
            </a:lvl9pPr>
          </a:lstStyle>
          <a:p>
            <a:pPr lvl="0"/>
            <a:r>
              <a:rPr lang="en-US"/>
              <a:t>Click to edit Master text styles</a:t>
            </a:r>
          </a:p>
        </p:txBody>
      </p:sp>
    </p:spTree>
    <p:extLst>
      <p:ext uri="{BB962C8B-B14F-4D97-AF65-F5344CB8AC3E}">
        <p14:creationId xmlns:p14="http://schemas.microsoft.com/office/powerpoint/2010/main" val="17944297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45133" y="703240"/>
            <a:ext cx="5903906" cy="525335"/>
          </a:xfrm>
        </p:spPr>
        <p:txBody>
          <a:bodyPr/>
          <a:lstStyle/>
          <a:p>
            <a:r>
              <a:rPr lang="en-US"/>
              <a:t>Click to edit Master title style</a:t>
            </a:r>
          </a:p>
        </p:txBody>
      </p:sp>
      <p:sp>
        <p:nvSpPr>
          <p:cNvPr id="3" name="Content Placeholder 2"/>
          <p:cNvSpPr>
            <a:spLocks noGrp="1"/>
          </p:cNvSpPr>
          <p:nvPr>
            <p:ph sz="half" idx="1"/>
          </p:nvPr>
        </p:nvSpPr>
        <p:spPr>
          <a:xfrm>
            <a:off x="457827" y="1600942"/>
            <a:ext cx="4038914" cy="4525844"/>
          </a:xfrm>
          <a:prstGeom prst="rect">
            <a:avLst/>
          </a:prstGeom>
        </p:spPr>
        <p:txBody>
          <a:bodyPr vert="horz" lIns="89805" tIns="44904" rIns="89805" bIns="44904"/>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7259" y="1600942"/>
            <a:ext cx="4038914" cy="4525844"/>
          </a:xfrm>
          <a:prstGeom prst="rect">
            <a:avLst/>
          </a:prstGeom>
        </p:spPr>
        <p:txBody>
          <a:bodyPr vert="horz" lIns="89805" tIns="44904" rIns="89805" bIns="44904"/>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89933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20062" y="275379"/>
            <a:ext cx="5903906" cy="52533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827" y="1535583"/>
            <a:ext cx="4038914" cy="639436"/>
          </a:xfrm>
          <a:prstGeom prst="rect">
            <a:avLst/>
          </a:prstGeom>
        </p:spPr>
        <p:txBody>
          <a:bodyPr vert="horz" lIns="89805" tIns="44904" rIns="89805" bIns="44904" anchor="b"/>
          <a:lstStyle>
            <a:lvl1pPr marL="0" indent="0">
              <a:buNone/>
              <a:defRPr sz="2400" b="1"/>
            </a:lvl1pPr>
            <a:lvl2pPr marL="449025" indent="0">
              <a:buNone/>
              <a:defRPr sz="2000" b="1"/>
            </a:lvl2pPr>
            <a:lvl3pPr marL="898047" indent="0">
              <a:buNone/>
              <a:defRPr sz="1800" b="1"/>
            </a:lvl3pPr>
            <a:lvl4pPr marL="1347070" indent="0">
              <a:buNone/>
              <a:defRPr sz="1600" b="1"/>
            </a:lvl4pPr>
            <a:lvl5pPr marL="1796096" indent="0">
              <a:buNone/>
              <a:defRPr sz="1600" b="1"/>
            </a:lvl5pPr>
            <a:lvl6pPr marL="2245117" indent="0">
              <a:buNone/>
              <a:defRPr sz="1600" b="1"/>
            </a:lvl6pPr>
            <a:lvl7pPr marL="2694142" indent="0">
              <a:buNone/>
              <a:defRPr sz="1600" b="1"/>
            </a:lvl7pPr>
            <a:lvl8pPr marL="3143164" indent="0">
              <a:buNone/>
              <a:defRPr sz="1600" b="1"/>
            </a:lvl8pPr>
            <a:lvl9pPr marL="359219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827" y="2175019"/>
            <a:ext cx="4038914" cy="3951751"/>
          </a:xfrm>
          <a:prstGeom prst="rect">
            <a:avLst/>
          </a:prstGeom>
        </p:spPr>
        <p:txBody>
          <a:bodyPr vert="horz" lIns="89805" tIns="44904" rIns="89805" bIns="44904"/>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707" y="1535583"/>
            <a:ext cx="4040481" cy="639436"/>
          </a:xfrm>
          <a:prstGeom prst="rect">
            <a:avLst/>
          </a:prstGeom>
        </p:spPr>
        <p:txBody>
          <a:bodyPr vert="horz" lIns="89805" tIns="44904" rIns="89805" bIns="44904" anchor="b"/>
          <a:lstStyle>
            <a:lvl1pPr marL="0" indent="0">
              <a:buNone/>
              <a:defRPr sz="2400" b="1"/>
            </a:lvl1pPr>
            <a:lvl2pPr marL="449025" indent="0">
              <a:buNone/>
              <a:defRPr sz="2000" b="1"/>
            </a:lvl2pPr>
            <a:lvl3pPr marL="898047" indent="0">
              <a:buNone/>
              <a:defRPr sz="1800" b="1"/>
            </a:lvl3pPr>
            <a:lvl4pPr marL="1347070" indent="0">
              <a:buNone/>
              <a:defRPr sz="1600" b="1"/>
            </a:lvl4pPr>
            <a:lvl5pPr marL="1796096" indent="0">
              <a:buNone/>
              <a:defRPr sz="1600" b="1"/>
            </a:lvl5pPr>
            <a:lvl6pPr marL="2245117" indent="0">
              <a:buNone/>
              <a:defRPr sz="1600" b="1"/>
            </a:lvl6pPr>
            <a:lvl7pPr marL="2694142" indent="0">
              <a:buNone/>
              <a:defRPr sz="1600" b="1"/>
            </a:lvl7pPr>
            <a:lvl8pPr marL="3143164" indent="0">
              <a:buNone/>
              <a:defRPr sz="1600" b="1"/>
            </a:lvl8pPr>
            <a:lvl9pPr marL="359219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707" y="2175019"/>
            <a:ext cx="4040481" cy="3951751"/>
          </a:xfrm>
          <a:prstGeom prst="rect">
            <a:avLst/>
          </a:prstGeom>
        </p:spPr>
        <p:txBody>
          <a:bodyPr vert="horz" lIns="89805" tIns="44904" rIns="89805" bIns="44904"/>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84929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5133" y="703240"/>
            <a:ext cx="5903906" cy="525335"/>
          </a:xfrm>
        </p:spPr>
        <p:txBody>
          <a:bodyPr/>
          <a:lstStyle/>
          <a:p>
            <a:r>
              <a:rPr lang="en-US"/>
              <a:t>Click to edit Master title style</a:t>
            </a:r>
          </a:p>
        </p:txBody>
      </p:sp>
    </p:spTree>
    <p:extLst>
      <p:ext uri="{BB962C8B-B14F-4D97-AF65-F5344CB8AC3E}">
        <p14:creationId xmlns:p14="http://schemas.microsoft.com/office/powerpoint/2010/main" val="34602615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43441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842" y="1114675"/>
            <a:ext cx="3660973" cy="31979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4815" y="273836"/>
            <a:ext cx="5111358" cy="5852948"/>
          </a:xfrm>
          <a:prstGeom prst="rect">
            <a:avLst/>
          </a:prstGeom>
        </p:spPr>
        <p:txBody>
          <a:bodyPr vert="horz" lIns="89805" tIns="44904" rIns="89805" bIns="44904"/>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842" y="1434455"/>
            <a:ext cx="3007235" cy="4692316"/>
          </a:xfrm>
          <a:prstGeom prst="rect">
            <a:avLst/>
          </a:prstGeom>
        </p:spPr>
        <p:txBody>
          <a:bodyPr vert="horz" lIns="89805" tIns="44904" rIns="89805" bIns="44904"/>
          <a:lstStyle>
            <a:lvl1pPr marL="0" indent="0">
              <a:buNone/>
              <a:defRPr sz="1400"/>
            </a:lvl1pPr>
            <a:lvl2pPr marL="449025" indent="0">
              <a:buNone/>
              <a:defRPr sz="1200"/>
            </a:lvl2pPr>
            <a:lvl3pPr marL="898047" indent="0">
              <a:buNone/>
              <a:defRPr sz="1000"/>
            </a:lvl3pPr>
            <a:lvl4pPr marL="1347070" indent="0">
              <a:buNone/>
              <a:defRPr sz="900"/>
            </a:lvl4pPr>
            <a:lvl5pPr marL="1796096" indent="0">
              <a:buNone/>
              <a:defRPr sz="900"/>
            </a:lvl5pPr>
            <a:lvl6pPr marL="2245117" indent="0">
              <a:buNone/>
              <a:defRPr sz="900"/>
            </a:lvl6pPr>
            <a:lvl7pPr marL="2694142" indent="0">
              <a:buNone/>
              <a:defRPr sz="900"/>
            </a:lvl7pPr>
            <a:lvl8pPr marL="3143164" indent="0">
              <a:buNone/>
              <a:defRPr sz="900"/>
            </a:lvl8pPr>
            <a:lvl9pPr marL="3592190" indent="0">
              <a:buNone/>
              <a:defRPr sz="900"/>
            </a:lvl9pPr>
          </a:lstStyle>
          <a:p>
            <a:pPr lvl="0"/>
            <a:r>
              <a:rPr lang="en-US"/>
              <a:t>Click to edit Master text styles</a:t>
            </a:r>
          </a:p>
        </p:txBody>
      </p:sp>
    </p:spTree>
    <p:extLst>
      <p:ext uri="{BB962C8B-B14F-4D97-AF65-F5344CB8AC3E}">
        <p14:creationId xmlns:p14="http://schemas.microsoft.com/office/powerpoint/2010/main" val="5665863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27" y="5047756"/>
            <a:ext cx="3660973" cy="31979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112" y="612988"/>
            <a:ext cx="5486086" cy="4115112"/>
          </a:xfrm>
          <a:prstGeom prst="rect">
            <a:avLst/>
          </a:prstGeom>
        </p:spPr>
        <p:txBody>
          <a:bodyPr vert="horz" lIns="89805" tIns="44904" rIns="89805" bIns="44904"/>
          <a:lstStyle>
            <a:lvl1pPr marL="0" indent="0">
              <a:buNone/>
              <a:defRPr sz="3100"/>
            </a:lvl1pPr>
            <a:lvl2pPr marL="449025" indent="0">
              <a:buNone/>
              <a:defRPr sz="2800"/>
            </a:lvl2pPr>
            <a:lvl3pPr marL="898047" indent="0">
              <a:buNone/>
              <a:defRPr sz="2400"/>
            </a:lvl3pPr>
            <a:lvl4pPr marL="1347070" indent="0">
              <a:buNone/>
              <a:defRPr sz="2000"/>
            </a:lvl4pPr>
            <a:lvl5pPr marL="1796096" indent="0">
              <a:buNone/>
              <a:defRPr sz="2000"/>
            </a:lvl5pPr>
            <a:lvl6pPr marL="2245117" indent="0">
              <a:buNone/>
              <a:defRPr sz="2000"/>
            </a:lvl6pPr>
            <a:lvl7pPr marL="2694142" indent="0">
              <a:buNone/>
              <a:defRPr sz="2000"/>
            </a:lvl7pPr>
            <a:lvl8pPr marL="3143164" indent="0">
              <a:buNone/>
              <a:defRPr sz="2000"/>
            </a:lvl8pPr>
            <a:lvl9pPr marL="3592190" indent="0">
              <a:buNone/>
              <a:defRPr sz="2000"/>
            </a:lvl9pPr>
          </a:lstStyle>
          <a:p>
            <a:endParaRPr lang="en-US"/>
          </a:p>
        </p:txBody>
      </p:sp>
      <p:sp>
        <p:nvSpPr>
          <p:cNvPr id="4" name="Text Placeholder 3"/>
          <p:cNvSpPr>
            <a:spLocks noGrp="1"/>
          </p:cNvSpPr>
          <p:nvPr>
            <p:ph type="body" sz="half" idx="2"/>
          </p:nvPr>
        </p:nvSpPr>
        <p:spPr>
          <a:xfrm>
            <a:off x="1792112" y="5367536"/>
            <a:ext cx="5486086" cy="804353"/>
          </a:xfrm>
          <a:prstGeom prst="rect">
            <a:avLst/>
          </a:prstGeom>
        </p:spPr>
        <p:txBody>
          <a:bodyPr vert="horz" lIns="89805" tIns="44904" rIns="89805" bIns="44904"/>
          <a:lstStyle>
            <a:lvl1pPr marL="0" indent="0">
              <a:buNone/>
              <a:defRPr sz="1400"/>
            </a:lvl1pPr>
            <a:lvl2pPr marL="449025" indent="0">
              <a:buNone/>
              <a:defRPr sz="1200"/>
            </a:lvl2pPr>
            <a:lvl3pPr marL="898047" indent="0">
              <a:buNone/>
              <a:defRPr sz="1000"/>
            </a:lvl3pPr>
            <a:lvl4pPr marL="1347070" indent="0">
              <a:buNone/>
              <a:defRPr sz="900"/>
            </a:lvl4pPr>
            <a:lvl5pPr marL="1796096" indent="0">
              <a:buNone/>
              <a:defRPr sz="900"/>
            </a:lvl5pPr>
            <a:lvl6pPr marL="2245117" indent="0">
              <a:buNone/>
              <a:defRPr sz="900"/>
            </a:lvl6pPr>
            <a:lvl7pPr marL="2694142" indent="0">
              <a:buNone/>
              <a:defRPr sz="900"/>
            </a:lvl7pPr>
            <a:lvl8pPr marL="3143164" indent="0">
              <a:buNone/>
              <a:defRPr sz="900"/>
            </a:lvl8pPr>
            <a:lvl9pPr marL="3592190" indent="0">
              <a:buNone/>
              <a:defRPr sz="900"/>
            </a:lvl9pPr>
          </a:lstStyle>
          <a:p>
            <a:pPr lvl="0"/>
            <a:r>
              <a:rPr lang="en-US"/>
              <a:t>Click to edit Master text styles</a:t>
            </a:r>
          </a:p>
        </p:txBody>
      </p:sp>
    </p:spTree>
    <p:extLst>
      <p:ext uri="{BB962C8B-B14F-4D97-AF65-F5344CB8AC3E}">
        <p14:creationId xmlns:p14="http://schemas.microsoft.com/office/powerpoint/2010/main" val="13238719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45133" y="703240"/>
            <a:ext cx="5903906" cy="525335"/>
          </a:xfrm>
        </p:spPr>
        <p:txBody>
          <a:bodyPr/>
          <a:lstStyle/>
          <a:p>
            <a:r>
              <a:rPr lang="en-US"/>
              <a:t>Click to edit Master title style</a:t>
            </a:r>
          </a:p>
        </p:txBody>
      </p:sp>
      <p:sp>
        <p:nvSpPr>
          <p:cNvPr id="3" name="Vertical Text Placeholder 2"/>
          <p:cNvSpPr>
            <a:spLocks noGrp="1"/>
          </p:cNvSpPr>
          <p:nvPr>
            <p:ph type="body" orient="vert" idx="1"/>
          </p:nvPr>
        </p:nvSpPr>
        <p:spPr>
          <a:xfrm>
            <a:off x="457827" y="1600942"/>
            <a:ext cx="8228346" cy="4525844"/>
          </a:xfrm>
          <a:prstGeom prst="rect">
            <a:avLst/>
          </a:prstGeom>
        </p:spPr>
        <p:txBody>
          <a:bodyPr vert="eaVert" lIns="89805" tIns="44904" rIns="89805" bIns="4490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81312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88947" y="546315"/>
            <a:ext cx="597233" cy="57373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827" y="703241"/>
            <a:ext cx="6020741" cy="5423545"/>
          </a:xfrm>
          <a:prstGeom prst="rect">
            <a:avLst/>
          </a:prstGeom>
        </p:spPr>
        <p:txBody>
          <a:bodyPr vert="eaVert" lIns="89805" tIns="44904" rIns="89805" bIns="44904"/>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49526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65389" y="2129901"/>
            <a:ext cx="5813224" cy="521773"/>
          </a:xfrm>
        </p:spPr>
        <p:txBody>
          <a:bodyPr/>
          <a:lstStyle/>
          <a:p>
            <a:r>
              <a:rPr lang="en-US"/>
              <a:t>Click to edit Master title style</a:t>
            </a:r>
          </a:p>
        </p:txBody>
      </p:sp>
      <p:sp>
        <p:nvSpPr>
          <p:cNvPr id="3" name="Subtitle 2"/>
          <p:cNvSpPr>
            <a:spLocks noGrp="1"/>
          </p:cNvSpPr>
          <p:nvPr>
            <p:ph type="subTitle" idx="1"/>
          </p:nvPr>
        </p:nvSpPr>
        <p:spPr>
          <a:xfrm>
            <a:off x="1371914" y="3886408"/>
            <a:ext cx="6400173" cy="1751839"/>
          </a:xfrm>
          <a:prstGeom prst="rect">
            <a:avLst/>
          </a:prstGeom>
        </p:spPr>
        <p:txBody>
          <a:bodyPr vert="horz" lIns="90004" tIns="45002" rIns="90004" bIns="45002"/>
          <a:lstStyle>
            <a:lvl1pPr marL="0" indent="0" algn="ctr">
              <a:buNone/>
              <a:defRPr/>
            </a:lvl1pPr>
            <a:lvl2pPr marL="450022" indent="0" algn="ctr">
              <a:buNone/>
              <a:defRPr/>
            </a:lvl2pPr>
            <a:lvl3pPr marL="900044" indent="0" algn="ctr">
              <a:buNone/>
              <a:defRPr/>
            </a:lvl3pPr>
            <a:lvl4pPr marL="1350066" indent="0" algn="ctr">
              <a:buNone/>
              <a:defRPr/>
            </a:lvl4pPr>
            <a:lvl5pPr marL="1800088" indent="0" algn="ctr">
              <a:buNone/>
              <a:defRPr/>
            </a:lvl5pPr>
            <a:lvl6pPr marL="2250110" indent="0" algn="ctr">
              <a:buNone/>
              <a:defRPr/>
            </a:lvl6pPr>
            <a:lvl7pPr marL="2700132" indent="0" algn="ctr">
              <a:buNone/>
              <a:defRPr/>
            </a:lvl7pPr>
            <a:lvl8pPr marL="3150154" indent="0" algn="ctr">
              <a:buNone/>
              <a:defRPr/>
            </a:lvl8pPr>
            <a:lvl9pPr marL="3600176" indent="0" algn="ctr">
              <a:buNone/>
              <a:defRPr/>
            </a:lvl9pPr>
          </a:lstStyle>
          <a:p>
            <a:r>
              <a:rPr lang="en-US"/>
              <a:t>Click to edit Master subtitle style</a:t>
            </a:r>
          </a:p>
        </p:txBody>
      </p:sp>
    </p:spTree>
    <p:extLst>
      <p:ext uri="{BB962C8B-B14F-4D97-AF65-F5344CB8AC3E}">
        <p14:creationId xmlns:p14="http://schemas.microsoft.com/office/powerpoint/2010/main" val="1647648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0991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90474" y="703226"/>
            <a:ext cx="5813224" cy="521773"/>
          </a:xfrm>
        </p:spPr>
        <p:txBody>
          <a:bodyPr/>
          <a:lstStyle/>
          <a:p>
            <a:r>
              <a:rPr lang="en-US"/>
              <a:t>Click to edit Master title style</a:t>
            </a:r>
          </a:p>
        </p:txBody>
      </p:sp>
      <p:sp>
        <p:nvSpPr>
          <p:cNvPr id="3" name="Content Placeholder 2"/>
          <p:cNvSpPr>
            <a:spLocks noGrp="1"/>
          </p:cNvSpPr>
          <p:nvPr>
            <p:ph idx="1"/>
          </p:nvPr>
        </p:nvSpPr>
        <p:spPr>
          <a:xfrm>
            <a:off x="457827" y="1600927"/>
            <a:ext cx="8228346" cy="4525844"/>
          </a:xfrm>
          <a:prstGeom prst="rect">
            <a:avLst/>
          </a:prstGeom>
        </p:spPr>
        <p:txBody>
          <a:bodyPr vert="horz" lIns="90004" tIns="45002" rIns="90004" bIns="4500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73955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03" y="4407604"/>
            <a:ext cx="9295241" cy="575634"/>
          </a:xfrm>
        </p:spPr>
        <p:txBody>
          <a:bodyPr/>
          <a:lstStyle>
            <a:lvl1pPr algn="l">
              <a:defRPr sz="3900" b="1" cap="all"/>
            </a:lvl1pPr>
          </a:lstStyle>
          <a:p>
            <a:r>
              <a:rPr lang="en-US"/>
              <a:t>Click to edit Master title style</a:t>
            </a:r>
          </a:p>
        </p:txBody>
      </p:sp>
      <p:sp>
        <p:nvSpPr>
          <p:cNvPr id="3" name="Text Placeholder 2"/>
          <p:cNvSpPr>
            <a:spLocks noGrp="1"/>
          </p:cNvSpPr>
          <p:nvPr>
            <p:ph type="body" idx="1"/>
          </p:nvPr>
        </p:nvSpPr>
        <p:spPr>
          <a:xfrm>
            <a:off x="722803" y="2906249"/>
            <a:ext cx="7772086" cy="1501355"/>
          </a:xfrm>
          <a:prstGeom prst="rect">
            <a:avLst/>
          </a:prstGeom>
        </p:spPr>
        <p:txBody>
          <a:bodyPr vert="horz" lIns="90004" tIns="45002" rIns="90004" bIns="45002" anchor="b"/>
          <a:lstStyle>
            <a:lvl1pPr marL="0" indent="0">
              <a:buNone/>
              <a:defRPr sz="2000"/>
            </a:lvl1pPr>
            <a:lvl2pPr marL="450022" indent="0">
              <a:buNone/>
              <a:defRPr sz="1800"/>
            </a:lvl2pPr>
            <a:lvl3pPr marL="900044" indent="0">
              <a:buNone/>
              <a:defRPr sz="1600"/>
            </a:lvl3pPr>
            <a:lvl4pPr marL="1350066" indent="0">
              <a:buNone/>
              <a:defRPr sz="1400"/>
            </a:lvl4pPr>
            <a:lvl5pPr marL="1800088" indent="0">
              <a:buNone/>
              <a:defRPr sz="1400"/>
            </a:lvl5pPr>
            <a:lvl6pPr marL="2250110" indent="0">
              <a:buNone/>
              <a:defRPr sz="1400"/>
            </a:lvl6pPr>
            <a:lvl7pPr marL="2700132" indent="0">
              <a:buNone/>
              <a:defRPr sz="1400"/>
            </a:lvl7pPr>
            <a:lvl8pPr marL="3150154" indent="0">
              <a:buNone/>
              <a:defRPr sz="1400"/>
            </a:lvl8pPr>
            <a:lvl9pPr marL="3600176" indent="0">
              <a:buNone/>
              <a:defRPr sz="1400"/>
            </a:lvl9pPr>
          </a:lstStyle>
          <a:p>
            <a:pPr lvl="0"/>
            <a:r>
              <a:rPr lang="en-US"/>
              <a:t>Click to edit Master text styles</a:t>
            </a:r>
          </a:p>
        </p:txBody>
      </p:sp>
    </p:spTree>
    <p:extLst>
      <p:ext uri="{BB962C8B-B14F-4D97-AF65-F5344CB8AC3E}">
        <p14:creationId xmlns:p14="http://schemas.microsoft.com/office/powerpoint/2010/main" val="27244756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90474" y="703226"/>
            <a:ext cx="5813224" cy="521773"/>
          </a:xfrm>
        </p:spPr>
        <p:txBody>
          <a:bodyPr/>
          <a:lstStyle/>
          <a:p>
            <a:r>
              <a:rPr lang="en-US"/>
              <a:t>Click to edit Master title style</a:t>
            </a:r>
          </a:p>
        </p:txBody>
      </p:sp>
      <p:sp>
        <p:nvSpPr>
          <p:cNvPr id="3" name="Content Placeholder 2"/>
          <p:cNvSpPr>
            <a:spLocks noGrp="1"/>
          </p:cNvSpPr>
          <p:nvPr>
            <p:ph sz="half" idx="1"/>
          </p:nvPr>
        </p:nvSpPr>
        <p:spPr>
          <a:xfrm>
            <a:off x="457827" y="1600927"/>
            <a:ext cx="4038914" cy="4525844"/>
          </a:xfrm>
          <a:prstGeom prst="rect">
            <a:avLst/>
          </a:prstGeom>
        </p:spPr>
        <p:txBody>
          <a:bodyPr vert="horz" lIns="90004" tIns="45002" rIns="90004" bIns="45002"/>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7259" y="1600927"/>
            <a:ext cx="4038914" cy="4525844"/>
          </a:xfrm>
          <a:prstGeom prst="rect">
            <a:avLst/>
          </a:prstGeom>
        </p:spPr>
        <p:txBody>
          <a:bodyPr vert="horz" lIns="90004" tIns="45002" rIns="90004" bIns="45002"/>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46536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65388" y="275379"/>
            <a:ext cx="5813224" cy="52177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827" y="1535583"/>
            <a:ext cx="4038914" cy="639436"/>
          </a:xfrm>
          <a:prstGeom prst="rect">
            <a:avLst/>
          </a:prstGeom>
        </p:spPr>
        <p:txBody>
          <a:bodyPr vert="horz" lIns="90004" tIns="45002" rIns="90004" bIns="45002" anchor="b"/>
          <a:lstStyle>
            <a:lvl1pPr marL="0" indent="0">
              <a:buNone/>
              <a:defRPr sz="2400" b="1"/>
            </a:lvl1pPr>
            <a:lvl2pPr marL="450022" indent="0">
              <a:buNone/>
              <a:defRPr sz="2000" b="1"/>
            </a:lvl2pPr>
            <a:lvl3pPr marL="900044" indent="0">
              <a:buNone/>
              <a:defRPr sz="1800" b="1"/>
            </a:lvl3pPr>
            <a:lvl4pPr marL="1350066" indent="0">
              <a:buNone/>
              <a:defRPr sz="1600" b="1"/>
            </a:lvl4pPr>
            <a:lvl5pPr marL="1800088" indent="0">
              <a:buNone/>
              <a:defRPr sz="1600" b="1"/>
            </a:lvl5pPr>
            <a:lvl6pPr marL="2250110" indent="0">
              <a:buNone/>
              <a:defRPr sz="1600" b="1"/>
            </a:lvl6pPr>
            <a:lvl7pPr marL="2700132" indent="0">
              <a:buNone/>
              <a:defRPr sz="1600" b="1"/>
            </a:lvl7pPr>
            <a:lvl8pPr marL="3150154" indent="0">
              <a:buNone/>
              <a:defRPr sz="1600" b="1"/>
            </a:lvl8pPr>
            <a:lvl9pPr marL="3600176" indent="0">
              <a:buNone/>
              <a:defRPr sz="1600" b="1"/>
            </a:lvl9pPr>
          </a:lstStyle>
          <a:p>
            <a:pPr lvl="0"/>
            <a:r>
              <a:rPr lang="en-US"/>
              <a:t>Click to edit Master text styles</a:t>
            </a:r>
          </a:p>
        </p:txBody>
      </p:sp>
      <p:sp>
        <p:nvSpPr>
          <p:cNvPr id="4" name="Content Placeholder 3"/>
          <p:cNvSpPr>
            <a:spLocks noGrp="1"/>
          </p:cNvSpPr>
          <p:nvPr>
            <p:ph sz="half" idx="2"/>
          </p:nvPr>
        </p:nvSpPr>
        <p:spPr>
          <a:xfrm>
            <a:off x="457827" y="2175019"/>
            <a:ext cx="4038914" cy="3951751"/>
          </a:xfrm>
          <a:prstGeom prst="rect">
            <a:avLst/>
          </a:prstGeom>
        </p:spPr>
        <p:txBody>
          <a:bodyPr vert="horz" lIns="90004" tIns="45002" rIns="90004" bIns="45002"/>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692" y="1535583"/>
            <a:ext cx="4040481" cy="639436"/>
          </a:xfrm>
          <a:prstGeom prst="rect">
            <a:avLst/>
          </a:prstGeom>
        </p:spPr>
        <p:txBody>
          <a:bodyPr vert="horz" lIns="90004" tIns="45002" rIns="90004" bIns="45002" anchor="b"/>
          <a:lstStyle>
            <a:lvl1pPr marL="0" indent="0">
              <a:buNone/>
              <a:defRPr sz="2400" b="1"/>
            </a:lvl1pPr>
            <a:lvl2pPr marL="450022" indent="0">
              <a:buNone/>
              <a:defRPr sz="2000" b="1"/>
            </a:lvl2pPr>
            <a:lvl3pPr marL="900044" indent="0">
              <a:buNone/>
              <a:defRPr sz="1800" b="1"/>
            </a:lvl3pPr>
            <a:lvl4pPr marL="1350066" indent="0">
              <a:buNone/>
              <a:defRPr sz="1600" b="1"/>
            </a:lvl4pPr>
            <a:lvl5pPr marL="1800088" indent="0">
              <a:buNone/>
              <a:defRPr sz="1600" b="1"/>
            </a:lvl5pPr>
            <a:lvl6pPr marL="2250110" indent="0">
              <a:buNone/>
              <a:defRPr sz="1600" b="1"/>
            </a:lvl6pPr>
            <a:lvl7pPr marL="2700132" indent="0">
              <a:buNone/>
              <a:defRPr sz="1600" b="1"/>
            </a:lvl7pPr>
            <a:lvl8pPr marL="3150154" indent="0">
              <a:buNone/>
              <a:defRPr sz="1600" b="1"/>
            </a:lvl8pPr>
            <a:lvl9pPr marL="360017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692" y="2175019"/>
            <a:ext cx="4040481" cy="3951751"/>
          </a:xfrm>
          <a:prstGeom prst="rect">
            <a:avLst/>
          </a:prstGeom>
        </p:spPr>
        <p:txBody>
          <a:bodyPr vert="horz" lIns="90004" tIns="45002" rIns="90004" bIns="45002"/>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26717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90474" y="703226"/>
            <a:ext cx="5813224" cy="521773"/>
          </a:xfrm>
        </p:spPr>
        <p:txBody>
          <a:bodyPr/>
          <a:lstStyle/>
          <a:p>
            <a:r>
              <a:rPr lang="en-US"/>
              <a:t>Click to edit Master title style</a:t>
            </a:r>
          </a:p>
        </p:txBody>
      </p:sp>
    </p:spTree>
    <p:extLst>
      <p:ext uri="{BB962C8B-B14F-4D97-AF65-F5344CB8AC3E}">
        <p14:creationId xmlns:p14="http://schemas.microsoft.com/office/powerpoint/2010/main" val="15757885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64111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827" y="1114660"/>
            <a:ext cx="3660973" cy="319795"/>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4815" y="273823"/>
            <a:ext cx="5111358" cy="5852948"/>
          </a:xfrm>
          <a:prstGeom prst="rect">
            <a:avLst/>
          </a:prstGeom>
        </p:spPr>
        <p:txBody>
          <a:bodyPr vert="horz" lIns="90004" tIns="45002" rIns="90004" bIns="45002"/>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827" y="1434455"/>
            <a:ext cx="3007235" cy="4692316"/>
          </a:xfrm>
          <a:prstGeom prst="rect">
            <a:avLst/>
          </a:prstGeom>
        </p:spPr>
        <p:txBody>
          <a:bodyPr vert="horz" lIns="90004" tIns="45002" rIns="90004" bIns="45002"/>
          <a:lstStyle>
            <a:lvl1pPr marL="0" indent="0">
              <a:buNone/>
              <a:defRPr sz="1400"/>
            </a:lvl1pPr>
            <a:lvl2pPr marL="450022" indent="0">
              <a:buNone/>
              <a:defRPr sz="1200"/>
            </a:lvl2pPr>
            <a:lvl3pPr marL="900044" indent="0">
              <a:buNone/>
              <a:defRPr sz="1000"/>
            </a:lvl3pPr>
            <a:lvl4pPr marL="1350066" indent="0">
              <a:buNone/>
              <a:defRPr sz="900"/>
            </a:lvl4pPr>
            <a:lvl5pPr marL="1800088" indent="0">
              <a:buNone/>
              <a:defRPr sz="900"/>
            </a:lvl5pPr>
            <a:lvl6pPr marL="2250110" indent="0">
              <a:buNone/>
              <a:defRPr sz="900"/>
            </a:lvl6pPr>
            <a:lvl7pPr marL="2700132" indent="0">
              <a:buNone/>
              <a:defRPr sz="900"/>
            </a:lvl7pPr>
            <a:lvl8pPr marL="3150154" indent="0">
              <a:buNone/>
              <a:defRPr sz="900"/>
            </a:lvl8pPr>
            <a:lvl9pPr marL="3600176" indent="0">
              <a:buNone/>
              <a:defRPr sz="900"/>
            </a:lvl9pPr>
          </a:lstStyle>
          <a:p>
            <a:pPr lvl="0"/>
            <a:r>
              <a:rPr lang="en-US"/>
              <a:t>Click to edit Master text styles</a:t>
            </a:r>
          </a:p>
        </p:txBody>
      </p:sp>
    </p:spTree>
    <p:extLst>
      <p:ext uri="{BB962C8B-B14F-4D97-AF65-F5344CB8AC3E}">
        <p14:creationId xmlns:p14="http://schemas.microsoft.com/office/powerpoint/2010/main" val="12361707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12" y="5047741"/>
            <a:ext cx="3660973" cy="31979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112" y="612988"/>
            <a:ext cx="5486086" cy="4115112"/>
          </a:xfrm>
          <a:prstGeom prst="rect">
            <a:avLst/>
          </a:prstGeom>
        </p:spPr>
        <p:txBody>
          <a:bodyPr vert="horz" lIns="90004" tIns="45002" rIns="90004" bIns="45002"/>
          <a:lstStyle>
            <a:lvl1pPr marL="0" indent="0">
              <a:buNone/>
              <a:defRPr sz="3100"/>
            </a:lvl1pPr>
            <a:lvl2pPr marL="450022" indent="0">
              <a:buNone/>
              <a:defRPr sz="2800"/>
            </a:lvl2pPr>
            <a:lvl3pPr marL="900044" indent="0">
              <a:buNone/>
              <a:defRPr sz="2400"/>
            </a:lvl3pPr>
            <a:lvl4pPr marL="1350066" indent="0">
              <a:buNone/>
              <a:defRPr sz="2000"/>
            </a:lvl4pPr>
            <a:lvl5pPr marL="1800088" indent="0">
              <a:buNone/>
              <a:defRPr sz="2000"/>
            </a:lvl5pPr>
            <a:lvl6pPr marL="2250110" indent="0">
              <a:buNone/>
              <a:defRPr sz="2000"/>
            </a:lvl6pPr>
            <a:lvl7pPr marL="2700132" indent="0">
              <a:buNone/>
              <a:defRPr sz="2000"/>
            </a:lvl7pPr>
            <a:lvl8pPr marL="3150154" indent="0">
              <a:buNone/>
              <a:defRPr sz="2000"/>
            </a:lvl8pPr>
            <a:lvl9pPr marL="3600176" indent="0">
              <a:buNone/>
              <a:defRPr sz="2000"/>
            </a:lvl9pPr>
          </a:lstStyle>
          <a:p>
            <a:endParaRPr lang="en-US"/>
          </a:p>
        </p:txBody>
      </p:sp>
      <p:sp>
        <p:nvSpPr>
          <p:cNvPr id="4" name="Text Placeholder 3"/>
          <p:cNvSpPr>
            <a:spLocks noGrp="1"/>
          </p:cNvSpPr>
          <p:nvPr>
            <p:ph type="body" sz="half" idx="2"/>
          </p:nvPr>
        </p:nvSpPr>
        <p:spPr>
          <a:xfrm>
            <a:off x="1792112" y="5367536"/>
            <a:ext cx="5486086" cy="804353"/>
          </a:xfrm>
          <a:prstGeom prst="rect">
            <a:avLst/>
          </a:prstGeom>
        </p:spPr>
        <p:txBody>
          <a:bodyPr vert="horz" lIns="90004" tIns="45002" rIns="90004" bIns="45002"/>
          <a:lstStyle>
            <a:lvl1pPr marL="0" indent="0">
              <a:buNone/>
              <a:defRPr sz="1400"/>
            </a:lvl1pPr>
            <a:lvl2pPr marL="450022" indent="0">
              <a:buNone/>
              <a:defRPr sz="1200"/>
            </a:lvl2pPr>
            <a:lvl3pPr marL="900044" indent="0">
              <a:buNone/>
              <a:defRPr sz="1000"/>
            </a:lvl3pPr>
            <a:lvl4pPr marL="1350066" indent="0">
              <a:buNone/>
              <a:defRPr sz="900"/>
            </a:lvl4pPr>
            <a:lvl5pPr marL="1800088" indent="0">
              <a:buNone/>
              <a:defRPr sz="900"/>
            </a:lvl5pPr>
            <a:lvl6pPr marL="2250110" indent="0">
              <a:buNone/>
              <a:defRPr sz="900"/>
            </a:lvl6pPr>
            <a:lvl7pPr marL="2700132" indent="0">
              <a:buNone/>
              <a:defRPr sz="900"/>
            </a:lvl7pPr>
            <a:lvl8pPr marL="3150154" indent="0">
              <a:buNone/>
              <a:defRPr sz="900"/>
            </a:lvl8pPr>
            <a:lvl9pPr marL="3600176" indent="0">
              <a:buNone/>
              <a:defRPr sz="900"/>
            </a:lvl9pPr>
          </a:lstStyle>
          <a:p>
            <a:pPr lvl="0"/>
            <a:r>
              <a:rPr lang="en-US"/>
              <a:t>Click to edit Master text styles</a:t>
            </a:r>
          </a:p>
        </p:txBody>
      </p:sp>
    </p:spTree>
    <p:extLst>
      <p:ext uri="{BB962C8B-B14F-4D97-AF65-F5344CB8AC3E}">
        <p14:creationId xmlns:p14="http://schemas.microsoft.com/office/powerpoint/2010/main" val="29045163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90474" y="703226"/>
            <a:ext cx="5813224" cy="521773"/>
          </a:xfrm>
        </p:spPr>
        <p:txBody>
          <a:bodyPr/>
          <a:lstStyle/>
          <a:p>
            <a:r>
              <a:rPr lang="en-US"/>
              <a:t>Click to edit Master title style</a:t>
            </a:r>
          </a:p>
        </p:txBody>
      </p:sp>
      <p:sp>
        <p:nvSpPr>
          <p:cNvPr id="3" name="Vertical Text Placeholder 2"/>
          <p:cNvSpPr>
            <a:spLocks noGrp="1"/>
          </p:cNvSpPr>
          <p:nvPr>
            <p:ph type="body" orient="vert" idx="1"/>
          </p:nvPr>
        </p:nvSpPr>
        <p:spPr>
          <a:xfrm>
            <a:off x="457827" y="1600927"/>
            <a:ext cx="8228346" cy="4525844"/>
          </a:xfrm>
          <a:prstGeom prst="rect">
            <a:avLst/>
          </a:prstGeom>
        </p:spPr>
        <p:txBody>
          <a:bodyPr vert="eaVert" lIns="90004" tIns="45002" rIns="90004" bIns="4500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01203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88663" y="546255"/>
            <a:ext cx="597510" cy="57374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827" y="703226"/>
            <a:ext cx="6020741" cy="5423545"/>
          </a:xfrm>
          <a:prstGeom prst="rect">
            <a:avLst/>
          </a:prstGeom>
        </p:spPr>
        <p:txBody>
          <a:bodyPr vert="eaVert" lIns="90004" tIns="45002" rIns="90004" bIns="45002"/>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8186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17" y="6229367"/>
            <a:ext cx="2130425" cy="473075"/>
          </a:xfrm>
          <a:prstGeom prst="rect">
            <a:avLst/>
          </a:prstGeom>
        </p:spPr>
        <p:txBody>
          <a:bodyPr lIns="91211" tIns="45605" rIns="91211" bIns="45605"/>
          <a:lstStyle>
            <a:lvl1pPr>
              <a:defRPr/>
            </a:lvl1pPr>
          </a:lstStyle>
          <a:p>
            <a:pPr>
              <a:defRPr/>
            </a:pPr>
            <a:fld id="{58E93E3D-F40E-5E49-AE61-FB4A0F70F1C0}" type="slidenum">
              <a:rPr lang="en-US"/>
              <a:pPr>
                <a:defRPr/>
              </a:pPr>
              <a:t>‹#›</a:t>
            </a:fld>
            <a:endParaRPr lang="en-US"/>
          </a:p>
        </p:txBody>
      </p:sp>
    </p:spTree>
    <p:extLst>
      <p:ext uri="{BB962C8B-B14F-4D97-AF65-F5344CB8AC3E}">
        <p14:creationId xmlns:p14="http://schemas.microsoft.com/office/powerpoint/2010/main" val="37930159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lvl1pPr>
              <a:defRPr>
                <a:solidFill>
                  <a:srgbClr val="191966"/>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DB7E3C9C-AB0D-A247-8BFA-8C05724EAD23}" type="slidenum">
              <a:rPr lang="en-US">
                <a:latin typeface="Times New Roman"/>
              </a:rPr>
              <a:pPr>
                <a:defRPr/>
              </a:pPr>
              <a:t>‹#›</a:t>
            </a:fld>
            <a:endParaRPr lang="en-US">
              <a:latin typeface="Times New Roman"/>
            </a:endParaRPr>
          </a:p>
        </p:txBody>
      </p:sp>
    </p:spTree>
    <p:extLst>
      <p:ext uri="{BB962C8B-B14F-4D97-AF65-F5344CB8AC3E}">
        <p14:creationId xmlns:p14="http://schemas.microsoft.com/office/powerpoint/2010/main" val="30764911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sldNum" idx="10"/>
          </p:nvPr>
        </p:nvSpPr>
        <p:spPr>
          <a:xfrm>
            <a:off x="6858000" y="6248400"/>
            <a:ext cx="2130425" cy="473075"/>
          </a:xfrm>
        </p:spPr>
        <p:txBody>
          <a:bodyPr/>
          <a:lstStyle>
            <a:lvl1pPr>
              <a:buFont typeface="Times New Roman" charset="0"/>
              <a:buNone/>
              <a:defRPr>
                <a:latin typeface="Arial" charset="0"/>
                <a:ea typeface="ＭＳ Ｐゴシック" charset="-128"/>
                <a:cs typeface="ＭＳ Ｐゴシック" charset="-128"/>
              </a:defRPr>
            </a:lvl1pPr>
          </a:lstStyle>
          <a:p>
            <a:pPr>
              <a:defRPr/>
            </a:pPr>
            <a:fld id="{A3DB4795-5D76-8949-95E1-928A934A7D75}" type="slidenum">
              <a:rPr lang="en-US"/>
              <a:pPr>
                <a:defRPr/>
              </a:pPr>
              <a:t>‹#›</a:t>
            </a:fld>
            <a:r>
              <a:rPr lang="en-US"/>
              <a:t> of 12</a:t>
            </a:r>
          </a:p>
        </p:txBody>
      </p:sp>
    </p:spTree>
    <p:extLst>
      <p:ext uri="{BB962C8B-B14F-4D97-AF65-F5344CB8AC3E}">
        <p14:creationId xmlns:p14="http://schemas.microsoft.com/office/powerpoint/2010/main" val="18261900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6DF765E3-C26D-ED42-AE12-D6E5F085AE10}" type="slidenum">
              <a:rPr lang="en-US">
                <a:latin typeface="Times New Roman"/>
              </a:rPr>
              <a:pPr>
                <a:defRPr/>
              </a:pPr>
              <a:t>‹#›</a:t>
            </a:fld>
            <a:endParaRPr lang="en-US">
              <a:latin typeface="Times New Roman"/>
            </a:endParaRPr>
          </a:p>
        </p:txBody>
      </p:sp>
    </p:spTree>
    <p:extLst>
      <p:ext uri="{BB962C8B-B14F-4D97-AF65-F5344CB8AC3E}">
        <p14:creationId xmlns:p14="http://schemas.microsoft.com/office/powerpoint/2010/main" val="40528001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D878A08D-9BBC-5245-9617-6B4F4B4E2471}" type="slidenum">
              <a:rPr lang="en-US">
                <a:latin typeface="Times New Roman"/>
              </a:rPr>
              <a:pPr>
                <a:defRPr/>
              </a:pPr>
              <a:t>‹#›</a:t>
            </a:fld>
            <a:endParaRPr lang="en-US">
              <a:latin typeface="Times New Roman"/>
            </a:endParaRPr>
          </a:p>
        </p:txBody>
      </p:sp>
    </p:spTree>
    <p:extLst>
      <p:ext uri="{BB962C8B-B14F-4D97-AF65-F5344CB8AC3E}">
        <p14:creationId xmlns:p14="http://schemas.microsoft.com/office/powerpoint/2010/main" val="15132782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0F017FCA-2918-9741-9B9E-53B42F49F363}" type="slidenum">
              <a:rPr lang="en-US">
                <a:latin typeface="Times New Roman"/>
              </a:rPr>
              <a:pPr>
                <a:defRPr/>
              </a:pPr>
              <a:t>‹#›</a:t>
            </a:fld>
            <a:endParaRPr lang="en-US">
              <a:latin typeface="Times New Roman"/>
            </a:endParaRPr>
          </a:p>
        </p:txBody>
      </p:sp>
    </p:spTree>
    <p:extLst>
      <p:ext uri="{BB962C8B-B14F-4D97-AF65-F5344CB8AC3E}">
        <p14:creationId xmlns:p14="http://schemas.microsoft.com/office/powerpoint/2010/main" val="41650963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6970FE05-97A8-BD44-A185-28C73CA0AE2F}" type="slidenum">
              <a:rPr lang="en-US">
                <a:latin typeface="Times New Roman"/>
              </a:rPr>
              <a:pPr>
                <a:defRPr/>
              </a:pPr>
              <a:t>‹#›</a:t>
            </a:fld>
            <a:endParaRPr lang="en-US">
              <a:latin typeface="Times New Roman"/>
            </a:endParaRPr>
          </a:p>
        </p:txBody>
      </p:sp>
    </p:spTree>
    <p:extLst>
      <p:ext uri="{BB962C8B-B14F-4D97-AF65-F5344CB8AC3E}">
        <p14:creationId xmlns:p14="http://schemas.microsoft.com/office/powerpoint/2010/main" val="25724578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7664A889-DB81-0049-B047-AAEDA525FB83}" type="slidenum">
              <a:rPr lang="en-US">
                <a:latin typeface="Times New Roman"/>
              </a:rPr>
              <a:pPr>
                <a:defRPr/>
              </a:pPr>
              <a:t>‹#›</a:t>
            </a:fld>
            <a:endParaRPr lang="en-US">
              <a:latin typeface="Times New Roman"/>
            </a:endParaRPr>
          </a:p>
        </p:txBody>
      </p:sp>
    </p:spTree>
    <p:extLst>
      <p:ext uri="{BB962C8B-B14F-4D97-AF65-F5344CB8AC3E}">
        <p14:creationId xmlns:p14="http://schemas.microsoft.com/office/powerpoint/2010/main" val="42392549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9EFDBA19-6253-F34E-8C40-CC2D150FB925}" type="slidenum">
              <a:rPr lang="en-US">
                <a:latin typeface="Times New Roman"/>
              </a:rPr>
              <a:pPr>
                <a:defRPr/>
              </a:pPr>
              <a:t>‹#›</a:t>
            </a:fld>
            <a:endParaRPr lang="en-US">
              <a:latin typeface="Times New Roman"/>
            </a:endParaRPr>
          </a:p>
        </p:txBody>
      </p:sp>
    </p:spTree>
    <p:extLst>
      <p:ext uri="{BB962C8B-B14F-4D97-AF65-F5344CB8AC3E}">
        <p14:creationId xmlns:p14="http://schemas.microsoft.com/office/powerpoint/2010/main" val="28186481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790A1C37-70D0-5842-82E7-1DCDB79783F5}" type="slidenum">
              <a:rPr lang="en-US">
                <a:latin typeface="Times New Roman"/>
              </a:rPr>
              <a:pPr>
                <a:defRPr/>
              </a:pPr>
              <a:t>‹#›</a:t>
            </a:fld>
            <a:endParaRPr lang="en-US">
              <a:latin typeface="Times New Roman"/>
            </a:endParaRPr>
          </a:p>
        </p:txBody>
      </p:sp>
    </p:spTree>
    <p:extLst>
      <p:ext uri="{BB962C8B-B14F-4D97-AF65-F5344CB8AC3E}">
        <p14:creationId xmlns:p14="http://schemas.microsoft.com/office/powerpoint/2010/main" val="35266056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A45AE202-C4AE-0442-A23C-3867B4A40B58}" type="slidenum">
              <a:rPr lang="en-US">
                <a:latin typeface="Times New Roman"/>
              </a:rPr>
              <a:pPr>
                <a:defRPr/>
              </a:pPr>
              <a:t>‹#›</a:t>
            </a:fld>
            <a:endParaRPr lang="en-US">
              <a:latin typeface="Times New Roman"/>
            </a:endParaRPr>
          </a:p>
        </p:txBody>
      </p:sp>
    </p:spTree>
    <p:extLst>
      <p:ext uri="{BB962C8B-B14F-4D97-AF65-F5344CB8AC3E}">
        <p14:creationId xmlns:p14="http://schemas.microsoft.com/office/powerpoint/2010/main" val="137748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17" y="2130426"/>
            <a:ext cx="7772400" cy="1470025"/>
          </a:xfrm>
        </p:spPr>
        <p:txBody>
          <a:bodyPr/>
          <a:lstStyle>
            <a:lvl1pPr>
              <a:defRPr>
                <a:solidFill>
                  <a:srgbClr val="191966"/>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6049" indent="0" algn="ctr">
              <a:buNone/>
              <a:defRPr/>
            </a:lvl2pPr>
            <a:lvl3pPr marL="912092" indent="0" algn="ctr">
              <a:buNone/>
              <a:defRPr/>
            </a:lvl3pPr>
            <a:lvl4pPr marL="1368139" indent="0" algn="ctr">
              <a:buNone/>
              <a:defRPr/>
            </a:lvl4pPr>
            <a:lvl5pPr marL="1824184" indent="0" algn="ctr">
              <a:buNone/>
              <a:defRPr/>
            </a:lvl5pPr>
            <a:lvl6pPr marL="2280229" indent="0" algn="ctr">
              <a:buNone/>
              <a:defRPr/>
            </a:lvl6pPr>
            <a:lvl7pPr marL="2736276" indent="0" algn="ctr">
              <a:buNone/>
              <a:defRPr/>
            </a:lvl7pPr>
            <a:lvl8pPr marL="3192321" indent="0" algn="ctr">
              <a:buNone/>
              <a:defRPr/>
            </a:lvl8pPr>
            <a:lvl9pPr marL="3648368"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3DABE530-3E2A-7240-84D3-6888A7CE5524}" type="slidenum">
              <a:rPr lang="en-US"/>
              <a:pPr>
                <a:defRPr/>
              </a:pPr>
              <a:t>‹#›</a:t>
            </a:fld>
            <a:endParaRPr lang="en-US"/>
          </a:p>
        </p:txBody>
      </p:sp>
    </p:spTree>
    <p:extLst>
      <p:ext uri="{BB962C8B-B14F-4D97-AF65-F5344CB8AC3E}">
        <p14:creationId xmlns:p14="http://schemas.microsoft.com/office/powerpoint/2010/main" val="1174035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328D2ADD-7333-C94C-9B81-D356D58EBD9A}" type="slidenum">
              <a:rPr lang="en-US">
                <a:latin typeface="Times New Roman"/>
              </a:rPr>
              <a:pPr>
                <a:defRPr/>
              </a:pPr>
              <a:t>‹#›</a:t>
            </a:fld>
            <a:endParaRPr lang="en-US">
              <a:latin typeface="Times New Roman"/>
            </a:endParaRPr>
          </a:p>
        </p:txBody>
      </p:sp>
    </p:spTree>
    <p:extLst>
      <p:ext uri="{BB962C8B-B14F-4D97-AF65-F5344CB8AC3E}">
        <p14:creationId xmlns:p14="http://schemas.microsoft.com/office/powerpoint/2010/main" val="35514097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1"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4"/>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ABECB0BE-2885-D54D-95C0-A5AE989F3AA4}" type="slidenum">
              <a:rPr lang="en-US">
                <a:latin typeface="Times New Roman"/>
              </a:rPr>
              <a:pPr>
                <a:defRPr/>
              </a:pPr>
              <a:t>‹#›</a:t>
            </a:fld>
            <a:endParaRPr lang="en-US">
              <a:latin typeface="Times New Roman"/>
            </a:endParaRPr>
          </a:p>
        </p:txBody>
      </p:sp>
    </p:spTree>
    <p:extLst>
      <p:ext uri="{BB962C8B-B14F-4D97-AF65-F5344CB8AC3E}">
        <p14:creationId xmlns:p14="http://schemas.microsoft.com/office/powerpoint/2010/main" val="37464789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7E6752DB-DEFC-CD41-A3E0-1C7E91B10CF0}" type="slidenum">
              <a:rPr lang="en-US">
                <a:latin typeface="Times New Roman"/>
              </a:rPr>
              <a:pPr>
                <a:defRPr/>
              </a:pPr>
              <a:t>‹#›</a:t>
            </a:fld>
            <a:endParaRPr lang="en-US">
              <a:latin typeface="Times New Roman"/>
            </a:endParaRPr>
          </a:p>
        </p:txBody>
      </p:sp>
    </p:spTree>
    <p:extLst>
      <p:ext uri="{BB962C8B-B14F-4D97-AF65-F5344CB8AC3E}">
        <p14:creationId xmlns:p14="http://schemas.microsoft.com/office/powerpoint/2010/main" val="11709309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10"/>
          <p:cNvSpPr>
            <a:spLocks noGrp="1" noChangeArrowheads="1"/>
          </p:cNvSpPr>
          <p:nvPr>
            <p:ph type="sldNum" idx="10"/>
          </p:nvPr>
        </p:nvSpPr>
        <p:spPr>
          <a:ln/>
        </p:spPr>
        <p:txBody>
          <a:bodyPr/>
          <a:lstStyle>
            <a:lvl1pPr>
              <a:defRPr/>
            </a:lvl1pPr>
          </a:lstStyle>
          <a:p>
            <a:pPr>
              <a:defRPr/>
            </a:pPr>
            <a:fld id="{27533859-65F5-8E40-9DFC-5B175AEDAA7A}" type="slidenum">
              <a:rPr lang="en-US"/>
              <a:pPr>
                <a:defRPr/>
              </a:pPr>
              <a:t>‹#›</a:t>
            </a:fld>
            <a:endParaRPr lang="en-US"/>
          </a:p>
        </p:txBody>
      </p:sp>
    </p:spTree>
    <p:extLst>
      <p:ext uri="{BB962C8B-B14F-4D97-AF65-F5344CB8AC3E}">
        <p14:creationId xmlns:p14="http://schemas.microsoft.com/office/powerpoint/2010/main" val="13977293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1462F200-F6D9-2D46-A00E-1F505AB0B798}" type="slidenum">
              <a:rPr lang="en-US"/>
              <a:pPr>
                <a:defRPr/>
              </a:pPr>
              <a:t>‹#›</a:t>
            </a:fld>
            <a:endParaRPr lang="en-US"/>
          </a:p>
        </p:txBody>
      </p:sp>
    </p:spTree>
    <p:extLst>
      <p:ext uri="{BB962C8B-B14F-4D97-AF65-F5344CB8AC3E}">
        <p14:creationId xmlns:p14="http://schemas.microsoft.com/office/powerpoint/2010/main" val="42541765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10"/>
          <p:cNvSpPr>
            <a:spLocks noGrp="1" noChangeArrowheads="1"/>
          </p:cNvSpPr>
          <p:nvPr>
            <p:ph type="sldNum" idx="10"/>
          </p:nvPr>
        </p:nvSpPr>
        <p:spPr>
          <a:ln/>
        </p:spPr>
        <p:txBody>
          <a:bodyPr/>
          <a:lstStyle>
            <a:lvl1pPr>
              <a:defRPr/>
            </a:lvl1pPr>
          </a:lstStyle>
          <a:p>
            <a:pPr>
              <a:defRPr/>
            </a:pPr>
            <a:fld id="{41F41010-5A47-AB40-A4EA-9DE235338774}" type="slidenum">
              <a:rPr lang="en-US"/>
              <a:pPr>
                <a:defRPr/>
              </a:pPr>
              <a:t>‹#›</a:t>
            </a:fld>
            <a:endParaRPr lang="en-US"/>
          </a:p>
        </p:txBody>
      </p:sp>
    </p:spTree>
    <p:extLst>
      <p:ext uri="{BB962C8B-B14F-4D97-AF65-F5344CB8AC3E}">
        <p14:creationId xmlns:p14="http://schemas.microsoft.com/office/powerpoint/2010/main" val="32639817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idx="10"/>
          </p:nvPr>
        </p:nvSpPr>
        <p:spPr>
          <a:ln/>
        </p:spPr>
        <p:txBody>
          <a:bodyPr/>
          <a:lstStyle>
            <a:lvl1pPr>
              <a:defRPr/>
            </a:lvl1pPr>
          </a:lstStyle>
          <a:p>
            <a:pPr>
              <a:defRPr/>
            </a:pPr>
            <a:fld id="{88B149C1-44AA-5242-A964-C7EB3D6FE8F5}" type="slidenum">
              <a:rPr lang="en-US"/>
              <a:pPr>
                <a:defRPr/>
              </a:pPr>
              <a:t>‹#›</a:t>
            </a:fld>
            <a:endParaRPr lang="en-US"/>
          </a:p>
        </p:txBody>
      </p:sp>
    </p:spTree>
    <p:extLst>
      <p:ext uri="{BB962C8B-B14F-4D97-AF65-F5344CB8AC3E}">
        <p14:creationId xmlns:p14="http://schemas.microsoft.com/office/powerpoint/2010/main" val="170311554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sldNum" idx="10"/>
          </p:nvPr>
        </p:nvSpPr>
        <p:spPr>
          <a:ln/>
        </p:spPr>
        <p:txBody>
          <a:bodyPr/>
          <a:lstStyle>
            <a:lvl1pPr>
              <a:defRPr/>
            </a:lvl1pPr>
          </a:lstStyle>
          <a:p>
            <a:pPr>
              <a:defRPr/>
            </a:pPr>
            <a:fld id="{1543B17D-3999-ED48-88DF-2A4D6973044A}" type="slidenum">
              <a:rPr lang="en-US"/>
              <a:pPr>
                <a:defRPr/>
              </a:pPr>
              <a:t>‹#›</a:t>
            </a:fld>
            <a:endParaRPr lang="en-US"/>
          </a:p>
        </p:txBody>
      </p:sp>
    </p:spTree>
    <p:extLst>
      <p:ext uri="{BB962C8B-B14F-4D97-AF65-F5344CB8AC3E}">
        <p14:creationId xmlns:p14="http://schemas.microsoft.com/office/powerpoint/2010/main" val="11685493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sldNum" idx="10"/>
          </p:nvPr>
        </p:nvSpPr>
        <p:spPr>
          <a:ln/>
        </p:spPr>
        <p:txBody>
          <a:bodyPr/>
          <a:lstStyle>
            <a:lvl1pPr>
              <a:defRPr/>
            </a:lvl1pPr>
          </a:lstStyle>
          <a:p>
            <a:pPr>
              <a:defRPr/>
            </a:pPr>
            <a:fld id="{2B58E6A3-5A9D-2649-8791-5F7AED4B4809}" type="slidenum">
              <a:rPr lang="en-US"/>
              <a:pPr>
                <a:defRPr/>
              </a:pPr>
              <a:t>‹#›</a:t>
            </a:fld>
            <a:endParaRPr lang="en-US"/>
          </a:p>
        </p:txBody>
      </p:sp>
    </p:spTree>
    <p:extLst>
      <p:ext uri="{BB962C8B-B14F-4D97-AF65-F5344CB8AC3E}">
        <p14:creationId xmlns:p14="http://schemas.microsoft.com/office/powerpoint/2010/main" val="323951510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pPr>
              <a:defRPr/>
            </a:pPr>
            <a:fld id="{5A4D0827-FA89-6848-BE2C-20A161400E08}" type="slidenum">
              <a:rPr lang="en-US"/>
              <a:pPr>
                <a:defRPr/>
              </a:pPr>
              <a:t>‹#›</a:t>
            </a:fld>
            <a:endParaRPr lang="en-US"/>
          </a:p>
        </p:txBody>
      </p:sp>
    </p:spTree>
    <p:extLst>
      <p:ext uri="{BB962C8B-B14F-4D97-AF65-F5344CB8AC3E}">
        <p14:creationId xmlns:p14="http://schemas.microsoft.com/office/powerpoint/2010/main" val="159147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sldNum" idx="10"/>
          </p:nvPr>
        </p:nvSpPr>
        <p:spPr>
          <a:xfrm>
            <a:off x="6858017" y="6248417"/>
            <a:ext cx="2130425" cy="473075"/>
          </a:xfrm>
        </p:spPr>
        <p:txBody>
          <a:bodyPr/>
          <a:lstStyle>
            <a:lvl1pPr>
              <a:buFont typeface="Times New Roman" charset="0"/>
              <a:buNone/>
              <a:defRPr>
                <a:latin typeface="Arial" charset="0"/>
                <a:ea typeface="ＭＳ Ｐゴシック" charset="-128"/>
                <a:cs typeface="ＭＳ Ｐゴシック" charset="-128"/>
              </a:defRPr>
            </a:lvl1pPr>
          </a:lstStyle>
          <a:p>
            <a:pPr>
              <a:defRPr/>
            </a:pPr>
            <a:fld id="{7C24571C-B371-CC4A-8428-B01298E573C2}" type="slidenum">
              <a:rPr lang="en-US"/>
              <a:pPr>
                <a:defRPr/>
              </a:pPr>
              <a:t>‹#›</a:t>
            </a:fld>
            <a:r>
              <a:rPr lang="en-US"/>
              <a:t> of 12</a:t>
            </a:r>
          </a:p>
        </p:txBody>
      </p:sp>
    </p:spTree>
    <p:extLst>
      <p:ext uri="{BB962C8B-B14F-4D97-AF65-F5344CB8AC3E}">
        <p14:creationId xmlns:p14="http://schemas.microsoft.com/office/powerpoint/2010/main" val="255718694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D6709650-6F5B-B84E-9D22-EE37B9B13F77}" type="slidenum">
              <a:rPr lang="en-US"/>
              <a:pPr>
                <a:defRPr/>
              </a:pPr>
              <a:t>‹#›</a:t>
            </a:fld>
            <a:endParaRPr lang="en-US"/>
          </a:p>
        </p:txBody>
      </p:sp>
    </p:spTree>
    <p:extLst>
      <p:ext uri="{BB962C8B-B14F-4D97-AF65-F5344CB8AC3E}">
        <p14:creationId xmlns:p14="http://schemas.microsoft.com/office/powerpoint/2010/main" val="12056358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389E8D3C-97BB-644A-A13C-A1EC9E067311}" type="slidenum">
              <a:rPr lang="en-US"/>
              <a:pPr>
                <a:defRPr/>
              </a:pPr>
              <a:t>‹#›</a:t>
            </a:fld>
            <a:endParaRPr lang="en-US"/>
          </a:p>
        </p:txBody>
      </p:sp>
    </p:spTree>
    <p:extLst>
      <p:ext uri="{BB962C8B-B14F-4D97-AF65-F5344CB8AC3E}">
        <p14:creationId xmlns:p14="http://schemas.microsoft.com/office/powerpoint/2010/main" val="15335485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D30B5C97-CEDE-4540-B042-6D80FAD18F0B}" type="slidenum">
              <a:rPr lang="en-US"/>
              <a:pPr>
                <a:defRPr/>
              </a:pPr>
              <a:t>‹#›</a:t>
            </a:fld>
            <a:endParaRPr lang="en-US"/>
          </a:p>
        </p:txBody>
      </p:sp>
    </p:spTree>
    <p:extLst>
      <p:ext uri="{BB962C8B-B14F-4D97-AF65-F5344CB8AC3E}">
        <p14:creationId xmlns:p14="http://schemas.microsoft.com/office/powerpoint/2010/main" val="15263367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05FE37DE-54D1-654B-9221-CEFD61CBADFD}" type="slidenum">
              <a:rPr lang="en-US"/>
              <a:pPr>
                <a:defRPr/>
              </a:pPr>
              <a:t>‹#›</a:t>
            </a:fld>
            <a:endParaRPr lang="en-US"/>
          </a:p>
        </p:txBody>
      </p:sp>
    </p:spTree>
    <p:extLst>
      <p:ext uri="{BB962C8B-B14F-4D97-AF65-F5344CB8AC3E}">
        <p14:creationId xmlns:p14="http://schemas.microsoft.com/office/powerpoint/2010/main" val="12445438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defTabSz="457200">
              <a:defRPr/>
            </a:pPr>
            <a:fld id="{365B7102-0CB9-2C4E-AEDB-C4FD3D7C4C68}" type="slidenum">
              <a:rPr lang="en-US">
                <a:solidFill>
                  <a:srgbClr val="37305A"/>
                </a:solidFill>
              </a:rPr>
              <a:pPr defTabSz="457200">
                <a:defRPr/>
              </a:pPr>
              <a:t>‹#›</a:t>
            </a:fld>
            <a:endParaRPr lang="en-US">
              <a:solidFill>
                <a:srgbClr val="37305A"/>
              </a:solidFill>
            </a:endParaRPr>
          </a:p>
        </p:txBody>
      </p:sp>
    </p:spTree>
    <p:extLst>
      <p:ext uri="{BB962C8B-B14F-4D97-AF65-F5344CB8AC3E}">
        <p14:creationId xmlns:p14="http://schemas.microsoft.com/office/powerpoint/2010/main" val="117785277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defTabSz="457200">
              <a:defRPr/>
            </a:pPr>
            <a:fld id="{D7740E11-9CFB-B54D-84A8-E9F7C80E41CB}" type="slidenum">
              <a:rPr lang="en-US">
                <a:solidFill>
                  <a:srgbClr val="37305A"/>
                </a:solidFill>
              </a:rPr>
              <a:pPr defTabSz="457200">
                <a:defRPr/>
              </a:pPr>
              <a:t>‹#›</a:t>
            </a:fld>
            <a:r>
              <a:rPr lang="en-US">
                <a:solidFill>
                  <a:srgbClr val="37305A"/>
                </a:solidFill>
              </a:rPr>
              <a:t> of 12</a:t>
            </a:r>
          </a:p>
        </p:txBody>
      </p:sp>
    </p:spTree>
    <p:extLst>
      <p:ext uri="{BB962C8B-B14F-4D97-AF65-F5344CB8AC3E}">
        <p14:creationId xmlns:p14="http://schemas.microsoft.com/office/powerpoint/2010/main" val="277701159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36482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defTabSz="457200">
              <a:defRPr/>
            </a:pPr>
            <a:fld id="{58E93E3D-F40E-5E49-AE61-FB4A0F70F1C0}" type="slidenum">
              <a:rPr lang="en-US">
                <a:solidFill>
                  <a:srgbClr val="37305A"/>
                </a:solidFill>
              </a:rPr>
              <a:pPr defTabSz="457200">
                <a:defRPr/>
              </a:pPr>
              <a:t>‹#›</a:t>
            </a:fld>
            <a:endParaRPr lang="en-US">
              <a:solidFill>
                <a:srgbClr val="37305A"/>
              </a:solidFill>
            </a:endParaRPr>
          </a:p>
        </p:txBody>
      </p:sp>
    </p:spTree>
    <p:extLst>
      <p:ext uri="{BB962C8B-B14F-4D97-AF65-F5344CB8AC3E}">
        <p14:creationId xmlns:p14="http://schemas.microsoft.com/office/powerpoint/2010/main" val="12543088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lvl1pPr>
              <a:defRPr>
                <a:solidFill>
                  <a:srgbClr val="191966"/>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DB7E3C9C-AB0D-A247-8BFA-8C05724EAD23}" type="slidenum">
              <a:rPr lang="en-US"/>
              <a:pPr>
                <a:defRPr/>
              </a:pPr>
              <a:t>‹#›</a:t>
            </a:fld>
            <a:endParaRPr lang="en-US"/>
          </a:p>
        </p:txBody>
      </p:sp>
    </p:spTree>
    <p:extLst>
      <p:ext uri="{BB962C8B-B14F-4D97-AF65-F5344CB8AC3E}">
        <p14:creationId xmlns:p14="http://schemas.microsoft.com/office/powerpoint/2010/main" val="384958172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sldNum" idx="10"/>
          </p:nvPr>
        </p:nvSpPr>
        <p:spPr>
          <a:xfrm>
            <a:off x="6858000" y="6248400"/>
            <a:ext cx="2130425" cy="473075"/>
          </a:xfrm>
        </p:spPr>
        <p:txBody>
          <a:bodyPr/>
          <a:lstStyle>
            <a:lvl1pPr>
              <a:buFont typeface="Times New Roman" charset="0"/>
              <a:buNone/>
              <a:defRPr>
                <a:latin typeface="Arial" charset="0"/>
                <a:ea typeface="ＭＳ Ｐゴシック" charset="-128"/>
                <a:cs typeface="ＭＳ Ｐゴシック" charset="-128"/>
              </a:defRPr>
            </a:lvl1pPr>
          </a:lstStyle>
          <a:p>
            <a:pPr>
              <a:defRPr/>
            </a:pPr>
            <a:fld id="{A3DB4795-5D76-8949-95E1-928A934A7D75}" type="slidenum">
              <a:rPr lang="en-US"/>
              <a:pPr>
                <a:defRPr/>
              </a:pPr>
              <a:t>‹#›</a:t>
            </a:fld>
            <a:r>
              <a:rPr lang="en-US"/>
              <a:t> of 12</a:t>
            </a:r>
          </a:p>
        </p:txBody>
      </p:sp>
    </p:spTree>
    <p:extLst>
      <p:ext uri="{BB962C8B-B14F-4D97-AF65-F5344CB8AC3E}">
        <p14:creationId xmlns:p14="http://schemas.microsoft.com/office/powerpoint/2010/main" val="2220167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20" y="4406918"/>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20" y="2906731"/>
            <a:ext cx="7772400" cy="1500187"/>
          </a:xfrm>
        </p:spPr>
        <p:txBody>
          <a:bodyPr anchor="b"/>
          <a:lstStyle>
            <a:lvl1pPr marL="0" indent="0">
              <a:buNone/>
              <a:defRPr sz="2000"/>
            </a:lvl1pPr>
            <a:lvl2pPr marL="456049" indent="0">
              <a:buNone/>
              <a:defRPr sz="1800"/>
            </a:lvl2pPr>
            <a:lvl3pPr marL="912092" indent="0">
              <a:buNone/>
              <a:defRPr sz="1600"/>
            </a:lvl3pPr>
            <a:lvl4pPr marL="1368139" indent="0">
              <a:buNone/>
              <a:defRPr sz="1400"/>
            </a:lvl4pPr>
            <a:lvl5pPr marL="1824184" indent="0">
              <a:buNone/>
              <a:defRPr sz="1400"/>
            </a:lvl5pPr>
            <a:lvl6pPr marL="2280229" indent="0">
              <a:buNone/>
              <a:defRPr sz="1400"/>
            </a:lvl6pPr>
            <a:lvl7pPr marL="2736276" indent="0">
              <a:buNone/>
              <a:defRPr sz="1400"/>
            </a:lvl7pPr>
            <a:lvl8pPr marL="3192321" indent="0">
              <a:buNone/>
              <a:defRPr sz="1400"/>
            </a:lvl8pPr>
            <a:lvl9pPr marL="3648368"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C3FA231B-5FB3-5A40-BE9D-42A9501D0B21}" type="slidenum">
              <a:rPr lang="en-US"/>
              <a:pPr>
                <a:defRPr/>
              </a:pPr>
              <a:t>‹#›</a:t>
            </a:fld>
            <a:endParaRPr lang="en-US"/>
          </a:p>
        </p:txBody>
      </p:sp>
    </p:spTree>
    <p:extLst>
      <p:ext uri="{BB962C8B-B14F-4D97-AF65-F5344CB8AC3E}">
        <p14:creationId xmlns:p14="http://schemas.microsoft.com/office/powerpoint/2010/main" val="144724339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6DF765E3-C26D-ED42-AE12-D6E5F085AE10}" type="slidenum">
              <a:rPr lang="en-US"/>
              <a:pPr>
                <a:defRPr/>
              </a:pPr>
              <a:t>‹#›</a:t>
            </a:fld>
            <a:endParaRPr lang="en-US"/>
          </a:p>
        </p:txBody>
      </p:sp>
    </p:spTree>
    <p:extLst>
      <p:ext uri="{BB962C8B-B14F-4D97-AF65-F5344CB8AC3E}">
        <p14:creationId xmlns:p14="http://schemas.microsoft.com/office/powerpoint/2010/main" val="367848169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D878A08D-9BBC-5245-9617-6B4F4B4E2471}" type="slidenum">
              <a:rPr lang="en-US"/>
              <a:pPr>
                <a:defRPr/>
              </a:pPr>
              <a:t>‹#›</a:t>
            </a:fld>
            <a:endParaRPr lang="en-US"/>
          </a:p>
        </p:txBody>
      </p:sp>
    </p:spTree>
    <p:extLst>
      <p:ext uri="{BB962C8B-B14F-4D97-AF65-F5344CB8AC3E}">
        <p14:creationId xmlns:p14="http://schemas.microsoft.com/office/powerpoint/2010/main" val="347046854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0F017FCA-2918-9741-9B9E-53B42F49F363}" type="slidenum">
              <a:rPr lang="en-US"/>
              <a:pPr>
                <a:defRPr/>
              </a:pPr>
              <a:t>‹#›</a:t>
            </a:fld>
            <a:endParaRPr lang="en-US"/>
          </a:p>
        </p:txBody>
      </p:sp>
    </p:spTree>
    <p:extLst>
      <p:ext uri="{BB962C8B-B14F-4D97-AF65-F5344CB8AC3E}">
        <p14:creationId xmlns:p14="http://schemas.microsoft.com/office/powerpoint/2010/main" val="42373423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6970FE05-97A8-BD44-A185-28C73CA0AE2F}" type="slidenum">
              <a:rPr lang="en-US"/>
              <a:pPr>
                <a:defRPr/>
              </a:pPr>
              <a:t>‹#›</a:t>
            </a:fld>
            <a:endParaRPr lang="en-US"/>
          </a:p>
        </p:txBody>
      </p:sp>
    </p:spTree>
    <p:extLst>
      <p:ext uri="{BB962C8B-B14F-4D97-AF65-F5344CB8AC3E}">
        <p14:creationId xmlns:p14="http://schemas.microsoft.com/office/powerpoint/2010/main" val="55177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7664A889-DB81-0049-B047-AAEDA525FB83}" type="slidenum">
              <a:rPr lang="en-US"/>
              <a:pPr>
                <a:defRPr/>
              </a:pPr>
              <a:t>‹#›</a:t>
            </a:fld>
            <a:endParaRPr lang="en-US"/>
          </a:p>
        </p:txBody>
      </p:sp>
    </p:spTree>
    <p:extLst>
      <p:ext uri="{BB962C8B-B14F-4D97-AF65-F5344CB8AC3E}">
        <p14:creationId xmlns:p14="http://schemas.microsoft.com/office/powerpoint/2010/main" val="6252899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9EFDBA19-6253-F34E-8C40-CC2D150FB925}" type="slidenum">
              <a:rPr lang="en-US"/>
              <a:pPr>
                <a:defRPr/>
              </a:pPr>
              <a:t>‹#›</a:t>
            </a:fld>
            <a:endParaRPr lang="en-US"/>
          </a:p>
        </p:txBody>
      </p:sp>
    </p:spTree>
    <p:extLst>
      <p:ext uri="{BB962C8B-B14F-4D97-AF65-F5344CB8AC3E}">
        <p14:creationId xmlns:p14="http://schemas.microsoft.com/office/powerpoint/2010/main" val="203244354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790A1C37-70D0-5842-82E7-1DCDB79783F5}" type="slidenum">
              <a:rPr lang="en-US"/>
              <a:pPr>
                <a:defRPr/>
              </a:pPr>
              <a:t>‹#›</a:t>
            </a:fld>
            <a:endParaRPr lang="en-US"/>
          </a:p>
        </p:txBody>
      </p:sp>
    </p:spTree>
    <p:extLst>
      <p:ext uri="{BB962C8B-B14F-4D97-AF65-F5344CB8AC3E}">
        <p14:creationId xmlns:p14="http://schemas.microsoft.com/office/powerpoint/2010/main" val="768092447"/>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A45AE202-C4AE-0442-A23C-3867B4A40B58}" type="slidenum">
              <a:rPr lang="en-US"/>
              <a:pPr>
                <a:defRPr/>
              </a:pPr>
              <a:t>‹#›</a:t>
            </a:fld>
            <a:endParaRPr lang="en-US"/>
          </a:p>
        </p:txBody>
      </p:sp>
    </p:spTree>
    <p:extLst>
      <p:ext uri="{BB962C8B-B14F-4D97-AF65-F5344CB8AC3E}">
        <p14:creationId xmlns:p14="http://schemas.microsoft.com/office/powerpoint/2010/main" val="14399565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328D2ADD-7333-C94C-9B81-D356D58EBD9A}" type="slidenum">
              <a:rPr lang="en-US"/>
              <a:pPr>
                <a:defRPr/>
              </a:pPr>
              <a:t>‹#›</a:t>
            </a:fld>
            <a:endParaRPr lang="en-US"/>
          </a:p>
        </p:txBody>
      </p:sp>
    </p:spTree>
    <p:extLst>
      <p:ext uri="{BB962C8B-B14F-4D97-AF65-F5344CB8AC3E}">
        <p14:creationId xmlns:p14="http://schemas.microsoft.com/office/powerpoint/2010/main" val="210296933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1"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4"/>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ABECB0BE-2885-D54D-95C0-A5AE989F3AA4}" type="slidenum">
              <a:rPr lang="en-US"/>
              <a:pPr>
                <a:defRPr/>
              </a:pPr>
              <a:t>‹#›</a:t>
            </a:fld>
            <a:endParaRPr lang="en-US"/>
          </a:p>
        </p:txBody>
      </p:sp>
    </p:spTree>
    <p:extLst>
      <p:ext uri="{BB962C8B-B14F-4D97-AF65-F5344CB8AC3E}">
        <p14:creationId xmlns:p14="http://schemas.microsoft.com/office/powerpoint/2010/main" val="273139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C48521AB-964B-6343-9853-22B16767F21B}" type="slidenum">
              <a:rPr lang="en-US"/>
              <a:pPr>
                <a:defRPr/>
              </a:pPr>
              <a:t>‹#›</a:t>
            </a:fld>
            <a:endParaRPr lang="en-US"/>
          </a:p>
        </p:txBody>
      </p:sp>
    </p:spTree>
    <p:extLst>
      <p:ext uri="{BB962C8B-B14F-4D97-AF65-F5344CB8AC3E}">
        <p14:creationId xmlns:p14="http://schemas.microsoft.com/office/powerpoint/2010/main" val="346710059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7E6752DB-DEFC-CD41-A3E0-1C7E91B10CF0}" type="slidenum">
              <a:rPr lang="en-US"/>
              <a:pPr>
                <a:defRPr/>
              </a:pPr>
              <a:t>‹#›</a:t>
            </a:fld>
            <a:endParaRPr lang="en-US"/>
          </a:p>
        </p:txBody>
      </p:sp>
    </p:spTree>
    <p:extLst>
      <p:ext uri="{BB962C8B-B14F-4D97-AF65-F5344CB8AC3E}">
        <p14:creationId xmlns:p14="http://schemas.microsoft.com/office/powerpoint/2010/main" val="3839026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55"/>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6049" indent="0">
              <a:buNone/>
              <a:defRPr sz="2000" b="1"/>
            </a:lvl2pPr>
            <a:lvl3pPr marL="912092" indent="0">
              <a:buNone/>
              <a:defRPr sz="1800" b="1"/>
            </a:lvl3pPr>
            <a:lvl4pPr marL="1368139" indent="0">
              <a:buNone/>
              <a:defRPr sz="1600" b="1"/>
            </a:lvl4pPr>
            <a:lvl5pPr marL="1824184" indent="0">
              <a:buNone/>
              <a:defRPr sz="1600" b="1"/>
            </a:lvl5pPr>
            <a:lvl6pPr marL="2280229" indent="0">
              <a:buNone/>
              <a:defRPr sz="1600" b="1"/>
            </a:lvl6pPr>
            <a:lvl7pPr marL="2736276" indent="0">
              <a:buNone/>
              <a:defRPr sz="1600" b="1"/>
            </a:lvl7pPr>
            <a:lvl8pPr marL="3192321" indent="0">
              <a:buNone/>
              <a:defRPr sz="1600" b="1"/>
            </a:lvl8pPr>
            <a:lvl9pPr marL="3648368"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42" y="1535113"/>
            <a:ext cx="4041775" cy="639762"/>
          </a:xfrm>
        </p:spPr>
        <p:txBody>
          <a:bodyPr anchor="b"/>
          <a:lstStyle>
            <a:lvl1pPr marL="0" indent="0">
              <a:buNone/>
              <a:defRPr sz="2400" b="1"/>
            </a:lvl1pPr>
            <a:lvl2pPr marL="456049" indent="0">
              <a:buNone/>
              <a:defRPr sz="2000" b="1"/>
            </a:lvl2pPr>
            <a:lvl3pPr marL="912092" indent="0">
              <a:buNone/>
              <a:defRPr sz="1800" b="1"/>
            </a:lvl3pPr>
            <a:lvl4pPr marL="1368139" indent="0">
              <a:buNone/>
              <a:defRPr sz="1600" b="1"/>
            </a:lvl4pPr>
            <a:lvl5pPr marL="1824184" indent="0">
              <a:buNone/>
              <a:defRPr sz="1600" b="1"/>
            </a:lvl5pPr>
            <a:lvl6pPr marL="2280229" indent="0">
              <a:buNone/>
              <a:defRPr sz="1600" b="1"/>
            </a:lvl6pPr>
            <a:lvl7pPr marL="2736276" indent="0">
              <a:buNone/>
              <a:defRPr sz="1600" b="1"/>
            </a:lvl7pPr>
            <a:lvl8pPr marL="3192321" indent="0">
              <a:buNone/>
              <a:defRPr sz="1600" b="1"/>
            </a:lvl8pPr>
            <a:lvl9pPr marL="364836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42"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52C0D95B-840C-0D40-8AC9-68A719E9EF8F}" type="slidenum">
              <a:rPr lang="en-US"/>
              <a:pPr>
                <a:defRPr/>
              </a:pPr>
              <a:t>‹#›</a:t>
            </a:fld>
            <a:endParaRPr lang="en-US"/>
          </a:p>
        </p:txBody>
      </p:sp>
    </p:spTree>
    <p:extLst>
      <p:ext uri="{BB962C8B-B14F-4D97-AF65-F5344CB8AC3E}">
        <p14:creationId xmlns:p14="http://schemas.microsoft.com/office/powerpoint/2010/main" val="35287729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4.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image" Target="../media/image1.png"/><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6.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66.xml"/><Relationship Id="rId2" Type="http://schemas.openxmlformats.org/officeDocument/2006/relationships/slideLayout" Target="../slideLayouts/slideLayout65.xml"/><Relationship Id="rId1" Type="http://schemas.openxmlformats.org/officeDocument/2006/relationships/slideLayout" Target="../slideLayouts/slideLayout64.xml"/><Relationship Id="rId5" Type="http://schemas.openxmlformats.org/officeDocument/2006/relationships/theme" Target="../theme/theme7.xml"/><Relationship Id="rId4"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17" y="-339725"/>
            <a:ext cx="8226425"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89776" tIns="46682" rIns="89776" bIns="46682"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17" y="1600200"/>
            <a:ext cx="8226425" cy="411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89776" tIns="46682" rIns="89776" bIns="46682"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38"/>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211" tIns="45605" rIns="91211" bIns="45605" anchor="ctr"/>
          <a:lstStyle/>
          <a:p>
            <a:pPr>
              <a:buClr>
                <a:srgbClr val="000000"/>
              </a:buClr>
              <a:buSzPct val="100000"/>
              <a:buFont typeface="Times New Roman" charset="0"/>
              <a:buNone/>
            </a:pPr>
            <a:endParaRPr lang="en-US" sz="1800">
              <a:cs typeface="Arial" charset="0"/>
            </a:endParaRPr>
          </a:p>
        </p:txBody>
      </p:sp>
      <p:sp>
        <p:nvSpPr>
          <p:cNvPr id="1029" name="Text Box 4"/>
          <p:cNvSpPr txBox="1">
            <a:spLocks noChangeArrowheads="1"/>
          </p:cNvSpPr>
          <p:nvPr/>
        </p:nvSpPr>
        <p:spPr bwMode="auto">
          <a:xfrm>
            <a:off x="5791200" y="6245238"/>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211" tIns="45605" rIns="91211" bIns="45605" anchor="ctr"/>
          <a:lstStyle/>
          <a:p>
            <a:pPr>
              <a:buClr>
                <a:srgbClr val="000000"/>
              </a:buClr>
              <a:buSzPct val="100000"/>
              <a:buFont typeface="Times New Roman" charset="0"/>
              <a:buNone/>
            </a:pPr>
            <a:endParaRPr lang="en-US" sz="1800">
              <a:cs typeface="Arial" charset="0"/>
            </a:endParaRPr>
          </a:p>
        </p:txBody>
      </p:sp>
    </p:spTree>
  </p:cSld>
  <p:clrMap bg1="lt1" tx1="dk1" bg2="lt2" tx2="dk2" accent1="accent1" accent2="accent2" accent3="accent3" accent4="accent4" accent5="accent5" accent6="accent6" hlink="hlink" folHlink="folHlink"/>
  <p:sldLayoutIdLst>
    <p:sldLayoutId id="2147487797" r:id="rId1"/>
    <p:sldLayoutId id="2147487798" r:id="rId2"/>
    <p:sldLayoutId id="2147487784" r:id="rId3"/>
    <p:sldLayoutId id="2147487799" r:id="rId4"/>
  </p:sldLayoutIdLst>
  <p:hf sldNum="0" hdr="0" ftr="0" dt="0"/>
  <p:txStyles>
    <p:titleStyle>
      <a:lvl1pPr algn="l" defTabSz="456053"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605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605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605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605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08279" indent="-228025" algn="l" defTabSz="456053"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64335" indent="-228025" algn="l" defTabSz="456053"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0378" indent="-228025" algn="l" defTabSz="456053"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76431" indent="-228025" algn="l" defTabSz="456053"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038" indent="-342038" algn="l" defTabSz="456053"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1081" indent="-285036" algn="l" defTabSz="456053"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0126" indent="-228025" algn="l" defTabSz="456053"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596176" indent="-228025" algn="l" defTabSz="456053" rtl="0" eaLnBrk="0" fontAlgn="base" hangingPunct="0">
        <a:spcBef>
          <a:spcPts val="596"/>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2226" indent="-228025" algn="l" defTabSz="456053" rtl="0" eaLnBrk="0" fontAlgn="base" hangingPunct="0">
        <a:spcBef>
          <a:spcPts val="596"/>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08279" indent="-228025" algn="l" defTabSz="456053" rtl="0" eaLnBrk="0" fontAlgn="base" hangingPunct="0">
        <a:spcBef>
          <a:spcPts val="596"/>
        </a:spcBef>
        <a:spcAft>
          <a:spcPct val="0"/>
        </a:spcAft>
        <a:buClr>
          <a:srgbClr val="000000"/>
        </a:buClr>
        <a:buSzPct val="100000"/>
        <a:buFont typeface="Times New Roman" pitchFamily="16" charset="0"/>
        <a:defRPr sz="2400" b="1">
          <a:solidFill>
            <a:srgbClr val="6B6BCF"/>
          </a:solidFill>
          <a:latin typeface="+mn-lt"/>
          <a:cs typeface="+mn-cs"/>
        </a:defRPr>
      </a:lvl6pPr>
      <a:lvl7pPr marL="2964335" indent="-228025" algn="l" defTabSz="456053" rtl="0" eaLnBrk="0" fontAlgn="base" hangingPunct="0">
        <a:spcBef>
          <a:spcPts val="596"/>
        </a:spcBef>
        <a:spcAft>
          <a:spcPct val="0"/>
        </a:spcAft>
        <a:buClr>
          <a:srgbClr val="000000"/>
        </a:buClr>
        <a:buSzPct val="100000"/>
        <a:buFont typeface="Times New Roman" pitchFamily="16" charset="0"/>
        <a:defRPr sz="2400" b="1">
          <a:solidFill>
            <a:srgbClr val="6B6BCF"/>
          </a:solidFill>
          <a:latin typeface="+mn-lt"/>
          <a:cs typeface="+mn-cs"/>
        </a:defRPr>
      </a:lvl7pPr>
      <a:lvl8pPr marL="3420378" indent="-228025" algn="l" defTabSz="456053" rtl="0" eaLnBrk="0" fontAlgn="base" hangingPunct="0">
        <a:spcBef>
          <a:spcPts val="596"/>
        </a:spcBef>
        <a:spcAft>
          <a:spcPct val="0"/>
        </a:spcAft>
        <a:buClr>
          <a:srgbClr val="000000"/>
        </a:buClr>
        <a:buSzPct val="100000"/>
        <a:buFont typeface="Times New Roman" pitchFamily="16" charset="0"/>
        <a:defRPr sz="2400" b="1">
          <a:solidFill>
            <a:srgbClr val="6B6BCF"/>
          </a:solidFill>
          <a:latin typeface="+mn-lt"/>
          <a:cs typeface="+mn-cs"/>
        </a:defRPr>
      </a:lvl8pPr>
      <a:lvl9pPr marL="3876431" indent="-228025" algn="l" defTabSz="456053" rtl="0" eaLnBrk="0" fontAlgn="base" hangingPunct="0">
        <a:spcBef>
          <a:spcPts val="596"/>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2101" rtl="0" eaLnBrk="1" latinLnBrk="0" hangingPunct="1">
        <a:defRPr sz="1800" kern="1200">
          <a:solidFill>
            <a:schemeClr val="tx1"/>
          </a:solidFill>
          <a:latin typeface="+mn-lt"/>
          <a:ea typeface="+mn-ea"/>
          <a:cs typeface="+mn-cs"/>
        </a:defRPr>
      </a:lvl1pPr>
      <a:lvl2pPr marL="456053" algn="l" defTabSz="912101" rtl="0" eaLnBrk="1" latinLnBrk="0" hangingPunct="1">
        <a:defRPr sz="1800" kern="1200">
          <a:solidFill>
            <a:schemeClr val="tx1"/>
          </a:solidFill>
          <a:latin typeface="+mn-lt"/>
          <a:ea typeface="+mn-ea"/>
          <a:cs typeface="+mn-cs"/>
        </a:defRPr>
      </a:lvl2pPr>
      <a:lvl3pPr marL="912101" algn="l" defTabSz="912101" rtl="0" eaLnBrk="1" latinLnBrk="0" hangingPunct="1">
        <a:defRPr sz="1800" kern="1200">
          <a:solidFill>
            <a:schemeClr val="tx1"/>
          </a:solidFill>
          <a:latin typeface="+mn-lt"/>
          <a:ea typeface="+mn-ea"/>
          <a:cs typeface="+mn-cs"/>
        </a:defRPr>
      </a:lvl3pPr>
      <a:lvl4pPr marL="1368151" algn="l" defTabSz="912101" rtl="0" eaLnBrk="1" latinLnBrk="0" hangingPunct="1">
        <a:defRPr sz="1800" kern="1200">
          <a:solidFill>
            <a:schemeClr val="tx1"/>
          </a:solidFill>
          <a:latin typeface="+mn-lt"/>
          <a:ea typeface="+mn-ea"/>
          <a:cs typeface="+mn-cs"/>
        </a:defRPr>
      </a:lvl4pPr>
      <a:lvl5pPr marL="1824202" algn="l" defTabSz="912101" rtl="0" eaLnBrk="1" latinLnBrk="0" hangingPunct="1">
        <a:defRPr sz="1800" kern="1200">
          <a:solidFill>
            <a:schemeClr val="tx1"/>
          </a:solidFill>
          <a:latin typeface="+mn-lt"/>
          <a:ea typeface="+mn-ea"/>
          <a:cs typeface="+mn-cs"/>
        </a:defRPr>
      </a:lvl5pPr>
      <a:lvl6pPr marL="2280253" algn="l" defTabSz="912101" rtl="0" eaLnBrk="1" latinLnBrk="0" hangingPunct="1">
        <a:defRPr sz="1800" kern="1200">
          <a:solidFill>
            <a:schemeClr val="tx1"/>
          </a:solidFill>
          <a:latin typeface="+mn-lt"/>
          <a:ea typeface="+mn-ea"/>
          <a:cs typeface="+mn-cs"/>
        </a:defRPr>
      </a:lvl6pPr>
      <a:lvl7pPr marL="2736303" algn="l" defTabSz="912101" rtl="0" eaLnBrk="1" latinLnBrk="0" hangingPunct="1">
        <a:defRPr sz="1800" kern="1200">
          <a:solidFill>
            <a:schemeClr val="tx1"/>
          </a:solidFill>
          <a:latin typeface="+mn-lt"/>
          <a:ea typeface="+mn-ea"/>
          <a:cs typeface="+mn-cs"/>
        </a:defRPr>
      </a:lvl7pPr>
      <a:lvl8pPr marL="3192354" algn="l" defTabSz="912101" rtl="0" eaLnBrk="1" latinLnBrk="0" hangingPunct="1">
        <a:defRPr sz="1800" kern="1200">
          <a:solidFill>
            <a:schemeClr val="tx1"/>
          </a:solidFill>
          <a:latin typeface="+mn-lt"/>
          <a:ea typeface="+mn-ea"/>
          <a:cs typeface="+mn-cs"/>
        </a:defRPr>
      </a:lvl8pPr>
      <a:lvl9pPr marL="3648404" algn="l" defTabSz="91210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17" y="-339725"/>
            <a:ext cx="8226425"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89763" tIns="46676" rIns="89763" bIns="46676" numCol="1" anchor="b" anchorCtr="0" compatLnSpc="1">
            <a:prstTxWarp prst="textNoShape">
              <a:avLst/>
            </a:prstTxWarp>
          </a:bodyPr>
          <a:lstStyle/>
          <a:p>
            <a:pPr lvl="0"/>
            <a:r>
              <a:rPr lang="en-US"/>
              <a:t>Click to edit the title text format</a:t>
            </a:r>
          </a:p>
        </p:txBody>
      </p:sp>
      <p:sp>
        <p:nvSpPr>
          <p:cNvPr id="1027" name="Rectangle 2"/>
          <p:cNvSpPr>
            <a:spLocks noGrp="1" noChangeArrowheads="1"/>
          </p:cNvSpPr>
          <p:nvPr>
            <p:ph type="body" idx="1"/>
          </p:nvPr>
        </p:nvSpPr>
        <p:spPr bwMode="auto">
          <a:xfrm>
            <a:off x="457217" y="1600200"/>
            <a:ext cx="8226425" cy="411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89763" tIns="46676" rIns="89763" bIns="46676"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028" name="Text Box 3"/>
          <p:cNvSpPr txBox="1">
            <a:spLocks noChangeArrowheads="1"/>
          </p:cNvSpPr>
          <p:nvPr/>
        </p:nvSpPr>
        <p:spPr bwMode="auto">
          <a:xfrm>
            <a:off x="457200" y="6245238"/>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199" tIns="45600" rIns="91199" bIns="45600"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4469" eaLnBrk="1" hangingPunct="1">
              <a:buClr>
                <a:srgbClr val="000000"/>
              </a:buClr>
              <a:buSzPct val="100000"/>
              <a:buFont typeface="Times New Roman" charset="0"/>
              <a:buNone/>
              <a:defRPr/>
            </a:pPr>
            <a:endParaRPr lang="en-US" sz="1800">
              <a:solidFill>
                <a:prstClr val="white"/>
              </a:solidFill>
              <a:cs typeface="Arial" charset="0"/>
            </a:endParaRPr>
          </a:p>
        </p:txBody>
      </p:sp>
      <p:sp>
        <p:nvSpPr>
          <p:cNvPr id="1029" name="Text Box 4"/>
          <p:cNvSpPr txBox="1">
            <a:spLocks noChangeArrowheads="1"/>
          </p:cNvSpPr>
          <p:nvPr/>
        </p:nvSpPr>
        <p:spPr bwMode="auto">
          <a:xfrm>
            <a:off x="5791200" y="6245238"/>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199" tIns="45600" rIns="91199" bIns="45600"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4469" eaLnBrk="1" hangingPunct="1">
              <a:buClr>
                <a:srgbClr val="000000"/>
              </a:buClr>
              <a:buSzPct val="100000"/>
              <a:buFont typeface="Times New Roman" charset="0"/>
              <a:buNone/>
              <a:defRPr/>
            </a:pPr>
            <a:endParaRPr lang="en-US" sz="1800">
              <a:solidFill>
                <a:prstClr val="white"/>
              </a:solidFill>
              <a:cs typeface="Arial" charset="0"/>
            </a:endParaRPr>
          </a:p>
        </p:txBody>
      </p:sp>
      <p:sp>
        <p:nvSpPr>
          <p:cNvPr id="2" name="Rectangle 5"/>
          <p:cNvSpPr>
            <a:spLocks noGrp="1" noChangeArrowheads="1"/>
          </p:cNvSpPr>
          <p:nvPr>
            <p:ph type="sldNum"/>
          </p:nvPr>
        </p:nvSpPr>
        <p:spPr bwMode="auto">
          <a:xfrm>
            <a:off x="3124217" y="6229367"/>
            <a:ext cx="2130425" cy="473075"/>
          </a:xfrm>
          <a:prstGeom prst="rect">
            <a:avLst/>
          </a:prstGeom>
          <a:noFill/>
          <a:ln w="9525">
            <a:noFill/>
            <a:round/>
            <a:headEnd/>
            <a:tailEnd/>
          </a:ln>
          <a:effectLst/>
        </p:spPr>
        <p:txBody>
          <a:bodyPr vert="horz" wrap="square" lIns="89763" tIns="46676" rIns="89763" bIns="46676" numCol="1" anchor="t" anchorCtr="0" compatLnSpc="1">
            <a:prstTxWarp prst="textNoShape">
              <a:avLst/>
            </a:prstTxWarp>
          </a:bodyPr>
          <a:lstStyle>
            <a:lvl1pPr algn="r" defTabSz="456049">
              <a:buClr>
                <a:srgbClr val="000000"/>
              </a:buClr>
              <a:buSzPct val="100000"/>
              <a:buFont typeface="Times New Roman" charset="0"/>
              <a:buNone/>
              <a:defRPr sz="1400">
                <a:solidFill>
                  <a:srgbClr val="000000"/>
                </a:solidFill>
                <a:cs typeface="Arial" charset="0"/>
              </a:defRPr>
            </a:lvl1pPr>
          </a:lstStyle>
          <a:p>
            <a:pPr>
              <a:defRPr/>
            </a:pPr>
            <a:fld id="{724FCD50-430D-1349-82F6-75068281572A}" type="slidenum">
              <a:rPr lang="en-US"/>
              <a:pPr>
                <a:defRPr/>
              </a:pPr>
              <a:t>‹#›</a:t>
            </a:fld>
            <a:endParaRPr lang="en-US"/>
          </a:p>
        </p:txBody>
      </p:sp>
    </p:spTree>
    <p:extLst>
      <p:ext uri="{BB962C8B-B14F-4D97-AF65-F5344CB8AC3E}">
        <p14:creationId xmlns:p14="http://schemas.microsoft.com/office/powerpoint/2010/main" val="4154715796"/>
      </p:ext>
    </p:extLst>
  </p:cSld>
  <p:clrMap bg1="lt1" tx1="dk1" bg2="lt2" tx2="dk2" accent1="accent1" accent2="accent2" accent3="accent3" accent4="accent4" accent5="accent5" accent6="accent6" hlink="hlink" folHlink="folHlink"/>
  <p:sldLayoutIdLst>
    <p:sldLayoutId id="2147487803" r:id="rId1"/>
    <p:sldLayoutId id="2147487804" r:id="rId2"/>
    <p:sldLayoutId id="2147487805" r:id="rId3"/>
    <p:sldLayoutId id="2147487806" r:id="rId4"/>
    <p:sldLayoutId id="2147487807" r:id="rId5"/>
    <p:sldLayoutId id="2147487808" r:id="rId6"/>
    <p:sldLayoutId id="2147487809" r:id="rId7"/>
    <p:sldLayoutId id="2147487810" r:id="rId8"/>
    <p:sldLayoutId id="2147487811" r:id="rId9"/>
    <p:sldLayoutId id="2147487812" r:id="rId10"/>
    <p:sldLayoutId id="2147487813" r:id="rId11"/>
    <p:sldLayoutId id="2147487814" r:id="rId12"/>
    <p:sldLayoutId id="2147487815" r:id="rId13"/>
  </p:sldLayoutIdLst>
  <p:hf sldNum="0" hdr="0" ftr="0" dt="0"/>
  <p:txStyles>
    <p:titleStyle>
      <a:lvl1pPr algn="l" defTabSz="454469"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4469"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4469"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4469"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4469"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08251" indent="-228021" algn="l" defTabSz="456049"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64295" indent="-228021" algn="l" defTabSz="456049"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0353" indent="-228021" algn="l" defTabSz="456049"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76389" indent="-228021" algn="l" defTabSz="456049"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0457" indent="-340457" algn="l" defTabSz="454469"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39499" indent="-283448" algn="l" defTabSz="454469"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38544" indent="-226443" algn="l" defTabSz="454469"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594594" indent="-226443" algn="l" defTabSz="454469" rtl="0" eaLnBrk="0" fontAlgn="base" hangingPunct="0">
        <a:spcBef>
          <a:spcPts val="596"/>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0645" indent="-226443" algn="l" defTabSz="454469" rtl="0" eaLnBrk="0" fontAlgn="base" hangingPunct="0">
        <a:spcBef>
          <a:spcPts val="596"/>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08251" indent="-228021" algn="l" defTabSz="456049" rtl="0" eaLnBrk="1" fontAlgn="base" hangingPunct="1">
        <a:spcBef>
          <a:spcPts val="596"/>
        </a:spcBef>
        <a:spcAft>
          <a:spcPct val="0"/>
        </a:spcAft>
        <a:buClr>
          <a:srgbClr val="000000"/>
        </a:buClr>
        <a:buSzPct val="100000"/>
        <a:buFont typeface="Times New Roman" pitchFamily="16" charset="0"/>
        <a:defRPr sz="2400" b="1">
          <a:solidFill>
            <a:srgbClr val="6B6BCF"/>
          </a:solidFill>
          <a:latin typeface="+mn-lt"/>
          <a:cs typeface="+mn-cs"/>
        </a:defRPr>
      </a:lvl6pPr>
      <a:lvl7pPr marL="2964295" indent="-228021" algn="l" defTabSz="456049" rtl="0" eaLnBrk="1" fontAlgn="base" hangingPunct="1">
        <a:spcBef>
          <a:spcPts val="596"/>
        </a:spcBef>
        <a:spcAft>
          <a:spcPct val="0"/>
        </a:spcAft>
        <a:buClr>
          <a:srgbClr val="000000"/>
        </a:buClr>
        <a:buSzPct val="100000"/>
        <a:buFont typeface="Times New Roman" pitchFamily="16" charset="0"/>
        <a:defRPr sz="2400" b="1">
          <a:solidFill>
            <a:srgbClr val="6B6BCF"/>
          </a:solidFill>
          <a:latin typeface="+mn-lt"/>
          <a:cs typeface="+mn-cs"/>
        </a:defRPr>
      </a:lvl7pPr>
      <a:lvl8pPr marL="3420353" indent="-228021" algn="l" defTabSz="456049" rtl="0" eaLnBrk="1" fontAlgn="base" hangingPunct="1">
        <a:spcBef>
          <a:spcPts val="596"/>
        </a:spcBef>
        <a:spcAft>
          <a:spcPct val="0"/>
        </a:spcAft>
        <a:buClr>
          <a:srgbClr val="000000"/>
        </a:buClr>
        <a:buSzPct val="100000"/>
        <a:buFont typeface="Times New Roman" pitchFamily="16" charset="0"/>
        <a:defRPr sz="2400" b="1">
          <a:solidFill>
            <a:srgbClr val="6B6BCF"/>
          </a:solidFill>
          <a:latin typeface="+mn-lt"/>
          <a:cs typeface="+mn-cs"/>
        </a:defRPr>
      </a:lvl8pPr>
      <a:lvl9pPr marL="3876389" indent="-228021" algn="l" defTabSz="456049" rtl="0" eaLnBrk="1" fontAlgn="base" hangingPunct="1">
        <a:spcBef>
          <a:spcPts val="596"/>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2092" rtl="0" eaLnBrk="1" latinLnBrk="0" hangingPunct="1">
        <a:defRPr sz="1800" kern="1200">
          <a:solidFill>
            <a:schemeClr val="tx1"/>
          </a:solidFill>
          <a:latin typeface="+mn-lt"/>
          <a:ea typeface="+mn-ea"/>
          <a:cs typeface="+mn-cs"/>
        </a:defRPr>
      </a:lvl1pPr>
      <a:lvl2pPr marL="456049" algn="l" defTabSz="912092" rtl="0" eaLnBrk="1" latinLnBrk="0" hangingPunct="1">
        <a:defRPr sz="1800" kern="1200">
          <a:solidFill>
            <a:schemeClr val="tx1"/>
          </a:solidFill>
          <a:latin typeface="+mn-lt"/>
          <a:ea typeface="+mn-ea"/>
          <a:cs typeface="+mn-cs"/>
        </a:defRPr>
      </a:lvl2pPr>
      <a:lvl3pPr marL="912092" algn="l" defTabSz="912092" rtl="0" eaLnBrk="1" latinLnBrk="0" hangingPunct="1">
        <a:defRPr sz="1800" kern="1200">
          <a:solidFill>
            <a:schemeClr val="tx1"/>
          </a:solidFill>
          <a:latin typeface="+mn-lt"/>
          <a:ea typeface="+mn-ea"/>
          <a:cs typeface="+mn-cs"/>
        </a:defRPr>
      </a:lvl3pPr>
      <a:lvl4pPr marL="1368139" algn="l" defTabSz="912092" rtl="0" eaLnBrk="1" latinLnBrk="0" hangingPunct="1">
        <a:defRPr sz="1800" kern="1200">
          <a:solidFill>
            <a:schemeClr val="tx1"/>
          </a:solidFill>
          <a:latin typeface="+mn-lt"/>
          <a:ea typeface="+mn-ea"/>
          <a:cs typeface="+mn-cs"/>
        </a:defRPr>
      </a:lvl4pPr>
      <a:lvl5pPr marL="1824184" algn="l" defTabSz="912092" rtl="0" eaLnBrk="1" latinLnBrk="0" hangingPunct="1">
        <a:defRPr sz="1800" kern="1200">
          <a:solidFill>
            <a:schemeClr val="tx1"/>
          </a:solidFill>
          <a:latin typeface="+mn-lt"/>
          <a:ea typeface="+mn-ea"/>
          <a:cs typeface="+mn-cs"/>
        </a:defRPr>
      </a:lvl5pPr>
      <a:lvl6pPr marL="2280229" algn="l" defTabSz="912092" rtl="0" eaLnBrk="1" latinLnBrk="0" hangingPunct="1">
        <a:defRPr sz="1800" kern="1200">
          <a:solidFill>
            <a:schemeClr val="tx1"/>
          </a:solidFill>
          <a:latin typeface="+mn-lt"/>
          <a:ea typeface="+mn-ea"/>
          <a:cs typeface="+mn-cs"/>
        </a:defRPr>
      </a:lvl6pPr>
      <a:lvl7pPr marL="2736276" algn="l" defTabSz="912092" rtl="0" eaLnBrk="1" latinLnBrk="0" hangingPunct="1">
        <a:defRPr sz="1800" kern="1200">
          <a:solidFill>
            <a:schemeClr val="tx1"/>
          </a:solidFill>
          <a:latin typeface="+mn-lt"/>
          <a:ea typeface="+mn-ea"/>
          <a:cs typeface="+mn-cs"/>
        </a:defRPr>
      </a:lvl7pPr>
      <a:lvl8pPr marL="3192321" algn="l" defTabSz="912092" rtl="0" eaLnBrk="1" latinLnBrk="0" hangingPunct="1">
        <a:defRPr sz="1800" kern="1200">
          <a:solidFill>
            <a:schemeClr val="tx1"/>
          </a:solidFill>
          <a:latin typeface="+mn-lt"/>
          <a:ea typeface="+mn-ea"/>
          <a:cs typeface="+mn-cs"/>
        </a:defRPr>
      </a:lvl8pPr>
      <a:lvl9pPr marL="3648368" algn="l" defTabSz="91209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367055" y="703240"/>
            <a:ext cx="4460091" cy="5253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62366" tIns="24947" rIns="62366" bIns="24947" numCol="1" anchor="t" anchorCtr="0" compatLnSpc="1">
            <a:prstTxWarp prst="textNoShape">
              <a:avLst/>
            </a:prstTxWarp>
            <a:spAutoFit/>
          </a:bodyPr>
          <a:lstStyle/>
          <a:p>
            <a:pPr lvl="0"/>
            <a:r>
              <a:rPr lang="en-US"/>
              <a:t>Slide Title Goes Here</a:t>
            </a:r>
          </a:p>
        </p:txBody>
      </p:sp>
      <p:sp>
        <p:nvSpPr>
          <p:cNvPr id="1027" name="Rectangle 3"/>
          <p:cNvSpPr>
            <a:spLocks noChangeArrowheads="1"/>
          </p:cNvSpPr>
          <p:nvPr/>
        </p:nvSpPr>
        <p:spPr bwMode="auto">
          <a:xfrm>
            <a:off x="8046484" y="56009"/>
            <a:ext cx="940741" cy="2236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62366" tIns="24947" rIns="62366" bIns="24947">
            <a:spAutoFit/>
          </a:bodyPr>
          <a:lstStyle/>
          <a:p>
            <a:pPr marL="224513" indent="-224513" algn="r" defTabSz="912372" eaLnBrk="0" hangingPunct="0">
              <a:lnSpc>
                <a:spcPct val="130000"/>
              </a:lnSpc>
              <a:spcBef>
                <a:spcPct val="65000"/>
              </a:spcBef>
            </a:pPr>
            <a:fld id="{3832CEE9-C1D2-7E49-B167-5924F74BB262}" type="slidenum">
              <a:rPr lang="en-US" sz="900" smtClean="0">
                <a:solidFill>
                  <a:srgbClr val="000000"/>
                </a:solidFill>
                <a:cs typeface="+mn-cs"/>
              </a:rPr>
              <a:pPr marL="224513" indent="-224513" algn="r" defTabSz="912372" eaLnBrk="0" hangingPunct="0">
                <a:lnSpc>
                  <a:spcPct val="130000"/>
                </a:lnSpc>
                <a:spcBef>
                  <a:spcPct val="65000"/>
                </a:spcBef>
              </a:pPr>
              <a:t>‹#›</a:t>
            </a:fld>
            <a:endParaRPr lang="en-US" sz="900">
              <a:solidFill>
                <a:srgbClr val="000000"/>
              </a:solidFill>
              <a:cs typeface="+mn-cs"/>
            </a:endParaRPr>
          </a:p>
        </p:txBody>
      </p:sp>
      <p:sp>
        <p:nvSpPr>
          <p:cNvPr id="1028" name="Line 4"/>
          <p:cNvSpPr>
            <a:spLocks noChangeShapeType="1"/>
          </p:cNvSpPr>
          <p:nvPr/>
        </p:nvSpPr>
        <p:spPr bwMode="auto">
          <a:xfrm>
            <a:off x="257136" y="1462459"/>
            <a:ext cx="8642272" cy="0"/>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805" tIns="44904" rIns="89805" bIns="44904" anchor="ctr"/>
          <a:lstStyle/>
          <a:p>
            <a:pPr defTabSz="912372" eaLnBrk="0" hangingPunct="0">
              <a:lnSpc>
                <a:spcPct val="90000"/>
              </a:lnSpc>
            </a:pPr>
            <a:endParaRPr lang="en-US" sz="1800" b="1">
              <a:solidFill>
                <a:srgbClr val="000000"/>
              </a:solidFill>
              <a:cs typeface="+mn-cs"/>
            </a:endParaRPr>
          </a:p>
        </p:txBody>
      </p:sp>
    </p:spTree>
    <p:extLst>
      <p:ext uri="{BB962C8B-B14F-4D97-AF65-F5344CB8AC3E}">
        <p14:creationId xmlns:p14="http://schemas.microsoft.com/office/powerpoint/2010/main" val="1715800507"/>
      </p:ext>
    </p:extLst>
  </p:cSld>
  <p:clrMap bg1="lt1" tx1="dk1" bg2="lt2" tx2="dk2" accent1="accent1" accent2="accent2" accent3="accent3" accent4="accent4" accent5="accent5" accent6="accent6" hlink="hlink" folHlink="folHlink"/>
  <p:sldLayoutIdLst>
    <p:sldLayoutId id="2147487887" r:id="rId1"/>
    <p:sldLayoutId id="2147487888" r:id="rId2"/>
    <p:sldLayoutId id="2147487889" r:id="rId3"/>
    <p:sldLayoutId id="2147487890" r:id="rId4"/>
    <p:sldLayoutId id="2147487891" r:id="rId5"/>
    <p:sldLayoutId id="2147487892" r:id="rId6"/>
    <p:sldLayoutId id="2147487893" r:id="rId7"/>
    <p:sldLayoutId id="2147487894" r:id="rId8"/>
    <p:sldLayoutId id="2147487895" r:id="rId9"/>
    <p:sldLayoutId id="2147487896" r:id="rId10"/>
    <p:sldLayoutId id="2147487897" r:id="rId11"/>
  </p:sldLayoutIdLst>
  <p:txStyles>
    <p:titleStyle>
      <a:lvl1pPr algn="ctr" rtl="0" eaLnBrk="0" fontAlgn="base" hangingPunct="0">
        <a:lnSpc>
          <a:spcPct val="85000"/>
        </a:lnSpc>
        <a:spcBef>
          <a:spcPct val="0"/>
        </a:spcBef>
        <a:spcAft>
          <a:spcPct val="0"/>
        </a:spcAft>
        <a:defRPr sz="3500">
          <a:solidFill>
            <a:schemeClr val="tx1"/>
          </a:solidFill>
          <a:latin typeface="+mj-lt"/>
          <a:ea typeface="+mj-ea"/>
          <a:cs typeface="+mj-cs"/>
        </a:defRPr>
      </a:lvl1pPr>
      <a:lvl2pPr algn="ctr" rtl="0" eaLnBrk="0" fontAlgn="base" hangingPunct="0">
        <a:lnSpc>
          <a:spcPct val="85000"/>
        </a:lnSpc>
        <a:spcBef>
          <a:spcPct val="0"/>
        </a:spcBef>
        <a:spcAft>
          <a:spcPct val="0"/>
        </a:spcAft>
        <a:defRPr sz="3500">
          <a:solidFill>
            <a:schemeClr val="tx1"/>
          </a:solidFill>
          <a:latin typeface="Arial" charset="0"/>
          <a:ea typeface="ＭＳ Ｐゴシック" charset="0"/>
        </a:defRPr>
      </a:lvl2pPr>
      <a:lvl3pPr algn="ctr" rtl="0" eaLnBrk="0" fontAlgn="base" hangingPunct="0">
        <a:lnSpc>
          <a:spcPct val="85000"/>
        </a:lnSpc>
        <a:spcBef>
          <a:spcPct val="0"/>
        </a:spcBef>
        <a:spcAft>
          <a:spcPct val="0"/>
        </a:spcAft>
        <a:defRPr sz="3500">
          <a:solidFill>
            <a:schemeClr val="tx1"/>
          </a:solidFill>
          <a:latin typeface="Arial" charset="0"/>
          <a:ea typeface="ＭＳ Ｐゴシック" charset="0"/>
        </a:defRPr>
      </a:lvl3pPr>
      <a:lvl4pPr algn="ctr" rtl="0" eaLnBrk="0" fontAlgn="base" hangingPunct="0">
        <a:lnSpc>
          <a:spcPct val="85000"/>
        </a:lnSpc>
        <a:spcBef>
          <a:spcPct val="0"/>
        </a:spcBef>
        <a:spcAft>
          <a:spcPct val="0"/>
        </a:spcAft>
        <a:defRPr sz="3500">
          <a:solidFill>
            <a:schemeClr val="tx1"/>
          </a:solidFill>
          <a:latin typeface="Arial" charset="0"/>
          <a:ea typeface="ＭＳ Ｐゴシック" charset="0"/>
        </a:defRPr>
      </a:lvl4pPr>
      <a:lvl5pPr algn="ctr" rtl="0" eaLnBrk="0" fontAlgn="base" hangingPunct="0">
        <a:lnSpc>
          <a:spcPct val="85000"/>
        </a:lnSpc>
        <a:spcBef>
          <a:spcPct val="0"/>
        </a:spcBef>
        <a:spcAft>
          <a:spcPct val="0"/>
        </a:spcAft>
        <a:defRPr sz="3500">
          <a:solidFill>
            <a:schemeClr val="tx1"/>
          </a:solidFill>
          <a:latin typeface="Arial" charset="0"/>
          <a:ea typeface="ＭＳ Ｐゴシック" charset="0"/>
        </a:defRPr>
      </a:lvl5pPr>
      <a:lvl6pPr marL="449025" algn="ctr" rtl="0" eaLnBrk="0" fontAlgn="base" hangingPunct="0">
        <a:lnSpc>
          <a:spcPct val="85000"/>
        </a:lnSpc>
        <a:spcBef>
          <a:spcPct val="0"/>
        </a:spcBef>
        <a:spcAft>
          <a:spcPct val="0"/>
        </a:spcAft>
        <a:defRPr sz="3500">
          <a:solidFill>
            <a:schemeClr val="tx1"/>
          </a:solidFill>
          <a:latin typeface="Arial" charset="0"/>
          <a:ea typeface="ＭＳ Ｐゴシック" charset="0"/>
        </a:defRPr>
      </a:lvl6pPr>
      <a:lvl7pPr marL="898047" algn="ctr" rtl="0" eaLnBrk="0" fontAlgn="base" hangingPunct="0">
        <a:lnSpc>
          <a:spcPct val="85000"/>
        </a:lnSpc>
        <a:spcBef>
          <a:spcPct val="0"/>
        </a:spcBef>
        <a:spcAft>
          <a:spcPct val="0"/>
        </a:spcAft>
        <a:defRPr sz="3500">
          <a:solidFill>
            <a:schemeClr val="tx1"/>
          </a:solidFill>
          <a:latin typeface="Arial" charset="0"/>
          <a:ea typeface="ＭＳ Ｐゴシック" charset="0"/>
        </a:defRPr>
      </a:lvl7pPr>
      <a:lvl8pPr marL="1347070" algn="ctr" rtl="0" eaLnBrk="0" fontAlgn="base" hangingPunct="0">
        <a:lnSpc>
          <a:spcPct val="85000"/>
        </a:lnSpc>
        <a:spcBef>
          <a:spcPct val="0"/>
        </a:spcBef>
        <a:spcAft>
          <a:spcPct val="0"/>
        </a:spcAft>
        <a:defRPr sz="3500">
          <a:solidFill>
            <a:schemeClr val="tx1"/>
          </a:solidFill>
          <a:latin typeface="Arial" charset="0"/>
          <a:ea typeface="ＭＳ Ｐゴシック" charset="0"/>
        </a:defRPr>
      </a:lvl8pPr>
      <a:lvl9pPr marL="1796096" algn="ctr" rtl="0" eaLnBrk="0" fontAlgn="base" hangingPunct="0">
        <a:lnSpc>
          <a:spcPct val="85000"/>
        </a:lnSpc>
        <a:spcBef>
          <a:spcPct val="0"/>
        </a:spcBef>
        <a:spcAft>
          <a:spcPct val="0"/>
        </a:spcAft>
        <a:defRPr sz="3500">
          <a:solidFill>
            <a:schemeClr val="tx1"/>
          </a:solidFill>
          <a:latin typeface="Arial" charset="0"/>
          <a:ea typeface="ＭＳ Ｐゴシック" charset="0"/>
        </a:defRPr>
      </a:lvl9pPr>
    </p:titleStyle>
    <p:bodyStyle>
      <a:lvl1pPr marL="280639" indent="-280639"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73535" indent="-224513" algn="l" rtl="0" eaLnBrk="0" fontAlgn="base" hangingPunct="0">
        <a:lnSpc>
          <a:spcPct val="90000"/>
        </a:lnSpc>
        <a:spcBef>
          <a:spcPct val="30000"/>
        </a:spcBef>
        <a:spcAft>
          <a:spcPct val="0"/>
        </a:spcAft>
        <a:buSzPct val="100000"/>
        <a:buChar char="–"/>
        <a:defRPr b="1">
          <a:solidFill>
            <a:schemeClr val="tx1"/>
          </a:solidFill>
          <a:latin typeface="+mn-lt"/>
          <a:ea typeface="+mn-ea"/>
        </a:defRPr>
      </a:lvl2pPr>
      <a:lvl3pPr marL="1122559" indent="-224513" algn="l" rtl="0" eaLnBrk="0" fontAlgn="base" hangingPunct="0">
        <a:lnSpc>
          <a:spcPct val="90000"/>
        </a:lnSpc>
        <a:spcBef>
          <a:spcPct val="30000"/>
        </a:spcBef>
        <a:spcAft>
          <a:spcPct val="0"/>
        </a:spcAft>
        <a:buSzPct val="100000"/>
        <a:buChar char="»"/>
        <a:defRPr b="1">
          <a:solidFill>
            <a:schemeClr val="tx1"/>
          </a:solidFill>
          <a:latin typeface="+mn-lt"/>
          <a:ea typeface="+mn-ea"/>
        </a:defRPr>
      </a:lvl3pPr>
      <a:lvl4pPr marL="1515454" indent="-168383"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4pPr>
      <a:lvl5pPr marL="1964479" indent="-168383"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5pPr>
      <a:lvl6pPr marL="2413502" indent="-168383"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862526" indent="-168383"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11548" indent="-168383"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760572" indent="-168383"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p:bodyStyle>
    <p:otherStyle>
      <a:defPPr>
        <a:defRPr lang="en-US"/>
      </a:defPPr>
      <a:lvl1pPr marL="0" algn="l" defTabSz="449025" rtl="0" eaLnBrk="1" latinLnBrk="0" hangingPunct="1">
        <a:defRPr sz="1800" kern="1200">
          <a:solidFill>
            <a:schemeClr val="tx1"/>
          </a:solidFill>
          <a:latin typeface="+mn-lt"/>
          <a:ea typeface="+mn-ea"/>
          <a:cs typeface="+mn-cs"/>
        </a:defRPr>
      </a:lvl1pPr>
      <a:lvl2pPr marL="449025" algn="l" defTabSz="449025" rtl="0" eaLnBrk="1" latinLnBrk="0" hangingPunct="1">
        <a:defRPr sz="1800" kern="1200">
          <a:solidFill>
            <a:schemeClr val="tx1"/>
          </a:solidFill>
          <a:latin typeface="+mn-lt"/>
          <a:ea typeface="+mn-ea"/>
          <a:cs typeface="+mn-cs"/>
        </a:defRPr>
      </a:lvl2pPr>
      <a:lvl3pPr marL="898047" algn="l" defTabSz="449025" rtl="0" eaLnBrk="1" latinLnBrk="0" hangingPunct="1">
        <a:defRPr sz="1800" kern="1200">
          <a:solidFill>
            <a:schemeClr val="tx1"/>
          </a:solidFill>
          <a:latin typeface="+mn-lt"/>
          <a:ea typeface="+mn-ea"/>
          <a:cs typeface="+mn-cs"/>
        </a:defRPr>
      </a:lvl3pPr>
      <a:lvl4pPr marL="1347070" algn="l" defTabSz="449025" rtl="0" eaLnBrk="1" latinLnBrk="0" hangingPunct="1">
        <a:defRPr sz="1800" kern="1200">
          <a:solidFill>
            <a:schemeClr val="tx1"/>
          </a:solidFill>
          <a:latin typeface="+mn-lt"/>
          <a:ea typeface="+mn-ea"/>
          <a:cs typeface="+mn-cs"/>
        </a:defRPr>
      </a:lvl4pPr>
      <a:lvl5pPr marL="1796096" algn="l" defTabSz="449025" rtl="0" eaLnBrk="1" latinLnBrk="0" hangingPunct="1">
        <a:defRPr sz="1800" kern="1200">
          <a:solidFill>
            <a:schemeClr val="tx1"/>
          </a:solidFill>
          <a:latin typeface="+mn-lt"/>
          <a:ea typeface="+mn-ea"/>
          <a:cs typeface="+mn-cs"/>
        </a:defRPr>
      </a:lvl5pPr>
      <a:lvl6pPr marL="2245117" algn="l" defTabSz="449025" rtl="0" eaLnBrk="1" latinLnBrk="0" hangingPunct="1">
        <a:defRPr sz="1800" kern="1200">
          <a:solidFill>
            <a:schemeClr val="tx1"/>
          </a:solidFill>
          <a:latin typeface="+mn-lt"/>
          <a:ea typeface="+mn-ea"/>
          <a:cs typeface="+mn-cs"/>
        </a:defRPr>
      </a:lvl6pPr>
      <a:lvl7pPr marL="2694142" algn="l" defTabSz="449025" rtl="0" eaLnBrk="1" latinLnBrk="0" hangingPunct="1">
        <a:defRPr sz="1800" kern="1200">
          <a:solidFill>
            <a:schemeClr val="tx1"/>
          </a:solidFill>
          <a:latin typeface="+mn-lt"/>
          <a:ea typeface="+mn-ea"/>
          <a:cs typeface="+mn-cs"/>
        </a:defRPr>
      </a:lvl7pPr>
      <a:lvl8pPr marL="3143164" algn="l" defTabSz="449025" rtl="0" eaLnBrk="1" latinLnBrk="0" hangingPunct="1">
        <a:defRPr sz="1800" kern="1200">
          <a:solidFill>
            <a:schemeClr val="tx1"/>
          </a:solidFill>
          <a:latin typeface="+mn-lt"/>
          <a:ea typeface="+mn-ea"/>
          <a:cs typeface="+mn-cs"/>
        </a:defRPr>
      </a:lvl8pPr>
      <a:lvl9pPr marL="3592190" algn="l" defTabSz="44902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01102" y="703226"/>
            <a:ext cx="4391968" cy="5217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62503" tIns="25001" rIns="62503" bIns="25001" numCol="1" anchor="t" anchorCtr="0" compatLnSpc="1">
            <a:prstTxWarp prst="textNoShape">
              <a:avLst/>
            </a:prstTxWarp>
            <a:spAutoFit/>
          </a:bodyPr>
          <a:lstStyle/>
          <a:p>
            <a:pPr lvl="0"/>
            <a:r>
              <a:rPr lang="en-US"/>
              <a:t>Slide Title Goes Here</a:t>
            </a:r>
          </a:p>
        </p:txBody>
      </p:sp>
      <p:sp>
        <p:nvSpPr>
          <p:cNvPr id="1027" name="Rectangle 3"/>
          <p:cNvSpPr>
            <a:spLocks noChangeArrowheads="1"/>
          </p:cNvSpPr>
          <p:nvPr/>
        </p:nvSpPr>
        <p:spPr bwMode="auto">
          <a:xfrm>
            <a:off x="8046469" y="56009"/>
            <a:ext cx="940741" cy="2236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62503" tIns="25001" rIns="62503" bIns="25001">
            <a:spAutoFit/>
          </a:bodyPr>
          <a:lstStyle/>
          <a:p>
            <a:pPr marL="225011" indent="-225011" algn="r" defTabSz="914400" eaLnBrk="0" hangingPunct="0">
              <a:lnSpc>
                <a:spcPct val="130000"/>
              </a:lnSpc>
              <a:spcBef>
                <a:spcPct val="65000"/>
              </a:spcBef>
            </a:pPr>
            <a:fld id="{3832CEE9-C1D2-7E49-B167-5924F74BB262}" type="slidenum">
              <a:rPr lang="en-US" sz="900" smtClean="0">
                <a:solidFill>
                  <a:srgbClr val="000000"/>
                </a:solidFill>
                <a:cs typeface="+mn-cs"/>
              </a:rPr>
              <a:pPr marL="225011" indent="-225011" algn="r" defTabSz="914400" eaLnBrk="0" hangingPunct="0">
                <a:lnSpc>
                  <a:spcPct val="130000"/>
                </a:lnSpc>
                <a:spcBef>
                  <a:spcPct val="65000"/>
                </a:spcBef>
              </a:pPr>
              <a:t>‹#›</a:t>
            </a:fld>
            <a:endParaRPr lang="en-US" sz="900">
              <a:solidFill>
                <a:srgbClr val="000000"/>
              </a:solidFill>
              <a:cs typeface="+mn-cs"/>
            </a:endParaRPr>
          </a:p>
        </p:txBody>
      </p:sp>
      <p:sp>
        <p:nvSpPr>
          <p:cNvPr id="1028" name="Line 4"/>
          <p:cNvSpPr>
            <a:spLocks noChangeShapeType="1"/>
          </p:cNvSpPr>
          <p:nvPr/>
        </p:nvSpPr>
        <p:spPr bwMode="auto">
          <a:xfrm>
            <a:off x="257136" y="1462459"/>
            <a:ext cx="8642272" cy="0"/>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4" tIns="45002" rIns="90004" bIns="45002" anchor="ctr"/>
          <a:lstStyle/>
          <a:p>
            <a:pPr defTabSz="914400" eaLnBrk="0" hangingPunct="0">
              <a:lnSpc>
                <a:spcPct val="90000"/>
              </a:lnSpc>
            </a:pPr>
            <a:endParaRPr lang="en-US" sz="1800" b="1">
              <a:solidFill>
                <a:srgbClr val="000000"/>
              </a:solidFill>
              <a:cs typeface="+mn-cs"/>
            </a:endParaRPr>
          </a:p>
        </p:txBody>
      </p:sp>
    </p:spTree>
    <p:extLst>
      <p:ext uri="{BB962C8B-B14F-4D97-AF65-F5344CB8AC3E}">
        <p14:creationId xmlns:p14="http://schemas.microsoft.com/office/powerpoint/2010/main" val="3653421177"/>
      </p:ext>
    </p:extLst>
  </p:cSld>
  <p:clrMap bg1="lt1" tx1="dk1" bg2="lt2" tx2="dk2" accent1="accent1" accent2="accent2" accent3="accent3" accent4="accent4" accent5="accent5" accent6="accent6" hlink="hlink" folHlink="folHlink"/>
  <p:sldLayoutIdLst>
    <p:sldLayoutId id="2147487899" r:id="rId1"/>
    <p:sldLayoutId id="2147487900" r:id="rId2"/>
    <p:sldLayoutId id="2147487901" r:id="rId3"/>
    <p:sldLayoutId id="2147487902" r:id="rId4"/>
    <p:sldLayoutId id="2147487903" r:id="rId5"/>
    <p:sldLayoutId id="2147487904" r:id="rId6"/>
    <p:sldLayoutId id="2147487905" r:id="rId7"/>
    <p:sldLayoutId id="2147487906" r:id="rId8"/>
    <p:sldLayoutId id="2147487907" r:id="rId9"/>
    <p:sldLayoutId id="2147487908" r:id="rId10"/>
    <p:sldLayoutId id="2147487909" r:id="rId11"/>
  </p:sldLayoutIdLst>
  <p:txStyles>
    <p:titleStyle>
      <a:lvl1pPr algn="ctr" rtl="0" eaLnBrk="0" fontAlgn="base" hangingPunct="0">
        <a:lnSpc>
          <a:spcPct val="85000"/>
        </a:lnSpc>
        <a:spcBef>
          <a:spcPct val="0"/>
        </a:spcBef>
        <a:spcAft>
          <a:spcPct val="0"/>
        </a:spcAft>
        <a:defRPr sz="3500">
          <a:solidFill>
            <a:schemeClr val="tx1"/>
          </a:solidFill>
          <a:latin typeface="+mj-lt"/>
          <a:ea typeface="+mj-ea"/>
          <a:cs typeface="+mj-cs"/>
        </a:defRPr>
      </a:lvl1pPr>
      <a:lvl2pPr algn="ctr" rtl="0" eaLnBrk="0" fontAlgn="base" hangingPunct="0">
        <a:lnSpc>
          <a:spcPct val="85000"/>
        </a:lnSpc>
        <a:spcBef>
          <a:spcPct val="0"/>
        </a:spcBef>
        <a:spcAft>
          <a:spcPct val="0"/>
        </a:spcAft>
        <a:defRPr sz="3500">
          <a:solidFill>
            <a:schemeClr val="tx1"/>
          </a:solidFill>
          <a:latin typeface="Arial" charset="0"/>
          <a:ea typeface="ＭＳ Ｐゴシック" charset="0"/>
        </a:defRPr>
      </a:lvl2pPr>
      <a:lvl3pPr algn="ctr" rtl="0" eaLnBrk="0" fontAlgn="base" hangingPunct="0">
        <a:lnSpc>
          <a:spcPct val="85000"/>
        </a:lnSpc>
        <a:spcBef>
          <a:spcPct val="0"/>
        </a:spcBef>
        <a:spcAft>
          <a:spcPct val="0"/>
        </a:spcAft>
        <a:defRPr sz="3500">
          <a:solidFill>
            <a:schemeClr val="tx1"/>
          </a:solidFill>
          <a:latin typeface="Arial" charset="0"/>
          <a:ea typeface="ＭＳ Ｐゴシック" charset="0"/>
        </a:defRPr>
      </a:lvl3pPr>
      <a:lvl4pPr algn="ctr" rtl="0" eaLnBrk="0" fontAlgn="base" hangingPunct="0">
        <a:lnSpc>
          <a:spcPct val="85000"/>
        </a:lnSpc>
        <a:spcBef>
          <a:spcPct val="0"/>
        </a:spcBef>
        <a:spcAft>
          <a:spcPct val="0"/>
        </a:spcAft>
        <a:defRPr sz="3500">
          <a:solidFill>
            <a:schemeClr val="tx1"/>
          </a:solidFill>
          <a:latin typeface="Arial" charset="0"/>
          <a:ea typeface="ＭＳ Ｐゴシック" charset="0"/>
        </a:defRPr>
      </a:lvl4pPr>
      <a:lvl5pPr algn="ctr" rtl="0" eaLnBrk="0" fontAlgn="base" hangingPunct="0">
        <a:lnSpc>
          <a:spcPct val="85000"/>
        </a:lnSpc>
        <a:spcBef>
          <a:spcPct val="0"/>
        </a:spcBef>
        <a:spcAft>
          <a:spcPct val="0"/>
        </a:spcAft>
        <a:defRPr sz="3500">
          <a:solidFill>
            <a:schemeClr val="tx1"/>
          </a:solidFill>
          <a:latin typeface="Arial" charset="0"/>
          <a:ea typeface="ＭＳ Ｐゴシック" charset="0"/>
        </a:defRPr>
      </a:lvl5pPr>
      <a:lvl6pPr marL="450022" algn="ctr" rtl="0" eaLnBrk="0" fontAlgn="base" hangingPunct="0">
        <a:lnSpc>
          <a:spcPct val="85000"/>
        </a:lnSpc>
        <a:spcBef>
          <a:spcPct val="0"/>
        </a:spcBef>
        <a:spcAft>
          <a:spcPct val="0"/>
        </a:spcAft>
        <a:defRPr sz="3500">
          <a:solidFill>
            <a:schemeClr val="tx1"/>
          </a:solidFill>
          <a:latin typeface="Arial" charset="0"/>
          <a:ea typeface="ＭＳ Ｐゴシック" charset="0"/>
        </a:defRPr>
      </a:lvl6pPr>
      <a:lvl7pPr marL="900044" algn="ctr" rtl="0" eaLnBrk="0" fontAlgn="base" hangingPunct="0">
        <a:lnSpc>
          <a:spcPct val="85000"/>
        </a:lnSpc>
        <a:spcBef>
          <a:spcPct val="0"/>
        </a:spcBef>
        <a:spcAft>
          <a:spcPct val="0"/>
        </a:spcAft>
        <a:defRPr sz="3500">
          <a:solidFill>
            <a:schemeClr val="tx1"/>
          </a:solidFill>
          <a:latin typeface="Arial" charset="0"/>
          <a:ea typeface="ＭＳ Ｐゴシック" charset="0"/>
        </a:defRPr>
      </a:lvl7pPr>
      <a:lvl8pPr marL="1350066" algn="ctr" rtl="0" eaLnBrk="0" fontAlgn="base" hangingPunct="0">
        <a:lnSpc>
          <a:spcPct val="85000"/>
        </a:lnSpc>
        <a:spcBef>
          <a:spcPct val="0"/>
        </a:spcBef>
        <a:spcAft>
          <a:spcPct val="0"/>
        </a:spcAft>
        <a:defRPr sz="3500">
          <a:solidFill>
            <a:schemeClr val="tx1"/>
          </a:solidFill>
          <a:latin typeface="Arial" charset="0"/>
          <a:ea typeface="ＭＳ Ｐゴシック" charset="0"/>
        </a:defRPr>
      </a:lvl8pPr>
      <a:lvl9pPr marL="1800088" algn="ctr" rtl="0" eaLnBrk="0" fontAlgn="base" hangingPunct="0">
        <a:lnSpc>
          <a:spcPct val="85000"/>
        </a:lnSpc>
        <a:spcBef>
          <a:spcPct val="0"/>
        </a:spcBef>
        <a:spcAft>
          <a:spcPct val="0"/>
        </a:spcAft>
        <a:defRPr sz="3500">
          <a:solidFill>
            <a:schemeClr val="tx1"/>
          </a:solidFill>
          <a:latin typeface="Arial" charset="0"/>
          <a:ea typeface="ＭＳ Ｐゴシック" charset="0"/>
        </a:defRPr>
      </a:lvl9pPr>
    </p:titleStyle>
    <p:bodyStyle>
      <a:lvl1pPr marL="281264" indent="-281264" algn="l" rtl="0" eaLnBrk="0" fontAlgn="base" hangingPunct="0">
        <a:lnSpc>
          <a:spcPct val="90000"/>
        </a:lnSpc>
        <a:spcBef>
          <a:spcPct val="30000"/>
        </a:spcBef>
        <a:spcAft>
          <a:spcPct val="0"/>
        </a:spcAft>
        <a:buSzPct val="100000"/>
        <a:buChar char="•"/>
        <a:defRPr sz="2400" b="1">
          <a:solidFill>
            <a:schemeClr val="tx1"/>
          </a:solidFill>
          <a:latin typeface="+mn-lt"/>
          <a:ea typeface="+mn-ea"/>
          <a:cs typeface="+mn-cs"/>
        </a:defRPr>
      </a:lvl1pPr>
      <a:lvl2pPr marL="675033" indent="-225011" algn="l" rtl="0" eaLnBrk="0" fontAlgn="base" hangingPunct="0">
        <a:lnSpc>
          <a:spcPct val="90000"/>
        </a:lnSpc>
        <a:spcBef>
          <a:spcPct val="30000"/>
        </a:spcBef>
        <a:spcAft>
          <a:spcPct val="0"/>
        </a:spcAft>
        <a:buSzPct val="100000"/>
        <a:buChar char="–"/>
        <a:defRPr b="1">
          <a:solidFill>
            <a:schemeClr val="tx1"/>
          </a:solidFill>
          <a:latin typeface="+mn-lt"/>
          <a:ea typeface="+mn-ea"/>
        </a:defRPr>
      </a:lvl2pPr>
      <a:lvl3pPr marL="1125055" indent="-225011" algn="l" rtl="0" eaLnBrk="0" fontAlgn="base" hangingPunct="0">
        <a:lnSpc>
          <a:spcPct val="90000"/>
        </a:lnSpc>
        <a:spcBef>
          <a:spcPct val="30000"/>
        </a:spcBef>
        <a:spcAft>
          <a:spcPct val="0"/>
        </a:spcAft>
        <a:buSzPct val="100000"/>
        <a:buChar char="»"/>
        <a:defRPr b="1">
          <a:solidFill>
            <a:schemeClr val="tx1"/>
          </a:solidFill>
          <a:latin typeface="+mn-lt"/>
          <a:ea typeface="+mn-ea"/>
        </a:defRPr>
      </a:lvl3pPr>
      <a:lvl4pPr marL="1518824" indent="-168758"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4pPr>
      <a:lvl5pPr marL="1968846" indent="-168758"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5pPr>
      <a:lvl6pPr marL="2418868" indent="-168758"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6pPr>
      <a:lvl7pPr marL="2868890" indent="-168758"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7pPr>
      <a:lvl8pPr marL="3318912" indent="-168758"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8pPr>
      <a:lvl9pPr marL="3768934" indent="-168758" algn="l" rtl="0" eaLnBrk="0" fontAlgn="base" hangingPunct="0">
        <a:lnSpc>
          <a:spcPct val="90000"/>
        </a:lnSpc>
        <a:spcBef>
          <a:spcPct val="30000"/>
        </a:spcBef>
        <a:spcAft>
          <a:spcPct val="0"/>
        </a:spcAft>
        <a:buSzPct val="100000"/>
        <a:buChar char="–"/>
        <a:defRPr sz="1400" b="1">
          <a:solidFill>
            <a:schemeClr val="tx1"/>
          </a:solidFill>
          <a:latin typeface="+mn-lt"/>
          <a:ea typeface="+mn-ea"/>
        </a:defRPr>
      </a:lvl9pPr>
    </p:bodyStyle>
    <p:otherStyle>
      <a:defPPr>
        <a:defRPr lang="en-US"/>
      </a:defPPr>
      <a:lvl1pPr marL="0" algn="l" defTabSz="450022" rtl="0" eaLnBrk="1" latinLnBrk="0" hangingPunct="1">
        <a:defRPr sz="1800" kern="1200">
          <a:solidFill>
            <a:schemeClr val="tx1"/>
          </a:solidFill>
          <a:latin typeface="+mn-lt"/>
          <a:ea typeface="+mn-ea"/>
          <a:cs typeface="+mn-cs"/>
        </a:defRPr>
      </a:lvl1pPr>
      <a:lvl2pPr marL="450022" algn="l" defTabSz="450022" rtl="0" eaLnBrk="1" latinLnBrk="0" hangingPunct="1">
        <a:defRPr sz="1800" kern="1200">
          <a:solidFill>
            <a:schemeClr val="tx1"/>
          </a:solidFill>
          <a:latin typeface="+mn-lt"/>
          <a:ea typeface="+mn-ea"/>
          <a:cs typeface="+mn-cs"/>
        </a:defRPr>
      </a:lvl2pPr>
      <a:lvl3pPr marL="900044" algn="l" defTabSz="450022" rtl="0" eaLnBrk="1" latinLnBrk="0" hangingPunct="1">
        <a:defRPr sz="1800" kern="1200">
          <a:solidFill>
            <a:schemeClr val="tx1"/>
          </a:solidFill>
          <a:latin typeface="+mn-lt"/>
          <a:ea typeface="+mn-ea"/>
          <a:cs typeface="+mn-cs"/>
        </a:defRPr>
      </a:lvl3pPr>
      <a:lvl4pPr marL="1350066" algn="l" defTabSz="450022" rtl="0" eaLnBrk="1" latinLnBrk="0" hangingPunct="1">
        <a:defRPr sz="1800" kern="1200">
          <a:solidFill>
            <a:schemeClr val="tx1"/>
          </a:solidFill>
          <a:latin typeface="+mn-lt"/>
          <a:ea typeface="+mn-ea"/>
          <a:cs typeface="+mn-cs"/>
        </a:defRPr>
      </a:lvl4pPr>
      <a:lvl5pPr marL="1800088" algn="l" defTabSz="450022" rtl="0" eaLnBrk="1" latinLnBrk="0" hangingPunct="1">
        <a:defRPr sz="1800" kern="1200">
          <a:solidFill>
            <a:schemeClr val="tx1"/>
          </a:solidFill>
          <a:latin typeface="+mn-lt"/>
          <a:ea typeface="+mn-ea"/>
          <a:cs typeface="+mn-cs"/>
        </a:defRPr>
      </a:lvl5pPr>
      <a:lvl6pPr marL="2250110" algn="l" defTabSz="450022" rtl="0" eaLnBrk="1" latinLnBrk="0" hangingPunct="1">
        <a:defRPr sz="1800" kern="1200">
          <a:solidFill>
            <a:schemeClr val="tx1"/>
          </a:solidFill>
          <a:latin typeface="+mn-lt"/>
          <a:ea typeface="+mn-ea"/>
          <a:cs typeface="+mn-cs"/>
        </a:defRPr>
      </a:lvl6pPr>
      <a:lvl7pPr marL="2700132" algn="l" defTabSz="450022" rtl="0" eaLnBrk="1" latinLnBrk="0" hangingPunct="1">
        <a:defRPr sz="1800" kern="1200">
          <a:solidFill>
            <a:schemeClr val="tx1"/>
          </a:solidFill>
          <a:latin typeface="+mn-lt"/>
          <a:ea typeface="+mn-ea"/>
          <a:cs typeface="+mn-cs"/>
        </a:defRPr>
      </a:lvl7pPr>
      <a:lvl8pPr marL="3150154" algn="l" defTabSz="450022" rtl="0" eaLnBrk="1" latinLnBrk="0" hangingPunct="1">
        <a:defRPr sz="1800" kern="1200">
          <a:solidFill>
            <a:schemeClr val="tx1"/>
          </a:solidFill>
          <a:latin typeface="+mn-lt"/>
          <a:ea typeface="+mn-ea"/>
          <a:cs typeface="+mn-cs"/>
        </a:defRPr>
      </a:lvl8pPr>
      <a:lvl9pPr marL="3600176" algn="l" defTabSz="45002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hangingPunct="1">
              <a:buClr>
                <a:srgbClr val="000000"/>
              </a:buClr>
              <a:buSzPct val="100000"/>
              <a:buFont typeface="Times New Roman" charset="0"/>
              <a:buNone/>
              <a:defRPr/>
            </a:pPr>
            <a:endParaRPr lang="en-US" sz="1800">
              <a:solidFill>
                <a:prstClr val="white"/>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hangingPunct="1">
              <a:buClr>
                <a:srgbClr val="000000"/>
              </a:buClr>
              <a:buSzPct val="100000"/>
              <a:buFont typeface="Times New Roman" charset="0"/>
              <a:buNone/>
              <a:defRPr/>
            </a:pPr>
            <a:endParaRPr lang="en-US" sz="1800">
              <a:solidFill>
                <a:prstClr val="white"/>
              </a:solidFill>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cs typeface="Arial" charset="0"/>
              </a:defRPr>
            </a:lvl1pPr>
          </a:lstStyle>
          <a:p>
            <a:pPr>
              <a:defRPr/>
            </a:pPr>
            <a:fld id="{FFB013BD-5475-554F-B776-151B3F9B72F8}" type="slidenum">
              <a:rPr lang="en-US"/>
              <a:pPr>
                <a:defRPr/>
              </a:pPr>
              <a:t>‹#›</a:t>
            </a:fld>
            <a:endParaRPr lang="en-US"/>
          </a:p>
        </p:txBody>
      </p:sp>
    </p:spTree>
    <p:extLst>
      <p:ext uri="{BB962C8B-B14F-4D97-AF65-F5344CB8AC3E}">
        <p14:creationId xmlns:p14="http://schemas.microsoft.com/office/powerpoint/2010/main" val="1044830720"/>
      </p:ext>
    </p:extLst>
  </p:cSld>
  <p:clrMap bg1="lt1" tx1="dk1" bg2="lt2" tx2="dk2" accent1="accent1" accent2="accent2" accent3="accent3" accent4="accent4" accent5="accent5" accent6="accent6" hlink="hlink" folHlink="folHlink"/>
  <p:sldLayoutIdLst>
    <p:sldLayoutId id="2147487923" r:id="rId1"/>
    <p:sldLayoutId id="2147487924" r:id="rId2"/>
    <p:sldLayoutId id="2147487925" r:id="rId3"/>
    <p:sldLayoutId id="2147487926" r:id="rId4"/>
    <p:sldLayoutId id="2147487927" r:id="rId5"/>
    <p:sldLayoutId id="2147487928" r:id="rId6"/>
    <p:sldLayoutId id="2147487929" r:id="rId7"/>
    <p:sldLayoutId id="2147487930" r:id="rId8"/>
    <p:sldLayoutId id="2147487931" r:id="rId9"/>
    <p:sldLayoutId id="2147487932" r:id="rId10"/>
    <p:sldLayoutId id="2147487933" r:id="rId11"/>
    <p:sldLayoutId id="2147487934" r:id="rId12"/>
    <p:sldLayoutId id="2147487935" r:id="rId13"/>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575"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575"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0" y="0"/>
            <a:ext cx="9144000" cy="1219200"/>
          </a:xfrm>
          <a:prstGeom prst="rect">
            <a:avLst/>
          </a:prstGeom>
          <a:solidFill>
            <a:srgbClr val="161645"/>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p>
            <a:pPr>
              <a:buClr>
                <a:srgbClr val="000000"/>
              </a:buClr>
              <a:buSzPct val="100000"/>
              <a:buFont typeface="Times New Roman" charset="0"/>
              <a:buNone/>
            </a:pPr>
            <a:endParaRPr lang="en-US" sz="1800">
              <a:solidFill>
                <a:srgbClr val="FFFFFF"/>
              </a:solidFill>
              <a:cs typeface="Arial" charset="0"/>
            </a:endParaRPr>
          </a:p>
        </p:txBody>
      </p:sp>
      <p:pic>
        <p:nvPicPr>
          <p:cNvPr id="15363" name="Picture 2"/>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4260850" y="55563"/>
            <a:ext cx="463550" cy="7127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pic>
      <p:sp>
        <p:nvSpPr>
          <p:cNvPr id="15364" name="Rectangle 3"/>
          <p:cNvSpPr>
            <a:spLocks noChangeArrowheads="1"/>
          </p:cNvSpPr>
          <p:nvPr/>
        </p:nvSpPr>
        <p:spPr bwMode="auto">
          <a:xfrm>
            <a:off x="381000" y="742950"/>
            <a:ext cx="8229600" cy="19050"/>
          </a:xfrm>
          <a:prstGeom prst="rect">
            <a:avLst/>
          </a:prstGeom>
          <a:solidFill>
            <a:srgbClr val="EED7B8"/>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p>
            <a:pPr>
              <a:buClr>
                <a:srgbClr val="000000"/>
              </a:buClr>
              <a:buSzPct val="100000"/>
              <a:buFont typeface="Times New Roman" charset="0"/>
              <a:buNone/>
            </a:pPr>
            <a:endParaRPr lang="en-US" sz="1800">
              <a:solidFill>
                <a:srgbClr val="FFFFFF"/>
              </a:solidFill>
              <a:cs typeface="Arial" charset="0"/>
            </a:endParaRPr>
          </a:p>
        </p:txBody>
      </p:sp>
      <p:sp>
        <p:nvSpPr>
          <p:cNvPr id="15365" name="Text Box 4"/>
          <p:cNvSpPr txBox="1">
            <a:spLocks noChangeArrowheads="1"/>
          </p:cNvSpPr>
          <p:nvPr/>
        </p:nvSpPr>
        <p:spPr bwMode="auto">
          <a:xfrm>
            <a:off x="3279775" y="762000"/>
            <a:ext cx="2478088"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89989" tIns="46794" rIns="89989" bIns="46794">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7196" eaLnBrk="1" hangingPunct="1">
              <a:buClr>
                <a:srgbClr val="000000"/>
              </a:buClr>
              <a:buSzPct val="100000"/>
              <a:buFont typeface="Times New Roman" charset="0"/>
              <a:buNone/>
              <a:defRPr/>
            </a:pPr>
            <a:r>
              <a:rPr lang="en-US" sz="1800" b="1">
                <a:solidFill>
                  <a:srgbClr val="FFFFFF"/>
                </a:solidFill>
                <a:latin typeface="Lucida Sans Unicode" charset="0"/>
                <a:cs typeface="Arial" charset="0"/>
              </a:rPr>
              <a:t>D u k e  S y s t e m s</a:t>
            </a:r>
          </a:p>
        </p:txBody>
      </p:sp>
      <p:sp>
        <p:nvSpPr>
          <p:cNvPr id="15366" name="Rectangle 5"/>
          <p:cNvSpPr>
            <a:spLocks noChangeArrowheads="1"/>
          </p:cNvSpPr>
          <p:nvPr/>
        </p:nvSpPr>
        <p:spPr bwMode="auto">
          <a:xfrm>
            <a:off x="0" y="5867400"/>
            <a:ext cx="9144000" cy="990600"/>
          </a:xfrm>
          <a:prstGeom prst="rect">
            <a:avLst/>
          </a:prstGeom>
          <a:solidFill>
            <a:srgbClr val="161645"/>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p>
            <a:pPr>
              <a:buClr>
                <a:srgbClr val="000000"/>
              </a:buClr>
              <a:buSzPct val="100000"/>
              <a:buFont typeface="Times New Roman" charset="0"/>
              <a:buNone/>
            </a:pPr>
            <a:endParaRPr lang="en-US" sz="1800">
              <a:solidFill>
                <a:srgbClr val="FFFFFF"/>
              </a:solidFill>
              <a:cs typeface="Arial" charset="0"/>
            </a:endParaRPr>
          </a:p>
        </p:txBody>
      </p:sp>
      <p:sp>
        <p:nvSpPr>
          <p:cNvPr id="15367" name="Rectangle 6"/>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5368" name="Rectangle 7"/>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5369" name="Text Box 8"/>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solidFill>
                <a:srgbClr val="FFFFFF"/>
              </a:solidFill>
              <a:cs typeface="Arial" charset="0"/>
            </a:endParaRPr>
          </a:p>
        </p:txBody>
      </p:sp>
      <p:sp>
        <p:nvSpPr>
          <p:cNvPr id="15370" name="Text Box 9"/>
          <p:cNvSpPr txBox="1">
            <a:spLocks noChangeArrowheads="1"/>
          </p:cNvSpPr>
          <p:nvPr/>
        </p:nvSpPr>
        <p:spPr bwMode="auto">
          <a:xfrm>
            <a:off x="3124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solidFill>
                <a:srgbClr val="FFFFFF"/>
              </a:solidFill>
              <a:cs typeface="Arial" charset="0"/>
            </a:endParaRPr>
          </a:p>
        </p:txBody>
      </p:sp>
      <p:sp>
        <p:nvSpPr>
          <p:cNvPr id="2058" name="Rectangle 10"/>
          <p:cNvSpPr>
            <a:spLocks noGrp="1" noChangeArrowheads="1"/>
          </p:cNvSpPr>
          <p:nvPr>
            <p:ph type="sldNum"/>
          </p:nvPr>
        </p:nvSpPr>
        <p:spPr bwMode="auto">
          <a:xfrm>
            <a:off x="6553200" y="6245225"/>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latin typeface="Times New Roman" charset="0"/>
                <a:cs typeface="Arial" charset="0"/>
              </a:defRPr>
            </a:lvl1pPr>
          </a:lstStyle>
          <a:p>
            <a:pPr>
              <a:defRPr/>
            </a:pPr>
            <a:fld id="{A0FFA08A-5B16-464F-BA6A-775EF06C952C}" type="slidenum">
              <a:rPr lang="en-US"/>
              <a:pPr>
                <a:defRPr/>
              </a:pPr>
              <a:t>‹#›</a:t>
            </a:fld>
            <a:endParaRPr lang="en-US"/>
          </a:p>
        </p:txBody>
      </p:sp>
    </p:spTree>
    <p:extLst>
      <p:ext uri="{BB962C8B-B14F-4D97-AF65-F5344CB8AC3E}">
        <p14:creationId xmlns:p14="http://schemas.microsoft.com/office/powerpoint/2010/main" val="3021675203"/>
      </p:ext>
    </p:extLst>
  </p:cSld>
  <p:clrMap bg1="lt1" tx1="dk1" bg2="lt2" tx2="dk2" accent1="accent1" accent2="accent2" accent3="accent3" accent4="accent4" accent5="accent5" accent6="accent6" hlink="hlink" folHlink="folHlink"/>
  <p:sldLayoutIdLst>
    <p:sldLayoutId id="2147487937" r:id="rId1"/>
    <p:sldLayoutId id="2147487938" r:id="rId2"/>
    <p:sldLayoutId id="2147487939" r:id="rId3"/>
    <p:sldLayoutId id="2147487940" r:id="rId4"/>
    <p:sldLayoutId id="2147487941" r:id="rId5"/>
    <p:sldLayoutId id="2147487942" r:id="rId6"/>
    <p:sldLayoutId id="2147487943" r:id="rId7"/>
    <p:sldLayoutId id="2147487944" r:id="rId8"/>
    <p:sldLayoutId id="2147487945" r:id="rId9"/>
    <p:sldLayoutId id="2147487946" r:id="rId10"/>
    <p:sldLayoutId id="2147487947" r:id="rId11"/>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mj-lt"/>
          <a:ea typeface="ＭＳ Ｐゴシック" charset="-128"/>
          <a:cs typeface="+mj-cs"/>
        </a:defRPr>
      </a:lvl1pPr>
      <a:lvl2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5pPr>
      <a:lvl6pPr marL="2514575"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3600" b="1">
          <a:solidFill>
            <a:srgbClr val="161645"/>
          </a:solidFill>
          <a:latin typeface="+mn-lt"/>
          <a:ea typeface="ＭＳ Ｐゴシック" charset="-128"/>
          <a:cs typeface="+mn-cs"/>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3200" b="1">
          <a:solidFill>
            <a:srgbClr val="6B6BCF"/>
          </a:solidFill>
          <a:latin typeface="+mn-lt"/>
          <a:ea typeface="ＭＳ Ｐゴシック" charset="-128"/>
          <a:cs typeface="+mn-cs"/>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800" b="1">
          <a:solidFill>
            <a:srgbClr val="6B6BCF"/>
          </a:solidFill>
          <a:latin typeface="+mn-lt"/>
          <a:ea typeface="ＭＳ Ｐゴシック" charset="-128"/>
          <a:cs typeface="+mn-cs"/>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5pPr>
      <a:lvl6pPr marL="2514575"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457200">
              <a:buClr>
                <a:srgbClr val="000000"/>
              </a:buClr>
              <a:buSzPct val="100000"/>
              <a:buFont typeface="Times New Roman" charset="0"/>
              <a:buNone/>
            </a:pPr>
            <a:endParaRPr lang="en-US" sz="1800">
              <a:solidFill>
                <a:srgbClr val="37305A"/>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defTabSz="457200">
              <a:buClr>
                <a:srgbClr val="000000"/>
              </a:buClr>
              <a:buSzPct val="100000"/>
              <a:buFont typeface="Times New Roman" charset="0"/>
              <a:buNone/>
            </a:pPr>
            <a:endParaRPr lang="en-US" sz="1800">
              <a:solidFill>
                <a:srgbClr val="37305A"/>
              </a:solidFill>
              <a:cs typeface="Arial" charset="0"/>
            </a:endParaRPr>
          </a:p>
        </p:txBody>
      </p:sp>
    </p:spTree>
    <p:extLst>
      <p:ext uri="{BB962C8B-B14F-4D97-AF65-F5344CB8AC3E}">
        <p14:creationId xmlns:p14="http://schemas.microsoft.com/office/powerpoint/2010/main" val="3233014731"/>
      </p:ext>
    </p:extLst>
  </p:cSld>
  <p:clrMap bg1="lt1" tx1="dk1" bg2="lt2" tx2="dk2" accent1="accent1" accent2="accent2" accent3="accent3" accent4="accent4" accent5="accent5" accent6="accent6" hlink="hlink" folHlink="folHlink"/>
  <p:sldLayoutIdLst>
    <p:sldLayoutId id="2147487949" r:id="rId1"/>
    <p:sldLayoutId id="2147487950" r:id="rId2"/>
    <p:sldLayoutId id="2147487951" r:id="rId3"/>
    <p:sldLayoutId id="2147487952"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cs typeface="Arial" charset="0"/>
              </a:defRPr>
            </a:lvl1pPr>
          </a:lstStyle>
          <a:p>
            <a:pPr>
              <a:defRPr/>
            </a:pPr>
            <a:fld id="{FFB013BD-5475-554F-B776-151B3F9B72F8}" type="slidenum">
              <a:rPr lang="en-US"/>
              <a:pPr>
                <a:defRPr/>
              </a:pPr>
              <a:t>‹#›</a:t>
            </a:fld>
            <a:endParaRPr lang="en-US"/>
          </a:p>
        </p:txBody>
      </p:sp>
    </p:spTree>
    <p:extLst>
      <p:ext uri="{BB962C8B-B14F-4D97-AF65-F5344CB8AC3E}">
        <p14:creationId xmlns:p14="http://schemas.microsoft.com/office/powerpoint/2010/main" val="15689731"/>
      </p:ext>
    </p:extLst>
  </p:cSld>
  <p:clrMap bg1="lt1" tx1="dk1" bg2="lt2" tx2="dk2" accent1="accent1" accent2="accent2" accent3="accent3" accent4="accent4" accent5="accent5" accent6="accent6" hlink="hlink" folHlink="folHlink"/>
  <p:sldLayoutIdLst>
    <p:sldLayoutId id="2147487954" r:id="rId1"/>
    <p:sldLayoutId id="2147487955" r:id="rId2"/>
    <p:sldLayoutId id="2147487956" r:id="rId3"/>
    <p:sldLayoutId id="2147487957" r:id="rId4"/>
    <p:sldLayoutId id="2147487958" r:id="rId5"/>
    <p:sldLayoutId id="2147487959" r:id="rId6"/>
    <p:sldLayoutId id="2147487960" r:id="rId7"/>
    <p:sldLayoutId id="2147487961" r:id="rId8"/>
    <p:sldLayoutId id="2147487962" r:id="rId9"/>
    <p:sldLayoutId id="2147487963" r:id="rId10"/>
    <p:sldLayoutId id="2147487964" r:id="rId11"/>
    <p:sldLayoutId id="2147487965" r:id="rId12"/>
    <p:sldLayoutId id="2147487966" r:id="rId13"/>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575"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575"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ext Box 1"/>
          <p:cNvSpPr txBox="1">
            <a:spLocks noChangeArrowheads="1"/>
          </p:cNvSpPr>
          <p:nvPr/>
        </p:nvSpPr>
        <p:spPr bwMode="auto">
          <a:xfrm>
            <a:off x="1066800" y="1524000"/>
            <a:ext cx="6858000"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800" b="1" i="0" u="none" strike="noStrike" kern="1200" cap="none" spc="0" normalizeH="0" baseline="0" noProof="0" dirty="0">
                <a:ln>
                  <a:noFill/>
                </a:ln>
                <a:solidFill>
                  <a:srgbClr val="161645"/>
                </a:solidFill>
                <a:effectLst/>
                <a:uLnTx/>
                <a:uFillTx/>
                <a:latin typeface="Calibri" charset="0"/>
                <a:ea typeface="ＭＳ Ｐゴシック" charset="0"/>
              </a:rPr>
              <a:t>Mandatory Access Control</a:t>
            </a:r>
          </a:p>
        </p:txBody>
      </p:sp>
      <p:sp>
        <p:nvSpPr>
          <p:cNvPr id="165890" name="Text Box 2"/>
          <p:cNvSpPr txBox="1">
            <a:spLocks noChangeArrowheads="1"/>
          </p:cNvSpPr>
          <p:nvPr/>
        </p:nvSpPr>
        <p:spPr bwMode="auto">
          <a:xfrm>
            <a:off x="304800" y="3581400"/>
            <a:ext cx="8458200"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marL="0" marR="0" lvl="0" indent="0" algn="ctr" defTabSz="455613" rtl="0" eaLnBrk="1" fontAlgn="base" latinLnBrk="0" hangingPunct="1">
              <a:lnSpc>
                <a:spcPct val="100000"/>
              </a:lnSpc>
              <a:spcBef>
                <a:spcPts val="700"/>
              </a:spcBef>
              <a:spcAft>
                <a:spcPct val="0"/>
              </a:spcAft>
              <a:buClr>
                <a:srgbClr val="000000"/>
              </a:buClr>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400" b="1" i="0" u="none" strike="noStrike" kern="1200" cap="none" spc="0" normalizeH="0" baseline="0" noProof="0" dirty="0">
                <a:ln>
                  <a:noFill/>
                </a:ln>
                <a:solidFill>
                  <a:srgbClr val="161645"/>
                </a:solidFill>
                <a:effectLst/>
                <a:uLnTx/>
                <a:uFillTx/>
                <a:latin typeface="Calibri" charset="0"/>
                <a:ea typeface="ＭＳ Ｐゴシック" charset="0"/>
              </a:rPr>
              <a:t>Jeff Chase</a:t>
            </a:r>
          </a:p>
          <a:p>
            <a:pPr marL="0" marR="0" lvl="0" indent="0" algn="ctr" defTabSz="455613" rtl="0" eaLnBrk="1" fontAlgn="base" latinLnBrk="0" hangingPunct="1">
              <a:lnSpc>
                <a:spcPct val="100000"/>
              </a:lnSpc>
              <a:spcBef>
                <a:spcPts val="700"/>
              </a:spcBef>
              <a:spcAft>
                <a:spcPct val="0"/>
              </a:spcAft>
              <a:buClr>
                <a:srgbClr val="000000"/>
              </a:buClr>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400" b="1" i="0" u="none" strike="noStrike" kern="1200" cap="none" spc="0" normalizeH="0" baseline="0" noProof="0" dirty="0">
                <a:ln>
                  <a:noFill/>
                </a:ln>
                <a:solidFill>
                  <a:srgbClr val="161645"/>
                </a:solidFill>
                <a:effectLst/>
                <a:uLnTx/>
                <a:uFillTx/>
                <a:latin typeface="Calibri" charset="0"/>
                <a:ea typeface="ＭＳ Ｐゴシック" charset="0"/>
              </a:rPr>
              <a:t>Duke University</a:t>
            </a:r>
            <a:endParaRPr kumimoji="0" lang="en-US" sz="2400" b="1" i="0" u="none" strike="noStrike" kern="1200" cap="none" spc="0" normalizeH="0" baseline="0" noProof="0" dirty="0">
              <a:ln>
                <a:noFill/>
              </a:ln>
              <a:solidFill>
                <a:srgbClr val="651222"/>
              </a:solidFill>
              <a:effectLst/>
              <a:uLnTx/>
              <a:uFillTx/>
              <a:latin typeface="Calibri" charset="0"/>
              <a:ea typeface="ＭＳ Ｐゴシック" charset="0"/>
            </a:endParaRPr>
          </a:p>
        </p:txBody>
      </p:sp>
      <p:pic>
        <p:nvPicPr>
          <p:cNvPr id="6" name="Picture 2">
            <a:extLst>
              <a:ext uri="{FF2B5EF4-FFF2-40B4-BE49-F238E27FC236}">
                <a16:creationId xmlns:a16="http://schemas.microsoft.com/office/drawing/2014/main" id="{6054F8DC-C5FF-C04E-B25D-D57C539F94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8067" y="2705100"/>
            <a:ext cx="2441011" cy="2209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E97074C-CE88-444A-B14A-398A5815004E}"/>
              </a:ext>
            </a:extLst>
          </p:cNvPr>
          <p:cNvSpPr txBox="1"/>
          <p:nvPr/>
        </p:nvSpPr>
        <p:spPr>
          <a:xfrm>
            <a:off x="7189820" y="4872335"/>
            <a:ext cx="1144865" cy="461665"/>
          </a:xfrm>
          <a:prstGeom prst="rect">
            <a:avLst/>
          </a:prstGeom>
          <a:noFill/>
        </p:spPr>
        <p:txBody>
          <a:bodyPr wrap="none" rtlCol="0">
            <a:spAutoFit/>
          </a:bodyPr>
          <a:lstStyle/>
          <a:p>
            <a:r>
              <a:rPr lang="en-US" dirty="0" err="1">
                <a:solidFill>
                  <a:schemeClr val="bg1">
                    <a:lumMod val="50000"/>
                  </a:schemeClr>
                </a:solidFill>
              </a:rPr>
              <a:t>selinux</a:t>
            </a:r>
            <a:endParaRPr lang="en-US" dirty="0">
              <a:solidFill>
                <a:schemeClr val="bg1">
                  <a:lumMod val="50000"/>
                </a:schemeClr>
              </a:solidFill>
            </a:endParaRPr>
          </a:p>
        </p:txBody>
      </p:sp>
    </p:spTree>
    <p:extLst>
      <p:ext uri="{BB962C8B-B14F-4D97-AF65-F5344CB8AC3E}">
        <p14:creationId xmlns:p14="http://schemas.microsoft.com/office/powerpoint/2010/main" val="146857738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ACLs and Unix file access control</a:t>
            </a:r>
          </a:p>
        </p:txBody>
      </p:sp>
      <p:sp>
        <p:nvSpPr>
          <p:cNvPr id="3" name="Content Placeholder 2"/>
          <p:cNvSpPr>
            <a:spLocks noGrp="1"/>
          </p:cNvSpPr>
          <p:nvPr>
            <p:ph idx="1"/>
          </p:nvPr>
        </p:nvSpPr>
        <p:spPr>
          <a:xfrm>
            <a:off x="457217" y="1447806"/>
            <a:ext cx="8226425" cy="4111625"/>
          </a:xfrm>
        </p:spPr>
        <p:txBody>
          <a:bodyPr/>
          <a:lstStyle/>
          <a:p>
            <a:r>
              <a:rPr lang="en-US" sz="2400" b="0" dirty="0"/>
              <a:t>“Vanilla Unix” supports a </a:t>
            </a:r>
            <a:r>
              <a:rPr lang="en-US" sz="2400" dirty="0"/>
              <a:t>limited</a:t>
            </a:r>
            <a:r>
              <a:rPr lang="en-US" sz="2400" b="0" dirty="0"/>
              <a:t> form of ACL</a:t>
            </a:r>
          </a:p>
          <a:p>
            <a:pPr lvl="1"/>
            <a:r>
              <a:rPr lang="en-US" sz="2000" b="0" dirty="0"/>
              <a:t>read/write/execute for owner/owning-group/other</a:t>
            </a:r>
          </a:p>
          <a:p>
            <a:pPr lvl="1"/>
            <a:r>
              <a:rPr lang="en-US" sz="2000" b="0" dirty="0"/>
              <a:t>Owner can grant access to other users.</a:t>
            </a:r>
          </a:p>
          <a:p>
            <a:pPr lvl="1"/>
            <a:r>
              <a:rPr lang="en-US" sz="2000" b="0" dirty="0"/>
              <a:t>But you can’t grant access to users not in owning-group unless you grant access to </a:t>
            </a:r>
            <a:r>
              <a:rPr lang="en-US" sz="2000" dirty="0"/>
              <a:t>everyone</a:t>
            </a:r>
            <a:r>
              <a:rPr lang="en-US" sz="2000" b="0" dirty="0"/>
              <a:t>.</a:t>
            </a:r>
          </a:p>
          <a:p>
            <a:pPr lvl="1"/>
            <a:r>
              <a:rPr lang="en-US" sz="2000" b="0" dirty="0"/>
              <a:t>Efficient, but not very expressive.</a:t>
            </a:r>
          </a:p>
          <a:p>
            <a:r>
              <a:rPr lang="en-US" sz="2400" b="0" dirty="0"/>
              <a:t>It is an example of Discretionary Access Control (DAC).</a:t>
            </a:r>
          </a:p>
          <a:p>
            <a:pPr lvl="1"/>
            <a:r>
              <a:rPr lang="en-US" sz="2000" b="0" dirty="0"/>
              <a:t>Alice can write whatever she wants into her files, and give anyone she wants access to those files.</a:t>
            </a:r>
          </a:p>
          <a:p>
            <a:r>
              <a:rPr lang="en-US" sz="2400" b="0" dirty="0"/>
              <a:t>DAC is vulnerable to </a:t>
            </a:r>
            <a:r>
              <a:rPr lang="en-US" sz="2400" dirty="0"/>
              <a:t>information leakage</a:t>
            </a:r>
            <a:r>
              <a:rPr lang="en-US" sz="2400" b="0" dirty="0"/>
              <a:t>.</a:t>
            </a:r>
          </a:p>
          <a:p>
            <a:pPr lvl="1"/>
            <a:r>
              <a:rPr lang="en-US" sz="2000" b="0" dirty="0"/>
              <a:t>What if Alice gives access to her secret file to Bob, and Bob makes a copy and gives access to Everyone?   Can the system prevent that?</a:t>
            </a:r>
          </a:p>
        </p:txBody>
      </p:sp>
    </p:spTree>
    <p:extLst>
      <p:ext uri="{BB962C8B-B14F-4D97-AF65-F5344CB8AC3E}">
        <p14:creationId xmlns:p14="http://schemas.microsoft.com/office/powerpoint/2010/main" val="241263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Mandatory Access Control (MAC)</a:t>
            </a:r>
          </a:p>
        </p:txBody>
      </p:sp>
      <p:sp>
        <p:nvSpPr>
          <p:cNvPr id="3" name="Content Placeholder 2"/>
          <p:cNvSpPr>
            <a:spLocks noGrp="1"/>
          </p:cNvSpPr>
          <p:nvPr>
            <p:ph idx="1"/>
          </p:nvPr>
        </p:nvSpPr>
        <p:spPr/>
        <p:txBody>
          <a:bodyPr/>
          <a:lstStyle/>
          <a:p>
            <a:r>
              <a:rPr lang="en-US" sz="2400" b="0" dirty="0"/>
              <a:t>A MAC system enforces a system-wide information security policy.</a:t>
            </a:r>
          </a:p>
          <a:p>
            <a:r>
              <a:rPr lang="en-US" sz="2400" b="0" dirty="0"/>
              <a:t>Requires </a:t>
            </a:r>
            <a:r>
              <a:rPr lang="en-US" sz="2400" dirty="0"/>
              <a:t>information flow control</a:t>
            </a:r>
            <a:r>
              <a:rPr lang="en-US" sz="2400" b="0" dirty="0"/>
              <a:t>: track process data accesses and disallow “unsafe” flows.</a:t>
            </a:r>
          </a:p>
          <a:p>
            <a:r>
              <a:rPr lang="en-US" sz="2400" b="0" dirty="0"/>
              <a:t>E.g., if a process reads secret data, don’t let it write into a network socket that exports data out of the system.</a:t>
            </a:r>
          </a:p>
          <a:p>
            <a:r>
              <a:rPr lang="en-US" sz="2400" b="0" dirty="0"/>
              <a:t>Classic example:</a:t>
            </a:r>
          </a:p>
          <a:p>
            <a:pPr lvl="1"/>
            <a:r>
              <a:rPr lang="en-US" sz="2000" dirty="0"/>
              <a:t>Compartmentalize</a:t>
            </a:r>
            <a:r>
              <a:rPr lang="en-US" sz="2000" b="0" dirty="0"/>
              <a:t> (</a:t>
            </a:r>
            <a:r>
              <a:rPr lang="en-US" sz="2000" dirty="0"/>
              <a:t>tag</a:t>
            </a:r>
            <a:r>
              <a:rPr lang="en-US" sz="2000" b="0" dirty="0"/>
              <a:t>) data by topic/owner and secrecy level.</a:t>
            </a:r>
          </a:p>
          <a:p>
            <a:pPr lvl="1"/>
            <a:r>
              <a:rPr lang="en-US" sz="2000" b="0" dirty="0"/>
              <a:t>Track data flows and </a:t>
            </a:r>
            <a:r>
              <a:rPr lang="en-US" sz="2000" dirty="0"/>
              <a:t>label</a:t>
            </a:r>
            <a:r>
              <a:rPr lang="en-US" sz="2000" b="0" dirty="0"/>
              <a:t> all processes and files with the (compartment, level) pairs they have “seen” or “may contain”. </a:t>
            </a:r>
          </a:p>
          <a:p>
            <a:pPr lvl="1"/>
            <a:r>
              <a:rPr lang="en-US" sz="2000" b="0" dirty="0"/>
              <a:t>Grant subjects </a:t>
            </a:r>
            <a:r>
              <a:rPr lang="en-US" sz="2000" dirty="0"/>
              <a:t>clearance</a:t>
            </a:r>
            <a:r>
              <a:rPr lang="en-US" sz="2000" b="0" dirty="0"/>
              <a:t> for specific topics at specific levels.</a:t>
            </a:r>
          </a:p>
          <a:p>
            <a:pPr lvl="1"/>
            <a:r>
              <a:rPr lang="en-US" sz="2000" b="0" dirty="0"/>
              <a:t>Disallow flows that don’t comply with the policy.</a:t>
            </a:r>
          </a:p>
          <a:p>
            <a:endParaRPr lang="en-US" sz="2400" b="0" dirty="0"/>
          </a:p>
        </p:txBody>
      </p:sp>
    </p:spTree>
    <p:extLst>
      <p:ext uri="{BB962C8B-B14F-4D97-AF65-F5344CB8AC3E}">
        <p14:creationId xmlns:p14="http://schemas.microsoft.com/office/powerpoint/2010/main" val="250907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Title 1"/>
          <p:cNvSpPr>
            <a:spLocks noGrp="1"/>
          </p:cNvSpPr>
          <p:nvPr>
            <p:ph type="title"/>
          </p:nvPr>
        </p:nvSpPr>
        <p:spPr/>
        <p:txBody>
          <a:bodyPr/>
          <a:lstStyle/>
          <a:p>
            <a:r>
              <a:rPr lang="en-US" dirty="0">
                <a:latin typeface="Arial" charset="0"/>
                <a:ea typeface="ＭＳ Ｐゴシック" charset="0"/>
              </a:rPr>
              <a:t>Information flow and leakage</a:t>
            </a:r>
          </a:p>
        </p:txBody>
      </p:sp>
      <p:sp>
        <p:nvSpPr>
          <p:cNvPr id="14" name="Rectangle 13"/>
          <p:cNvSpPr/>
          <p:nvPr/>
        </p:nvSpPr>
        <p:spPr bwMode="auto">
          <a:xfrm>
            <a:off x="762000" y="2895600"/>
            <a:ext cx="1143000" cy="5334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91211" tIns="45605" rIns="91211" bIns="45605"/>
          <a:lstStyle/>
          <a:p>
            <a:pPr>
              <a:buClr>
                <a:srgbClr val="000000"/>
              </a:buClr>
              <a:buSzPct val="100000"/>
              <a:defRPr/>
            </a:pPr>
            <a:endParaRPr lang="en-US" sz="1800">
              <a:cs typeface="Arial" charset="0"/>
            </a:endParaRPr>
          </a:p>
        </p:txBody>
      </p:sp>
      <p:sp>
        <p:nvSpPr>
          <p:cNvPr id="160776" name="Text Box 49"/>
          <p:cNvSpPr txBox="1">
            <a:spLocks noChangeArrowheads="1"/>
          </p:cNvSpPr>
          <p:nvPr/>
        </p:nvSpPr>
        <p:spPr bwMode="auto">
          <a:xfrm>
            <a:off x="800100" y="2952765"/>
            <a:ext cx="1143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2101" eaLnBrk="1" hangingPunct="1"/>
            <a:r>
              <a:rPr lang="en-US" sz="2000" dirty="0">
                <a:solidFill>
                  <a:srgbClr val="000000"/>
                </a:solidFill>
                <a:cs typeface="Arial" charset="0"/>
              </a:rPr>
              <a:t>P1</a:t>
            </a:r>
            <a:endParaRPr lang="en-US" sz="2000" dirty="0">
              <a:solidFill>
                <a:srgbClr val="800080"/>
              </a:solidFill>
              <a:cs typeface="Arial" charset="0"/>
            </a:endParaRPr>
          </a:p>
        </p:txBody>
      </p:sp>
      <p:cxnSp>
        <p:nvCxnSpPr>
          <p:cNvPr id="160778" name="Straight Connector 292"/>
          <p:cNvCxnSpPr>
            <a:cxnSpLocks noChangeShapeType="1"/>
          </p:cNvCxnSpPr>
          <p:nvPr/>
        </p:nvCxnSpPr>
        <p:spPr bwMode="auto">
          <a:xfrm flipV="1">
            <a:off x="1333500" y="2514600"/>
            <a:ext cx="0" cy="3810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160779" name="Straight Connector 292"/>
          <p:cNvCxnSpPr>
            <a:cxnSpLocks noChangeShapeType="1"/>
          </p:cNvCxnSpPr>
          <p:nvPr/>
        </p:nvCxnSpPr>
        <p:spPr bwMode="auto">
          <a:xfrm rot="-5400000" flipH="1" flipV="1">
            <a:off x="2590800" y="2438417"/>
            <a:ext cx="0" cy="13716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29" name="Rectangle 28"/>
          <p:cNvSpPr/>
          <p:nvPr/>
        </p:nvSpPr>
        <p:spPr bwMode="auto">
          <a:xfrm>
            <a:off x="3276600" y="3017838"/>
            <a:ext cx="647700" cy="533400"/>
          </a:xfrm>
          <a:prstGeom prst="rect">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lIns="91211" tIns="45605" rIns="91211" bIns="45605"/>
          <a:lstStyle/>
          <a:p>
            <a:pPr>
              <a:buClr>
                <a:srgbClr val="000000"/>
              </a:buClr>
              <a:buSzPct val="100000"/>
              <a:defRPr/>
            </a:pPr>
            <a:endParaRPr lang="en-US" sz="1800">
              <a:cs typeface="Arial" charset="0"/>
            </a:endParaRPr>
          </a:p>
        </p:txBody>
      </p:sp>
      <p:sp>
        <p:nvSpPr>
          <p:cNvPr id="160781" name="Text Box 49"/>
          <p:cNvSpPr txBox="1">
            <a:spLocks noChangeArrowheads="1"/>
          </p:cNvSpPr>
          <p:nvPr/>
        </p:nvSpPr>
        <p:spPr bwMode="auto">
          <a:xfrm>
            <a:off x="3314700" y="3075001"/>
            <a:ext cx="609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2101" eaLnBrk="1" hangingPunct="1"/>
            <a:r>
              <a:rPr lang="en-US" sz="2000" dirty="0">
                <a:cs typeface="Arial" charset="0"/>
              </a:rPr>
              <a:t>foo</a:t>
            </a:r>
          </a:p>
        </p:txBody>
      </p:sp>
      <p:sp>
        <p:nvSpPr>
          <p:cNvPr id="31" name="Oval 30"/>
          <p:cNvSpPr/>
          <p:nvPr/>
        </p:nvSpPr>
        <p:spPr bwMode="auto">
          <a:xfrm flipV="1">
            <a:off x="3276600" y="2998796"/>
            <a:ext cx="647700" cy="60325"/>
          </a:xfrm>
          <a:prstGeom prst="ellipse">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lIns="91211" tIns="45605" rIns="91211" bIns="45605"/>
          <a:lstStyle/>
          <a:p>
            <a:pPr>
              <a:buClr>
                <a:srgbClr val="000000"/>
              </a:buClr>
              <a:buSzPct val="100000"/>
              <a:defRPr/>
            </a:pPr>
            <a:endParaRPr lang="en-US" sz="1800">
              <a:cs typeface="Arial" charset="0"/>
            </a:endParaRPr>
          </a:p>
        </p:txBody>
      </p:sp>
      <p:sp>
        <p:nvSpPr>
          <p:cNvPr id="32" name="Oval 31"/>
          <p:cNvSpPr/>
          <p:nvPr/>
        </p:nvSpPr>
        <p:spPr bwMode="auto">
          <a:xfrm flipV="1">
            <a:off x="3276600" y="3521075"/>
            <a:ext cx="647700" cy="60325"/>
          </a:xfrm>
          <a:prstGeom prst="ellipse">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lIns="91211" tIns="45605" rIns="91211" bIns="45605"/>
          <a:lstStyle/>
          <a:p>
            <a:pPr>
              <a:buClr>
                <a:srgbClr val="000000"/>
              </a:buClr>
              <a:buSzPct val="100000"/>
              <a:defRPr/>
            </a:pPr>
            <a:endParaRPr lang="en-US" sz="1800">
              <a:cs typeface="Arial" charset="0"/>
            </a:endParaRPr>
          </a:p>
        </p:txBody>
      </p:sp>
      <p:sp>
        <p:nvSpPr>
          <p:cNvPr id="38" name="Rectangle 37"/>
          <p:cNvSpPr/>
          <p:nvPr/>
        </p:nvSpPr>
        <p:spPr bwMode="auto">
          <a:xfrm>
            <a:off x="5295900" y="3276600"/>
            <a:ext cx="1143000" cy="5334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91211" tIns="45605" rIns="91211" bIns="45605"/>
          <a:lstStyle/>
          <a:p>
            <a:pPr>
              <a:buClr>
                <a:srgbClr val="000000"/>
              </a:buClr>
              <a:buSzPct val="100000"/>
              <a:defRPr/>
            </a:pPr>
            <a:endParaRPr lang="en-US" sz="1800">
              <a:cs typeface="Arial" charset="0"/>
            </a:endParaRPr>
          </a:p>
        </p:txBody>
      </p:sp>
      <p:sp>
        <p:nvSpPr>
          <p:cNvPr id="160790" name="Text Box 49"/>
          <p:cNvSpPr txBox="1">
            <a:spLocks noChangeArrowheads="1"/>
          </p:cNvSpPr>
          <p:nvPr/>
        </p:nvSpPr>
        <p:spPr bwMode="auto">
          <a:xfrm>
            <a:off x="5334000" y="3333760"/>
            <a:ext cx="1143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2101" eaLnBrk="1" hangingPunct="1"/>
            <a:r>
              <a:rPr lang="en-US" sz="2000" dirty="0">
                <a:solidFill>
                  <a:srgbClr val="000000"/>
                </a:solidFill>
                <a:cs typeface="Arial" charset="0"/>
              </a:rPr>
              <a:t>P2</a:t>
            </a:r>
            <a:endParaRPr lang="en-US" sz="2000" dirty="0">
              <a:solidFill>
                <a:srgbClr val="800080"/>
              </a:solidFill>
              <a:cs typeface="Arial" charset="0"/>
            </a:endParaRPr>
          </a:p>
        </p:txBody>
      </p:sp>
      <p:cxnSp>
        <p:nvCxnSpPr>
          <p:cNvPr id="160791" name="Straight Connector 292"/>
          <p:cNvCxnSpPr>
            <a:cxnSpLocks noChangeShapeType="1"/>
          </p:cNvCxnSpPr>
          <p:nvPr/>
        </p:nvCxnSpPr>
        <p:spPr bwMode="auto">
          <a:xfrm flipV="1">
            <a:off x="5867400" y="2514600"/>
            <a:ext cx="0" cy="7620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160793" name="Straight Connector 292"/>
          <p:cNvCxnSpPr>
            <a:cxnSpLocks noChangeShapeType="1"/>
          </p:cNvCxnSpPr>
          <p:nvPr/>
        </p:nvCxnSpPr>
        <p:spPr bwMode="auto">
          <a:xfrm rot="16200000" flipH="1" flipV="1">
            <a:off x="4610100" y="2743217"/>
            <a:ext cx="0" cy="13716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49" name="Rectangle 48"/>
          <p:cNvSpPr/>
          <p:nvPr/>
        </p:nvSpPr>
        <p:spPr>
          <a:xfrm>
            <a:off x="1973263" y="2789240"/>
            <a:ext cx="1455737" cy="334962"/>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1800" kern="0" dirty="0" err="1">
                <a:solidFill>
                  <a:schemeClr val="accent3"/>
                </a:solidFill>
              </a:rPr>
              <a:t>creat</a:t>
            </a:r>
            <a:r>
              <a:rPr lang="en-US" sz="1800" kern="0" dirty="0">
                <a:solidFill>
                  <a:schemeClr val="accent3"/>
                </a:solidFill>
              </a:rPr>
              <a:t>(“foo”)</a:t>
            </a:r>
            <a:endParaRPr lang="en-US" sz="3200" kern="0" dirty="0">
              <a:solidFill>
                <a:schemeClr val="accent3"/>
              </a:solidFill>
            </a:endParaRPr>
          </a:p>
        </p:txBody>
      </p:sp>
      <p:sp>
        <p:nvSpPr>
          <p:cNvPr id="50" name="Rectangle 49"/>
          <p:cNvSpPr/>
          <p:nvPr/>
        </p:nvSpPr>
        <p:spPr>
          <a:xfrm>
            <a:off x="1973263" y="3140075"/>
            <a:ext cx="1455737" cy="334963"/>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1800" kern="0" dirty="0" err="1">
                <a:solidFill>
                  <a:schemeClr val="accent3"/>
                </a:solidFill>
              </a:rPr>
              <a:t>write,close</a:t>
            </a:r>
            <a:endParaRPr lang="en-US" sz="3200" kern="0" dirty="0">
              <a:solidFill>
                <a:schemeClr val="accent3"/>
              </a:solidFill>
            </a:endParaRPr>
          </a:p>
        </p:txBody>
      </p:sp>
      <p:sp>
        <p:nvSpPr>
          <p:cNvPr id="51" name="Rectangle 50"/>
          <p:cNvSpPr/>
          <p:nvPr/>
        </p:nvSpPr>
        <p:spPr>
          <a:xfrm>
            <a:off x="4038600" y="3074998"/>
            <a:ext cx="1455738" cy="334962"/>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1800" kern="0" dirty="0">
                <a:solidFill>
                  <a:schemeClr val="accent3"/>
                </a:solidFill>
              </a:rPr>
              <a:t>open(“foo”)</a:t>
            </a:r>
            <a:endParaRPr lang="en-US" sz="3200" kern="0" dirty="0">
              <a:solidFill>
                <a:schemeClr val="accent3"/>
              </a:solidFill>
            </a:endParaRPr>
          </a:p>
        </p:txBody>
      </p:sp>
      <p:sp>
        <p:nvSpPr>
          <p:cNvPr id="52" name="Rectangle 51"/>
          <p:cNvSpPr/>
          <p:nvPr/>
        </p:nvSpPr>
        <p:spPr>
          <a:xfrm>
            <a:off x="4335480" y="3429017"/>
            <a:ext cx="1455737" cy="334963"/>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1800" kern="0" dirty="0">
                <a:solidFill>
                  <a:schemeClr val="accent3"/>
                </a:solidFill>
              </a:rPr>
              <a:t>read</a:t>
            </a:r>
            <a:endParaRPr lang="en-US" sz="3200" kern="0" dirty="0">
              <a:solidFill>
                <a:schemeClr val="accent3"/>
              </a:solidFill>
            </a:endParaRPr>
          </a:p>
        </p:txBody>
      </p:sp>
      <p:sp>
        <p:nvSpPr>
          <p:cNvPr id="55" name="Rectangle 54"/>
          <p:cNvSpPr/>
          <p:nvPr/>
        </p:nvSpPr>
        <p:spPr>
          <a:xfrm>
            <a:off x="2743200" y="3717925"/>
            <a:ext cx="1676400" cy="334963"/>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1800" kern="0" dirty="0">
                <a:solidFill>
                  <a:schemeClr val="tx1"/>
                </a:solidFill>
              </a:rPr>
              <a:t>owner=“</a:t>
            </a:r>
            <a:r>
              <a:rPr lang="en-US" sz="1800" kern="0" dirty="0" err="1">
                <a:solidFill>
                  <a:schemeClr val="tx1"/>
                </a:solidFill>
              </a:rPr>
              <a:t>alice</a:t>
            </a:r>
            <a:r>
              <a:rPr lang="en-US" sz="1800" kern="0" dirty="0">
                <a:solidFill>
                  <a:schemeClr val="tx1"/>
                </a:solidFill>
              </a:rPr>
              <a:t>”</a:t>
            </a:r>
            <a:endParaRPr lang="en-US" sz="3200" kern="0" dirty="0">
              <a:solidFill>
                <a:schemeClr val="tx1"/>
              </a:solidFill>
            </a:endParaRPr>
          </a:p>
        </p:txBody>
      </p:sp>
      <p:sp>
        <p:nvSpPr>
          <p:cNvPr id="56" name="Rectangle 55"/>
          <p:cNvSpPr/>
          <p:nvPr/>
        </p:nvSpPr>
        <p:spPr>
          <a:xfrm>
            <a:off x="762000" y="3471863"/>
            <a:ext cx="1676400" cy="334962"/>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1800" kern="0" dirty="0" err="1">
                <a:solidFill>
                  <a:schemeClr val="tx1"/>
                </a:solidFill>
              </a:rPr>
              <a:t>uid</a:t>
            </a:r>
            <a:r>
              <a:rPr lang="en-US" sz="1800" kern="0" dirty="0">
                <a:solidFill>
                  <a:schemeClr val="tx1"/>
                </a:solidFill>
              </a:rPr>
              <a:t>=“</a:t>
            </a:r>
            <a:r>
              <a:rPr lang="en-US" sz="1800" kern="0" dirty="0" err="1">
                <a:solidFill>
                  <a:schemeClr val="tx1"/>
                </a:solidFill>
              </a:rPr>
              <a:t>alice</a:t>
            </a:r>
            <a:r>
              <a:rPr lang="en-US" sz="1800" kern="0" dirty="0">
                <a:solidFill>
                  <a:schemeClr val="tx1"/>
                </a:solidFill>
              </a:rPr>
              <a:t>”</a:t>
            </a:r>
            <a:endParaRPr lang="en-US" sz="3200" kern="0" dirty="0">
              <a:solidFill>
                <a:schemeClr val="tx1"/>
              </a:solidFill>
            </a:endParaRPr>
          </a:p>
        </p:txBody>
      </p:sp>
      <p:sp>
        <p:nvSpPr>
          <p:cNvPr id="57" name="Rectangle 56"/>
          <p:cNvSpPr/>
          <p:nvPr/>
        </p:nvSpPr>
        <p:spPr>
          <a:xfrm>
            <a:off x="5334000" y="3819535"/>
            <a:ext cx="1676400" cy="334963"/>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1800" kern="0" dirty="0" err="1">
                <a:solidFill>
                  <a:schemeClr val="tx1"/>
                </a:solidFill>
              </a:rPr>
              <a:t>uid</a:t>
            </a:r>
            <a:r>
              <a:rPr lang="en-US" sz="1800" kern="0" dirty="0">
                <a:solidFill>
                  <a:schemeClr val="tx1"/>
                </a:solidFill>
              </a:rPr>
              <a:t>=“bob”</a:t>
            </a:r>
            <a:endParaRPr lang="en-US" sz="3200" kern="0" dirty="0">
              <a:solidFill>
                <a:schemeClr val="tx1"/>
              </a:solidFill>
            </a:endParaRPr>
          </a:p>
        </p:txBody>
      </p:sp>
      <p:grpSp>
        <p:nvGrpSpPr>
          <p:cNvPr id="160802" name="Group 11"/>
          <p:cNvGrpSpPr>
            <a:grpSpLocks/>
          </p:cNvGrpSpPr>
          <p:nvPr/>
        </p:nvGrpSpPr>
        <p:grpSpPr bwMode="auto">
          <a:xfrm>
            <a:off x="1144588" y="1711342"/>
            <a:ext cx="531812" cy="650875"/>
            <a:chOff x="1970088" y="3170238"/>
            <a:chExt cx="1152525" cy="2058987"/>
          </a:xfrm>
        </p:grpSpPr>
        <p:sp>
          <p:nvSpPr>
            <p:cNvPr id="44" name="Line 2"/>
            <p:cNvSpPr>
              <a:spLocks noChangeShapeType="1"/>
            </p:cNvSpPr>
            <p:nvPr/>
          </p:nvSpPr>
          <p:spPr bwMode="auto">
            <a:xfrm>
              <a:off x="2427657" y="3627234"/>
              <a:ext cx="0" cy="913989"/>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45" name="Line 3"/>
            <p:cNvSpPr>
              <a:spLocks noChangeShapeType="1"/>
            </p:cNvSpPr>
            <p:nvPr/>
          </p:nvSpPr>
          <p:spPr bwMode="auto">
            <a:xfrm flipV="1">
              <a:off x="2200592" y="4541224"/>
              <a:ext cx="227065" cy="68800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58" name="Line 4"/>
            <p:cNvSpPr>
              <a:spLocks noChangeShapeType="1"/>
            </p:cNvSpPr>
            <p:nvPr/>
          </p:nvSpPr>
          <p:spPr bwMode="auto">
            <a:xfrm flipH="1" flipV="1">
              <a:off x="2427657" y="4541224"/>
              <a:ext cx="230506" cy="68800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59" name="Line 5"/>
            <p:cNvSpPr>
              <a:spLocks noChangeShapeType="1"/>
            </p:cNvSpPr>
            <p:nvPr/>
          </p:nvSpPr>
          <p:spPr bwMode="auto">
            <a:xfrm flipH="1">
              <a:off x="2424218" y="3737716"/>
              <a:ext cx="629588" cy="12052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60" name="Line 6"/>
            <p:cNvSpPr>
              <a:spLocks noChangeShapeType="1"/>
            </p:cNvSpPr>
            <p:nvPr/>
          </p:nvSpPr>
          <p:spPr bwMode="auto">
            <a:xfrm flipV="1">
              <a:off x="1970088" y="3853219"/>
              <a:ext cx="457569" cy="46201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61" name="Oval 7"/>
            <p:cNvSpPr>
              <a:spLocks noChangeArrowheads="1"/>
            </p:cNvSpPr>
            <p:nvPr/>
          </p:nvSpPr>
          <p:spPr bwMode="auto">
            <a:xfrm>
              <a:off x="2200592" y="3170238"/>
              <a:ext cx="454130" cy="456996"/>
            </a:xfrm>
            <a:prstGeom prst="ellipse">
              <a:avLst/>
            </a:prstGeom>
            <a:solidFill>
              <a:srgbClr val="99CCFF">
                <a:alpha val="0"/>
              </a:srgbClr>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2" name="Rectangle 13"/>
            <p:cNvSpPr>
              <a:spLocks noChangeArrowheads="1"/>
            </p:cNvSpPr>
            <p:nvPr/>
          </p:nvSpPr>
          <p:spPr bwMode="auto">
            <a:xfrm>
              <a:off x="2892109" y="3612167"/>
              <a:ext cx="230504" cy="225988"/>
            </a:xfrm>
            <a:prstGeom prst="rect">
              <a:avLst/>
            </a:prstGeom>
            <a:solidFill>
              <a:srgbClr val="5C8526"/>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3" name="Rectangle 25"/>
            <p:cNvSpPr>
              <a:spLocks noChangeArrowheads="1"/>
            </p:cNvSpPr>
            <p:nvPr/>
          </p:nvSpPr>
          <p:spPr bwMode="auto">
            <a:xfrm>
              <a:off x="2431098" y="3838155"/>
              <a:ext cx="137615" cy="140614"/>
            </a:xfrm>
            <a:prstGeom prst="rect">
              <a:avLst/>
            </a:prstGeom>
            <a:solidFill>
              <a:srgbClr val="FFFF66"/>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nvGrpSpPr>
          <p:cNvPr id="160803" name="Group 11"/>
          <p:cNvGrpSpPr>
            <a:grpSpLocks/>
          </p:cNvGrpSpPr>
          <p:nvPr/>
        </p:nvGrpSpPr>
        <p:grpSpPr bwMode="auto">
          <a:xfrm>
            <a:off x="5638817" y="1690688"/>
            <a:ext cx="531813" cy="650875"/>
            <a:chOff x="1970088" y="3170238"/>
            <a:chExt cx="1152525" cy="2058987"/>
          </a:xfrm>
        </p:grpSpPr>
        <p:sp>
          <p:nvSpPr>
            <p:cNvPr id="65" name="Line 2"/>
            <p:cNvSpPr>
              <a:spLocks noChangeShapeType="1"/>
            </p:cNvSpPr>
            <p:nvPr/>
          </p:nvSpPr>
          <p:spPr bwMode="auto">
            <a:xfrm>
              <a:off x="2427658" y="3627231"/>
              <a:ext cx="0" cy="913989"/>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66" name="Line 3"/>
            <p:cNvSpPr>
              <a:spLocks noChangeShapeType="1"/>
            </p:cNvSpPr>
            <p:nvPr/>
          </p:nvSpPr>
          <p:spPr bwMode="auto">
            <a:xfrm flipV="1">
              <a:off x="2200594" y="4541220"/>
              <a:ext cx="227064" cy="68800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67" name="Line 4"/>
            <p:cNvSpPr>
              <a:spLocks noChangeShapeType="1"/>
            </p:cNvSpPr>
            <p:nvPr/>
          </p:nvSpPr>
          <p:spPr bwMode="auto">
            <a:xfrm flipH="1" flipV="1">
              <a:off x="2427658" y="4541220"/>
              <a:ext cx="230504" cy="68800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68" name="Line 5"/>
            <p:cNvSpPr>
              <a:spLocks noChangeShapeType="1"/>
            </p:cNvSpPr>
            <p:nvPr/>
          </p:nvSpPr>
          <p:spPr bwMode="auto">
            <a:xfrm flipH="1">
              <a:off x="2424217" y="3737713"/>
              <a:ext cx="629589" cy="12052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69" name="Line 6"/>
            <p:cNvSpPr>
              <a:spLocks noChangeShapeType="1"/>
            </p:cNvSpPr>
            <p:nvPr/>
          </p:nvSpPr>
          <p:spPr bwMode="auto">
            <a:xfrm flipV="1">
              <a:off x="1970088" y="3853219"/>
              <a:ext cx="457570" cy="46201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70" name="Oval 7"/>
            <p:cNvSpPr>
              <a:spLocks noChangeArrowheads="1"/>
            </p:cNvSpPr>
            <p:nvPr/>
          </p:nvSpPr>
          <p:spPr bwMode="auto">
            <a:xfrm>
              <a:off x="2200594" y="3170238"/>
              <a:ext cx="454129" cy="456993"/>
            </a:xfrm>
            <a:prstGeom prst="ellipse">
              <a:avLst/>
            </a:prstGeom>
            <a:solidFill>
              <a:srgbClr val="99CCFF">
                <a:alpha val="0"/>
              </a:srgbClr>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1" name="Rectangle 13"/>
            <p:cNvSpPr>
              <a:spLocks noChangeArrowheads="1"/>
            </p:cNvSpPr>
            <p:nvPr/>
          </p:nvSpPr>
          <p:spPr bwMode="auto">
            <a:xfrm>
              <a:off x="2892107" y="3612167"/>
              <a:ext cx="230506" cy="225985"/>
            </a:xfrm>
            <a:prstGeom prst="rect">
              <a:avLst/>
            </a:prstGeom>
            <a:solidFill>
              <a:srgbClr val="5C8526"/>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2" name="Rectangle 25"/>
            <p:cNvSpPr>
              <a:spLocks noChangeArrowheads="1"/>
            </p:cNvSpPr>
            <p:nvPr/>
          </p:nvSpPr>
          <p:spPr bwMode="auto">
            <a:xfrm>
              <a:off x="2431098" y="3838152"/>
              <a:ext cx="137615" cy="140614"/>
            </a:xfrm>
            <a:prstGeom prst="rect">
              <a:avLst/>
            </a:prstGeom>
            <a:solidFill>
              <a:srgbClr val="FFFF66"/>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sp>
        <p:nvSpPr>
          <p:cNvPr id="73" name="Rectangle 72"/>
          <p:cNvSpPr/>
          <p:nvPr/>
        </p:nvSpPr>
        <p:spPr>
          <a:xfrm>
            <a:off x="457200" y="1785938"/>
            <a:ext cx="838200" cy="361950"/>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2000" kern="0" dirty="0">
                <a:solidFill>
                  <a:schemeClr val="accent3"/>
                </a:solidFill>
              </a:rPr>
              <a:t>Alice</a:t>
            </a:r>
            <a:endParaRPr lang="en-US" sz="3600" kern="0" dirty="0">
              <a:solidFill>
                <a:schemeClr val="accent3"/>
              </a:solidFill>
            </a:endParaRPr>
          </a:p>
        </p:txBody>
      </p:sp>
      <p:sp>
        <p:nvSpPr>
          <p:cNvPr id="75" name="Rectangle 74"/>
          <p:cNvSpPr/>
          <p:nvPr/>
        </p:nvSpPr>
        <p:spPr>
          <a:xfrm>
            <a:off x="6278563" y="1676404"/>
            <a:ext cx="838200" cy="361950"/>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2000" kern="0" dirty="0">
                <a:solidFill>
                  <a:schemeClr val="accent3"/>
                </a:solidFill>
              </a:rPr>
              <a:t>Bob</a:t>
            </a:r>
            <a:endParaRPr lang="en-US" sz="3600" kern="0" dirty="0">
              <a:solidFill>
                <a:schemeClr val="accent3"/>
              </a:solidFill>
            </a:endParaRPr>
          </a:p>
        </p:txBody>
      </p:sp>
      <p:cxnSp>
        <p:nvCxnSpPr>
          <p:cNvPr id="64" name="Straight Connector 292"/>
          <p:cNvCxnSpPr>
            <a:cxnSpLocks noChangeShapeType="1"/>
          </p:cNvCxnSpPr>
          <p:nvPr/>
        </p:nvCxnSpPr>
        <p:spPr bwMode="auto">
          <a:xfrm flipV="1">
            <a:off x="5867400" y="4191000"/>
            <a:ext cx="0" cy="7620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74" name="Straight Connector 292"/>
          <p:cNvCxnSpPr>
            <a:cxnSpLocks noChangeShapeType="1"/>
          </p:cNvCxnSpPr>
          <p:nvPr/>
        </p:nvCxnSpPr>
        <p:spPr bwMode="auto">
          <a:xfrm rot="16200000" flipH="1" flipV="1">
            <a:off x="7162800" y="4373579"/>
            <a:ext cx="0" cy="13716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76" name="Rectangle 75"/>
          <p:cNvSpPr/>
          <p:nvPr/>
        </p:nvSpPr>
        <p:spPr bwMode="auto">
          <a:xfrm>
            <a:off x="7848600" y="4953000"/>
            <a:ext cx="647700" cy="533400"/>
          </a:xfrm>
          <a:prstGeom prst="rect">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lIns="91211" tIns="45605" rIns="91211" bIns="45605"/>
          <a:lstStyle/>
          <a:p>
            <a:pPr>
              <a:buClr>
                <a:srgbClr val="000000"/>
              </a:buClr>
              <a:buSzPct val="100000"/>
              <a:defRPr/>
            </a:pPr>
            <a:endParaRPr lang="en-US" sz="1800">
              <a:cs typeface="Arial" charset="0"/>
            </a:endParaRPr>
          </a:p>
        </p:txBody>
      </p:sp>
      <p:sp>
        <p:nvSpPr>
          <p:cNvPr id="77" name="Text Box 49"/>
          <p:cNvSpPr txBox="1">
            <a:spLocks noChangeArrowheads="1"/>
          </p:cNvSpPr>
          <p:nvPr/>
        </p:nvSpPr>
        <p:spPr bwMode="auto">
          <a:xfrm>
            <a:off x="7886700" y="5010165"/>
            <a:ext cx="609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2101" eaLnBrk="1" hangingPunct="1"/>
            <a:r>
              <a:rPr lang="en-US" sz="2000" dirty="0">
                <a:cs typeface="Arial" charset="0"/>
              </a:rPr>
              <a:t>bar</a:t>
            </a:r>
          </a:p>
        </p:txBody>
      </p:sp>
      <p:sp>
        <p:nvSpPr>
          <p:cNvPr id="78" name="Oval 77"/>
          <p:cNvSpPr/>
          <p:nvPr/>
        </p:nvSpPr>
        <p:spPr bwMode="auto">
          <a:xfrm flipV="1">
            <a:off x="7848600" y="4933959"/>
            <a:ext cx="647700" cy="60325"/>
          </a:xfrm>
          <a:prstGeom prst="ellipse">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lIns="91211" tIns="45605" rIns="91211" bIns="45605"/>
          <a:lstStyle/>
          <a:p>
            <a:pPr>
              <a:buClr>
                <a:srgbClr val="000000"/>
              </a:buClr>
              <a:buSzPct val="100000"/>
              <a:defRPr/>
            </a:pPr>
            <a:endParaRPr lang="en-US" sz="1800">
              <a:cs typeface="Arial" charset="0"/>
            </a:endParaRPr>
          </a:p>
        </p:txBody>
      </p:sp>
      <p:sp>
        <p:nvSpPr>
          <p:cNvPr id="79" name="Oval 78"/>
          <p:cNvSpPr/>
          <p:nvPr/>
        </p:nvSpPr>
        <p:spPr bwMode="auto">
          <a:xfrm flipV="1">
            <a:off x="7848600" y="5456238"/>
            <a:ext cx="647700" cy="60325"/>
          </a:xfrm>
          <a:prstGeom prst="ellipse">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lIns="91211" tIns="45605" rIns="91211" bIns="45605"/>
          <a:lstStyle/>
          <a:p>
            <a:pPr>
              <a:buClr>
                <a:srgbClr val="000000"/>
              </a:buClr>
              <a:buSzPct val="100000"/>
              <a:defRPr/>
            </a:pPr>
            <a:endParaRPr lang="en-US" sz="1800">
              <a:cs typeface="Arial" charset="0"/>
            </a:endParaRPr>
          </a:p>
        </p:txBody>
      </p:sp>
      <p:sp>
        <p:nvSpPr>
          <p:cNvPr id="80" name="Rectangle 79"/>
          <p:cNvSpPr/>
          <p:nvPr/>
        </p:nvSpPr>
        <p:spPr>
          <a:xfrm>
            <a:off x="6545263" y="4724404"/>
            <a:ext cx="1455737" cy="334962"/>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1800" kern="0" dirty="0" err="1">
                <a:solidFill>
                  <a:schemeClr val="accent3"/>
                </a:solidFill>
              </a:rPr>
              <a:t>creat</a:t>
            </a:r>
            <a:r>
              <a:rPr lang="en-US" sz="1800" kern="0" dirty="0">
                <a:solidFill>
                  <a:schemeClr val="accent3"/>
                </a:solidFill>
              </a:rPr>
              <a:t>(“bar”)</a:t>
            </a:r>
            <a:endParaRPr lang="en-US" sz="3200" kern="0" dirty="0">
              <a:solidFill>
                <a:schemeClr val="accent3"/>
              </a:solidFill>
            </a:endParaRPr>
          </a:p>
        </p:txBody>
      </p:sp>
      <p:sp>
        <p:nvSpPr>
          <p:cNvPr id="81" name="Rectangle 80"/>
          <p:cNvSpPr/>
          <p:nvPr/>
        </p:nvSpPr>
        <p:spPr>
          <a:xfrm>
            <a:off x="6545263" y="5075237"/>
            <a:ext cx="1455737" cy="334963"/>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1800" kern="0" dirty="0" err="1">
                <a:solidFill>
                  <a:schemeClr val="accent3"/>
                </a:solidFill>
              </a:rPr>
              <a:t>write,close</a:t>
            </a:r>
            <a:endParaRPr lang="en-US" sz="3200" kern="0" dirty="0">
              <a:solidFill>
                <a:schemeClr val="accent3"/>
              </a:solidFill>
            </a:endParaRPr>
          </a:p>
        </p:txBody>
      </p:sp>
      <p:sp>
        <p:nvSpPr>
          <p:cNvPr id="82" name="Rectangle 81"/>
          <p:cNvSpPr/>
          <p:nvPr/>
        </p:nvSpPr>
        <p:spPr bwMode="auto">
          <a:xfrm>
            <a:off x="5295900" y="4953000"/>
            <a:ext cx="1143000" cy="5334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91211" tIns="45605" rIns="91211" bIns="45605"/>
          <a:lstStyle/>
          <a:p>
            <a:pPr>
              <a:buClr>
                <a:srgbClr val="000000"/>
              </a:buClr>
              <a:buSzPct val="100000"/>
              <a:defRPr/>
            </a:pPr>
            <a:endParaRPr lang="en-US" sz="1800">
              <a:cs typeface="Arial" charset="0"/>
            </a:endParaRPr>
          </a:p>
        </p:txBody>
      </p:sp>
      <p:sp>
        <p:nvSpPr>
          <p:cNvPr id="83" name="Text Box 49"/>
          <p:cNvSpPr txBox="1">
            <a:spLocks noChangeArrowheads="1"/>
          </p:cNvSpPr>
          <p:nvPr/>
        </p:nvSpPr>
        <p:spPr bwMode="auto">
          <a:xfrm>
            <a:off x="5334000" y="5010165"/>
            <a:ext cx="1143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2101" eaLnBrk="1" hangingPunct="1"/>
            <a:r>
              <a:rPr lang="en-US" sz="2000" dirty="0">
                <a:solidFill>
                  <a:srgbClr val="000000"/>
                </a:solidFill>
                <a:cs typeface="Arial" charset="0"/>
              </a:rPr>
              <a:t>P2</a:t>
            </a:r>
            <a:endParaRPr lang="en-US" sz="2000" dirty="0">
              <a:solidFill>
                <a:srgbClr val="800080"/>
              </a:solidFill>
              <a:cs typeface="Arial" charset="0"/>
            </a:endParaRPr>
          </a:p>
        </p:txBody>
      </p:sp>
      <p:sp>
        <p:nvSpPr>
          <p:cNvPr id="84" name="Rectangle 83"/>
          <p:cNvSpPr/>
          <p:nvPr/>
        </p:nvSpPr>
        <p:spPr>
          <a:xfrm>
            <a:off x="381000" y="4114817"/>
            <a:ext cx="5181600" cy="1200329"/>
          </a:xfrm>
          <a:prstGeom prst="rect">
            <a:avLst/>
          </a:prstGeom>
        </p:spPr>
        <p:txBody>
          <a:bodyPr wrap="square" lIns="91211" tIns="45605" rIns="91211" bIns="45605">
            <a:spAutoFit/>
          </a:bodyPr>
          <a:lstStyle/>
          <a:p>
            <a:pPr>
              <a:buClr>
                <a:srgbClr val="000000"/>
              </a:buClr>
              <a:buSzPct val="100000"/>
            </a:pPr>
            <a:r>
              <a:rPr lang="en-US" sz="1800" dirty="0">
                <a:solidFill>
                  <a:srgbClr val="0000FF"/>
                </a:solidFill>
              </a:rPr>
              <a:t>File bar is tainted with Alice’s data, because process P2 read foo, and the data P2 wrote to bar could have contained information from foo.</a:t>
            </a:r>
          </a:p>
          <a:p>
            <a:pPr>
              <a:buClr>
                <a:srgbClr val="000000"/>
              </a:buClr>
              <a:buSzPct val="100000"/>
            </a:pPr>
            <a:r>
              <a:rPr lang="en-US" sz="1800" b="1" dirty="0">
                <a:solidFill>
                  <a:srgbClr val="0000FF"/>
                </a:solidFill>
              </a:rPr>
              <a:t>Information flow follows the arrows.  </a:t>
            </a:r>
          </a:p>
        </p:txBody>
      </p:sp>
      <p:sp>
        <p:nvSpPr>
          <p:cNvPr id="85" name="Rectangle 84"/>
          <p:cNvSpPr/>
          <p:nvPr/>
        </p:nvSpPr>
        <p:spPr>
          <a:xfrm>
            <a:off x="381017" y="5581471"/>
            <a:ext cx="8077200" cy="1200329"/>
          </a:xfrm>
          <a:prstGeom prst="rect">
            <a:avLst/>
          </a:prstGeom>
        </p:spPr>
        <p:txBody>
          <a:bodyPr wrap="square" lIns="91211" tIns="45605" rIns="91211" bIns="45605">
            <a:spAutoFit/>
          </a:bodyPr>
          <a:lstStyle/>
          <a:p>
            <a:pPr>
              <a:buClr>
                <a:srgbClr val="000000"/>
              </a:buClr>
              <a:buSzPct val="100000"/>
            </a:pPr>
            <a:r>
              <a:rPr lang="en-US" sz="1800" b="1" dirty="0">
                <a:solidFill>
                  <a:srgbClr val="0000FF"/>
                </a:solidFill>
              </a:rPr>
              <a:t>How does a MAC system prevent this?</a:t>
            </a:r>
          </a:p>
          <a:p>
            <a:pPr>
              <a:buClr>
                <a:srgbClr val="000000"/>
              </a:buClr>
              <a:buSzPct val="100000"/>
            </a:pPr>
            <a:r>
              <a:rPr lang="en-US" sz="1800" dirty="0">
                <a:solidFill>
                  <a:srgbClr val="0000FF"/>
                </a:solidFill>
              </a:rPr>
              <a:t>Track information flow and disallow read access to bar by any process that does not also have access to foo.  Or (alternatively) disallow writes of “tainted” data out of the system.  Works for </a:t>
            </a:r>
            <a:r>
              <a:rPr lang="en-US" sz="1800" b="1" dirty="0">
                <a:solidFill>
                  <a:srgbClr val="0000FF"/>
                </a:solidFill>
              </a:rPr>
              <a:t>integrity</a:t>
            </a:r>
            <a:r>
              <a:rPr lang="en-US" sz="1800" dirty="0">
                <a:solidFill>
                  <a:srgbClr val="0000FF"/>
                </a:solidFill>
              </a:rPr>
              <a:t> too! (it’s a dual)</a:t>
            </a:r>
          </a:p>
        </p:txBody>
      </p:sp>
    </p:spTree>
    <p:extLst>
      <p:ext uri="{BB962C8B-B14F-4D97-AF65-F5344CB8AC3E}">
        <p14:creationId xmlns:p14="http://schemas.microsoft.com/office/powerpoint/2010/main" val="336441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 MAC terminology</a:t>
            </a:r>
            <a:br>
              <a:rPr lang="en-US" dirty="0"/>
            </a:br>
            <a:r>
              <a:rPr lang="en-US" sz="2400" dirty="0"/>
              <a:t>Dorothy Denning 1976</a:t>
            </a:r>
            <a:endParaRPr lang="en-US" dirty="0"/>
          </a:p>
        </p:txBody>
      </p:sp>
      <p:sp>
        <p:nvSpPr>
          <p:cNvPr id="3" name="Content Placeholder 2"/>
          <p:cNvSpPr>
            <a:spLocks noGrp="1"/>
          </p:cNvSpPr>
          <p:nvPr>
            <p:ph idx="1"/>
          </p:nvPr>
        </p:nvSpPr>
        <p:spPr>
          <a:xfrm>
            <a:off x="457217" y="1600200"/>
            <a:ext cx="8226425" cy="4648200"/>
          </a:xfrm>
        </p:spPr>
        <p:txBody>
          <a:bodyPr/>
          <a:lstStyle/>
          <a:p>
            <a:r>
              <a:rPr lang="en-US" sz="2400" b="0" dirty="0"/>
              <a:t>Tags represent </a:t>
            </a:r>
            <a:r>
              <a:rPr lang="en-US" sz="2400" dirty="0"/>
              <a:t>categories</a:t>
            </a:r>
            <a:r>
              <a:rPr lang="en-US" sz="2400" b="0" dirty="0"/>
              <a:t> of information.</a:t>
            </a:r>
          </a:p>
          <a:p>
            <a:r>
              <a:rPr lang="en-US" sz="2400" b="0" dirty="0"/>
              <a:t>The value of a </a:t>
            </a:r>
            <a:r>
              <a:rPr lang="en-US" sz="2400" dirty="0"/>
              <a:t>label</a:t>
            </a:r>
            <a:r>
              <a:rPr lang="en-US" sz="2400" b="0" dirty="0"/>
              <a:t> is a set of tags.</a:t>
            </a:r>
          </a:p>
          <a:p>
            <a:r>
              <a:rPr lang="en-US" sz="2400" b="0" dirty="0"/>
              <a:t>A set of tags represents an information </a:t>
            </a:r>
            <a:r>
              <a:rPr lang="en-US" sz="2400" dirty="0"/>
              <a:t>compartment</a:t>
            </a:r>
            <a:r>
              <a:rPr lang="en-US" sz="2400" b="0" dirty="0"/>
              <a:t>.</a:t>
            </a:r>
          </a:p>
          <a:p>
            <a:pPr lvl="1"/>
            <a:r>
              <a:rPr lang="en-US" sz="2000" b="0" dirty="0"/>
              <a:t>Containing (potentially) information from multiple categories.</a:t>
            </a:r>
          </a:p>
          <a:p>
            <a:r>
              <a:rPr lang="en-US" sz="2400" b="0" dirty="0"/>
              <a:t>The set of compartments/labels forms a </a:t>
            </a:r>
            <a:r>
              <a:rPr lang="en-US" sz="2400" dirty="0"/>
              <a:t>lattice</a:t>
            </a:r>
            <a:r>
              <a:rPr lang="en-US" sz="2400" b="0" dirty="0"/>
              <a:t>:</a:t>
            </a:r>
          </a:p>
          <a:p>
            <a:pPr lvl="1"/>
            <a:r>
              <a:rPr lang="en-US" sz="2000" b="0" dirty="0"/>
              <a:t>finite set of elements (e.g., compartments)</a:t>
            </a:r>
          </a:p>
          <a:p>
            <a:pPr lvl="1"/>
            <a:r>
              <a:rPr lang="en-US" sz="2000" b="0" dirty="0"/>
              <a:t>in a </a:t>
            </a:r>
            <a:r>
              <a:rPr lang="en-US" sz="2000" dirty="0"/>
              <a:t>partial order </a:t>
            </a:r>
            <a:r>
              <a:rPr lang="en-US" sz="2000" b="0" dirty="0"/>
              <a:t>(e.g., by subset relation / dominance)</a:t>
            </a:r>
          </a:p>
          <a:p>
            <a:pPr lvl="1"/>
            <a:r>
              <a:rPr lang="en-US" sz="2000" b="0" dirty="0"/>
              <a:t>with a </a:t>
            </a:r>
            <a:r>
              <a:rPr lang="en-US" sz="2000" dirty="0"/>
              <a:t>join</a:t>
            </a:r>
            <a:r>
              <a:rPr lang="en-US" sz="2000" b="0" dirty="0"/>
              <a:t> operator (e.g., to combine two labels)</a:t>
            </a:r>
          </a:p>
          <a:p>
            <a:pPr lvl="1"/>
            <a:r>
              <a:rPr lang="en-US" sz="2000" b="0" dirty="0"/>
              <a:t>and a lower bound called </a:t>
            </a:r>
            <a:r>
              <a:rPr lang="en-US" sz="2000" dirty="0"/>
              <a:t>meet</a:t>
            </a:r>
            <a:r>
              <a:rPr lang="en-US" sz="2000" b="0" dirty="0"/>
              <a:t> (e.g., a label for zero secrecy)</a:t>
            </a:r>
          </a:p>
          <a:p>
            <a:pPr lvl="1"/>
            <a:r>
              <a:rPr lang="en-US" sz="2000" b="0" dirty="0"/>
              <a:t>and a least upper bound (e.g., most secret, maximal join)</a:t>
            </a:r>
          </a:p>
        </p:txBody>
      </p:sp>
    </p:spTree>
    <p:extLst>
      <p:ext uri="{BB962C8B-B14F-4D97-AF65-F5344CB8AC3E}">
        <p14:creationId xmlns:p14="http://schemas.microsoft.com/office/powerpoint/2010/main" val="122272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975100" y="703241"/>
            <a:ext cx="5244003" cy="525335"/>
          </a:xfrm>
          <a:noFill/>
          <a:ln/>
        </p:spPr>
        <p:txBody>
          <a:bodyPr/>
          <a:lstStyle/>
          <a:p>
            <a:r>
              <a:rPr lang="en-US"/>
              <a:t>LATTICE STRUCTURES</a:t>
            </a:r>
          </a:p>
        </p:txBody>
      </p:sp>
      <p:sp>
        <p:nvSpPr>
          <p:cNvPr id="8195" name="Rectangle 3"/>
          <p:cNvSpPr>
            <a:spLocks noChangeArrowheads="1"/>
          </p:cNvSpPr>
          <p:nvPr/>
        </p:nvSpPr>
        <p:spPr bwMode="auto">
          <a:xfrm>
            <a:off x="2761895" y="2445730"/>
            <a:ext cx="3294086" cy="292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5000"/>
              </a:lnSpc>
            </a:pPr>
            <a:r>
              <a:rPr lang="en-US" sz="1800" b="1">
                <a:solidFill>
                  <a:srgbClr val="000000"/>
                </a:solidFill>
                <a:cs typeface="+mn-cs"/>
              </a:rPr>
              <a:t>{ARMY, NUCLEAR, CRYPTO}</a:t>
            </a:r>
          </a:p>
        </p:txBody>
      </p:sp>
      <p:sp>
        <p:nvSpPr>
          <p:cNvPr id="8196" name="Rectangle 4"/>
          <p:cNvSpPr>
            <a:spLocks noChangeArrowheads="1"/>
          </p:cNvSpPr>
          <p:nvPr/>
        </p:nvSpPr>
        <p:spPr bwMode="auto">
          <a:xfrm>
            <a:off x="6394233" y="1736298"/>
            <a:ext cx="2349624" cy="721435"/>
          </a:xfrm>
          <a:prstGeom prst="rect">
            <a:avLst/>
          </a:prstGeom>
          <a:noFill/>
          <a:ln w="508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90000"/>
              </a:lnSpc>
            </a:pPr>
            <a:r>
              <a:rPr lang="en-US" b="1">
                <a:solidFill>
                  <a:srgbClr val="000000"/>
                </a:solidFill>
                <a:cs typeface="+mn-cs"/>
              </a:rPr>
              <a:t>Compartments</a:t>
            </a:r>
          </a:p>
          <a:p>
            <a:pPr algn="ctr" defTabSz="898047" eaLnBrk="0" hangingPunct="0">
              <a:lnSpc>
                <a:spcPct val="90000"/>
              </a:lnSpc>
            </a:pPr>
            <a:r>
              <a:rPr lang="en-US" b="1">
                <a:solidFill>
                  <a:srgbClr val="000000"/>
                </a:solidFill>
                <a:cs typeface="+mn-cs"/>
              </a:rPr>
              <a:t>and Categories</a:t>
            </a:r>
          </a:p>
        </p:txBody>
      </p:sp>
      <p:sp>
        <p:nvSpPr>
          <p:cNvPr id="8197" name="Rectangle 5"/>
          <p:cNvSpPr>
            <a:spLocks noChangeArrowheads="1"/>
          </p:cNvSpPr>
          <p:nvPr/>
        </p:nvSpPr>
        <p:spPr bwMode="auto">
          <a:xfrm>
            <a:off x="277700" y="3615697"/>
            <a:ext cx="2216680" cy="292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5000"/>
              </a:lnSpc>
            </a:pPr>
            <a:r>
              <a:rPr lang="en-US" sz="1800" b="1">
                <a:solidFill>
                  <a:srgbClr val="000000"/>
                </a:solidFill>
                <a:cs typeface="+mn-cs"/>
              </a:rPr>
              <a:t>{ARMY, NUCLEAR}</a:t>
            </a:r>
          </a:p>
        </p:txBody>
      </p:sp>
      <p:sp>
        <p:nvSpPr>
          <p:cNvPr id="8198" name="Rectangle 6"/>
          <p:cNvSpPr>
            <a:spLocks noChangeArrowheads="1"/>
          </p:cNvSpPr>
          <p:nvPr/>
        </p:nvSpPr>
        <p:spPr bwMode="auto">
          <a:xfrm>
            <a:off x="3402819" y="3628144"/>
            <a:ext cx="2037357" cy="292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5000"/>
              </a:lnSpc>
            </a:pPr>
            <a:r>
              <a:rPr lang="en-US" sz="1800" b="1">
                <a:solidFill>
                  <a:srgbClr val="000000"/>
                </a:solidFill>
                <a:cs typeface="+mn-cs"/>
              </a:rPr>
              <a:t>{ARMY, CRYPTO}</a:t>
            </a:r>
          </a:p>
        </p:txBody>
      </p:sp>
      <p:sp>
        <p:nvSpPr>
          <p:cNvPr id="8199" name="Rectangle 7"/>
          <p:cNvSpPr>
            <a:spLocks noChangeArrowheads="1"/>
          </p:cNvSpPr>
          <p:nvPr/>
        </p:nvSpPr>
        <p:spPr bwMode="auto">
          <a:xfrm>
            <a:off x="6502096" y="3603251"/>
            <a:ext cx="2511758" cy="292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5000"/>
              </a:lnSpc>
            </a:pPr>
            <a:r>
              <a:rPr lang="en-US" sz="1800" b="1">
                <a:solidFill>
                  <a:srgbClr val="000000"/>
                </a:solidFill>
                <a:cs typeface="+mn-cs"/>
              </a:rPr>
              <a:t>{NUCLEAR, CRYPTO}</a:t>
            </a:r>
          </a:p>
        </p:txBody>
      </p:sp>
      <p:sp>
        <p:nvSpPr>
          <p:cNvPr id="8200" name="Rectangle 8"/>
          <p:cNvSpPr>
            <a:spLocks noChangeArrowheads="1"/>
          </p:cNvSpPr>
          <p:nvPr/>
        </p:nvSpPr>
        <p:spPr bwMode="auto">
          <a:xfrm>
            <a:off x="918352" y="4872790"/>
            <a:ext cx="985537" cy="292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5000"/>
              </a:lnSpc>
            </a:pPr>
            <a:r>
              <a:rPr lang="en-US" sz="1800" b="1">
                <a:solidFill>
                  <a:srgbClr val="000000"/>
                </a:solidFill>
                <a:cs typeface="+mn-cs"/>
              </a:rPr>
              <a:t>{ARMY}</a:t>
            </a:r>
          </a:p>
        </p:txBody>
      </p:sp>
      <p:sp>
        <p:nvSpPr>
          <p:cNvPr id="8201" name="Rectangle 9"/>
          <p:cNvSpPr>
            <a:spLocks noChangeArrowheads="1"/>
          </p:cNvSpPr>
          <p:nvPr/>
        </p:nvSpPr>
        <p:spPr bwMode="auto">
          <a:xfrm>
            <a:off x="3704305" y="4860343"/>
            <a:ext cx="1434352" cy="292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5000"/>
              </a:lnSpc>
            </a:pPr>
            <a:r>
              <a:rPr lang="en-US" sz="1800" b="1">
                <a:solidFill>
                  <a:srgbClr val="000000"/>
                </a:solidFill>
                <a:cs typeface="+mn-cs"/>
              </a:rPr>
              <a:t>{NUCLEAR}</a:t>
            </a:r>
          </a:p>
        </p:txBody>
      </p:sp>
      <p:sp>
        <p:nvSpPr>
          <p:cNvPr id="8202" name="Rectangle 10"/>
          <p:cNvSpPr>
            <a:spLocks noChangeArrowheads="1"/>
          </p:cNvSpPr>
          <p:nvPr/>
        </p:nvSpPr>
        <p:spPr bwMode="auto">
          <a:xfrm>
            <a:off x="7055218" y="4860343"/>
            <a:ext cx="1255029" cy="292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5000"/>
              </a:lnSpc>
            </a:pPr>
            <a:r>
              <a:rPr lang="en-US" sz="1800" b="1">
                <a:solidFill>
                  <a:srgbClr val="000000"/>
                </a:solidFill>
                <a:cs typeface="+mn-cs"/>
              </a:rPr>
              <a:t>{CRYPTO}</a:t>
            </a:r>
          </a:p>
        </p:txBody>
      </p:sp>
      <p:sp>
        <p:nvSpPr>
          <p:cNvPr id="8203" name="Rectangle 11"/>
          <p:cNvSpPr>
            <a:spLocks noChangeArrowheads="1"/>
          </p:cNvSpPr>
          <p:nvPr/>
        </p:nvSpPr>
        <p:spPr bwMode="auto">
          <a:xfrm>
            <a:off x="4268537" y="6080097"/>
            <a:ext cx="305888" cy="2928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5000"/>
              </a:lnSpc>
            </a:pPr>
            <a:r>
              <a:rPr lang="en-US" sz="1800" b="1">
                <a:solidFill>
                  <a:srgbClr val="000000"/>
                </a:solidFill>
                <a:cs typeface="+mn-cs"/>
              </a:rPr>
              <a:t>{}</a:t>
            </a:r>
          </a:p>
        </p:txBody>
      </p:sp>
      <p:sp>
        <p:nvSpPr>
          <p:cNvPr id="8204" name="Line 12"/>
          <p:cNvSpPr>
            <a:spLocks noChangeShapeType="1"/>
          </p:cNvSpPr>
          <p:nvPr/>
        </p:nvSpPr>
        <p:spPr bwMode="auto">
          <a:xfrm flipH="1" flipV="1">
            <a:off x="1461300" y="5221291"/>
            <a:ext cx="2972741" cy="871252"/>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8205" name="Line 13"/>
          <p:cNvSpPr>
            <a:spLocks noChangeShapeType="1"/>
          </p:cNvSpPr>
          <p:nvPr/>
        </p:nvSpPr>
        <p:spPr bwMode="auto">
          <a:xfrm flipV="1">
            <a:off x="4408938" y="5171504"/>
            <a:ext cx="0" cy="908592"/>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8206" name="Line 14"/>
          <p:cNvSpPr>
            <a:spLocks noChangeShapeType="1"/>
          </p:cNvSpPr>
          <p:nvPr/>
        </p:nvSpPr>
        <p:spPr bwMode="auto">
          <a:xfrm flipV="1">
            <a:off x="4408938" y="5183951"/>
            <a:ext cx="3211062" cy="896145"/>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8207" name="Line 15"/>
          <p:cNvSpPr>
            <a:spLocks noChangeShapeType="1"/>
          </p:cNvSpPr>
          <p:nvPr/>
        </p:nvSpPr>
        <p:spPr bwMode="auto">
          <a:xfrm flipV="1">
            <a:off x="1448741" y="3901965"/>
            <a:ext cx="0" cy="883699"/>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8208" name="Line 16"/>
          <p:cNvSpPr>
            <a:spLocks noChangeShapeType="1"/>
          </p:cNvSpPr>
          <p:nvPr/>
        </p:nvSpPr>
        <p:spPr bwMode="auto">
          <a:xfrm flipV="1">
            <a:off x="7657630" y="3939321"/>
            <a:ext cx="0" cy="833913"/>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8209" name="Line 17"/>
          <p:cNvSpPr>
            <a:spLocks noChangeShapeType="1"/>
          </p:cNvSpPr>
          <p:nvPr/>
        </p:nvSpPr>
        <p:spPr bwMode="auto">
          <a:xfrm flipV="1">
            <a:off x="1461284" y="2719552"/>
            <a:ext cx="2922568" cy="821466"/>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8210" name="Line 18"/>
          <p:cNvSpPr>
            <a:spLocks noChangeShapeType="1"/>
          </p:cNvSpPr>
          <p:nvPr/>
        </p:nvSpPr>
        <p:spPr bwMode="auto">
          <a:xfrm flipV="1">
            <a:off x="4408938" y="2719552"/>
            <a:ext cx="0" cy="821466"/>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8211" name="Line 19"/>
          <p:cNvSpPr>
            <a:spLocks noChangeShapeType="1"/>
          </p:cNvSpPr>
          <p:nvPr/>
        </p:nvSpPr>
        <p:spPr bwMode="auto">
          <a:xfrm flipH="1" flipV="1">
            <a:off x="4383863" y="2719552"/>
            <a:ext cx="3261235" cy="858806"/>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8212" name="Line 20"/>
          <p:cNvSpPr>
            <a:spLocks noChangeShapeType="1"/>
          </p:cNvSpPr>
          <p:nvPr/>
        </p:nvSpPr>
        <p:spPr bwMode="auto">
          <a:xfrm flipH="1" flipV="1">
            <a:off x="1398584" y="3914412"/>
            <a:ext cx="3035457" cy="858806"/>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8213" name="Line 21"/>
          <p:cNvSpPr>
            <a:spLocks noChangeShapeType="1"/>
          </p:cNvSpPr>
          <p:nvPr/>
        </p:nvSpPr>
        <p:spPr bwMode="auto">
          <a:xfrm flipV="1">
            <a:off x="4434038" y="3914412"/>
            <a:ext cx="3223605" cy="858806"/>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8214" name="Line 22"/>
          <p:cNvSpPr>
            <a:spLocks noChangeShapeType="1"/>
          </p:cNvSpPr>
          <p:nvPr/>
        </p:nvSpPr>
        <p:spPr bwMode="auto">
          <a:xfrm flipV="1">
            <a:off x="1461300" y="3914412"/>
            <a:ext cx="2972741" cy="858806"/>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8215" name="Line 23"/>
          <p:cNvSpPr>
            <a:spLocks noChangeShapeType="1"/>
          </p:cNvSpPr>
          <p:nvPr/>
        </p:nvSpPr>
        <p:spPr bwMode="auto">
          <a:xfrm flipH="1" flipV="1">
            <a:off x="4396395" y="3914412"/>
            <a:ext cx="3286321" cy="858806"/>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24" name="TextBox 23"/>
          <p:cNvSpPr txBox="1"/>
          <p:nvPr/>
        </p:nvSpPr>
        <p:spPr>
          <a:xfrm>
            <a:off x="4258866" y="6519458"/>
            <a:ext cx="4885134" cy="307777"/>
          </a:xfrm>
          <a:prstGeom prst="rect">
            <a:avLst/>
          </a:prstGeom>
          <a:noFill/>
        </p:spPr>
        <p:txBody>
          <a:bodyPr wrap="none" lIns="91278" tIns="45639" rIns="91278" bIns="45639" rtlCol="0">
            <a:spAutoFit/>
          </a:bodyPr>
          <a:lstStyle/>
          <a:p>
            <a:r>
              <a:rPr lang="en-US" sz="1400" dirty="0">
                <a:solidFill>
                  <a:schemeClr val="tx1"/>
                </a:solidFill>
              </a:rPr>
              <a:t>[Ravi </a:t>
            </a:r>
            <a:r>
              <a:rPr lang="en-US" sz="1400" dirty="0" err="1">
                <a:solidFill>
                  <a:schemeClr val="tx1"/>
                </a:solidFill>
              </a:rPr>
              <a:t>Sandhu</a:t>
            </a:r>
            <a:r>
              <a:rPr lang="en-US" sz="1400" dirty="0">
                <a:solidFill>
                  <a:schemeClr val="tx1"/>
                </a:solidFill>
              </a:rPr>
              <a:t>, Lattice-Based Access Control Models, 1993]</a:t>
            </a:r>
            <a:endParaRPr lang="en-US" sz="1800" dirty="0">
              <a:solidFill>
                <a:schemeClr val="tx1"/>
              </a:solidFill>
            </a:endParaRPr>
          </a:p>
        </p:txBody>
      </p:sp>
    </p:spTree>
    <p:extLst>
      <p:ext uri="{BB962C8B-B14F-4D97-AF65-F5344CB8AC3E}">
        <p14:creationId xmlns:p14="http://schemas.microsoft.com/office/powerpoint/2010/main" val="394246136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Lattice</a:t>
            </a:r>
          </a:p>
        </p:txBody>
      </p:sp>
      <p:sp>
        <p:nvSpPr>
          <p:cNvPr id="22" name="Rectangle 3"/>
          <p:cNvSpPr>
            <a:spLocks noChangeArrowheads="1"/>
          </p:cNvSpPr>
          <p:nvPr/>
        </p:nvSpPr>
        <p:spPr bwMode="auto">
          <a:xfrm>
            <a:off x="4171353" y="2819400"/>
            <a:ext cx="837224" cy="230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5000"/>
              </a:lnSpc>
            </a:pPr>
            <a:r>
              <a:rPr lang="en-US" sz="1800" b="1" dirty="0">
                <a:solidFill>
                  <a:srgbClr val="000000"/>
                </a:solidFill>
                <a:cs typeface="+mn-cs"/>
              </a:rPr>
              <a:t>{A, N, C}</a:t>
            </a:r>
          </a:p>
        </p:txBody>
      </p:sp>
      <p:sp>
        <p:nvSpPr>
          <p:cNvPr id="23" name="Rectangle 5"/>
          <p:cNvSpPr>
            <a:spLocks noChangeArrowheads="1"/>
          </p:cNvSpPr>
          <p:nvPr/>
        </p:nvSpPr>
        <p:spPr bwMode="auto">
          <a:xfrm>
            <a:off x="1905000" y="3827217"/>
            <a:ext cx="604738" cy="230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5000"/>
              </a:lnSpc>
            </a:pPr>
            <a:r>
              <a:rPr lang="en-US" sz="1800" b="1" dirty="0">
                <a:solidFill>
                  <a:srgbClr val="000000"/>
                </a:solidFill>
                <a:cs typeface="+mn-cs"/>
              </a:rPr>
              <a:t>{A, N}</a:t>
            </a:r>
          </a:p>
        </p:txBody>
      </p:sp>
      <p:sp>
        <p:nvSpPr>
          <p:cNvPr id="24" name="Rectangle 6"/>
          <p:cNvSpPr>
            <a:spLocks noChangeArrowheads="1"/>
          </p:cNvSpPr>
          <p:nvPr/>
        </p:nvSpPr>
        <p:spPr bwMode="auto">
          <a:xfrm>
            <a:off x="4297496" y="3810000"/>
            <a:ext cx="604738" cy="230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5000"/>
              </a:lnSpc>
            </a:pPr>
            <a:r>
              <a:rPr lang="en-US" sz="1800" b="1" dirty="0">
                <a:solidFill>
                  <a:srgbClr val="000000"/>
                </a:solidFill>
                <a:cs typeface="+mn-cs"/>
              </a:rPr>
              <a:t>{A, C}</a:t>
            </a:r>
          </a:p>
        </p:txBody>
      </p:sp>
      <p:sp>
        <p:nvSpPr>
          <p:cNvPr id="25" name="Rectangle 7"/>
          <p:cNvSpPr>
            <a:spLocks noChangeArrowheads="1"/>
          </p:cNvSpPr>
          <p:nvPr/>
        </p:nvSpPr>
        <p:spPr bwMode="auto">
          <a:xfrm>
            <a:off x="6927249" y="3810000"/>
            <a:ext cx="604738" cy="230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5000"/>
              </a:lnSpc>
            </a:pPr>
            <a:r>
              <a:rPr lang="en-US" sz="1800" b="1" dirty="0">
                <a:solidFill>
                  <a:srgbClr val="000000"/>
                </a:solidFill>
                <a:cs typeface="+mn-cs"/>
              </a:rPr>
              <a:t>{N, C}</a:t>
            </a:r>
          </a:p>
        </p:txBody>
      </p:sp>
      <p:sp>
        <p:nvSpPr>
          <p:cNvPr id="26" name="Rectangle 8"/>
          <p:cNvSpPr>
            <a:spLocks noChangeArrowheads="1"/>
          </p:cNvSpPr>
          <p:nvPr/>
        </p:nvSpPr>
        <p:spPr bwMode="auto">
          <a:xfrm>
            <a:off x="2041010" y="4892098"/>
            <a:ext cx="372252" cy="230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5000"/>
              </a:lnSpc>
            </a:pPr>
            <a:r>
              <a:rPr lang="en-US" sz="1800" b="1" dirty="0">
                <a:solidFill>
                  <a:srgbClr val="000000"/>
                </a:solidFill>
                <a:cs typeface="+mn-cs"/>
              </a:rPr>
              <a:t>{A}</a:t>
            </a:r>
          </a:p>
        </p:txBody>
      </p:sp>
      <p:sp>
        <p:nvSpPr>
          <p:cNvPr id="27" name="Rectangle 9"/>
          <p:cNvSpPr>
            <a:spLocks noChangeArrowheads="1"/>
          </p:cNvSpPr>
          <p:nvPr/>
        </p:nvSpPr>
        <p:spPr bwMode="auto">
          <a:xfrm>
            <a:off x="4413724" y="4882287"/>
            <a:ext cx="372252" cy="230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5000"/>
              </a:lnSpc>
            </a:pPr>
            <a:r>
              <a:rPr lang="en-US" sz="1800" b="1" dirty="0">
                <a:solidFill>
                  <a:srgbClr val="000000"/>
                </a:solidFill>
                <a:cs typeface="+mn-cs"/>
              </a:rPr>
              <a:t>{N}</a:t>
            </a:r>
          </a:p>
        </p:txBody>
      </p:sp>
      <p:sp>
        <p:nvSpPr>
          <p:cNvPr id="28" name="Rectangle 10"/>
          <p:cNvSpPr>
            <a:spLocks noChangeArrowheads="1"/>
          </p:cNvSpPr>
          <p:nvPr/>
        </p:nvSpPr>
        <p:spPr bwMode="auto">
          <a:xfrm>
            <a:off x="6984187" y="4882287"/>
            <a:ext cx="372252" cy="230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5000"/>
              </a:lnSpc>
            </a:pPr>
            <a:r>
              <a:rPr lang="en-US" sz="1800" b="1" dirty="0">
                <a:solidFill>
                  <a:srgbClr val="000000"/>
                </a:solidFill>
                <a:cs typeface="+mn-cs"/>
              </a:rPr>
              <a:t>{C}</a:t>
            </a:r>
          </a:p>
        </p:txBody>
      </p:sp>
      <p:sp>
        <p:nvSpPr>
          <p:cNvPr id="29" name="Rectangle 11"/>
          <p:cNvSpPr>
            <a:spLocks noChangeArrowheads="1"/>
          </p:cNvSpPr>
          <p:nvPr/>
        </p:nvSpPr>
        <p:spPr bwMode="auto">
          <a:xfrm>
            <a:off x="4479303" y="5941370"/>
            <a:ext cx="241096" cy="2308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5000"/>
              </a:lnSpc>
            </a:pPr>
            <a:r>
              <a:rPr lang="en-US" sz="1800" b="1">
                <a:solidFill>
                  <a:srgbClr val="000000"/>
                </a:solidFill>
                <a:cs typeface="+mn-cs"/>
              </a:rPr>
              <a:t>{}</a:t>
            </a:r>
          </a:p>
        </p:txBody>
      </p:sp>
      <p:sp>
        <p:nvSpPr>
          <p:cNvPr id="30" name="Line 12"/>
          <p:cNvSpPr>
            <a:spLocks noChangeShapeType="1"/>
          </p:cNvSpPr>
          <p:nvPr/>
        </p:nvSpPr>
        <p:spPr bwMode="auto">
          <a:xfrm flipH="1" flipV="1">
            <a:off x="2266687" y="5256894"/>
            <a:ext cx="2343063" cy="686706"/>
          </a:xfrm>
          <a:prstGeom prst="line">
            <a:avLst/>
          </a:prstGeom>
          <a:noFill/>
          <a:ln w="50800">
            <a:solidFill>
              <a:schemeClr val="tx1"/>
            </a:solidFill>
            <a:round/>
            <a:headEnd type="none"/>
            <a:tailEnd type="arrow"/>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31" name="Line 13"/>
          <p:cNvSpPr>
            <a:spLocks noChangeShapeType="1"/>
          </p:cNvSpPr>
          <p:nvPr/>
        </p:nvSpPr>
        <p:spPr bwMode="auto">
          <a:xfrm flipV="1">
            <a:off x="4589964" y="5217653"/>
            <a:ext cx="0" cy="716137"/>
          </a:xfrm>
          <a:prstGeom prst="line">
            <a:avLst/>
          </a:prstGeom>
          <a:noFill/>
          <a:ln w="50800">
            <a:solidFill>
              <a:schemeClr val="tx1"/>
            </a:solidFill>
            <a:round/>
            <a:headEnd type="none"/>
            <a:tailEnd type="arrow"/>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32" name="Line 14"/>
          <p:cNvSpPr>
            <a:spLocks noChangeShapeType="1"/>
          </p:cNvSpPr>
          <p:nvPr/>
        </p:nvSpPr>
        <p:spPr bwMode="auto">
          <a:xfrm flipV="1">
            <a:off x="4589964" y="5227464"/>
            <a:ext cx="2530904" cy="706326"/>
          </a:xfrm>
          <a:prstGeom prst="line">
            <a:avLst/>
          </a:prstGeom>
          <a:noFill/>
          <a:ln w="50800">
            <a:solidFill>
              <a:schemeClr val="tx1"/>
            </a:solidFill>
            <a:round/>
            <a:headEnd type="none"/>
            <a:tailEnd type="arrow"/>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33" name="Line 15"/>
          <p:cNvSpPr>
            <a:spLocks noChangeShapeType="1"/>
          </p:cNvSpPr>
          <p:nvPr/>
        </p:nvSpPr>
        <p:spPr bwMode="auto">
          <a:xfrm flipV="1">
            <a:off x="2256787" y="4114800"/>
            <a:ext cx="17400" cy="708626"/>
          </a:xfrm>
          <a:prstGeom prst="line">
            <a:avLst/>
          </a:prstGeom>
          <a:noFill/>
          <a:ln w="50800">
            <a:solidFill>
              <a:schemeClr val="tx1"/>
            </a:solidFill>
            <a:round/>
            <a:headEnd type="none"/>
            <a:tailEnd type="arrow"/>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34" name="Line 16"/>
          <p:cNvSpPr>
            <a:spLocks noChangeShapeType="1"/>
          </p:cNvSpPr>
          <p:nvPr/>
        </p:nvSpPr>
        <p:spPr bwMode="auto">
          <a:xfrm flipV="1">
            <a:off x="7150527" y="4156354"/>
            <a:ext cx="0" cy="657276"/>
          </a:xfrm>
          <a:prstGeom prst="line">
            <a:avLst/>
          </a:prstGeom>
          <a:noFill/>
          <a:ln w="50800">
            <a:solidFill>
              <a:schemeClr val="tx1"/>
            </a:solidFill>
            <a:round/>
            <a:headEnd type="none"/>
            <a:tailEnd type="arrow"/>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35" name="Line 17"/>
          <p:cNvSpPr>
            <a:spLocks noChangeShapeType="1"/>
          </p:cNvSpPr>
          <p:nvPr/>
        </p:nvSpPr>
        <p:spPr bwMode="auto">
          <a:xfrm flipV="1">
            <a:off x="2266674" y="3118753"/>
            <a:ext cx="2303518" cy="647465"/>
          </a:xfrm>
          <a:prstGeom prst="line">
            <a:avLst/>
          </a:prstGeom>
          <a:noFill/>
          <a:ln w="50800">
            <a:solidFill>
              <a:schemeClr val="tx1"/>
            </a:solidFill>
            <a:round/>
            <a:headEnd type="none"/>
            <a:tailEnd type="arrow"/>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36" name="Line 18"/>
          <p:cNvSpPr>
            <a:spLocks noChangeShapeType="1"/>
          </p:cNvSpPr>
          <p:nvPr/>
        </p:nvSpPr>
        <p:spPr bwMode="auto">
          <a:xfrm flipV="1">
            <a:off x="4589964" y="3118753"/>
            <a:ext cx="0" cy="647465"/>
          </a:xfrm>
          <a:prstGeom prst="line">
            <a:avLst/>
          </a:prstGeom>
          <a:noFill/>
          <a:ln w="50800">
            <a:solidFill>
              <a:schemeClr val="tx1"/>
            </a:solidFill>
            <a:round/>
            <a:headEnd type="none"/>
            <a:tailEnd type="arrow"/>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37" name="Line 19"/>
          <p:cNvSpPr>
            <a:spLocks noChangeShapeType="1"/>
          </p:cNvSpPr>
          <p:nvPr/>
        </p:nvSpPr>
        <p:spPr bwMode="auto">
          <a:xfrm flipH="1" flipV="1">
            <a:off x="4570200" y="3118753"/>
            <a:ext cx="2570449" cy="676896"/>
          </a:xfrm>
          <a:prstGeom prst="line">
            <a:avLst/>
          </a:prstGeom>
          <a:noFill/>
          <a:ln w="50800">
            <a:solidFill>
              <a:schemeClr val="tx1"/>
            </a:solidFill>
            <a:round/>
            <a:headEnd type="none"/>
            <a:tailEnd type="arrow"/>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38" name="Line 20"/>
          <p:cNvSpPr>
            <a:spLocks noChangeShapeType="1"/>
          </p:cNvSpPr>
          <p:nvPr/>
        </p:nvSpPr>
        <p:spPr bwMode="auto">
          <a:xfrm flipH="1" flipV="1">
            <a:off x="2274186" y="4114800"/>
            <a:ext cx="2335563" cy="698817"/>
          </a:xfrm>
          <a:prstGeom prst="line">
            <a:avLst/>
          </a:prstGeom>
          <a:noFill/>
          <a:ln w="50800">
            <a:solidFill>
              <a:schemeClr val="tx1"/>
            </a:solidFill>
            <a:round/>
            <a:headEnd type="none"/>
            <a:tailEnd type="arrow"/>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39" name="Line 21"/>
          <p:cNvSpPr>
            <a:spLocks noChangeShapeType="1"/>
          </p:cNvSpPr>
          <p:nvPr/>
        </p:nvSpPr>
        <p:spPr bwMode="auto">
          <a:xfrm flipV="1">
            <a:off x="4609748" y="4136721"/>
            <a:ext cx="2540790" cy="676896"/>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40" name="Line 22"/>
          <p:cNvSpPr>
            <a:spLocks noChangeShapeType="1"/>
          </p:cNvSpPr>
          <p:nvPr/>
        </p:nvSpPr>
        <p:spPr bwMode="auto">
          <a:xfrm flipV="1">
            <a:off x="2266687" y="4136721"/>
            <a:ext cx="2343063" cy="676896"/>
          </a:xfrm>
          <a:prstGeom prst="line">
            <a:avLst/>
          </a:prstGeom>
          <a:noFill/>
          <a:ln w="50800">
            <a:solidFill>
              <a:schemeClr val="tx1"/>
            </a:solidFill>
            <a:round/>
            <a:headEnd type="none"/>
            <a:tailEnd type="arrow"/>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41" name="Line 23"/>
          <p:cNvSpPr>
            <a:spLocks noChangeShapeType="1"/>
          </p:cNvSpPr>
          <p:nvPr/>
        </p:nvSpPr>
        <p:spPr bwMode="auto">
          <a:xfrm flipH="1" flipV="1">
            <a:off x="4580078" y="4136721"/>
            <a:ext cx="2590221" cy="676896"/>
          </a:xfrm>
          <a:prstGeom prst="line">
            <a:avLst/>
          </a:prstGeom>
          <a:noFill/>
          <a:ln w="50800">
            <a:solidFill>
              <a:schemeClr val="tx1"/>
            </a:solidFill>
            <a:round/>
            <a:headEnd type="none"/>
            <a:tailEnd type="arrow"/>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43" name="Rectangle 42"/>
          <p:cNvSpPr/>
          <p:nvPr/>
        </p:nvSpPr>
        <p:spPr>
          <a:xfrm>
            <a:off x="457200" y="1676400"/>
            <a:ext cx="5562600" cy="399877"/>
          </a:xfrm>
          <a:prstGeom prst="rect">
            <a:avLst/>
          </a:prstGeom>
        </p:spPr>
        <p:txBody>
          <a:bodyPr wrap="square" lIns="91211" tIns="45605" rIns="91211" bIns="45605">
            <a:spAutoFit/>
          </a:bodyPr>
          <a:lstStyle/>
          <a:p>
            <a:pPr>
              <a:buClr>
                <a:srgbClr val="000000"/>
              </a:buClr>
              <a:buSzPct val="100000"/>
            </a:pPr>
            <a:r>
              <a:rPr lang="en-US" sz="2000" dirty="0">
                <a:solidFill>
                  <a:schemeClr val="tx1"/>
                </a:solidFill>
              </a:rPr>
              <a:t>Partial ordered finite set of elements (a </a:t>
            </a:r>
            <a:r>
              <a:rPr lang="en-US" sz="2000" b="1" dirty="0" err="1">
                <a:solidFill>
                  <a:schemeClr val="tx1"/>
                </a:solidFill>
              </a:rPr>
              <a:t>poset</a:t>
            </a:r>
            <a:r>
              <a:rPr lang="en-US" sz="2000" dirty="0">
                <a:solidFill>
                  <a:schemeClr val="tx1"/>
                </a:solidFill>
              </a:rPr>
              <a:t>).</a:t>
            </a:r>
            <a:endParaRPr lang="en-US" sz="2000" b="1" dirty="0">
              <a:solidFill>
                <a:schemeClr val="tx1"/>
              </a:solidFill>
            </a:endParaRPr>
          </a:p>
        </p:txBody>
      </p:sp>
      <p:sp>
        <p:nvSpPr>
          <p:cNvPr id="45" name="Rectangle 44"/>
          <p:cNvSpPr/>
          <p:nvPr/>
        </p:nvSpPr>
        <p:spPr>
          <a:xfrm>
            <a:off x="457200" y="2038523"/>
            <a:ext cx="7239000" cy="399877"/>
          </a:xfrm>
          <a:prstGeom prst="rect">
            <a:avLst/>
          </a:prstGeom>
        </p:spPr>
        <p:txBody>
          <a:bodyPr wrap="square" lIns="91211" tIns="45605" rIns="91211" bIns="45605">
            <a:spAutoFit/>
          </a:bodyPr>
          <a:lstStyle/>
          <a:p>
            <a:pPr>
              <a:buClr>
                <a:srgbClr val="000000"/>
              </a:buClr>
              <a:buSzPct val="100000"/>
            </a:pPr>
            <a:r>
              <a:rPr lang="en-US" sz="2000" dirty="0">
                <a:solidFill>
                  <a:schemeClr val="tx1"/>
                </a:solidFill>
              </a:rPr>
              <a:t>E.g., subsets of a finite set of tags, ordered by subset relation.</a:t>
            </a:r>
            <a:endParaRPr lang="en-US" sz="2000" b="1" dirty="0">
              <a:solidFill>
                <a:schemeClr val="tx1"/>
              </a:solidFill>
            </a:endParaRPr>
          </a:p>
        </p:txBody>
      </p:sp>
      <p:sp>
        <p:nvSpPr>
          <p:cNvPr id="46" name="Rectangle 45"/>
          <p:cNvSpPr/>
          <p:nvPr/>
        </p:nvSpPr>
        <p:spPr>
          <a:xfrm>
            <a:off x="2895600" y="6248400"/>
            <a:ext cx="3352800" cy="399877"/>
          </a:xfrm>
          <a:prstGeom prst="rect">
            <a:avLst/>
          </a:prstGeom>
        </p:spPr>
        <p:txBody>
          <a:bodyPr wrap="square" lIns="91211" tIns="45605" rIns="91211" bIns="45605">
            <a:spAutoFit/>
          </a:bodyPr>
          <a:lstStyle/>
          <a:p>
            <a:pPr>
              <a:buClr>
                <a:srgbClr val="000000"/>
              </a:buClr>
              <a:buSzPct val="100000"/>
            </a:pPr>
            <a:r>
              <a:rPr lang="en-US" sz="2000" dirty="0">
                <a:solidFill>
                  <a:schemeClr val="tx1"/>
                </a:solidFill>
              </a:rPr>
              <a:t>Unique lower bound (</a:t>
            </a:r>
            <a:r>
              <a:rPr lang="en-US" sz="2000" b="1" dirty="0">
                <a:solidFill>
                  <a:schemeClr val="tx1"/>
                </a:solidFill>
              </a:rPr>
              <a:t>meet</a:t>
            </a:r>
            <a:r>
              <a:rPr lang="en-US" sz="2000" dirty="0">
                <a:solidFill>
                  <a:schemeClr val="tx1"/>
                </a:solidFill>
              </a:rPr>
              <a:t>)</a:t>
            </a:r>
            <a:endParaRPr lang="en-US" sz="2000" b="1" dirty="0">
              <a:solidFill>
                <a:schemeClr val="tx1"/>
              </a:solidFill>
            </a:endParaRPr>
          </a:p>
        </p:txBody>
      </p:sp>
      <p:sp>
        <p:nvSpPr>
          <p:cNvPr id="47" name="Rectangle 46"/>
          <p:cNvSpPr/>
          <p:nvPr/>
        </p:nvSpPr>
        <p:spPr>
          <a:xfrm>
            <a:off x="6248400" y="2667000"/>
            <a:ext cx="2667000" cy="707654"/>
          </a:xfrm>
          <a:prstGeom prst="rect">
            <a:avLst/>
          </a:prstGeom>
        </p:spPr>
        <p:txBody>
          <a:bodyPr wrap="square" lIns="91211" tIns="45605" rIns="91211" bIns="45605">
            <a:spAutoFit/>
          </a:bodyPr>
          <a:lstStyle/>
          <a:p>
            <a:pPr>
              <a:buClr>
                <a:srgbClr val="000000"/>
              </a:buClr>
              <a:buSzPct val="100000"/>
            </a:pPr>
            <a:r>
              <a:rPr lang="en-US" sz="2000" dirty="0">
                <a:solidFill>
                  <a:schemeClr val="tx1"/>
                </a:solidFill>
              </a:rPr>
              <a:t>Unique least upper bound (</a:t>
            </a:r>
            <a:r>
              <a:rPr lang="en-US" sz="2000" b="1" dirty="0">
                <a:solidFill>
                  <a:schemeClr val="tx1"/>
                </a:solidFill>
              </a:rPr>
              <a:t>join</a:t>
            </a:r>
            <a:r>
              <a:rPr lang="en-US" sz="2000" dirty="0">
                <a:solidFill>
                  <a:schemeClr val="tx1"/>
                </a:solidFill>
              </a:rPr>
              <a:t>)</a:t>
            </a:r>
            <a:endParaRPr lang="en-US" sz="2000" b="1" dirty="0">
              <a:solidFill>
                <a:schemeClr val="tx1"/>
              </a:solidFill>
            </a:endParaRPr>
          </a:p>
        </p:txBody>
      </p:sp>
      <p:cxnSp>
        <p:nvCxnSpPr>
          <p:cNvPr id="48" name="Straight Connector 47"/>
          <p:cNvCxnSpPr>
            <a:stCxn id="47" idx="1"/>
          </p:cNvCxnSpPr>
          <p:nvPr/>
        </p:nvCxnSpPr>
        <p:spPr bwMode="auto">
          <a:xfrm flipH="1" flipV="1">
            <a:off x="5105400" y="2971800"/>
            <a:ext cx="1143000" cy="49027"/>
          </a:xfrm>
          <a:prstGeom prst="line">
            <a:avLst/>
          </a:prstGeom>
          <a:solidFill>
            <a:srgbClr val="00B8FF"/>
          </a:solidFill>
          <a:ln w="9525" cap="flat" cmpd="sng" algn="ctr">
            <a:solidFill>
              <a:schemeClr val="tx1"/>
            </a:solidFill>
            <a:prstDash val="solid"/>
            <a:round/>
            <a:headEnd type="none" w="med" len="med"/>
            <a:tailEnd type="triangle" w="med" len="med"/>
          </a:ln>
          <a:effectLst/>
        </p:spPr>
      </p:cxnSp>
      <p:sp>
        <p:nvSpPr>
          <p:cNvPr id="51" name="Rectangle 50"/>
          <p:cNvSpPr/>
          <p:nvPr/>
        </p:nvSpPr>
        <p:spPr>
          <a:xfrm>
            <a:off x="457200" y="2667000"/>
            <a:ext cx="2971800" cy="707654"/>
          </a:xfrm>
          <a:prstGeom prst="rect">
            <a:avLst/>
          </a:prstGeom>
        </p:spPr>
        <p:txBody>
          <a:bodyPr wrap="square" lIns="91211" tIns="45605" rIns="91211" bIns="45605">
            <a:spAutoFit/>
          </a:bodyPr>
          <a:lstStyle/>
          <a:p>
            <a:pPr>
              <a:buClr>
                <a:srgbClr val="000000"/>
              </a:buClr>
              <a:buSzPct val="100000"/>
            </a:pPr>
            <a:r>
              <a:rPr lang="en-US" sz="2000" dirty="0">
                <a:solidFill>
                  <a:schemeClr val="tx1"/>
                </a:solidFill>
              </a:rPr>
              <a:t>Binary </a:t>
            </a:r>
            <a:r>
              <a:rPr lang="en-US" sz="2000" b="1" dirty="0">
                <a:solidFill>
                  <a:schemeClr val="tx1"/>
                </a:solidFill>
              </a:rPr>
              <a:t>join</a:t>
            </a:r>
            <a:r>
              <a:rPr lang="en-US" sz="2000" dirty="0">
                <a:solidFill>
                  <a:schemeClr val="tx1"/>
                </a:solidFill>
              </a:rPr>
              <a:t> operator.</a:t>
            </a:r>
          </a:p>
          <a:p>
            <a:pPr>
              <a:buClr>
                <a:srgbClr val="000000"/>
              </a:buClr>
              <a:buSzPct val="100000"/>
            </a:pPr>
            <a:r>
              <a:rPr lang="en-US" sz="2000" dirty="0">
                <a:solidFill>
                  <a:schemeClr val="tx1"/>
                </a:solidFill>
              </a:rPr>
              <a:t>Set is closed under join.</a:t>
            </a:r>
          </a:p>
        </p:txBody>
      </p:sp>
    </p:spTree>
    <p:extLst>
      <p:ext uri="{BB962C8B-B14F-4D97-AF65-F5344CB8AC3E}">
        <p14:creationId xmlns:p14="http://schemas.microsoft.com/office/powerpoint/2010/main" val="2254666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labels</a:t>
            </a:r>
          </a:p>
        </p:txBody>
      </p:sp>
      <p:sp>
        <p:nvSpPr>
          <p:cNvPr id="3" name="Rectangle 2"/>
          <p:cNvSpPr/>
          <p:nvPr/>
        </p:nvSpPr>
        <p:spPr bwMode="auto">
          <a:xfrm>
            <a:off x="3733800" y="5970596"/>
            <a:ext cx="1143000" cy="533400"/>
          </a:xfrm>
          <a:prstGeom prst="rect">
            <a:avLst/>
          </a:prstGeom>
          <a:solidFill>
            <a:sysClr val="window" lastClr="FFFFFF">
              <a:lumMod val="85000"/>
            </a:sys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4" name="Text Box 49"/>
          <p:cNvSpPr txBox="1">
            <a:spLocks noChangeArrowheads="1"/>
          </p:cNvSpPr>
          <p:nvPr/>
        </p:nvSpPr>
        <p:spPr bwMode="auto">
          <a:xfrm>
            <a:off x="3733800" y="6008717"/>
            <a:ext cx="1143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2101" eaLnBrk="1" hangingPunct="1"/>
            <a:r>
              <a:rPr lang="en-US" sz="2000" dirty="0">
                <a:solidFill>
                  <a:srgbClr val="000000"/>
                </a:solidFill>
                <a:cs typeface="Arial" charset="0"/>
              </a:rPr>
              <a:t>P</a:t>
            </a:r>
            <a:endParaRPr lang="en-US" sz="2000" dirty="0">
              <a:solidFill>
                <a:srgbClr val="800080"/>
              </a:solidFill>
              <a:cs typeface="Arial" charset="0"/>
            </a:endParaRPr>
          </a:p>
        </p:txBody>
      </p:sp>
      <p:cxnSp>
        <p:nvCxnSpPr>
          <p:cNvPr id="5" name="Straight Connector 292"/>
          <p:cNvCxnSpPr>
            <a:cxnSpLocks noChangeShapeType="1"/>
          </p:cNvCxnSpPr>
          <p:nvPr/>
        </p:nvCxnSpPr>
        <p:spPr bwMode="auto">
          <a:xfrm rot="16200000" flipH="1" flipV="1">
            <a:off x="5562600" y="5570569"/>
            <a:ext cx="0" cy="1371600"/>
          </a:xfrm>
          <a:prstGeom prst="line">
            <a:avLst/>
          </a:prstGeom>
          <a:noFill/>
          <a:ln w="47625">
            <a:solidFill>
              <a:srgbClr val="003367"/>
            </a:solidFill>
            <a:round/>
            <a:headEnd type="stealth" w="med" len="med"/>
            <a:tailEnd/>
          </a:ln>
          <a:extLst>
            <a:ext uri="{909E8E84-426E-40dd-AFC4-6F175D3DCCD1}">
              <a14:hiddenFill xmlns:a14="http://schemas.microsoft.com/office/drawing/2010/main" xmlns="">
                <a:noFill/>
              </a14:hiddenFill>
            </a:ext>
          </a:extLst>
        </p:spPr>
      </p:cxnSp>
      <p:sp>
        <p:nvSpPr>
          <p:cNvPr id="6" name="Rectangle 5"/>
          <p:cNvSpPr/>
          <p:nvPr/>
        </p:nvSpPr>
        <p:spPr bwMode="auto">
          <a:xfrm>
            <a:off x="6248400" y="6016634"/>
            <a:ext cx="647700" cy="533400"/>
          </a:xfrm>
          <a:prstGeom prst="rect">
            <a:avLst/>
          </a:prstGeom>
          <a:solidFill>
            <a:srgbClr val="B5B5B5"/>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7" name="Oval 6"/>
          <p:cNvSpPr/>
          <p:nvPr/>
        </p:nvSpPr>
        <p:spPr bwMode="auto">
          <a:xfrm flipV="1">
            <a:off x="6248400" y="5997592"/>
            <a:ext cx="647700" cy="60325"/>
          </a:xfrm>
          <a:prstGeom prst="ellipse">
            <a:avLst/>
          </a:prstGeom>
          <a:solidFill>
            <a:srgbClr val="998674">
              <a:lumMod val="50000"/>
            </a:srgb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8" name="Oval 7"/>
          <p:cNvSpPr/>
          <p:nvPr/>
        </p:nvSpPr>
        <p:spPr bwMode="auto">
          <a:xfrm flipV="1">
            <a:off x="6248400" y="6519871"/>
            <a:ext cx="647700" cy="60325"/>
          </a:xfrm>
          <a:prstGeom prst="ellipse">
            <a:avLst/>
          </a:prstGeom>
          <a:solidFill>
            <a:srgbClr val="998674">
              <a:lumMod val="50000"/>
            </a:srgb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10" name="&quot;No&quot; Symbol 9"/>
          <p:cNvSpPr/>
          <p:nvPr/>
        </p:nvSpPr>
        <p:spPr>
          <a:xfrm>
            <a:off x="5105400" y="5867400"/>
            <a:ext cx="914400" cy="762000"/>
          </a:xfrm>
          <a:prstGeom prst="noSmoking">
            <a:avLst>
              <a:gd name="adj" fmla="val 16053"/>
            </a:avLst>
          </a:prstGeom>
          <a:solidFill>
            <a:srgbClr val="C0504D"/>
          </a:solidFill>
          <a:ln w="25400" cap="flat" cmpd="sng" algn="ctr">
            <a:solidFill>
              <a:srgbClr val="C0504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 name="Rectangle 10"/>
          <p:cNvSpPr/>
          <p:nvPr/>
        </p:nvSpPr>
        <p:spPr>
          <a:xfrm>
            <a:off x="457200" y="3048000"/>
            <a:ext cx="7924800" cy="399877"/>
          </a:xfrm>
          <a:prstGeom prst="rect">
            <a:avLst/>
          </a:prstGeom>
        </p:spPr>
        <p:txBody>
          <a:bodyPr wrap="square" lIns="91211" tIns="45605" rIns="91211" bIns="45605">
            <a:spAutoFit/>
          </a:bodyPr>
          <a:lstStyle/>
          <a:p>
            <a:pPr>
              <a:buClr>
                <a:srgbClr val="000000"/>
              </a:buClr>
              <a:buSzPct val="100000"/>
            </a:pPr>
            <a:r>
              <a:rPr lang="en-US" sz="2000" dirty="0">
                <a:solidFill>
                  <a:schemeClr val="tx1"/>
                </a:solidFill>
              </a:rPr>
              <a:t>1. Compare labels to block </a:t>
            </a:r>
            <a:r>
              <a:rPr lang="en-US" sz="2000" b="1" dirty="0">
                <a:solidFill>
                  <a:schemeClr val="tx1"/>
                </a:solidFill>
              </a:rPr>
              <a:t>reads</a:t>
            </a:r>
            <a:r>
              <a:rPr lang="en-US" sz="2000" dirty="0">
                <a:solidFill>
                  <a:schemeClr val="tx1"/>
                </a:solidFill>
              </a:rPr>
              <a:t>, so it never even </a:t>
            </a:r>
            <a:r>
              <a:rPr lang="en-US" sz="2000" b="1" dirty="0">
                <a:solidFill>
                  <a:schemeClr val="tx1"/>
                </a:solidFill>
              </a:rPr>
              <a:t>sees</a:t>
            </a:r>
            <a:r>
              <a:rPr lang="en-US" sz="2000" dirty="0">
                <a:solidFill>
                  <a:schemeClr val="tx1"/>
                </a:solidFill>
              </a:rPr>
              <a:t> the data.</a:t>
            </a:r>
            <a:endParaRPr lang="en-US" sz="2000" b="1" dirty="0">
              <a:solidFill>
                <a:schemeClr val="tx1"/>
              </a:solidFill>
            </a:endParaRPr>
          </a:p>
        </p:txBody>
      </p:sp>
      <p:sp>
        <p:nvSpPr>
          <p:cNvPr id="12" name="Rectangle 11"/>
          <p:cNvSpPr/>
          <p:nvPr/>
        </p:nvSpPr>
        <p:spPr bwMode="auto">
          <a:xfrm>
            <a:off x="3733800" y="3858683"/>
            <a:ext cx="1143000" cy="533400"/>
          </a:xfrm>
          <a:prstGeom prst="rect">
            <a:avLst/>
          </a:prstGeom>
          <a:solidFill>
            <a:sysClr val="window" lastClr="FFFFFF">
              <a:lumMod val="85000"/>
            </a:sys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13" name="Text Box 49"/>
          <p:cNvSpPr txBox="1">
            <a:spLocks noChangeArrowheads="1"/>
          </p:cNvSpPr>
          <p:nvPr/>
        </p:nvSpPr>
        <p:spPr bwMode="auto">
          <a:xfrm>
            <a:off x="3733800" y="3915848"/>
            <a:ext cx="1143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2101" eaLnBrk="1" hangingPunct="1"/>
            <a:r>
              <a:rPr lang="en-US" sz="2000" dirty="0">
                <a:solidFill>
                  <a:srgbClr val="000000"/>
                </a:solidFill>
                <a:cs typeface="Arial" charset="0"/>
              </a:rPr>
              <a:t>P</a:t>
            </a:r>
            <a:endParaRPr lang="en-US" sz="2000" dirty="0">
              <a:solidFill>
                <a:srgbClr val="800080"/>
              </a:solidFill>
              <a:cs typeface="Arial" charset="0"/>
            </a:endParaRPr>
          </a:p>
        </p:txBody>
      </p:sp>
      <p:cxnSp>
        <p:nvCxnSpPr>
          <p:cNvPr id="14" name="Straight Connector 292"/>
          <p:cNvCxnSpPr>
            <a:cxnSpLocks noChangeShapeType="1"/>
          </p:cNvCxnSpPr>
          <p:nvPr/>
        </p:nvCxnSpPr>
        <p:spPr bwMode="auto">
          <a:xfrm rot="16200000" flipH="1" flipV="1">
            <a:off x="3048000" y="3477700"/>
            <a:ext cx="0" cy="1371600"/>
          </a:xfrm>
          <a:prstGeom prst="line">
            <a:avLst/>
          </a:prstGeom>
          <a:noFill/>
          <a:ln w="47625">
            <a:solidFill>
              <a:srgbClr val="003367"/>
            </a:solidFill>
            <a:round/>
            <a:headEnd type="stealth" w="med" len="med"/>
            <a:tailEnd/>
          </a:ln>
          <a:extLst>
            <a:ext uri="{909E8E84-426E-40dd-AFC4-6F175D3DCCD1}">
              <a14:hiddenFill xmlns:a14="http://schemas.microsoft.com/office/drawing/2010/main" xmlns="">
                <a:noFill/>
              </a14:hiddenFill>
            </a:ext>
          </a:extLst>
        </p:spPr>
      </p:cxnSp>
      <p:sp>
        <p:nvSpPr>
          <p:cNvPr id="15" name="Rectangle 14"/>
          <p:cNvSpPr/>
          <p:nvPr/>
        </p:nvSpPr>
        <p:spPr bwMode="auto">
          <a:xfrm>
            <a:off x="1714500" y="3923765"/>
            <a:ext cx="647700" cy="533400"/>
          </a:xfrm>
          <a:prstGeom prst="rect">
            <a:avLst/>
          </a:prstGeom>
          <a:solidFill>
            <a:srgbClr val="B5B5B5"/>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16" name="Oval 15"/>
          <p:cNvSpPr/>
          <p:nvPr/>
        </p:nvSpPr>
        <p:spPr bwMode="auto">
          <a:xfrm flipV="1">
            <a:off x="1714500" y="3904723"/>
            <a:ext cx="647700" cy="60325"/>
          </a:xfrm>
          <a:prstGeom prst="ellipse">
            <a:avLst/>
          </a:prstGeom>
          <a:solidFill>
            <a:srgbClr val="998674">
              <a:lumMod val="50000"/>
            </a:srgb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17" name="Oval 16"/>
          <p:cNvSpPr/>
          <p:nvPr/>
        </p:nvSpPr>
        <p:spPr bwMode="auto">
          <a:xfrm flipV="1">
            <a:off x="1714500" y="4400006"/>
            <a:ext cx="647700" cy="60325"/>
          </a:xfrm>
          <a:prstGeom prst="ellipse">
            <a:avLst/>
          </a:prstGeom>
          <a:solidFill>
            <a:srgbClr val="998674">
              <a:lumMod val="50000"/>
            </a:srgb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19" name="&quot;No&quot; Symbol 18"/>
          <p:cNvSpPr/>
          <p:nvPr/>
        </p:nvSpPr>
        <p:spPr>
          <a:xfrm>
            <a:off x="2590800" y="3774531"/>
            <a:ext cx="914400" cy="762000"/>
          </a:xfrm>
          <a:prstGeom prst="noSmoking">
            <a:avLst>
              <a:gd name="adj" fmla="val 16053"/>
            </a:avLst>
          </a:prstGeom>
          <a:solidFill>
            <a:srgbClr val="C0504D"/>
          </a:solidFill>
          <a:ln w="25400" cap="flat" cmpd="sng" algn="ctr">
            <a:solidFill>
              <a:srgbClr val="C0504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20" name="Rectangle 19"/>
          <p:cNvSpPr/>
          <p:nvPr/>
        </p:nvSpPr>
        <p:spPr>
          <a:xfrm>
            <a:off x="457200" y="4819477"/>
            <a:ext cx="7924800" cy="707654"/>
          </a:xfrm>
          <a:prstGeom prst="rect">
            <a:avLst/>
          </a:prstGeom>
        </p:spPr>
        <p:txBody>
          <a:bodyPr wrap="square" lIns="91211" tIns="45605" rIns="91211" bIns="45605">
            <a:spAutoFit/>
          </a:bodyPr>
          <a:lstStyle/>
          <a:p>
            <a:pPr>
              <a:buClr>
                <a:srgbClr val="000000"/>
              </a:buClr>
              <a:buSzPct val="100000"/>
            </a:pPr>
            <a:r>
              <a:rPr lang="en-US" sz="2000" dirty="0">
                <a:solidFill>
                  <a:schemeClr val="tx1"/>
                </a:solidFill>
              </a:rPr>
              <a:t>2. Allow the reads, modify its label to track “taint” by sensitive data, and compare labels to block </a:t>
            </a:r>
            <a:r>
              <a:rPr lang="en-US" sz="2000" b="1" dirty="0">
                <a:solidFill>
                  <a:schemeClr val="tx1"/>
                </a:solidFill>
              </a:rPr>
              <a:t>writes</a:t>
            </a:r>
            <a:r>
              <a:rPr lang="en-US" sz="2000" dirty="0">
                <a:solidFill>
                  <a:schemeClr val="tx1"/>
                </a:solidFill>
              </a:rPr>
              <a:t> that leak to untrusted channels. </a:t>
            </a:r>
            <a:endParaRPr lang="en-US" sz="2000" b="1" dirty="0">
              <a:solidFill>
                <a:schemeClr val="tx1"/>
              </a:solidFill>
            </a:endParaRPr>
          </a:p>
        </p:txBody>
      </p:sp>
      <p:sp>
        <p:nvSpPr>
          <p:cNvPr id="21" name="Rectangle 20"/>
          <p:cNvSpPr/>
          <p:nvPr/>
        </p:nvSpPr>
        <p:spPr>
          <a:xfrm>
            <a:off x="457200" y="1349746"/>
            <a:ext cx="7924800" cy="399877"/>
          </a:xfrm>
          <a:prstGeom prst="rect">
            <a:avLst/>
          </a:prstGeom>
        </p:spPr>
        <p:txBody>
          <a:bodyPr wrap="square" lIns="91211" tIns="45605" rIns="91211" bIns="45605">
            <a:spAutoFit/>
          </a:bodyPr>
          <a:lstStyle/>
          <a:p>
            <a:pPr>
              <a:buClr>
                <a:srgbClr val="000000"/>
              </a:buClr>
              <a:buSzPct val="100000"/>
            </a:pPr>
            <a:r>
              <a:rPr lang="en-US" sz="2000" dirty="0">
                <a:solidFill>
                  <a:schemeClr val="tx1"/>
                </a:solidFill>
              </a:rPr>
              <a:t>How to prevent an untrusted process from leaking secret data?</a:t>
            </a:r>
            <a:endParaRPr lang="en-US" sz="2000" b="1" dirty="0">
              <a:solidFill>
                <a:schemeClr val="tx1"/>
              </a:solidFill>
            </a:endParaRPr>
          </a:p>
        </p:txBody>
      </p:sp>
      <p:sp>
        <p:nvSpPr>
          <p:cNvPr id="22" name="Rectangle 21"/>
          <p:cNvSpPr/>
          <p:nvPr/>
        </p:nvSpPr>
        <p:spPr bwMode="auto">
          <a:xfrm>
            <a:off x="3771900" y="1989152"/>
            <a:ext cx="1143000" cy="533400"/>
          </a:xfrm>
          <a:prstGeom prst="rect">
            <a:avLst/>
          </a:prstGeom>
          <a:solidFill>
            <a:sysClr val="window" lastClr="FFFFFF">
              <a:lumMod val="85000"/>
            </a:sys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23" name="Text Box 49"/>
          <p:cNvSpPr txBox="1">
            <a:spLocks noChangeArrowheads="1"/>
          </p:cNvSpPr>
          <p:nvPr/>
        </p:nvSpPr>
        <p:spPr bwMode="auto">
          <a:xfrm>
            <a:off x="3771900" y="2046317"/>
            <a:ext cx="1143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2101" eaLnBrk="1" hangingPunct="1"/>
            <a:r>
              <a:rPr lang="en-US" sz="2000" dirty="0">
                <a:solidFill>
                  <a:srgbClr val="000000"/>
                </a:solidFill>
                <a:cs typeface="Arial" charset="0"/>
              </a:rPr>
              <a:t>P</a:t>
            </a:r>
            <a:endParaRPr lang="en-US" sz="2000" dirty="0">
              <a:solidFill>
                <a:srgbClr val="800080"/>
              </a:solidFill>
              <a:cs typeface="Arial" charset="0"/>
            </a:endParaRPr>
          </a:p>
        </p:txBody>
      </p:sp>
      <p:cxnSp>
        <p:nvCxnSpPr>
          <p:cNvPr id="24" name="Straight Connector 292"/>
          <p:cNvCxnSpPr>
            <a:cxnSpLocks noChangeShapeType="1"/>
          </p:cNvCxnSpPr>
          <p:nvPr/>
        </p:nvCxnSpPr>
        <p:spPr bwMode="auto">
          <a:xfrm rot="16200000" flipH="1" flipV="1">
            <a:off x="3086100" y="1608169"/>
            <a:ext cx="0" cy="1371600"/>
          </a:xfrm>
          <a:prstGeom prst="line">
            <a:avLst/>
          </a:prstGeom>
          <a:noFill/>
          <a:ln w="47625">
            <a:solidFill>
              <a:srgbClr val="003367"/>
            </a:solidFill>
            <a:round/>
            <a:headEnd type="stealth" w="med" len="med"/>
            <a:tailEnd/>
          </a:ln>
          <a:extLst>
            <a:ext uri="{909E8E84-426E-40dd-AFC4-6F175D3DCCD1}">
              <a14:hiddenFill xmlns:a14="http://schemas.microsoft.com/office/drawing/2010/main" xmlns="">
                <a:noFill/>
              </a14:hiddenFill>
            </a:ext>
          </a:extLst>
        </p:spPr>
      </p:cxnSp>
      <p:sp>
        <p:nvSpPr>
          <p:cNvPr id="25" name="Rectangle 24"/>
          <p:cNvSpPr/>
          <p:nvPr/>
        </p:nvSpPr>
        <p:spPr bwMode="auto">
          <a:xfrm>
            <a:off x="1752600" y="2054234"/>
            <a:ext cx="647700" cy="533400"/>
          </a:xfrm>
          <a:prstGeom prst="rect">
            <a:avLst/>
          </a:prstGeom>
          <a:solidFill>
            <a:srgbClr val="B5B5B5"/>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26" name="Oval 25"/>
          <p:cNvSpPr/>
          <p:nvPr/>
        </p:nvSpPr>
        <p:spPr bwMode="auto">
          <a:xfrm flipV="1">
            <a:off x="1752600" y="2035192"/>
            <a:ext cx="647700" cy="60325"/>
          </a:xfrm>
          <a:prstGeom prst="ellipse">
            <a:avLst/>
          </a:prstGeom>
          <a:solidFill>
            <a:srgbClr val="998674">
              <a:lumMod val="50000"/>
            </a:srgb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27" name="Oval 26"/>
          <p:cNvSpPr/>
          <p:nvPr/>
        </p:nvSpPr>
        <p:spPr bwMode="auto">
          <a:xfrm flipV="1">
            <a:off x="1752600" y="2530475"/>
            <a:ext cx="647700" cy="60325"/>
          </a:xfrm>
          <a:prstGeom prst="ellipse">
            <a:avLst/>
          </a:prstGeom>
          <a:solidFill>
            <a:srgbClr val="998674">
              <a:lumMod val="50000"/>
            </a:srgb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cxnSp>
        <p:nvCxnSpPr>
          <p:cNvPr id="29" name="Straight Connector 292"/>
          <p:cNvCxnSpPr>
            <a:cxnSpLocks noChangeShapeType="1"/>
          </p:cNvCxnSpPr>
          <p:nvPr/>
        </p:nvCxnSpPr>
        <p:spPr bwMode="auto">
          <a:xfrm rot="16200000" flipH="1" flipV="1">
            <a:off x="5600700" y="1608169"/>
            <a:ext cx="0" cy="1371600"/>
          </a:xfrm>
          <a:prstGeom prst="line">
            <a:avLst/>
          </a:prstGeom>
          <a:noFill/>
          <a:ln w="47625">
            <a:solidFill>
              <a:srgbClr val="003367"/>
            </a:solidFill>
            <a:round/>
            <a:headEnd type="stealth" w="med" len="med"/>
            <a:tailEnd/>
          </a:ln>
          <a:extLst>
            <a:ext uri="{909E8E84-426E-40dd-AFC4-6F175D3DCCD1}">
              <a14:hiddenFill xmlns:a14="http://schemas.microsoft.com/office/drawing/2010/main" xmlns="">
                <a:noFill/>
              </a14:hiddenFill>
            </a:ext>
          </a:extLst>
        </p:spPr>
      </p:cxnSp>
      <p:sp>
        <p:nvSpPr>
          <p:cNvPr id="30" name="Rectangle 29"/>
          <p:cNvSpPr/>
          <p:nvPr/>
        </p:nvSpPr>
        <p:spPr bwMode="auto">
          <a:xfrm>
            <a:off x="6286500" y="2054234"/>
            <a:ext cx="647700" cy="533400"/>
          </a:xfrm>
          <a:prstGeom prst="rect">
            <a:avLst/>
          </a:prstGeom>
          <a:solidFill>
            <a:srgbClr val="B5B5B5"/>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31" name="Oval 30"/>
          <p:cNvSpPr/>
          <p:nvPr/>
        </p:nvSpPr>
        <p:spPr bwMode="auto">
          <a:xfrm flipV="1">
            <a:off x="6286500" y="2035192"/>
            <a:ext cx="647700" cy="60325"/>
          </a:xfrm>
          <a:prstGeom prst="ellipse">
            <a:avLst/>
          </a:prstGeom>
          <a:solidFill>
            <a:srgbClr val="998674">
              <a:lumMod val="50000"/>
            </a:srgb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32" name="Oval 31"/>
          <p:cNvSpPr/>
          <p:nvPr/>
        </p:nvSpPr>
        <p:spPr bwMode="auto">
          <a:xfrm flipV="1">
            <a:off x="6286500" y="2557471"/>
            <a:ext cx="647700" cy="60325"/>
          </a:xfrm>
          <a:prstGeom prst="ellipse">
            <a:avLst/>
          </a:prstGeom>
          <a:solidFill>
            <a:srgbClr val="998674">
              <a:lumMod val="50000"/>
            </a:srgb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Tree>
    <p:extLst>
      <p:ext uri="{BB962C8B-B14F-4D97-AF65-F5344CB8AC3E}">
        <p14:creationId xmlns:p14="http://schemas.microsoft.com/office/powerpoint/2010/main" val="3877976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Labels and flow</a:t>
            </a:r>
          </a:p>
        </p:txBody>
      </p:sp>
      <p:sp>
        <p:nvSpPr>
          <p:cNvPr id="24" name="Rectangle 6"/>
          <p:cNvSpPr>
            <a:spLocks noChangeArrowheads="1"/>
          </p:cNvSpPr>
          <p:nvPr/>
        </p:nvSpPr>
        <p:spPr bwMode="auto">
          <a:xfrm>
            <a:off x="3764096" y="2089893"/>
            <a:ext cx="604738" cy="230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5000"/>
              </a:lnSpc>
            </a:pPr>
            <a:r>
              <a:rPr lang="en-US" sz="1800" b="1" dirty="0">
                <a:solidFill>
                  <a:srgbClr val="000000"/>
                </a:solidFill>
                <a:cs typeface="+mn-cs"/>
              </a:rPr>
              <a:t>{A, C}</a:t>
            </a:r>
          </a:p>
        </p:txBody>
      </p:sp>
      <p:sp>
        <p:nvSpPr>
          <p:cNvPr id="26" name="Rectangle 8"/>
          <p:cNvSpPr>
            <a:spLocks noChangeArrowheads="1"/>
          </p:cNvSpPr>
          <p:nvPr/>
        </p:nvSpPr>
        <p:spPr bwMode="auto">
          <a:xfrm>
            <a:off x="1507610" y="3171991"/>
            <a:ext cx="372252" cy="230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5000"/>
              </a:lnSpc>
            </a:pPr>
            <a:r>
              <a:rPr lang="en-US" sz="1800" b="1" dirty="0">
                <a:solidFill>
                  <a:srgbClr val="000000"/>
                </a:solidFill>
                <a:cs typeface="+mn-cs"/>
              </a:rPr>
              <a:t>{A}</a:t>
            </a:r>
          </a:p>
        </p:txBody>
      </p:sp>
      <p:sp>
        <p:nvSpPr>
          <p:cNvPr id="28" name="Rectangle 10"/>
          <p:cNvSpPr>
            <a:spLocks noChangeArrowheads="1"/>
          </p:cNvSpPr>
          <p:nvPr/>
        </p:nvSpPr>
        <p:spPr bwMode="auto">
          <a:xfrm>
            <a:off x="6450787" y="3162180"/>
            <a:ext cx="372252" cy="230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5000"/>
              </a:lnSpc>
            </a:pPr>
            <a:r>
              <a:rPr lang="en-US" sz="1800" b="1" dirty="0">
                <a:solidFill>
                  <a:srgbClr val="000000"/>
                </a:solidFill>
                <a:cs typeface="+mn-cs"/>
              </a:rPr>
              <a:t>{C}</a:t>
            </a:r>
          </a:p>
        </p:txBody>
      </p:sp>
      <p:sp>
        <p:nvSpPr>
          <p:cNvPr id="40" name="Line 22"/>
          <p:cNvSpPr>
            <a:spLocks noChangeShapeType="1"/>
          </p:cNvSpPr>
          <p:nvPr/>
        </p:nvSpPr>
        <p:spPr bwMode="auto">
          <a:xfrm flipV="1">
            <a:off x="1733287" y="2416614"/>
            <a:ext cx="2343063" cy="676896"/>
          </a:xfrm>
          <a:prstGeom prst="line">
            <a:avLst/>
          </a:prstGeom>
          <a:noFill/>
          <a:ln w="50800">
            <a:solidFill>
              <a:schemeClr val="tx1"/>
            </a:solidFill>
            <a:round/>
            <a:headEnd type="none"/>
            <a:tailEnd type="arrow"/>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41" name="Line 23"/>
          <p:cNvSpPr>
            <a:spLocks noChangeShapeType="1"/>
          </p:cNvSpPr>
          <p:nvPr/>
        </p:nvSpPr>
        <p:spPr bwMode="auto">
          <a:xfrm flipH="1" flipV="1">
            <a:off x="4046678" y="2416614"/>
            <a:ext cx="2590221" cy="676896"/>
          </a:xfrm>
          <a:prstGeom prst="line">
            <a:avLst/>
          </a:prstGeom>
          <a:noFill/>
          <a:ln w="50800">
            <a:solidFill>
              <a:schemeClr val="tx1"/>
            </a:solidFill>
            <a:round/>
            <a:headEnd type="none"/>
            <a:tailEnd type="arrow"/>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51" name="Rectangle 50"/>
          <p:cNvSpPr/>
          <p:nvPr/>
        </p:nvSpPr>
        <p:spPr>
          <a:xfrm>
            <a:off x="2667000" y="2721346"/>
            <a:ext cx="2971800" cy="707654"/>
          </a:xfrm>
          <a:prstGeom prst="rect">
            <a:avLst/>
          </a:prstGeom>
        </p:spPr>
        <p:txBody>
          <a:bodyPr wrap="square" lIns="91211" tIns="45605" rIns="91211" bIns="45605">
            <a:spAutoFit/>
          </a:bodyPr>
          <a:lstStyle/>
          <a:p>
            <a:pPr algn="ctr">
              <a:buClr>
                <a:srgbClr val="000000"/>
              </a:buClr>
              <a:buSzPct val="100000"/>
            </a:pPr>
            <a:r>
              <a:rPr lang="en-US" sz="2000" b="1" dirty="0">
                <a:solidFill>
                  <a:schemeClr val="tx1"/>
                </a:solidFill>
              </a:rPr>
              <a:t>join</a:t>
            </a:r>
            <a:r>
              <a:rPr lang="en-US" sz="2000" dirty="0">
                <a:solidFill>
                  <a:schemeClr val="tx1"/>
                </a:solidFill>
              </a:rPr>
              <a:t> operator</a:t>
            </a:r>
          </a:p>
          <a:p>
            <a:pPr algn="ctr">
              <a:buClr>
                <a:srgbClr val="000000"/>
              </a:buClr>
              <a:buSzPct val="100000"/>
            </a:pPr>
            <a:r>
              <a:rPr lang="en-US" sz="2000" dirty="0" err="1">
                <a:solidFill>
                  <a:schemeClr val="tx1"/>
                </a:solidFill>
              </a:rPr>
              <a:t>e.g.,union</a:t>
            </a:r>
            <a:endParaRPr lang="en-US" sz="2000" dirty="0">
              <a:solidFill>
                <a:schemeClr val="tx1"/>
              </a:solidFill>
            </a:endParaRPr>
          </a:p>
        </p:txBody>
      </p:sp>
      <p:sp>
        <p:nvSpPr>
          <p:cNvPr id="57" name="Rectangle 56"/>
          <p:cNvSpPr/>
          <p:nvPr/>
        </p:nvSpPr>
        <p:spPr bwMode="auto">
          <a:xfrm>
            <a:off x="3581400" y="4427552"/>
            <a:ext cx="1143000" cy="533400"/>
          </a:xfrm>
          <a:prstGeom prst="rect">
            <a:avLst/>
          </a:prstGeom>
          <a:solidFill>
            <a:sysClr val="window" lastClr="FFFFFF">
              <a:lumMod val="85000"/>
            </a:sys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58" name="Text Box 49"/>
          <p:cNvSpPr txBox="1">
            <a:spLocks noChangeArrowheads="1"/>
          </p:cNvSpPr>
          <p:nvPr/>
        </p:nvSpPr>
        <p:spPr bwMode="auto">
          <a:xfrm>
            <a:off x="3581400" y="4484717"/>
            <a:ext cx="1143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2101" eaLnBrk="1" hangingPunct="1"/>
            <a:r>
              <a:rPr lang="en-US" sz="2000" dirty="0">
                <a:solidFill>
                  <a:srgbClr val="000000"/>
                </a:solidFill>
                <a:cs typeface="Arial" charset="0"/>
              </a:rPr>
              <a:t>P</a:t>
            </a:r>
            <a:endParaRPr lang="en-US" sz="2000" dirty="0">
              <a:solidFill>
                <a:srgbClr val="800080"/>
              </a:solidFill>
              <a:cs typeface="Arial" charset="0"/>
            </a:endParaRPr>
          </a:p>
        </p:txBody>
      </p:sp>
      <p:cxnSp>
        <p:nvCxnSpPr>
          <p:cNvPr id="59" name="Straight Connector 292"/>
          <p:cNvCxnSpPr>
            <a:cxnSpLocks noChangeShapeType="1"/>
          </p:cNvCxnSpPr>
          <p:nvPr/>
        </p:nvCxnSpPr>
        <p:spPr bwMode="auto">
          <a:xfrm rot="5400000" flipV="1">
            <a:off x="5372100" y="3970369"/>
            <a:ext cx="0" cy="1371600"/>
          </a:xfrm>
          <a:prstGeom prst="line">
            <a:avLst/>
          </a:prstGeom>
          <a:noFill/>
          <a:ln w="47625">
            <a:solidFill>
              <a:srgbClr val="003367"/>
            </a:solidFill>
            <a:round/>
            <a:headEnd type="stealth" w="med" len="med"/>
            <a:tailEnd/>
          </a:ln>
          <a:extLst>
            <a:ext uri="{909E8E84-426E-40dd-AFC4-6F175D3DCCD1}">
              <a14:hiddenFill xmlns:a14="http://schemas.microsoft.com/office/drawing/2010/main" xmlns="">
                <a:noFill/>
              </a14:hiddenFill>
            </a:ext>
          </a:extLst>
        </p:spPr>
      </p:cxnSp>
      <p:sp>
        <p:nvSpPr>
          <p:cNvPr id="60" name="Rectangle 59"/>
          <p:cNvSpPr/>
          <p:nvPr/>
        </p:nvSpPr>
        <p:spPr bwMode="auto">
          <a:xfrm>
            <a:off x="6057900" y="4416434"/>
            <a:ext cx="647700" cy="533400"/>
          </a:xfrm>
          <a:prstGeom prst="rect">
            <a:avLst/>
          </a:prstGeom>
          <a:solidFill>
            <a:srgbClr val="B5B5B5"/>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61" name="Text Box 49"/>
          <p:cNvSpPr txBox="1">
            <a:spLocks noChangeArrowheads="1"/>
          </p:cNvSpPr>
          <p:nvPr/>
        </p:nvSpPr>
        <p:spPr bwMode="auto">
          <a:xfrm>
            <a:off x="6096000" y="4473597"/>
            <a:ext cx="609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2101" eaLnBrk="1" hangingPunct="1"/>
            <a:r>
              <a:rPr lang="en-US" sz="2000" dirty="0">
                <a:solidFill>
                  <a:schemeClr val="tx1"/>
                </a:solidFill>
                <a:cs typeface="Arial" charset="0"/>
              </a:rPr>
              <a:t>A</a:t>
            </a:r>
          </a:p>
        </p:txBody>
      </p:sp>
      <p:sp>
        <p:nvSpPr>
          <p:cNvPr id="62" name="Oval 61"/>
          <p:cNvSpPr/>
          <p:nvPr/>
        </p:nvSpPr>
        <p:spPr bwMode="auto">
          <a:xfrm flipV="1">
            <a:off x="6057900" y="4397392"/>
            <a:ext cx="647700" cy="60325"/>
          </a:xfrm>
          <a:prstGeom prst="ellipse">
            <a:avLst/>
          </a:prstGeom>
          <a:solidFill>
            <a:srgbClr val="998674">
              <a:lumMod val="50000"/>
            </a:srgb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63" name="Oval 62"/>
          <p:cNvSpPr/>
          <p:nvPr/>
        </p:nvSpPr>
        <p:spPr bwMode="auto">
          <a:xfrm flipV="1">
            <a:off x="6057900" y="4919671"/>
            <a:ext cx="647700" cy="60325"/>
          </a:xfrm>
          <a:prstGeom prst="ellipse">
            <a:avLst/>
          </a:prstGeom>
          <a:solidFill>
            <a:srgbClr val="998674">
              <a:lumMod val="50000"/>
            </a:srgb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64" name="Rectangle 63"/>
          <p:cNvSpPr/>
          <p:nvPr/>
        </p:nvSpPr>
        <p:spPr>
          <a:xfrm>
            <a:off x="4983163" y="4321192"/>
            <a:ext cx="808037" cy="334962"/>
          </a:xfrm>
          <a:prstGeom prst="rect">
            <a:avLst/>
          </a:prstGeom>
        </p:spPr>
        <p:txBody>
          <a:bodyPr wrap="square" lIns="91211" tIns="45605" rIns="91211" bIns="45605">
            <a:spAutoFit/>
          </a:bodyPr>
          <a:lstStyle/>
          <a:p>
            <a:pPr marL="0" marR="0" lvl="0" indent="0" defTabSz="912101" eaLnBrk="1" fontAlgn="auto" latinLnBrk="0" hangingPunct="1">
              <a:lnSpc>
                <a:spcPct val="85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36A6"/>
                </a:solidFill>
                <a:effectLst/>
                <a:uLnTx/>
                <a:uFillTx/>
              </a:rPr>
              <a:t>read</a:t>
            </a:r>
            <a:endParaRPr kumimoji="0" lang="en-US" sz="3200" b="0" i="0" u="none" strike="noStrike" kern="0" cap="none" spc="0" normalizeH="0" baseline="0" noProof="0" dirty="0">
              <a:ln>
                <a:noFill/>
              </a:ln>
              <a:solidFill>
                <a:srgbClr val="0036A6"/>
              </a:solidFill>
              <a:effectLst/>
              <a:uLnTx/>
              <a:uFillTx/>
            </a:endParaRPr>
          </a:p>
        </p:txBody>
      </p:sp>
      <p:sp>
        <p:nvSpPr>
          <p:cNvPr id="67" name="Rectangle 66"/>
          <p:cNvSpPr/>
          <p:nvPr/>
        </p:nvSpPr>
        <p:spPr bwMode="auto">
          <a:xfrm>
            <a:off x="3581400" y="5268916"/>
            <a:ext cx="1143000" cy="533400"/>
          </a:xfrm>
          <a:prstGeom prst="rect">
            <a:avLst/>
          </a:prstGeom>
          <a:solidFill>
            <a:sysClr val="window" lastClr="FFFFFF">
              <a:lumMod val="85000"/>
            </a:sys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68" name="Text Box 49"/>
          <p:cNvSpPr txBox="1">
            <a:spLocks noChangeArrowheads="1"/>
          </p:cNvSpPr>
          <p:nvPr/>
        </p:nvSpPr>
        <p:spPr bwMode="auto">
          <a:xfrm>
            <a:off x="3581400" y="5326081"/>
            <a:ext cx="1143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2101" eaLnBrk="1" hangingPunct="1"/>
            <a:r>
              <a:rPr lang="en-US" sz="2000" dirty="0">
                <a:solidFill>
                  <a:srgbClr val="000000"/>
                </a:solidFill>
                <a:cs typeface="Arial" charset="0"/>
              </a:rPr>
              <a:t>P</a:t>
            </a:r>
            <a:endParaRPr lang="en-US" sz="2000" dirty="0">
              <a:solidFill>
                <a:srgbClr val="800080"/>
              </a:solidFill>
              <a:cs typeface="Arial" charset="0"/>
            </a:endParaRPr>
          </a:p>
        </p:txBody>
      </p:sp>
      <p:cxnSp>
        <p:nvCxnSpPr>
          <p:cNvPr id="69" name="Straight Connector 292"/>
          <p:cNvCxnSpPr>
            <a:cxnSpLocks noChangeShapeType="1"/>
          </p:cNvCxnSpPr>
          <p:nvPr/>
        </p:nvCxnSpPr>
        <p:spPr bwMode="auto">
          <a:xfrm rot="5400000" flipV="1">
            <a:off x="5410200" y="4811733"/>
            <a:ext cx="0" cy="1371600"/>
          </a:xfrm>
          <a:prstGeom prst="line">
            <a:avLst/>
          </a:prstGeom>
          <a:noFill/>
          <a:ln w="47625">
            <a:solidFill>
              <a:srgbClr val="003367"/>
            </a:solidFill>
            <a:round/>
            <a:headEnd type="stealth" w="med" len="med"/>
            <a:tailEnd/>
          </a:ln>
          <a:extLst>
            <a:ext uri="{909E8E84-426E-40dd-AFC4-6F175D3DCCD1}">
              <a14:hiddenFill xmlns:a14="http://schemas.microsoft.com/office/drawing/2010/main" xmlns="">
                <a:noFill/>
              </a14:hiddenFill>
            </a:ext>
          </a:extLst>
        </p:spPr>
      </p:cxnSp>
      <p:sp>
        <p:nvSpPr>
          <p:cNvPr id="70" name="Rectangle 69"/>
          <p:cNvSpPr/>
          <p:nvPr/>
        </p:nvSpPr>
        <p:spPr bwMode="auto">
          <a:xfrm>
            <a:off x="6096000" y="5257798"/>
            <a:ext cx="647700" cy="533400"/>
          </a:xfrm>
          <a:prstGeom prst="rect">
            <a:avLst/>
          </a:prstGeom>
          <a:solidFill>
            <a:srgbClr val="B5B5B5"/>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71" name="Text Box 49"/>
          <p:cNvSpPr txBox="1">
            <a:spLocks noChangeArrowheads="1"/>
          </p:cNvSpPr>
          <p:nvPr/>
        </p:nvSpPr>
        <p:spPr bwMode="auto">
          <a:xfrm>
            <a:off x="6134100" y="5314961"/>
            <a:ext cx="609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2101" eaLnBrk="1" hangingPunct="1"/>
            <a:r>
              <a:rPr lang="en-US" sz="2000" dirty="0">
                <a:solidFill>
                  <a:schemeClr val="tx1"/>
                </a:solidFill>
                <a:cs typeface="Arial" charset="0"/>
              </a:rPr>
              <a:t>C</a:t>
            </a:r>
          </a:p>
        </p:txBody>
      </p:sp>
      <p:sp>
        <p:nvSpPr>
          <p:cNvPr id="72" name="Oval 71"/>
          <p:cNvSpPr/>
          <p:nvPr/>
        </p:nvSpPr>
        <p:spPr bwMode="auto">
          <a:xfrm flipV="1">
            <a:off x="6096000" y="5238756"/>
            <a:ext cx="647700" cy="60325"/>
          </a:xfrm>
          <a:prstGeom prst="ellipse">
            <a:avLst/>
          </a:prstGeom>
          <a:solidFill>
            <a:srgbClr val="998674">
              <a:lumMod val="50000"/>
            </a:srgb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73" name="Oval 72"/>
          <p:cNvSpPr/>
          <p:nvPr/>
        </p:nvSpPr>
        <p:spPr bwMode="auto">
          <a:xfrm flipV="1">
            <a:off x="6096000" y="5761035"/>
            <a:ext cx="647700" cy="60325"/>
          </a:xfrm>
          <a:prstGeom prst="ellipse">
            <a:avLst/>
          </a:prstGeom>
          <a:solidFill>
            <a:srgbClr val="998674">
              <a:lumMod val="50000"/>
            </a:srgb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74" name="Rectangle 73"/>
          <p:cNvSpPr/>
          <p:nvPr/>
        </p:nvSpPr>
        <p:spPr>
          <a:xfrm>
            <a:off x="5021263" y="5162556"/>
            <a:ext cx="808037" cy="334962"/>
          </a:xfrm>
          <a:prstGeom prst="rect">
            <a:avLst/>
          </a:prstGeom>
        </p:spPr>
        <p:txBody>
          <a:bodyPr wrap="square" lIns="91211" tIns="45605" rIns="91211" bIns="45605">
            <a:spAutoFit/>
          </a:bodyPr>
          <a:lstStyle/>
          <a:p>
            <a:pPr marL="0" marR="0" lvl="0" indent="0" defTabSz="912101" eaLnBrk="1" fontAlgn="auto" latinLnBrk="0" hangingPunct="1">
              <a:lnSpc>
                <a:spcPct val="85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36A6"/>
                </a:solidFill>
                <a:effectLst/>
                <a:uLnTx/>
                <a:uFillTx/>
              </a:rPr>
              <a:t>read</a:t>
            </a:r>
            <a:endParaRPr kumimoji="0" lang="en-US" sz="3200" b="0" i="0" u="none" strike="noStrike" kern="0" cap="none" spc="0" normalizeH="0" baseline="0" noProof="0" dirty="0">
              <a:ln>
                <a:noFill/>
              </a:ln>
              <a:solidFill>
                <a:srgbClr val="0036A6"/>
              </a:solidFill>
              <a:effectLst/>
              <a:uLnTx/>
              <a:uFillTx/>
            </a:endParaRPr>
          </a:p>
        </p:txBody>
      </p:sp>
      <p:cxnSp>
        <p:nvCxnSpPr>
          <p:cNvPr id="75" name="Straight Connector 292"/>
          <p:cNvCxnSpPr>
            <a:cxnSpLocks noChangeShapeType="1"/>
          </p:cNvCxnSpPr>
          <p:nvPr/>
        </p:nvCxnSpPr>
        <p:spPr bwMode="auto">
          <a:xfrm flipV="1">
            <a:off x="4152900" y="5818196"/>
            <a:ext cx="0" cy="27464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79" name="Rectangle 78"/>
          <p:cNvSpPr/>
          <p:nvPr/>
        </p:nvSpPr>
        <p:spPr bwMode="auto">
          <a:xfrm>
            <a:off x="3581400" y="6076956"/>
            <a:ext cx="1143000" cy="533400"/>
          </a:xfrm>
          <a:prstGeom prst="rect">
            <a:avLst/>
          </a:prstGeom>
          <a:solidFill>
            <a:sysClr val="window" lastClr="FFFFFF">
              <a:lumMod val="85000"/>
            </a:sys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80" name="Text Box 49"/>
          <p:cNvSpPr txBox="1">
            <a:spLocks noChangeArrowheads="1"/>
          </p:cNvSpPr>
          <p:nvPr/>
        </p:nvSpPr>
        <p:spPr bwMode="auto">
          <a:xfrm>
            <a:off x="3581400" y="6134121"/>
            <a:ext cx="1143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2101" eaLnBrk="1" hangingPunct="1"/>
            <a:r>
              <a:rPr lang="en-US" sz="2000" dirty="0">
                <a:solidFill>
                  <a:srgbClr val="000000"/>
                </a:solidFill>
                <a:cs typeface="Arial" charset="0"/>
              </a:rPr>
              <a:t>P</a:t>
            </a:r>
            <a:endParaRPr lang="en-US" sz="2000" dirty="0">
              <a:solidFill>
                <a:srgbClr val="800080"/>
              </a:solidFill>
              <a:cs typeface="Arial" charset="0"/>
            </a:endParaRPr>
          </a:p>
        </p:txBody>
      </p:sp>
      <p:sp>
        <p:nvSpPr>
          <p:cNvPr id="82" name="Rectangle 81"/>
          <p:cNvSpPr/>
          <p:nvPr/>
        </p:nvSpPr>
        <p:spPr bwMode="auto">
          <a:xfrm>
            <a:off x="3581400" y="3608396"/>
            <a:ext cx="1143000" cy="533400"/>
          </a:xfrm>
          <a:prstGeom prst="rect">
            <a:avLst/>
          </a:prstGeom>
          <a:solidFill>
            <a:sysClr val="window" lastClr="FFFFFF">
              <a:lumMod val="85000"/>
            </a:sys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83" name="Text Box 49"/>
          <p:cNvSpPr txBox="1">
            <a:spLocks noChangeArrowheads="1"/>
          </p:cNvSpPr>
          <p:nvPr/>
        </p:nvSpPr>
        <p:spPr bwMode="auto">
          <a:xfrm>
            <a:off x="3581400" y="3668710"/>
            <a:ext cx="1143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2101" eaLnBrk="1" hangingPunct="1"/>
            <a:r>
              <a:rPr lang="en-US" sz="2000" dirty="0">
                <a:solidFill>
                  <a:srgbClr val="000000"/>
                </a:solidFill>
                <a:cs typeface="Arial" charset="0"/>
              </a:rPr>
              <a:t>P</a:t>
            </a:r>
            <a:endParaRPr lang="en-US" sz="2000" dirty="0">
              <a:solidFill>
                <a:srgbClr val="800080"/>
              </a:solidFill>
              <a:cs typeface="Arial" charset="0"/>
            </a:endParaRPr>
          </a:p>
        </p:txBody>
      </p:sp>
      <p:cxnSp>
        <p:nvCxnSpPr>
          <p:cNvPr id="85" name="Straight Connector 292"/>
          <p:cNvCxnSpPr>
            <a:cxnSpLocks noChangeShapeType="1"/>
          </p:cNvCxnSpPr>
          <p:nvPr/>
        </p:nvCxnSpPr>
        <p:spPr bwMode="auto">
          <a:xfrm rot="16200000" flipH="1" flipV="1">
            <a:off x="5410200" y="5695973"/>
            <a:ext cx="0" cy="1371600"/>
          </a:xfrm>
          <a:prstGeom prst="line">
            <a:avLst/>
          </a:prstGeom>
          <a:noFill/>
          <a:ln w="47625">
            <a:solidFill>
              <a:srgbClr val="003367"/>
            </a:solidFill>
            <a:round/>
            <a:headEnd type="stealth" w="med" len="med"/>
            <a:tailEnd/>
          </a:ln>
          <a:extLst>
            <a:ext uri="{909E8E84-426E-40dd-AFC4-6F175D3DCCD1}">
              <a14:hiddenFill xmlns:a14="http://schemas.microsoft.com/office/drawing/2010/main" xmlns="">
                <a:noFill/>
              </a14:hiddenFill>
            </a:ext>
          </a:extLst>
        </p:spPr>
      </p:cxnSp>
      <p:sp>
        <p:nvSpPr>
          <p:cNvPr id="86" name="Rectangle 85"/>
          <p:cNvSpPr/>
          <p:nvPr/>
        </p:nvSpPr>
        <p:spPr bwMode="auto">
          <a:xfrm>
            <a:off x="6096000" y="6142038"/>
            <a:ext cx="647700" cy="533400"/>
          </a:xfrm>
          <a:prstGeom prst="rect">
            <a:avLst/>
          </a:prstGeom>
          <a:solidFill>
            <a:srgbClr val="B5B5B5"/>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87" name="Text Box 49"/>
          <p:cNvSpPr txBox="1">
            <a:spLocks noChangeArrowheads="1"/>
          </p:cNvSpPr>
          <p:nvPr/>
        </p:nvSpPr>
        <p:spPr bwMode="auto">
          <a:xfrm>
            <a:off x="6019800" y="6199287"/>
            <a:ext cx="800100" cy="3998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2101" eaLnBrk="1" hangingPunct="1"/>
            <a:r>
              <a:rPr lang="en-US" sz="2000" dirty="0">
                <a:solidFill>
                  <a:schemeClr val="tx1"/>
                </a:solidFill>
                <a:cs typeface="Arial" charset="0"/>
              </a:rPr>
              <a:t>{A,C}</a:t>
            </a:r>
          </a:p>
        </p:txBody>
      </p:sp>
      <p:sp>
        <p:nvSpPr>
          <p:cNvPr id="88" name="Oval 87"/>
          <p:cNvSpPr/>
          <p:nvPr/>
        </p:nvSpPr>
        <p:spPr bwMode="auto">
          <a:xfrm flipV="1">
            <a:off x="6096000" y="6122996"/>
            <a:ext cx="647700" cy="60325"/>
          </a:xfrm>
          <a:prstGeom prst="ellipse">
            <a:avLst/>
          </a:prstGeom>
          <a:solidFill>
            <a:srgbClr val="998674">
              <a:lumMod val="50000"/>
            </a:srgb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89" name="Oval 88"/>
          <p:cNvSpPr/>
          <p:nvPr/>
        </p:nvSpPr>
        <p:spPr bwMode="auto">
          <a:xfrm flipV="1">
            <a:off x="6096000" y="6645275"/>
            <a:ext cx="647700" cy="60325"/>
          </a:xfrm>
          <a:prstGeom prst="ellipse">
            <a:avLst/>
          </a:prstGeom>
          <a:solidFill>
            <a:srgbClr val="998674">
              <a:lumMod val="50000"/>
            </a:srgb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90" name="Rectangle 89"/>
          <p:cNvSpPr/>
          <p:nvPr/>
        </p:nvSpPr>
        <p:spPr>
          <a:xfrm>
            <a:off x="5021263" y="6046796"/>
            <a:ext cx="808037" cy="334962"/>
          </a:xfrm>
          <a:prstGeom prst="rect">
            <a:avLst/>
          </a:prstGeom>
        </p:spPr>
        <p:txBody>
          <a:bodyPr wrap="square" lIns="91211" tIns="45605" rIns="91211" bIns="45605">
            <a:spAutoFit/>
          </a:bodyPr>
          <a:lstStyle/>
          <a:p>
            <a:pPr marL="0" marR="0" lvl="0" indent="0" defTabSz="912101" eaLnBrk="1" fontAlgn="auto" latinLnBrk="0" hangingPunct="1">
              <a:lnSpc>
                <a:spcPct val="85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36A6"/>
                </a:solidFill>
                <a:effectLst/>
                <a:uLnTx/>
                <a:uFillTx/>
              </a:rPr>
              <a:t>write</a:t>
            </a:r>
            <a:endParaRPr kumimoji="0" lang="en-US" sz="3200" b="0" i="0" u="none" strike="noStrike" kern="0" cap="none" spc="0" normalizeH="0" baseline="0" noProof="0" dirty="0">
              <a:ln>
                <a:noFill/>
              </a:ln>
              <a:solidFill>
                <a:srgbClr val="0036A6"/>
              </a:solidFill>
              <a:effectLst/>
              <a:uLnTx/>
              <a:uFillTx/>
            </a:endParaRPr>
          </a:p>
        </p:txBody>
      </p:sp>
      <p:sp>
        <p:nvSpPr>
          <p:cNvPr id="91" name="Rectangle 8"/>
          <p:cNvSpPr>
            <a:spLocks noChangeArrowheads="1"/>
          </p:cNvSpPr>
          <p:nvPr/>
        </p:nvSpPr>
        <p:spPr bwMode="auto">
          <a:xfrm>
            <a:off x="2247453" y="3696649"/>
            <a:ext cx="1312778" cy="2927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5000"/>
              </a:lnSpc>
            </a:pPr>
            <a:r>
              <a:rPr lang="en-US" sz="1800" b="1" dirty="0">
                <a:solidFill>
                  <a:srgbClr val="000000"/>
                </a:solidFill>
                <a:cs typeface="+mn-cs"/>
              </a:rPr>
              <a:t>label S = {}</a:t>
            </a:r>
          </a:p>
        </p:txBody>
      </p:sp>
      <p:sp>
        <p:nvSpPr>
          <p:cNvPr id="92" name="Rectangle 8"/>
          <p:cNvSpPr>
            <a:spLocks noChangeArrowheads="1"/>
          </p:cNvSpPr>
          <p:nvPr/>
        </p:nvSpPr>
        <p:spPr bwMode="auto">
          <a:xfrm>
            <a:off x="1143000" y="4531685"/>
            <a:ext cx="2362200" cy="2927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62356" tIns="24943" rIns="62356" bIns="24943">
            <a:spAutoFit/>
          </a:bodyPr>
          <a:lstStyle/>
          <a:p>
            <a:pPr algn="r" defTabSz="898047" eaLnBrk="0" hangingPunct="0">
              <a:lnSpc>
                <a:spcPct val="85000"/>
              </a:lnSpc>
            </a:pPr>
            <a:r>
              <a:rPr lang="en-US" sz="1800" b="1" dirty="0">
                <a:solidFill>
                  <a:srgbClr val="000000"/>
                </a:solidFill>
                <a:cs typeface="+mn-cs"/>
              </a:rPr>
              <a:t>S = S join {A} = {A}</a:t>
            </a:r>
          </a:p>
        </p:txBody>
      </p:sp>
      <p:sp>
        <p:nvSpPr>
          <p:cNvPr id="93" name="Rectangle 8"/>
          <p:cNvSpPr>
            <a:spLocks noChangeArrowheads="1"/>
          </p:cNvSpPr>
          <p:nvPr/>
        </p:nvSpPr>
        <p:spPr bwMode="auto">
          <a:xfrm>
            <a:off x="685800" y="5373049"/>
            <a:ext cx="2819400" cy="2927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62356" tIns="24943" rIns="62356" bIns="24943">
            <a:spAutoFit/>
          </a:bodyPr>
          <a:lstStyle/>
          <a:p>
            <a:pPr algn="r" defTabSz="898047" eaLnBrk="0" hangingPunct="0">
              <a:lnSpc>
                <a:spcPct val="85000"/>
              </a:lnSpc>
            </a:pPr>
            <a:r>
              <a:rPr lang="en-US" sz="1800" b="1" dirty="0">
                <a:solidFill>
                  <a:srgbClr val="000000"/>
                </a:solidFill>
                <a:cs typeface="+mn-cs"/>
              </a:rPr>
              <a:t>S = S join {C} = {A,C}</a:t>
            </a:r>
          </a:p>
        </p:txBody>
      </p:sp>
      <p:cxnSp>
        <p:nvCxnSpPr>
          <p:cNvPr id="94" name="Straight Connector 292"/>
          <p:cNvCxnSpPr>
            <a:cxnSpLocks noChangeShapeType="1"/>
          </p:cNvCxnSpPr>
          <p:nvPr/>
        </p:nvCxnSpPr>
        <p:spPr bwMode="auto">
          <a:xfrm flipV="1">
            <a:off x="4152900" y="4979996"/>
            <a:ext cx="0" cy="27464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95" name="Straight Connector 292"/>
          <p:cNvCxnSpPr>
            <a:cxnSpLocks noChangeShapeType="1"/>
          </p:cNvCxnSpPr>
          <p:nvPr/>
        </p:nvCxnSpPr>
        <p:spPr bwMode="auto">
          <a:xfrm flipV="1">
            <a:off x="4152900" y="4171956"/>
            <a:ext cx="0" cy="27464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96" name="Rectangle 95"/>
          <p:cNvSpPr/>
          <p:nvPr/>
        </p:nvSpPr>
        <p:spPr>
          <a:xfrm>
            <a:off x="457200" y="1447800"/>
            <a:ext cx="7239000" cy="399877"/>
          </a:xfrm>
          <a:prstGeom prst="rect">
            <a:avLst/>
          </a:prstGeom>
        </p:spPr>
        <p:txBody>
          <a:bodyPr wrap="square" lIns="91211" tIns="45605" rIns="91211" bIns="45605">
            <a:spAutoFit/>
          </a:bodyPr>
          <a:lstStyle/>
          <a:p>
            <a:pPr>
              <a:buClr>
                <a:srgbClr val="000000"/>
              </a:buClr>
              <a:buSzPct val="100000"/>
            </a:pPr>
            <a:r>
              <a:rPr lang="en-US" sz="2000" dirty="0">
                <a:solidFill>
                  <a:schemeClr val="tx1"/>
                </a:solidFill>
              </a:rPr>
              <a:t>We can track the flow in mutable labels as information moves.</a:t>
            </a:r>
            <a:endParaRPr lang="en-US" sz="2000" b="1" dirty="0">
              <a:solidFill>
                <a:schemeClr val="tx1"/>
              </a:solidFill>
            </a:endParaRPr>
          </a:p>
        </p:txBody>
      </p:sp>
    </p:spTree>
    <p:extLst>
      <p:ext uri="{BB962C8B-B14F-4D97-AF65-F5344CB8AC3E}">
        <p14:creationId xmlns:p14="http://schemas.microsoft.com/office/powerpoint/2010/main" val="3130417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Clearance and dominance</a:t>
            </a:r>
          </a:p>
        </p:txBody>
      </p:sp>
      <p:sp>
        <p:nvSpPr>
          <p:cNvPr id="24" name="Rectangle 6"/>
          <p:cNvSpPr>
            <a:spLocks noChangeArrowheads="1"/>
          </p:cNvSpPr>
          <p:nvPr/>
        </p:nvSpPr>
        <p:spPr bwMode="auto">
          <a:xfrm>
            <a:off x="3916496" y="2470893"/>
            <a:ext cx="604738" cy="230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5000"/>
              </a:lnSpc>
            </a:pPr>
            <a:r>
              <a:rPr lang="en-US" sz="1800" b="1" dirty="0">
                <a:solidFill>
                  <a:srgbClr val="000000"/>
                </a:solidFill>
                <a:cs typeface="+mn-cs"/>
              </a:rPr>
              <a:t>{A, C}</a:t>
            </a:r>
          </a:p>
        </p:txBody>
      </p:sp>
      <p:sp>
        <p:nvSpPr>
          <p:cNvPr id="26" name="Rectangle 8"/>
          <p:cNvSpPr>
            <a:spLocks noChangeArrowheads="1"/>
          </p:cNvSpPr>
          <p:nvPr/>
        </p:nvSpPr>
        <p:spPr bwMode="auto">
          <a:xfrm>
            <a:off x="1660010" y="3552991"/>
            <a:ext cx="372252" cy="230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5000"/>
              </a:lnSpc>
            </a:pPr>
            <a:r>
              <a:rPr lang="en-US" sz="1800" b="1" dirty="0">
                <a:solidFill>
                  <a:srgbClr val="000000"/>
                </a:solidFill>
                <a:cs typeface="+mn-cs"/>
              </a:rPr>
              <a:t>{A}</a:t>
            </a:r>
          </a:p>
        </p:txBody>
      </p:sp>
      <p:sp>
        <p:nvSpPr>
          <p:cNvPr id="28" name="Rectangle 10"/>
          <p:cNvSpPr>
            <a:spLocks noChangeArrowheads="1"/>
          </p:cNvSpPr>
          <p:nvPr/>
        </p:nvSpPr>
        <p:spPr bwMode="auto">
          <a:xfrm>
            <a:off x="6603187" y="3543180"/>
            <a:ext cx="372252" cy="2307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5000"/>
              </a:lnSpc>
            </a:pPr>
            <a:r>
              <a:rPr lang="en-US" sz="1800" b="1" dirty="0">
                <a:solidFill>
                  <a:srgbClr val="000000"/>
                </a:solidFill>
                <a:cs typeface="+mn-cs"/>
              </a:rPr>
              <a:t>{C}</a:t>
            </a:r>
          </a:p>
        </p:txBody>
      </p:sp>
      <p:sp>
        <p:nvSpPr>
          <p:cNvPr id="40" name="Line 22"/>
          <p:cNvSpPr>
            <a:spLocks noChangeShapeType="1"/>
          </p:cNvSpPr>
          <p:nvPr/>
        </p:nvSpPr>
        <p:spPr bwMode="auto">
          <a:xfrm flipV="1">
            <a:off x="1885687" y="2797614"/>
            <a:ext cx="2343063" cy="676896"/>
          </a:xfrm>
          <a:prstGeom prst="line">
            <a:avLst/>
          </a:prstGeom>
          <a:noFill/>
          <a:ln w="50800">
            <a:solidFill>
              <a:schemeClr val="tx1"/>
            </a:solidFill>
            <a:round/>
            <a:headEnd type="none"/>
            <a:tailEnd type="triangle"/>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41" name="Line 23"/>
          <p:cNvSpPr>
            <a:spLocks noChangeShapeType="1"/>
          </p:cNvSpPr>
          <p:nvPr/>
        </p:nvSpPr>
        <p:spPr bwMode="auto">
          <a:xfrm flipH="1" flipV="1">
            <a:off x="4199078" y="2797614"/>
            <a:ext cx="2590221" cy="676896"/>
          </a:xfrm>
          <a:prstGeom prst="line">
            <a:avLst/>
          </a:prstGeom>
          <a:noFill/>
          <a:ln w="50800">
            <a:solidFill>
              <a:schemeClr val="tx1"/>
            </a:solidFill>
            <a:round/>
            <a:headEnd type="none"/>
            <a:tailEnd type="triangle"/>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51" name="Rectangle 50"/>
          <p:cNvSpPr/>
          <p:nvPr/>
        </p:nvSpPr>
        <p:spPr>
          <a:xfrm>
            <a:off x="2819400" y="3410123"/>
            <a:ext cx="2971800" cy="399877"/>
          </a:xfrm>
          <a:prstGeom prst="rect">
            <a:avLst/>
          </a:prstGeom>
        </p:spPr>
        <p:txBody>
          <a:bodyPr wrap="square" lIns="91211" tIns="45605" rIns="91211" bIns="45605">
            <a:spAutoFit/>
          </a:bodyPr>
          <a:lstStyle/>
          <a:p>
            <a:pPr>
              <a:buClr>
                <a:srgbClr val="000000"/>
              </a:buClr>
              <a:buSzPct val="100000"/>
            </a:pPr>
            <a:r>
              <a:rPr lang="en-US" sz="2000" b="1" dirty="0">
                <a:solidFill>
                  <a:schemeClr val="tx1"/>
                </a:solidFill>
              </a:rPr>
              <a:t>S</a:t>
            </a:r>
            <a:r>
              <a:rPr lang="en-US" sz="2000" dirty="0">
                <a:latin typeface="Symbol" pitchFamily="-1" charset="2"/>
              </a:rPr>
              <a:t>Í</a:t>
            </a:r>
            <a:r>
              <a:rPr lang="en-US" sz="2000" i="1" dirty="0">
                <a:latin typeface="Calibri" pitchFamily="-1" charset="0"/>
              </a:rPr>
              <a:t> </a:t>
            </a:r>
            <a:r>
              <a:rPr lang="en-US" sz="2000" b="1" dirty="0">
                <a:solidFill>
                  <a:schemeClr val="tx1"/>
                </a:solidFill>
              </a:rPr>
              <a:t>T </a:t>
            </a:r>
            <a:r>
              <a:rPr lang="en-US" sz="2000" b="1" dirty="0">
                <a:solidFill>
                  <a:schemeClr val="tx1"/>
                </a:solidFill>
                <a:sym typeface="Wingdings"/>
              </a:rPr>
              <a:t> T dominates S</a:t>
            </a:r>
            <a:endParaRPr lang="en-US" sz="2000" b="1" dirty="0">
              <a:solidFill>
                <a:schemeClr val="tx1"/>
              </a:solidFill>
            </a:endParaRPr>
          </a:p>
        </p:txBody>
      </p:sp>
      <p:sp>
        <p:nvSpPr>
          <p:cNvPr id="67" name="Rectangle 66"/>
          <p:cNvSpPr/>
          <p:nvPr/>
        </p:nvSpPr>
        <p:spPr bwMode="auto">
          <a:xfrm>
            <a:off x="3733800" y="4583116"/>
            <a:ext cx="1143000" cy="533400"/>
          </a:xfrm>
          <a:prstGeom prst="rect">
            <a:avLst/>
          </a:prstGeom>
          <a:solidFill>
            <a:sysClr val="window" lastClr="FFFFFF">
              <a:lumMod val="85000"/>
            </a:sys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68" name="Text Box 49"/>
          <p:cNvSpPr txBox="1">
            <a:spLocks noChangeArrowheads="1"/>
          </p:cNvSpPr>
          <p:nvPr/>
        </p:nvSpPr>
        <p:spPr bwMode="auto">
          <a:xfrm>
            <a:off x="3733800" y="4640281"/>
            <a:ext cx="1143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2101" eaLnBrk="1" hangingPunct="1"/>
            <a:r>
              <a:rPr lang="en-US" sz="2000" dirty="0">
                <a:solidFill>
                  <a:srgbClr val="000000"/>
                </a:solidFill>
                <a:cs typeface="Arial" charset="0"/>
              </a:rPr>
              <a:t>P</a:t>
            </a:r>
            <a:endParaRPr lang="en-US" sz="2000" dirty="0">
              <a:solidFill>
                <a:srgbClr val="800080"/>
              </a:solidFill>
              <a:cs typeface="Arial" charset="0"/>
            </a:endParaRPr>
          </a:p>
        </p:txBody>
      </p:sp>
      <p:cxnSp>
        <p:nvCxnSpPr>
          <p:cNvPr id="75" name="Straight Connector 292"/>
          <p:cNvCxnSpPr>
            <a:cxnSpLocks noChangeShapeType="1"/>
          </p:cNvCxnSpPr>
          <p:nvPr/>
        </p:nvCxnSpPr>
        <p:spPr bwMode="auto">
          <a:xfrm flipV="1">
            <a:off x="4305300" y="5132396"/>
            <a:ext cx="0" cy="27464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79" name="Rectangle 78"/>
          <p:cNvSpPr/>
          <p:nvPr/>
        </p:nvSpPr>
        <p:spPr bwMode="auto">
          <a:xfrm>
            <a:off x="3733800" y="5391156"/>
            <a:ext cx="1143000" cy="533400"/>
          </a:xfrm>
          <a:prstGeom prst="rect">
            <a:avLst/>
          </a:prstGeom>
          <a:solidFill>
            <a:sysClr val="window" lastClr="FFFFFF">
              <a:lumMod val="85000"/>
            </a:sys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80" name="Text Box 49"/>
          <p:cNvSpPr txBox="1">
            <a:spLocks noChangeArrowheads="1"/>
          </p:cNvSpPr>
          <p:nvPr/>
        </p:nvSpPr>
        <p:spPr bwMode="auto">
          <a:xfrm>
            <a:off x="3733800" y="5448321"/>
            <a:ext cx="1143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2101" eaLnBrk="1" hangingPunct="1"/>
            <a:r>
              <a:rPr lang="en-US" sz="2000" dirty="0">
                <a:solidFill>
                  <a:srgbClr val="000000"/>
                </a:solidFill>
                <a:cs typeface="Arial" charset="0"/>
              </a:rPr>
              <a:t>P</a:t>
            </a:r>
            <a:endParaRPr lang="en-US" sz="2000" dirty="0">
              <a:solidFill>
                <a:srgbClr val="800080"/>
              </a:solidFill>
              <a:cs typeface="Arial" charset="0"/>
            </a:endParaRPr>
          </a:p>
        </p:txBody>
      </p:sp>
      <p:cxnSp>
        <p:nvCxnSpPr>
          <p:cNvPr id="85" name="Straight Connector 292"/>
          <p:cNvCxnSpPr>
            <a:cxnSpLocks noChangeShapeType="1"/>
          </p:cNvCxnSpPr>
          <p:nvPr/>
        </p:nvCxnSpPr>
        <p:spPr bwMode="auto">
          <a:xfrm rot="16200000" flipH="1" flipV="1">
            <a:off x="5562600" y="5010173"/>
            <a:ext cx="0" cy="1371600"/>
          </a:xfrm>
          <a:prstGeom prst="line">
            <a:avLst/>
          </a:prstGeom>
          <a:noFill/>
          <a:ln w="47625">
            <a:solidFill>
              <a:srgbClr val="003367"/>
            </a:solidFill>
            <a:round/>
            <a:headEnd type="stealth" w="med" len="med"/>
            <a:tailEnd/>
          </a:ln>
          <a:extLst>
            <a:ext uri="{909E8E84-426E-40dd-AFC4-6F175D3DCCD1}">
              <a14:hiddenFill xmlns:a14="http://schemas.microsoft.com/office/drawing/2010/main" xmlns="">
                <a:noFill/>
              </a14:hiddenFill>
            </a:ext>
          </a:extLst>
        </p:spPr>
      </p:cxnSp>
      <p:sp>
        <p:nvSpPr>
          <p:cNvPr id="86" name="Rectangle 85"/>
          <p:cNvSpPr/>
          <p:nvPr/>
        </p:nvSpPr>
        <p:spPr bwMode="auto">
          <a:xfrm>
            <a:off x="6248400" y="5456238"/>
            <a:ext cx="647700" cy="533400"/>
          </a:xfrm>
          <a:prstGeom prst="rect">
            <a:avLst/>
          </a:prstGeom>
          <a:solidFill>
            <a:srgbClr val="B5B5B5"/>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88" name="Oval 87"/>
          <p:cNvSpPr/>
          <p:nvPr/>
        </p:nvSpPr>
        <p:spPr bwMode="auto">
          <a:xfrm flipV="1">
            <a:off x="6248400" y="5437196"/>
            <a:ext cx="647700" cy="60325"/>
          </a:xfrm>
          <a:prstGeom prst="ellipse">
            <a:avLst/>
          </a:prstGeom>
          <a:solidFill>
            <a:srgbClr val="998674">
              <a:lumMod val="50000"/>
            </a:srgb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89" name="Oval 88"/>
          <p:cNvSpPr/>
          <p:nvPr/>
        </p:nvSpPr>
        <p:spPr bwMode="auto">
          <a:xfrm flipV="1">
            <a:off x="6248400" y="5959475"/>
            <a:ext cx="647700" cy="60325"/>
          </a:xfrm>
          <a:prstGeom prst="ellipse">
            <a:avLst/>
          </a:prstGeom>
          <a:solidFill>
            <a:srgbClr val="998674">
              <a:lumMod val="50000"/>
            </a:srgbClr>
          </a:solidFill>
          <a:ln w="9525" cap="flat" cmpd="sng" algn="ctr">
            <a:solidFill>
              <a:srgbClr val="003367"/>
            </a:solidFill>
            <a:prstDash val="solid"/>
            <a:round/>
            <a:headEnd type="none" w="med" len="med"/>
            <a:tailEnd type="none" w="med" len="med"/>
          </a:ln>
          <a:effectLst/>
        </p:spPr>
        <p:txBody>
          <a:bodyPr lIns="91211" tIns="45605" rIns="91211" bIns="45605"/>
          <a:lstStyle/>
          <a:p>
            <a:pPr marL="0" marR="0" lvl="0" indent="0" defTabSz="91440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ysClr val="windowText" lastClr="000000"/>
              </a:solidFill>
              <a:effectLst/>
              <a:uLnTx/>
              <a:uFillTx/>
              <a:cs typeface="Arial" charset="0"/>
            </a:endParaRPr>
          </a:p>
        </p:txBody>
      </p:sp>
      <p:sp>
        <p:nvSpPr>
          <p:cNvPr id="90" name="Rectangle 89"/>
          <p:cNvSpPr/>
          <p:nvPr/>
        </p:nvSpPr>
        <p:spPr>
          <a:xfrm>
            <a:off x="4792663" y="6142525"/>
            <a:ext cx="1912937" cy="334475"/>
          </a:xfrm>
          <a:prstGeom prst="rect">
            <a:avLst/>
          </a:prstGeom>
        </p:spPr>
        <p:txBody>
          <a:bodyPr wrap="square" lIns="91211" tIns="45605" rIns="91211" bIns="45605">
            <a:spAutoFit/>
          </a:bodyPr>
          <a:lstStyle/>
          <a:p>
            <a:pPr marL="0" marR="0" lvl="0" indent="0" defTabSz="912101" eaLnBrk="1" fontAlgn="auto" latinLnBrk="0" hangingPunct="1">
              <a:lnSpc>
                <a:spcPct val="85000"/>
              </a:lnSpc>
              <a:spcBef>
                <a:spcPts val="0"/>
              </a:spcBef>
              <a:spcAft>
                <a:spcPts val="0"/>
              </a:spcAft>
              <a:buClrTx/>
              <a:buSzTx/>
              <a:buFontTx/>
              <a:buNone/>
              <a:tabLst/>
              <a:defRPr/>
            </a:pPr>
            <a:r>
              <a:rPr lang="en-US" sz="1800" kern="0" dirty="0">
                <a:solidFill>
                  <a:srgbClr val="0036A6"/>
                </a:solidFill>
              </a:rPr>
              <a:t>N</a:t>
            </a:r>
            <a:r>
              <a:rPr kumimoji="0" lang="en-US" sz="1800" b="0" i="0" u="none" strike="noStrike" kern="0" cap="none" spc="0" normalizeH="0" baseline="0" noProof="0" dirty="0">
                <a:ln>
                  <a:noFill/>
                </a:ln>
                <a:solidFill>
                  <a:srgbClr val="0036A6"/>
                </a:solidFill>
                <a:effectLst/>
                <a:uLnTx/>
                <a:uFillTx/>
              </a:rPr>
              <a:t>o write down!</a:t>
            </a:r>
            <a:endParaRPr kumimoji="0" lang="en-US" sz="3200" b="0" i="0" u="none" strike="noStrike" kern="0" cap="none" spc="0" normalizeH="0" baseline="0" noProof="0" dirty="0">
              <a:ln>
                <a:noFill/>
              </a:ln>
              <a:solidFill>
                <a:srgbClr val="0036A6"/>
              </a:solidFill>
              <a:effectLst/>
              <a:uLnTx/>
              <a:uFillTx/>
            </a:endParaRPr>
          </a:p>
        </p:txBody>
      </p:sp>
      <p:sp>
        <p:nvSpPr>
          <p:cNvPr id="93" name="Rectangle 8"/>
          <p:cNvSpPr>
            <a:spLocks noChangeArrowheads="1"/>
          </p:cNvSpPr>
          <p:nvPr/>
        </p:nvSpPr>
        <p:spPr bwMode="auto">
          <a:xfrm>
            <a:off x="838200" y="4660253"/>
            <a:ext cx="2819400" cy="2927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62356" tIns="24943" rIns="62356" bIns="24943">
            <a:spAutoFit/>
          </a:bodyPr>
          <a:lstStyle/>
          <a:p>
            <a:pPr algn="r" defTabSz="898047" eaLnBrk="0" hangingPunct="0">
              <a:lnSpc>
                <a:spcPct val="85000"/>
              </a:lnSpc>
            </a:pPr>
            <a:r>
              <a:rPr lang="en-US" sz="1800" b="1" dirty="0">
                <a:solidFill>
                  <a:srgbClr val="000000"/>
                </a:solidFill>
                <a:cs typeface="+mn-cs"/>
              </a:rPr>
              <a:t>S = {A,C}</a:t>
            </a:r>
          </a:p>
        </p:txBody>
      </p:sp>
      <p:sp>
        <p:nvSpPr>
          <p:cNvPr id="42" name="Rectangle 8"/>
          <p:cNvSpPr>
            <a:spLocks noChangeArrowheads="1"/>
          </p:cNvSpPr>
          <p:nvPr/>
        </p:nvSpPr>
        <p:spPr bwMode="auto">
          <a:xfrm>
            <a:off x="6934200" y="5574653"/>
            <a:ext cx="2819400" cy="2927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lIns="62356" tIns="24943" rIns="62356" bIns="24943">
            <a:spAutoFit/>
          </a:bodyPr>
          <a:lstStyle/>
          <a:p>
            <a:pPr defTabSz="898047" eaLnBrk="0" hangingPunct="0">
              <a:lnSpc>
                <a:spcPct val="85000"/>
              </a:lnSpc>
            </a:pPr>
            <a:r>
              <a:rPr lang="en-US" sz="1800" b="1" dirty="0">
                <a:solidFill>
                  <a:srgbClr val="000000"/>
                </a:solidFill>
                <a:cs typeface="+mn-cs"/>
              </a:rPr>
              <a:t>T = {A}</a:t>
            </a:r>
          </a:p>
        </p:txBody>
      </p:sp>
      <p:sp>
        <p:nvSpPr>
          <p:cNvPr id="43" name="Rectangle 42"/>
          <p:cNvSpPr/>
          <p:nvPr/>
        </p:nvSpPr>
        <p:spPr>
          <a:xfrm>
            <a:off x="457200" y="1502146"/>
            <a:ext cx="7924800" cy="707654"/>
          </a:xfrm>
          <a:prstGeom prst="rect">
            <a:avLst/>
          </a:prstGeom>
        </p:spPr>
        <p:txBody>
          <a:bodyPr wrap="square" lIns="91211" tIns="45605" rIns="91211" bIns="45605">
            <a:spAutoFit/>
          </a:bodyPr>
          <a:lstStyle/>
          <a:p>
            <a:pPr>
              <a:buClr>
                <a:srgbClr val="000000"/>
              </a:buClr>
              <a:buSzPct val="100000"/>
            </a:pPr>
            <a:r>
              <a:rPr lang="en-US" sz="2000" dirty="0">
                <a:solidFill>
                  <a:schemeClr val="tx1"/>
                </a:solidFill>
              </a:rPr>
              <a:t>If labels are fixed, we can use them to apply a safety check to ensure that information does not flow/leak/trickle “down” the lattice.</a:t>
            </a:r>
            <a:endParaRPr lang="en-US" sz="2000" b="1" dirty="0">
              <a:solidFill>
                <a:schemeClr val="tx1"/>
              </a:solidFill>
            </a:endParaRPr>
          </a:p>
        </p:txBody>
      </p:sp>
      <p:sp>
        <p:nvSpPr>
          <p:cNvPr id="45" name="&quot;No&quot; Symbol 44"/>
          <p:cNvSpPr/>
          <p:nvPr/>
        </p:nvSpPr>
        <p:spPr>
          <a:xfrm>
            <a:off x="5105400" y="5307004"/>
            <a:ext cx="914400" cy="762000"/>
          </a:xfrm>
          <a:prstGeom prst="noSmoking">
            <a:avLst>
              <a:gd name="adj" fmla="val 16053"/>
            </a:avLst>
          </a:prstGeom>
          <a:solidFill>
            <a:srgbClr val="C0504D"/>
          </a:solidFill>
          <a:ln w="25400" cap="flat" cmpd="sng" algn="ctr">
            <a:solidFill>
              <a:srgbClr val="C0504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46" name="Rectangle 45"/>
          <p:cNvSpPr/>
          <p:nvPr/>
        </p:nvSpPr>
        <p:spPr>
          <a:xfrm>
            <a:off x="1371600" y="3886200"/>
            <a:ext cx="6248400" cy="399877"/>
          </a:xfrm>
          <a:prstGeom prst="rect">
            <a:avLst/>
          </a:prstGeom>
        </p:spPr>
        <p:txBody>
          <a:bodyPr wrap="square" lIns="91211" tIns="45605" rIns="91211" bIns="45605">
            <a:spAutoFit/>
          </a:bodyPr>
          <a:lstStyle/>
          <a:p>
            <a:pPr>
              <a:buClr>
                <a:srgbClr val="000000"/>
              </a:buClr>
              <a:buSzPct val="100000"/>
            </a:pPr>
            <a:r>
              <a:rPr lang="en-US" sz="2000" dirty="0">
                <a:solidFill>
                  <a:schemeClr val="tx1"/>
                </a:solidFill>
              </a:rPr>
              <a:t>A flow is </a:t>
            </a:r>
            <a:r>
              <a:rPr lang="en-US" sz="2000" b="1" dirty="0">
                <a:solidFill>
                  <a:schemeClr val="tx1"/>
                </a:solidFill>
              </a:rPr>
              <a:t>safe</a:t>
            </a:r>
            <a:r>
              <a:rPr lang="en-US" sz="2000" dirty="0">
                <a:solidFill>
                  <a:schemeClr val="tx1"/>
                </a:solidFill>
              </a:rPr>
              <a:t> </a:t>
            </a:r>
            <a:r>
              <a:rPr lang="en-US" sz="2000" dirty="0" err="1">
                <a:solidFill>
                  <a:schemeClr val="tx1"/>
                </a:solidFill>
              </a:rPr>
              <a:t>iff</a:t>
            </a:r>
            <a:r>
              <a:rPr lang="en-US" sz="2000" dirty="0">
                <a:solidFill>
                  <a:schemeClr val="tx1"/>
                </a:solidFill>
              </a:rPr>
              <a:t> it moves toward a dominating label.</a:t>
            </a:r>
            <a:endParaRPr lang="en-US" sz="2000" b="1" dirty="0">
              <a:solidFill>
                <a:schemeClr val="tx1"/>
              </a:solidFill>
            </a:endParaRPr>
          </a:p>
        </p:txBody>
      </p:sp>
    </p:spTree>
    <p:extLst>
      <p:ext uri="{BB962C8B-B14F-4D97-AF65-F5344CB8AC3E}">
        <p14:creationId xmlns:p14="http://schemas.microsoft.com/office/powerpoint/2010/main" val="4010500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Secrecy and integrity</a:t>
            </a:r>
          </a:p>
        </p:txBody>
      </p:sp>
      <p:sp>
        <p:nvSpPr>
          <p:cNvPr id="3" name="Content Placeholder 2"/>
          <p:cNvSpPr>
            <a:spLocks noGrp="1"/>
          </p:cNvSpPr>
          <p:nvPr>
            <p:ph idx="1"/>
          </p:nvPr>
        </p:nvSpPr>
        <p:spPr>
          <a:xfrm>
            <a:off x="457200" y="1447800"/>
            <a:ext cx="8226425" cy="4572000"/>
          </a:xfrm>
        </p:spPr>
        <p:txBody>
          <a:bodyPr/>
          <a:lstStyle/>
          <a:p>
            <a:r>
              <a:rPr lang="en-US" sz="2400" b="0" dirty="0"/>
              <a:t>IFC/MAC works for both secrecy and integrity.</a:t>
            </a:r>
          </a:p>
          <a:p>
            <a:pPr lvl="1"/>
            <a:r>
              <a:rPr lang="en-US" sz="2000" b="0" dirty="0"/>
              <a:t>“Talk only if you’re willing to tell and I’m willing to listen.”</a:t>
            </a:r>
          </a:p>
          <a:p>
            <a:r>
              <a:rPr lang="en-US" sz="2400" b="0" dirty="0"/>
              <a:t>For </a:t>
            </a:r>
            <a:r>
              <a:rPr lang="en-US" sz="2400" dirty="0"/>
              <a:t>secrecy</a:t>
            </a:r>
          </a:p>
          <a:p>
            <a:pPr lvl="1"/>
            <a:r>
              <a:rPr lang="en-US" sz="2000" b="0" dirty="0"/>
              <a:t>An object label </a:t>
            </a:r>
            <a:r>
              <a:rPr lang="en-US" sz="2000" dirty="0"/>
              <a:t>classifies</a:t>
            </a:r>
            <a:r>
              <a:rPr lang="en-US" sz="2000" b="0" dirty="0"/>
              <a:t> the secrecy of its data.</a:t>
            </a:r>
          </a:p>
          <a:p>
            <a:pPr lvl="1"/>
            <a:r>
              <a:rPr lang="en-US" sz="2000" b="0" dirty="0"/>
              <a:t>A subject label grants </a:t>
            </a:r>
            <a:r>
              <a:rPr lang="en-US" sz="2000" dirty="0"/>
              <a:t>clearance</a:t>
            </a:r>
            <a:r>
              <a:rPr lang="en-US" sz="2000" b="0" dirty="0"/>
              <a:t> to read secret data.</a:t>
            </a:r>
          </a:p>
          <a:p>
            <a:pPr lvl="1"/>
            <a:r>
              <a:rPr lang="en-US" sz="2000" b="0" dirty="0"/>
              <a:t>Data flows only “up” (toward a dominating label).</a:t>
            </a:r>
          </a:p>
          <a:p>
            <a:r>
              <a:rPr lang="en-US" sz="2400" b="0" dirty="0"/>
              <a:t>For </a:t>
            </a:r>
            <a:r>
              <a:rPr lang="en-US" sz="2400" dirty="0"/>
              <a:t>integrity</a:t>
            </a:r>
          </a:p>
          <a:p>
            <a:pPr lvl="1"/>
            <a:r>
              <a:rPr lang="en-US" sz="2000" b="0" dirty="0"/>
              <a:t>An object label </a:t>
            </a:r>
            <a:r>
              <a:rPr lang="en-US" sz="2000" dirty="0"/>
              <a:t>endorses</a:t>
            </a:r>
            <a:r>
              <a:rPr lang="en-US" sz="2000" b="0" dirty="0"/>
              <a:t>/</a:t>
            </a:r>
            <a:r>
              <a:rPr lang="en-US" sz="2000" dirty="0"/>
              <a:t>certifies</a:t>
            </a:r>
            <a:r>
              <a:rPr lang="en-US" sz="2000" b="0" dirty="0"/>
              <a:t> the integrity of its data.</a:t>
            </a:r>
          </a:p>
          <a:p>
            <a:pPr lvl="1"/>
            <a:r>
              <a:rPr lang="en-US" sz="2000" b="0" dirty="0"/>
              <a:t>A subject label </a:t>
            </a:r>
            <a:r>
              <a:rPr lang="en-US" sz="2000" dirty="0"/>
              <a:t>endorses</a:t>
            </a:r>
            <a:r>
              <a:rPr lang="en-US" sz="2000" b="0" dirty="0"/>
              <a:t> the subject to produce trusted data.</a:t>
            </a:r>
          </a:p>
          <a:p>
            <a:pPr lvl="1"/>
            <a:r>
              <a:rPr lang="en-US" sz="2000" b="0" dirty="0"/>
              <a:t>Data flows only “down” (toward a dominated label).</a:t>
            </a:r>
            <a:endParaRPr lang="en-US" sz="2000" dirty="0"/>
          </a:p>
        </p:txBody>
      </p:sp>
    </p:spTree>
    <p:extLst>
      <p:ext uri="{BB962C8B-B14F-4D97-AF65-F5344CB8AC3E}">
        <p14:creationId xmlns:p14="http://schemas.microsoft.com/office/powerpoint/2010/main" val="3583321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need for access control</a:t>
            </a:r>
          </a:p>
        </p:txBody>
      </p:sp>
      <p:sp>
        <p:nvSpPr>
          <p:cNvPr id="3" name="Content Placeholder 2"/>
          <p:cNvSpPr>
            <a:spLocks noGrp="1"/>
          </p:cNvSpPr>
          <p:nvPr>
            <p:ph idx="1"/>
          </p:nvPr>
        </p:nvSpPr>
        <p:spPr>
          <a:xfrm>
            <a:off x="457200" y="1600200"/>
            <a:ext cx="8382000" cy="4111625"/>
          </a:xfrm>
        </p:spPr>
        <p:txBody>
          <a:bodyPr/>
          <a:lstStyle/>
          <a:p>
            <a:r>
              <a:rPr lang="en-US" dirty="0"/>
              <a:t>Processes run programs on behalf of users.  (“</a:t>
            </a:r>
            <a:r>
              <a:rPr lang="en-US" b="1" dirty="0"/>
              <a:t>subjects</a:t>
            </a:r>
            <a:r>
              <a:rPr lang="en-US" dirty="0"/>
              <a:t>”)</a:t>
            </a:r>
          </a:p>
          <a:p>
            <a:r>
              <a:rPr lang="en-US" dirty="0"/>
              <a:t>Processes create/read/write/delete files. (“</a:t>
            </a:r>
            <a:r>
              <a:rPr lang="en-US" b="1" dirty="0"/>
              <a:t>objects</a:t>
            </a:r>
            <a:r>
              <a:rPr lang="en-US" dirty="0"/>
              <a:t>”)</a:t>
            </a:r>
          </a:p>
          <a:p>
            <a:r>
              <a:rPr lang="en-US" dirty="0"/>
              <a:t>The OS kernel mediates these accesses.</a:t>
            </a:r>
          </a:p>
          <a:p>
            <a:r>
              <a:rPr lang="en-US" dirty="0"/>
              <a:t>How should the kernel determine which subjects can access which objects?</a:t>
            </a:r>
          </a:p>
          <a:p>
            <a:endParaRPr lang="en-US" dirty="0"/>
          </a:p>
        </p:txBody>
      </p:sp>
      <p:sp>
        <p:nvSpPr>
          <p:cNvPr id="8" name="Rectangle 7"/>
          <p:cNvSpPr/>
          <p:nvPr/>
        </p:nvSpPr>
        <p:spPr bwMode="auto">
          <a:xfrm>
            <a:off x="5783263" y="3886200"/>
            <a:ext cx="441325" cy="6096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cs typeface="Arial" charset="0"/>
            </a:endParaRPr>
          </a:p>
        </p:txBody>
      </p:sp>
      <p:sp>
        <p:nvSpPr>
          <p:cNvPr id="9" name="AutoShape 10"/>
          <p:cNvSpPr>
            <a:spLocks noChangeArrowheads="1"/>
          </p:cNvSpPr>
          <p:nvPr/>
        </p:nvSpPr>
        <p:spPr bwMode="auto">
          <a:xfrm>
            <a:off x="5783263" y="4673600"/>
            <a:ext cx="1660525" cy="431800"/>
          </a:xfrm>
          <a:prstGeom prst="flowChartProcess">
            <a:avLst/>
          </a:prstGeom>
          <a:solidFill>
            <a:srgbClr val="99CCFF"/>
          </a:solidFill>
          <a:ln w="12700">
            <a:solidFill>
              <a:srgbClr val="003367"/>
            </a:solidFill>
            <a:miter lim="800000"/>
            <a:headEnd type="none" w="sm" len="sm"/>
            <a:tailEnd type="none" w="sm" len="sm"/>
          </a:ln>
        </p:spPr>
        <p:txBody>
          <a:bodyPr wrap="none" anchor="ctr"/>
          <a:lstStyle/>
          <a:p>
            <a:pPr marL="0" marR="0" lvl="0" indent="0" algn="ctr" defTabSz="9144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10" name="Rectangle 9"/>
          <p:cNvSpPr/>
          <p:nvPr/>
        </p:nvSpPr>
        <p:spPr bwMode="auto">
          <a:xfrm>
            <a:off x="6392863" y="3886200"/>
            <a:ext cx="441325" cy="6096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cs typeface="Arial" charset="0"/>
            </a:endParaRPr>
          </a:p>
        </p:txBody>
      </p:sp>
      <p:sp>
        <p:nvSpPr>
          <p:cNvPr id="11" name="Rectangle 10"/>
          <p:cNvSpPr/>
          <p:nvPr/>
        </p:nvSpPr>
        <p:spPr bwMode="auto">
          <a:xfrm>
            <a:off x="7002463" y="3886200"/>
            <a:ext cx="441325" cy="6096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cs typeface="Arial" charset="0"/>
            </a:endParaRPr>
          </a:p>
        </p:txBody>
      </p:sp>
      <p:sp>
        <p:nvSpPr>
          <p:cNvPr id="12" name="Rectangle 11"/>
          <p:cNvSpPr/>
          <p:nvPr/>
        </p:nvSpPr>
        <p:spPr bwMode="auto">
          <a:xfrm>
            <a:off x="5818982" y="5334000"/>
            <a:ext cx="1604962" cy="938532"/>
          </a:xfrm>
          <a:prstGeom prst="rect">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prstClr val="white"/>
              </a:solidFill>
              <a:effectLst/>
              <a:uLnTx/>
              <a:uFillTx/>
              <a:latin typeface="Arial" charset="0"/>
              <a:ea typeface="ＭＳ Ｐゴシック" charset="0"/>
              <a:cs typeface="Arial" charset="0"/>
            </a:endParaRPr>
          </a:p>
        </p:txBody>
      </p:sp>
      <p:sp>
        <p:nvSpPr>
          <p:cNvPr id="13" name="Oval 12"/>
          <p:cNvSpPr/>
          <p:nvPr/>
        </p:nvSpPr>
        <p:spPr bwMode="auto">
          <a:xfrm>
            <a:off x="5821363" y="5257800"/>
            <a:ext cx="1600200" cy="152400"/>
          </a:xfrm>
          <a:prstGeom prst="ellipse">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prstClr val="white"/>
              </a:solidFill>
              <a:effectLst/>
              <a:uLnTx/>
              <a:uFillTx/>
              <a:latin typeface="Arial" charset="0"/>
              <a:ea typeface="ＭＳ Ｐゴシック" charset="0"/>
              <a:cs typeface="Arial" charset="0"/>
            </a:endParaRPr>
          </a:p>
        </p:txBody>
      </p:sp>
      <p:sp>
        <p:nvSpPr>
          <p:cNvPr id="14" name="Oval 13"/>
          <p:cNvSpPr/>
          <p:nvPr/>
        </p:nvSpPr>
        <p:spPr bwMode="auto">
          <a:xfrm>
            <a:off x="5821363" y="6196332"/>
            <a:ext cx="1600200" cy="152400"/>
          </a:xfrm>
          <a:prstGeom prst="ellipse">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15" name="Straight Connector 14"/>
          <p:cNvCxnSpPr>
            <a:stCxn id="8" idx="2"/>
            <a:endCxn id="17" idx="0"/>
          </p:cNvCxnSpPr>
          <p:nvPr/>
        </p:nvCxnSpPr>
        <p:spPr bwMode="auto">
          <a:xfrm>
            <a:off x="6003926" y="4495800"/>
            <a:ext cx="617537" cy="990600"/>
          </a:xfrm>
          <a:prstGeom prst="line">
            <a:avLst/>
          </a:prstGeom>
          <a:solidFill>
            <a:srgbClr val="00B8FF"/>
          </a:solidFill>
          <a:ln w="38100" cap="flat" cmpd="sng" algn="ctr">
            <a:solidFill>
              <a:schemeClr val="tx1"/>
            </a:solidFill>
            <a:prstDash val="solid"/>
            <a:round/>
            <a:headEnd type="triangle" w="med" len="med"/>
            <a:tailEnd type="triangle" w="med" len="med"/>
          </a:ln>
          <a:effectLst/>
        </p:spPr>
      </p:cxnSp>
      <p:cxnSp>
        <p:nvCxnSpPr>
          <p:cNvPr id="16" name="Straight Connector 15"/>
          <p:cNvCxnSpPr>
            <a:stCxn id="11" idx="2"/>
            <a:endCxn id="18" idx="0"/>
          </p:cNvCxnSpPr>
          <p:nvPr/>
        </p:nvCxnSpPr>
        <p:spPr bwMode="auto">
          <a:xfrm flipH="1">
            <a:off x="6621463" y="4495800"/>
            <a:ext cx="601663" cy="1371599"/>
          </a:xfrm>
          <a:prstGeom prst="line">
            <a:avLst/>
          </a:prstGeom>
          <a:solidFill>
            <a:srgbClr val="00B8FF"/>
          </a:solidFill>
          <a:ln w="38100" cap="flat" cmpd="sng" algn="ctr">
            <a:solidFill>
              <a:schemeClr val="tx1"/>
            </a:solidFill>
            <a:prstDash val="solid"/>
            <a:round/>
            <a:headEnd type="triangle" w="med" len="med"/>
            <a:tailEnd type="triangle" w="med" len="med"/>
          </a:ln>
          <a:effectLst/>
        </p:spPr>
      </p:cxnSp>
      <p:sp>
        <p:nvSpPr>
          <p:cNvPr id="17" name="Rectangle 16"/>
          <p:cNvSpPr/>
          <p:nvPr/>
        </p:nvSpPr>
        <p:spPr bwMode="auto">
          <a:xfrm>
            <a:off x="6164263" y="5486400"/>
            <a:ext cx="914400" cy="228600"/>
          </a:xfrm>
          <a:prstGeom prst="rect">
            <a:avLst/>
          </a:prstGeom>
          <a:solidFill>
            <a:srgbClr val="8B4785"/>
          </a:solidFill>
          <a:ln w="1905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8" name="Rectangle 17"/>
          <p:cNvSpPr/>
          <p:nvPr/>
        </p:nvSpPr>
        <p:spPr bwMode="auto">
          <a:xfrm>
            <a:off x="6164263" y="5867399"/>
            <a:ext cx="914400" cy="228601"/>
          </a:xfrm>
          <a:prstGeom prst="rect">
            <a:avLst/>
          </a:prstGeom>
          <a:solidFill>
            <a:schemeClr val="accent5"/>
          </a:solidFill>
          <a:ln w="1905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grpSp>
        <p:nvGrpSpPr>
          <p:cNvPr id="24" name="Group 14"/>
          <p:cNvGrpSpPr>
            <a:grpSpLocks noChangeAspect="1"/>
          </p:cNvGrpSpPr>
          <p:nvPr/>
        </p:nvGrpSpPr>
        <p:grpSpPr bwMode="auto">
          <a:xfrm>
            <a:off x="7688263" y="4191000"/>
            <a:ext cx="693737" cy="1300163"/>
            <a:chOff x="1152" y="3120"/>
            <a:chExt cx="384" cy="720"/>
          </a:xfrm>
        </p:grpSpPr>
        <p:sp>
          <p:nvSpPr>
            <p:cNvPr id="25" name="Freeform 15"/>
            <p:cNvSpPr>
              <a:spLocks noChangeAspect="1"/>
            </p:cNvSpPr>
            <p:nvPr/>
          </p:nvSpPr>
          <p:spPr bwMode="auto">
            <a:xfrm>
              <a:off x="1200" y="3120"/>
              <a:ext cx="288" cy="720"/>
            </a:xfrm>
            <a:custGeom>
              <a:avLst/>
              <a:gdLst>
                <a:gd name="T0" fmla="*/ 144 w 288"/>
                <a:gd name="T1" fmla="*/ 0 h 720"/>
                <a:gd name="T2" fmla="*/ 0 w 288"/>
                <a:gd name="T3" fmla="*/ 144 h 720"/>
                <a:gd name="T4" fmla="*/ 0 w 288"/>
                <a:gd name="T5" fmla="*/ 720 h 720"/>
                <a:gd name="T6" fmla="*/ 288 w 288"/>
                <a:gd name="T7" fmla="*/ 720 h 720"/>
                <a:gd name="T8" fmla="*/ 288 w 288"/>
                <a:gd name="T9" fmla="*/ 144 h 720"/>
                <a:gd name="T10" fmla="*/ 144 w 288"/>
                <a:gd name="T11" fmla="*/ 0 h 720"/>
                <a:gd name="T12" fmla="*/ 0 60000 65536"/>
                <a:gd name="T13" fmla="*/ 0 60000 65536"/>
                <a:gd name="T14" fmla="*/ 0 60000 65536"/>
                <a:gd name="T15" fmla="*/ 0 60000 65536"/>
                <a:gd name="T16" fmla="*/ 0 60000 65536"/>
                <a:gd name="T17" fmla="*/ 0 60000 65536"/>
                <a:gd name="T18" fmla="*/ 0 w 288"/>
                <a:gd name="T19" fmla="*/ 0 h 720"/>
                <a:gd name="T20" fmla="*/ 288 w 288"/>
                <a:gd name="T21" fmla="*/ 720 h 720"/>
              </a:gdLst>
              <a:ahLst/>
              <a:cxnLst>
                <a:cxn ang="T12">
                  <a:pos x="T0" y="T1"/>
                </a:cxn>
                <a:cxn ang="T13">
                  <a:pos x="T2" y="T3"/>
                </a:cxn>
                <a:cxn ang="T14">
                  <a:pos x="T4" y="T5"/>
                </a:cxn>
                <a:cxn ang="T15">
                  <a:pos x="T6" y="T7"/>
                </a:cxn>
                <a:cxn ang="T16">
                  <a:pos x="T8" y="T9"/>
                </a:cxn>
                <a:cxn ang="T17">
                  <a:pos x="T10" y="T11"/>
                </a:cxn>
              </a:cxnLst>
              <a:rect l="T18" t="T19" r="T20" b="T21"/>
              <a:pathLst>
                <a:path w="288" h="720">
                  <a:moveTo>
                    <a:pt x="144" y="0"/>
                  </a:moveTo>
                  <a:lnTo>
                    <a:pt x="0" y="144"/>
                  </a:lnTo>
                  <a:lnTo>
                    <a:pt x="0" y="720"/>
                  </a:lnTo>
                  <a:lnTo>
                    <a:pt x="288" y="720"/>
                  </a:lnTo>
                  <a:lnTo>
                    <a:pt x="288" y="144"/>
                  </a:lnTo>
                  <a:lnTo>
                    <a:pt x="144" y="0"/>
                  </a:lnTo>
                  <a:close/>
                </a:path>
              </a:pathLst>
            </a:custGeom>
            <a:solidFill>
              <a:srgbClr val="FFFF99"/>
            </a:solidFill>
            <a:ln w="9525">
              <a:solidFill>
                <a:schemeClr val="tx1"/>
              </a:solidFill>
              <a:round/>
              <a:headEnd/>
              <a:tailEnd/>
            </a:ln>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26" name="Line 16"/>
            <p:cNvSpPr>
              <a:spLocks noChangeAspect="1" noChangeShapeType="1"/>
            </p:cNvSpPr>
            <p:nvPr/>
          </p:nvSpPr>
          <p:spPr bwMode="auto">
            <a:xfrm flipH="1">
              <a:off x="1152" y="3120"/>
              <a:ext cx="192" cy="19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27" name="Line 17"/>
            <p:cNvSpPr>
              <a:spLocks noChangeAspect="1" noChangeShapeType="1"/>
            </p:cNvSpPr>
            <p:nvPr/>
          </p:nvSpPr>
          <p:spPr bwMode="auto">
            <a:xfrm>
              <a:off x="1344" y="3120"/>
              <a:ext cx="192" cy="19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pic>
          <p:nvPicPr>
            <p:cNvPr id="28" name="Picture 18" descr="guard"/>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00" y="3216"/>
              <a:ext cx="308" cy="6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9" name="Rectangle 6"/>
          <p:cNvSpPr>
            <a:spLocks noChangeArrowheads="1"/>
          </p:cNvSpPr>
          <p:nvPr/>
        </p:nvSpPr>
        <p:spPr bwMode="auto">
          <a:xfrm>
            <a:off x="609600" y="4191000"/>
            <a:ext cx="4495800"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This problem is called </a:t>
            </a:r>
            <a:r>
              <a:rPr kumimoji="0" lang="en-US" sz="2000" b="1" i="0" u="none" strike="noStrike" kern="1200" cap="none" spc="0" normalizeH="0" baseline="0" noProof="0" dirty="0">
                <a:ln>
                  <a:noFill/>
                </a:ln>
                <a:solidFill>
                  <a:srgbClr val="800000"/>
                </a:solidFill>
                <a:effectLst/>
                <a:uLnTx/>
                <a:uFillTx/>
                <a:latin typeface="Arial" charset="0"/>
                <a:ea typeface="ＭＳ Ｐゴシック" charset="0"/>
              </a:rPr>
              <a:t>access control</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or </a:t>
            </a:r>
            <a:r>
              <a:rPr kumimoji="0" lang="en-US" sz="2000" b="1" i="0" u="none" strike="noStrike" kern="1200" cap="none" spc="0" normalizeH="0" baseline="0" noProof="0" dirty="0">
                <a:ln>
                  <a:noFill/>
                </a:ln>
                <a:solidFill>
                  <a:srgbClr val="800000"/>
                </a:solidFill>
                <a:effectLst/>
                <a:uLnTx/>
                <a:uFillTx/>
                <a:latin typeface="Arial" charset="0"/>
                <a:ea typeface="ＭＳ Ｐゴシック" charset="0"/>
              </a:rPr>
              <a:t>authorization</a:t>
            </a:r>
            <a:r>
              <a:rPr kumimoji="0" lang="en-US" sz="2000" b="0" i="0" u="none" strike="noStrike" kern="1200" cap="none" spc="0" normalizeH="0" baseline="0" noProof="0" dirty="0">
                <a:ln>
                  <a:noFill/>
                </a:ln>
                <a:solidFill>
                  <a:srgbClr val="800000"/>
                </a:solidFill>
                <a:effectLst/>
                <a:uLnTx/>
                <a:uFillTx/>
                <a:latin typeface="Arial" charset="0"/>
                <a:ea typeface="ＭＳ Ｐゴシック" charset="0"/>
              </a:rPr>
              <a:t> </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a:t>
            </a:r>
            <a:r>
              <a:rPr kumimoji="0" lang="en-US" sz="2000" b="0" i="0" u="none" strike="noStrike" kern="1200" cap="none" spc="0" normalizeH="0" baseline="0" noProof="0" dirty="0" err="1">
                <a:ln>
                  <a:noFill/>
                </a:ln>
                <a:solidFill>
                  <a:srgbClr val="003367"/>
                </a:solidFill>
                <a:effectLst/>
                <a:uLnTx/>
                <a:uFillTx/>
                <a:latin typeface="Arial" charset="0"/>
                <a:ea typeface="ＭＳ Ｐゴシック" charset="0"/>
              </a:rPr>
              <a:t>authz</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It also encompasses the question of who is authorized to make a given statement.</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3367"/>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The concepts are general, but we can consider Unix as an initial example.</a:t>
            </a:r>
          </a:p>
        </p:txBody>
      </p:sp>
      <p:cxnSp>
        <p:nvCxnSpPr>
          <p:cNvPr id="32" name="Straight Connector 31"/>
          <p:cNvCxnSpPr/>
          <p:nvPr/>
        </p:nvCxnSpPr>
        <p:spPr bwMode="auto">
          <a:xfrm>
            <a:off x="6019800" y="4800600"/>
            <a:ext cx="304800" cy="0"/>
          </a:xfrm>
          <a:prstGeom prst="line">
            <a:avLst/>
          </a:prstGeom>
          <a:solidFill>
            <a:srgbClr val="00B8FF"/>
          </a:solidFill>
          <a:ln w="38100" cap="flat" cmpd="sng" algn="ctr">
            <a:solidFill>
              <a:schemeClr val="tx1"/>
            </a:solidFill>
            <a:prstDash val="solid"/>
            <a:round/>
            <a:headEnd type="none" w="med" len="med"/>
            <a:tailEnd type="none" w="med" len="med"/>
          </a:ln>
          <a:effectLst/>
        </p:spPr>
      </p:cxnSp>
      <p:sp>
        <p:nvSpPr>
          <p:cNvPr id="37" name="&quot;No&quot; Symbol 36"/>
          <p:cNvSpPr/>
          <p:nvPr/>
        </p:nvSpPr>
        <p:spPr bwMode="auto">
          <a:xfrm>
            <a:off x="6858000" y="4724400"/>
            <a:ext cx="381000" cy="381000"/>
          </a:xfrm>
          <a:prstGeom prst="noSmoking">
            <a:avLst/>
          </a:prstGeom>
          <a:solidFill>
            <a:srgbClr val="E8161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Tree>
    <p:extLst>
      <p:ext uri="{BB962C8B-B14F-4D97-AF65-F5344CB8AC3E}">
        <p14:creationId xmlns:p14="http://schemas.microsoft.com/office/powerpoint/2010/main" val="23640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Bell-</a:t>
            </a:r>
            <a:r>
              <a:rPr lang="en-US" sz="3600" dirty="0" err="1"/>
              <a:t>LaPadula</a:t>
            </a:r>
            <a:r>
              <a:rPr lang="en-US" sz="3600" dirty="0"/>
              <a:t> (BLP) model (secrecy)</a:t>
            </a:r>
          </a:p>
        </p:txBody>
      </p:sp>
      <p:sp>
        <p:nvSpPr>
          <p:cNvPr id="15" name="Rectangle 3"/>
          <p:cNvSpPr>
            <a:spLocks noChangeArrowheads="1"/>
          </p:cNvSpPr>
          <p:nvPr/>
        </p:nvSpPr>
        <p:spPr bwMode="auto">
          <a:xfrm>
            <a:off x="5613100" y="5059487"/>
            <a:ext cx="1485939" cy="2974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84" tIns="24955" rIns="62384" bIns="24955">
            <a:spAutoFit/>
          </a:bodyPr>
          <a:lstStyle/>
          <a:p>
            <a:pPr defTabSz="898446" eaLnBrk="0" fontAlgn="auto" hangingPunct="0">
              <a:lnSpc>
                <a:spcPct val="87000"/>
              </a:lnSpc>
              <a:spcBef>
                <a:spcPts val="0"/>
              </a:spcBef>
              <a:spcAft>
                <a:spcPts val="0"/>
              </a:spcAft>
            </a:pPr>
            <a:r>
              <a:rPr lang="en-US" sz="1800" b="1" kern="0">
                <a:solidFill>
                  <a:srgbClr val="000000"/>
                </a:solidFill>
                <a:cs typeface="+mn-cs"/>
              </a:rPr>
              <a:t>Unclassified</a:t>
            </a:r>
          </a:p>
        </p:txBody>
      </p:sp>
      <p:sp>
        <p:nvSpPr>
          <p:cNvPr id="16" name="Rectangle 4"/>
          <p:cNvSpPr>
            <a:spLocks noChangeArrowheads="1"/>
          </p:cNvSpPr>
          <p:nvPr/>
        </p:nvSpPr>
        <p:spPr bwMode="auto">
          <a:xfrm>
            <a:off x="5613087" y="4101117"/>
            <a:ext cx="1459678" cy="2974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84" tIns="24955" rIns="62384" bIns="24955">
            <a:spAutoFit/>
          </a:bodyPr>
          <a:lstStyle/>
          <a:p>
            <a:pPr defTabSz="898446" eaLnBrk="0" fontAlgn="auto" hangingPunct="0">
              <a:lnSpc>
                <a:spcPct val="87000"/>
              </a:lnSpc>
              <a:spcBef>
                <a:spcPts val="0"/>
              </a:spcBef>
              <a:spcAft>
                <a:spcPts val="0"/>
              </a:spcAft>
            </a:pPr>
            <a:r>
              <a:rPr lang="en-US" sz="1800" b="1" kern="0">
                <a:solidFill>
                  <a:srgbClr val="000000"/>
                </a:solidFill>
                <a:cs typeface="+mn-cs"/>
              </a:rPr>
              <a:t>Confidential</a:t>
            </a:r>
          </a:p>
        </p:txBody>
      </p:sp>
      <p:sp>
        <p:nvSpPr>
          <p:cNvPr id="17" name="Rectangle 5"/>
          <p:cNvSpPr>
            <a:spLocks noChangeArrowheads="1"/>
          </p:cNvSpPr>
          <p:nvPr/>
        </p:nvSpPr>
        <p:spPr bwMode="auto">
          <a:xfrm>
            <a:off x="6169251" y="3155186"/>
            <a:ext cx="831877" cy="2974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84" tIns="24955" rIns="62384" bIns="24955">
            <a:spAutoFit/>
          </a:bodyPr>
          <a:lstStyle/>
          <a:p>
            <a:pPr algn="ctr" defTabSz="898446" eaLnBrk="0" fontAlgn="auto" hangingPunct="0">
              <a:lnSpc>
                <a:spcPct val="87000"/>
              </a:lnSpc>
              <a:spcBef>
                <a:spcPts val="0"/>
              </a:spcBef>
              <a:spcAft>
                <a:spcPts val="0"/>
              </a:spcAft>
            </a:pPr>
            <a:r>
              <a:rPr lang="en-US" sz="1800" b="1" kern="0">
                <a:solidFill>
                  <a:srgbClr val="000000"/>
                </a:solidFill>
                <a:cs typeface="+mn-cs"/>
              </a:rPr>
              <a:t>Secret</a:t>
            </a:r>
          </a:p>
        </p:txBody>
      </p:sp>
      <p:sp>
        <p:nvSpPr>
          <p:cNvPr id="18" name="Rectangle 6"/>
          <p:cNvSpPr>
            <a:spLocks noChangeArrowheads="1"/>
          </p:cNvSpPr>
          <p:nvPr/>
        </p:nvSpPr>
        <p:spPr bwMode="auto">
          <a:xfrm>
            <a:off x="5931956" y="2147019"/>
            <a:ext cx="1319014" cy="2974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84" tIns="24955" rIns="62384" bIns="24955">
            <a:spAutoFit/>
          </a:bodyPr>
          <a:lstStyle/>
          <a:p>
            <a:pPr algn="ctr" defTabSz="898446" eaLnBrk="0" fontAlgn="auto" hangingPunct="0">
              <a:lnSpc>
                <a:spcPct val="87000"/>
              </a:lnSpc>
              <a:spcBef>
                <a:spcPts val="0"/>
              </a:spcBef>
              <a:spcAft>
                <a:spcPts val="0"/>
              </a:spcAft>
            </a:pPr>
            <a:r>
              <a:rPr lang="en-US" sz="1800" b="1" kern="0">
                <a:solidFill>
                  <a:srgbClr val="000000"/>
                </a:solidFill>
                <a:cs typeface="+mn-cs"/>
              </a:rPr>
              <a:t>Top Secret</a:t>
            </a:r>
          </a:p>
        </p:txBody>
      </p:sp>
      <p:sp>
        <p:nvSpPr>
          <p:cNvPr id="19" name="Line 7"/>
          <p:cNvSpPr>
            <a:spLocks noChangeShapeType="1"/>
          </p:cNvSpPr>
          <p:nvPr/>
        </p:nvSpPr>
        <p:spPr bwMode="auto">
          <a:xfrm flipV="1">
            <a:off x="6591457" y="4499396"/>
            <a:ext cx="0" cy="560091"/>
          </a:xfrm>
          <a:prstGeom prst="line">
            <a:avLst/>
          </a:prstGeom>
          <a:noFill/>
          <a:ln w="508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832" tIns="44916" rIns="89832" bIns="44916" anchor="ctr"/>
          <a:lstStyle/>
          <a:p>
            <a:pPr defTabSz="898446" eaLnBrk="0" fontAlgn="auto" hangingPunct="0">
              <a:lnSpc>
                <a:spcPct val="90000"/>
              </a:lnSpc>
              <a:spcBef>
                <a:spcPts val="0"/>
              </a:spcBef>
              <a:spcAft>
                <a:spcPts val="0"/>
              </a:spcAft>
            </a:pPr>
            <a:endParaRPr lang="en-US" sz="1800" b="1" kern="0">
              <a:solidFill>
                <a:srgbClr val="000000"/>
              </a:solidFill>
              <a:cs typeface="+mn-cs"/>
            </a:endParaRPr>
          </a:p>
        </p:txBody>
      </p:sp>
      <p:sp>
        <p:nvSpPr>
          <p:cNvPr id="20" name="Line 8"/>
          <p:cNvSpPr>
            <a:spLocks noChangeShapeType="1"/>
          </p:cNvSpPr>
          <p:nvPr/>
        </p:nvSpPr>
        <p:spPr bwMode="auto">
          <a:xfrm flipV="1">
            <a:off x="6591457" y="3590817"/>
            <a:ext cx="0" cy="510305"/>
          </a:xfrm>
          <a:prstGeom prst="line">
            <a:avLst/>
          </a:prstGeom>
          <a:noFill/>
          <a:ln w="508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832" tIns="44916" rIns="89832" bIns="44916" anchor="ctr"/>
          <a:lstStyle/>
          <a:p>
            <a:pPr defTabSz="898446" eaLnBrk="0" fontAlgn="auto" hangingPunct="0">
              <a:lnSpc>
                <a:spcPct val="90000"/>
              </a:lnSpc>
              <a:spcBef>
                <a:spcPts val="0"/>
              </a:spcBef>
              <a:spcAft>
                <a:spcPts val="0"/>
              </a:spcAft>
            </a:pPr>
            <a:endParaRPr lang="en-US" sz="1800" b="1" kern="0">
              <a:solidFill>
                <a:srgbClr val="000000"/>
              </a:solidFill>
              <a:cs typeface="+mn-cs"/>
            </a:endParaRPr>
          </a:p>
        </p:txBody>
      </p:sp>
      <p:sp>
        <p:nvSpPr>
          <p:cNvPr id="21" name="Line 9"/>
          <p:cNvSpPr>
            <a:spLocks noChangeShapeType="1"/>
          </p:cNvSpPr>
          <p:nvPr/>
        </p:nvSpPr>
        <p:spPr bwMode="auto">
          <a:xfrm flipV="1">
            <a:off x="6591457" y="2545301"/>
            <a:ext cx="0" cy="659662"/>
          </a:xfrm>
          <a:prstGeom prst="line">
            <a:avLst/>
          </a:prstGeom>
          <a:noFill/>
          <a:ln w="508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832" tIns="44916" rIns="89832" bIns="44916" anchor="ctr"/>
          <a:lstStyle/>
          <a:p>
            <a:pPr defTabSz="898446" eaLnBrk="0" fontAlgn="auto" hangingPunct="0">
              <a:lnSpc>
                <a:spcPct val="90000"/>
              </a:lnSpc>
              <a:spcBef>
                <a:spcPts val="0"/>
              </a:spcBef>
              <a:spcAft>
                <a:spcPts val="0"/>
              </a:spcAft>
            </a:pPr>
            <a:endParaRPr lang="en-US" sz="1800" b="1" kern="0">
              <a:solidFill>
                <a:srgbClr val="000000"/>
              </a:solidFill>
              <a:cs typeface="+mn-cs"/>
            </a:endParaRPr>
          </a:p>
        </p:txBody>
      </p:sp>
      <p:sp>
        <p:nvSpPr>
          <p:cNvPr id="22" name="Line 10"/>
          <p:cNvSpPr>
            <a:spLocks noChangeShapeType="1"/>
          </p:cNvSpPr>
          <p:nvPr/>
        </p:nvSpPr>
        <p:spPr bwMode="auto">
          <a:xfrm flipV="1">
            <a:off x="4145531" y="2333712"/>
            <a:ext cx="0" cy="3086722"/>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832" tIns="44916" rIns="89832" bIns="44916" anchor="ctr"/>
          <a:lstStyle/>
          <a:p>
            <a:pPr defTabSz="898446" eaLnBrk="0" fontAlgn="auto" hangingPunct="0">
              <a:lnSpc>
                <a:spcPct val="90000"/>
              </a:lnSpc>
              <a:spcBef>
                <a:spcPts val="0"/>
              </a:spcBef>
              <a:spcAft>
                <a:spcPts val="0"/>
              </a:spcAft>
            </a:pPr>
            <a:endParaRPr lang="en-US" sz="1800" b="1" kern="0">
              <a:solidFill>
                <a:srgbClr val="000000"/>
              </a:solidFill>
              <a:cs typeface="+mn-cs"/>
            </a:endParaRPr>
          </a:p>
        </p:txBody>
      </p:sp>
      <p:sp>
        <p:nvSpPr>
          <p:cNvPr id="23" name="Rectangle 11"/>
          <p:cNvSpPr>
            <a:spLocks noChangeArrowheads="1"/>
          </p:cNvSpPr>
          <p:nvPr/>
        </p:nvSpPr>
        <p:spPr bwMode="auto">
          <a:xfrm>
            <a:off x="3556014" y="5694264"/>
            <a:ext cx="1075057" cy="2974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84" tIns="24955" rIns="62384" bIns="24955">
            <a:spAutoFit/>
          </a:bodyPr>
          <a:lstStyle/>
          <a:p>
            <a:pPr defTabSz="898446" eaLnBrk="0" fontAlgn="auto" hangingPunct="0">
              <a:lnSpc>
                <a:spcPct val="87000"/>
              </a:lnSpc>
              <a:spcBef>
                <a:spcPts val="0"/>
              </a:spcBef>
              <a:spcAft>
                <a:spcPts val="0"/>
              </a:spcAft>
            </a:pPr>
            <a:r>
              <a:rPr lang="en-US" sz="1800" b="1" kern="0">
                <a:solidFill>
                  <a:srgbClr val="000000"/>
                </a:solidFill>
                <a:cs typeface="+mn-cs"/>
              </a:rPr>
              <a:t>can-flow</a:t>
            </a:r>
          </a:p>
        </p:txBody>
      </p:sp>
      <p:sp>
        <p:nvSpPr>
          <p:cNvPr id="24" name="Rectangle 12"/>
          <p:cNvSpPr>
            <a:spLocks noChangeArrowheads="1"/>
          </p:cNvSpPr>
          <p:nvPr/>
        </p:nvSpPr>
        <p:spPr bwMode="auto">
          <a:xfrm>
            <a:off x="1780683" y="5694268"/>
            <a:ext cx="1344599" cy="5891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84" tIns="24955" rIns="62384" bIns="24955">
            <a:spAutoFit/>
          </a:bodyPr>
          <a:lstStyle/>
          <a:p>
            <a:pPr algn="ctr" defTabSz="898446" eaLnBrk="0" fontAlgn="auto" hangingPunct="0">
              <a:lnSpc>
                <a:spcPct val="97000"/>
              </a:lnSpc>
              <a:spcBef>
                <a:spcPts val="0"/>
              </a:spcBef>
              <a:spcAft>
                <a:spcPts val="0"/>
              </a:spcAft>
            </a:pPr>
            <a:r>
              <a:rPr lang="en-US" sz="1800" b="1" kern="0">
                <a:solidFill>
                  <a:srgbClr val="000000"/>
                </a:solidFill>
                <a:cs typeface="+mn-cs"/>
              </a:rPr>
              <a:t>dominance</a:t>
            </a:r>
          </a:p>
          <a:p>
            <a:pPr algn="ctr" defTabSz="898446" eaLnBrk="0" fontAlgn="auto" hangingPunct="0">
              <a:lnSpc>
                <a:spcPct val="97000"/>
              </a:lnSpc>
              <a:spcBef>
                <a:spcPts val="0"/>
              </a:spcBef>
              <a:spcAft>
                <a:spcPts val="0"/>
              </a:spcAft>
            </a:pPr>
            <a:r>
              <a:rPr lang="en-US" sz="1800" b="1" kern="0">
                <a:solidFill>
                  <a:srgbClr val="000000"/>
                </a:solidFill>
                <a:latin typeface="Symbol" charset="0"/>
                <a:cs typeface="+mn-cs"/>
              </a:rPr>
              <a:t></a:t>
            </a:r>
          </a:p>
        </p:txBody>
      </p:sp>
      <p:sp>
        <p:nvSpPr>
          <p:cNvPr id="25" name="Line 13"/>
          <p:cNvSpPr>
            <a:spLocks noChangeShapeType="1"/>
          </p:cNvSpPr>
          <p:nvPr/>
        </p:nvSpPr>
        <p:spPr bwMode="auto">
          <a:xfrm>
            <a:off x="2489827" y="2532855"/>
            <a:ext cx="0" cy="28129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832" tIns="44916" rIns="89832" bIns="44916" anchor="ctr"/>
          <a:lstStyle/>
          <a:p>
            <a:pPr defTabSz="898446" eaLnBrk="0" fontAlgn="auto" hangingPunct="0">
              <a:lnSpc>
                <a:spcPct val="90000"/>
              </a:lnSpc>
              <a:spcBef>
                <a:spcPts val="0"/>
              </a:spcBef>
              <a:spcAft>
                <a:spcPts val="0"/>
              </a:spcAft>
            </a:pPr>
            <a:endParaRPr lang="en-US" sz="1800" b="1" kern="0">
              <a:solidFill>
                <a:srgbClr val="000000"/>
              </a:solidFill>
              <a:cs typeface="+mn-cs"/>
            </a:endParaRPr>
          </a:p>
        </p:txBody>
      </p:sp>
      <p:sp>
        <p:nvSpPr>
          <p:cNvPr id="26" name="TextBox 25"/>
          <p:cNvSpPr txBox="1"/>
          <p:nvPr/>
        </p:nvSpPr>
        <p:spPr>
          <a:xfrm>
            <a:off x="4258866" y="6519458"/>
            <a:ext cx="4885134" cy="307777"/>
          </a:xfrm>
          <a:prstGeom prst="rect">
            <a:avLst/>
          </a:prstGeom>
          <a:noFill/>
        </p:spPr>
        <p:txBody>
          <a:bodyPr wrap="none" lIns="91278" tIns="45639" rIns="91278" bIns="45639" rtlCol="0">
            <a:spAutoFit/>
          </a:bodyPr>
          <a:lstStyle/>
          <a:p>
            <a:pPr defTabSz="913588" fontAlgn="auto">
              <a:spcBef>
                <a:spcPts val="0"/>
              </a:spcBef>
              <a:spcAft>
                <a:spcPts val="0"/>
              </a:spcAft>
            </a:pPr>
            <a:r>
              <a:rPr lang="en-US" sz="1400" kern="0" dirty="0">
                <a:solidFill>
                  <a:srgbClr val="000000"/>
                </a:solidFill>
              </a:rPr>
              <a:t>[Ravi </a:t>
            </a:r>
            <a:r>
              <a:rPr lang="en-US" sz="1400" kern="0" dirty="0" err="1">
                <a:solidFill>
                  <a:srgbClr val="000000"/>
                </a:solidFill>
              </a:rPr>
              <a:t>Sandhu</a:t>
            </a:r>
            <a:r>
              <a:rPr lang="en-US" sz="1400" kern="0" dirty="0">
                <a:solidFill>
                  <a:srgbClr val="000000"/>
                </a:solidFill>
              </a:rPr>
              <a:t>, Lattice-Based Access Control Models, 1993]</a:t>
            </a:r>
            <a:endParaRPr lang="en-US" sz="1800" kern="0" dirty="0">
              <a:solidFill>
                <a:srgbClr val="000000"/>
              </a:solidFill>
            </a:endParaRPr>
          </a:p>
        </p:txBody>
      </p:sp>
    </p:spTree>
    <p:extLst>
      <p:ext uri="{BB962C8B-B14F-4D97-AF65-F5344CB8AC3E}">
        <p14:creationId xmlns:p14="http://schemas.microsoft.com/office/powerpoint/2010/main" val="619799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Bell-</a:t>
            </a:r>
            <a:r>
              <a:rPr lang="en-US" sz="3600" dirty="0" err="1"/>
              <a:t>LaPadula</a:t>
            </a:r>
            <a:r>
              <a:rPr lang="en-US" sz="3600" dirty="0"/>
              <a:t> (BLP) model (secrecy)</a:t>
            </a:r>
          </a:p>
        </p:txBody>
      </p:sp>
      <p:sp>
        <p:nvSpPr>
          <p:cNvPr id="15" name="Rectangle 3"/>
          <p:cNvSpPr>
            <a:spLocks noChangeArrowheads="1"/>
          </p:cNvSpPr>
          <p:nvPr/>
        </p:nvSpPr>
        <p:spPr bwMode="auto">
          <a:xfrm>
            <a:off x="5613100" y="5059487"/>
            <a:ext cx="1485939" cy="2974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84" tIns="24955" rIns="62384" bIns="24955">
            <a:spAutoFit/>
          </a:bodyPr>
          <a:lstStyle/>
          <a:p>
            <a:pPr defTabSz="898446" eaLnBrk="0" fontAlgn="auto" hangingPunct="0">
              <a:lnSpc>
                <a:spcPct val="87000"/>
              </a:lnSpc>
              <a:spcBef>
                <a:spcPts val="0"/>
              </a:spcBef>
              <a:spcAft>
                <a:spcPts val="0"/>
              </a:spcAft>
            </a:pPr>
            <a:r>
              <a:rPr lang="en-US" sz="1800" b="1" kern="0">
                <a:solidFill>
                  <a:srgbClr val="000000"/>
                </a:solidFill>
                <a:cs typeface="+mn-cs"/>
              </a:rPr>
              <a:t>Unclassified</a:t>
            </a:r>
          </a:p>
        </p:txBody>
      </p:sp>
      <p:sp>
        <p:nvSpPr>
          <p:cNvPr id="16" name="Rectangle 4"/>
          <p:cNvSpPr>
            <a:spLocks noChangeArrowheads="1"/>
          </p:cNvSpPr>
          <p:nvPr/>
        </p:nvSpPr>
        <p:spPr bwMode="auto">
          <a:xfrm>
            <a:off x="5613087" y="4101117"/>
            <a:ext cx="1459678" cy="2974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84" tIns="24955" rIns="62384" bIns="24955">
            <a:spAutoFit/>
          </a:bodyPr>
          <a:lstStyle/>
          <a:p>
            <a:pPr defTabSz="898446" eaLnBrk="0" fontAlgn="auto" hangingPunct="0">
              <a:lnSpc>
                <a:spcPct val="87000"/>
              </a:lnSpc>
              <a:spcBef>
                <a:spcPts val="0"/>
              </a:spcBef>
              <a:spcAft>
                <a:spcPts val="0"/>
              </a:spcAft>
            </a:pPr>
            <a:r>
              <a:rPr lang="en-US" sz="1800" b="1" kern="0">
                <a:solidFill>
                  <a:srgbClr val="000000"/>
                </a:solidFill>
                <a:cs typeface="+mn-cs"/>
              </a:rPr>
              <a:t>Confidential</a:t>
            </a:r>
          </a:p>
        </p:txBody>
      </p:sp>
      <p:sp>
        <p:nvSpPr>
          <p:cNvPr id="17" name="Rectangle 5"/>
          <p:cNvSpPr>
            <a:spLocks noChangeArrowheads="1"/>
          </p:cNvSpPr>
          <p:nvPr/>
        </p:nvSpPr>
        <p:spPr bwMode="auto">
          <a:xfrm>
            <a:off x="6169251" y="3155186"/>
            <a:ext cx="831877" cy="2974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84" tIns="24955" rIns="62384" bIns="24955">
            <a:spAutoFit/>
          </a:bodyPr>
          <a:lstStyle/>
          <a:p>
            <a:pPr algn="ctr" defTabSz="898446" eaLnBrk="0" fontAlgn="auto" hangingPunct="0">
              <a:lnSpc>
                <a:spcPct val="87000"/>
              </a:lnSpc>
              <a:spcBef>
                <a:spcPts val="0"/>
              </a:spcBef>
              <a:spcAft>
                <a:spcPts val="0"/>
              </a:spcAft>
            </a:pPr>
            <a:r>
              <a:rPr lang="en-US" sz="1800" b="1" kern="0">
                <a:solidFill>
                  <a:srgbClr val="000000"/>
                </a:solidFill>
                <a:cs typeface="+mn-cs"/>
              </a:rPr>
              <a:t>Secret</a:t>
            </a:r>
          </a:p>
        </p:txBody>
      </p:sp>
      <p:sp>
        <p:nvSpPr>
          <p:cNvPr id="18" name="Rectangle 6"/>
          <p:cNvSpPr>
            <a:spLocks noChangeArrowheads="1"/>
          </p:cNvSpPr>
          <p:nvPr/>
        </p:nvSpPr>
        <p:spPr bwMode="auto">
          <a:xfrm>
            <a:off x="5931956" y="2147019"/>
            <a:ext cx="1319014" cy="2974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84" tIns="24955" rIns="62384" bIns="24955">
            <a:spAutoFit/>
          </a:bodyPr>
          <a:lstStyle/>
          <a:p>
            <a:pPr algn="ctr" defTabSz="898446" eaLnBrk="0" fontAlgn="auto" hangingPunct="0">
              <a:lnSpc>
                <a:spcPct val="87000"/>
              </a:lnSpc>
              <a:spcBef>
                <a:spcPts val="0"/>
              </a:spcBef>
              <a:spcAft>
                <a:spcPts val="0"/>
              </a:spcAft>
            </a:pPr>
            <a:r>
              <a:rPr lang="en-US" sz="1800" b="1" kern="0">
                <a:solidFill>
                  <a:srgbClr val="000000"/>
                </a:solidFill>
                <a:cs typeface="+mn-cs"/>
              </a:rPr>
              <a:t>Top Secret</a:t>
            </a:r>
          </a:p>
        </p:txBody>
      </p:sp>
      <p:sp>
        <p:nvSpPr>
          <p:cNvPr id="19" name="Line 7"/>
          <p:cNvSpPr>
            <a:spLocks noChangeShapeType="1"/>
          </p:cNvSpPr>
          <p:nvPr/>
        </p:nvSpPr>
        <p:spPr bwMode="auto">
          <a:xfrm flipV="1">
            <a:off x="6591457" y="4499396"/>
            <a:ext cx="0" cy="560091"/>
          </a:xfrm>
          <a:prstGeom prst="line">
            <a:avLst/>
          </a:prstGeom>
          <a:noFill/>
          <a:ln w="508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832" tIns="44916" rIns="89832" bIns="44916" anchor="ctr"/>
          <a:lstStyle/>
          <a:p>
            <a:pPr defTabSz="898446" eaLnBrk="0" fontAlgn="auto" hangingPunct="0">
              <a:lnSpc>
                <a:spcPct val="90000"/>
              </a:lnSpc>
              <a:spcBef>
                <a:spcPts val="0"/>
              </a:spcBef>
              <a:spcAft>
                <a:spcPts val="0"/>
              </a:spcAft>
            </a:pPr>
            <a:endParaRPr lang="en-US" sz="1800" b="1" kern="0">
              <a:solidFill>
                <a:srgbClr val="000000"/>
              </a:solidFill>
              <a:cs typeface="+mn-cs"/>
            </a:endParaRPr>
          </a:p>
        </p:txBody>
      </p:sp>
      <p:sp>
        <p:nvSpPr>
          <p:cNvPr id="20" name="Line 8"/>
          <p:cNvSpPr>
            <a:spLocks noChangeShapeType="1"/>
          </p:cNvSpPr>
          <p:nvPr/>
        </p:nvSpPr>
        <p:spPr bwMode="auto">
          <a:xfrm flipV="1">
            <a:off x="6591457" y="3590817"/>
            <a:ext cx="0" cy="510305"/>
          </a:xfrm>
          <a:prstGeom prst="line">
            <a:avLst/>
          </a:prstGeom>
          <a:noFill/>
          <a:ln w="508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832" tIns="44916" rIns="89832" bIns="44916" anchor="ctr"/>
          <a:lstStyle/>
          <a:p>
            <a:pPr defTabSz="898446" eaLnBrk="0" fontAlgn="auto" hangingPunct="0">
              <a:lnSpc>
                <a:spcPct val="90000"/>
              </a:lnSpc>
              <a:spcBef>
                <a:spcPts val="0"/>
              </a:spcBef>
              <a:spcAft>
                <a:spcPts val="0"/>
              </a:spcAft>
            </a:pPr>
            <a:endParaRPr lang="en-US" sz="1800" b="1" kern="0">
              <a:solidFill>
                <a:srgbClr val="000000"/>
              </a:solidFill>
              <a:cs typeface="+mn-cs"/>
            </a:endParaRPr>
          </a:p>
        </p:txBody>
      </p:sp>
      <p:sp>
        <p:nvSpPr>
          <p:cNvPr id="21" name="Line 9"/>
          <p:cNvSpPr>
            <a:spLocks noChangeShapeType="1"/>
          </p:cNvSpPr>
          <p:nvPr/>
        </p:nvSpPr>
        <p:spPr bwMode="auto">
          <a:xfrm flipV="1">
            <a:off x="6591457" y="2545301"/>
            <a:ext cx="0" cy="659662"/>
          </a:xfrm>
          <a:prstGeom prst="line">
            <a:avLst/>
          </a:prstGeom>
          <a:noFill/>
          <a:ln w="508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832" tIns="44916" rIns="89832" bIns="44916" anchor="ctr"/>
          <a:lstStyle/>
          <a:p>
            <a:pPr defTabSz="898446" eaLnBrk="0" fontAlgn="auto" hangingPunct="0">
              <a:lnSpc>
                <a:spcPct val="90000"/>
              </a:lnSpc>
              <a:spcBef>
                <a:spcPts val="0"/>
              </a:spcBef>
              <a:spcAft>
                <a:spcPts val="0"/>
              </a:spcAft>
            </a:pPr>
            <a:endParaRPr lang="en-US" sz="1800" b="1" kern="0">
              <a:solidFill>
                <a:srgbClr val="000000"/>
              </a:solidFill>
              <a:cs typeface="+mn-cs"/>
            </a:endParaRPr>
          </a:p>
        </p:txBody>
      </p:sp>
      <p:sp>
        <p:nvSpPr>
          <p:cNvPr id="27" name="Rectangle 26"/>
          <p:cNvSpPr/>
          <p:nvPr/>
        </p:nvSpPr>
        <p:spPr>
          <a:xfrm>
            <a:off x="457200" y="1676400"/>
            <a:ext cx="5562600" cy="1076986"/>
          </a:xfrm>
          <a:prstGeom prst="rect">
            <a:avLst/>
          </a:prstGeom>
        </p:spPr>
        <p:txBody>
          <a:bodyPr wrap="square" lIns="91211" tIns="45605" rIns="91211" bIns="45605">
            <a:spAutoFit/>
          </a:bodyPr>
          <a:lstStyle/>
          <a:p>
            <a:pPr>
              <a:buClr>
                <a:srgbClr val="000000"/>
              </a:buClr>
              <a:buSzPct val="100000"/>
            </a:pPr>
            <a:r>
              <a:rPr lang="en-US" u="sng" dirty="0">
                <a:solidFill>
                  <a:schemeClr val="tx1"/>
                </a:solidFill>
              </a:rPr>
              <a:t>Axioms</a:t>
            </a:r>
          </a:p>
          <a:p>
            <a:pPr marL="457200" indent="-457200">
              <a:buClr>
                <a:srgbClr val="000000"/>
              </a:buClr>
              <a:buSzPct val="100000"/>
              <a:buAutoNum type="arabicPeriod"/>
            </a:pPr>
            <a:r>
              <a:rPr lang="en-US" sz="2000" b="1" dirty="0">
                <a:solidFill>
                  <a:schemeClr val="tx1"/>
                </a:solidFill>
              </a:rPr>
              <a:t>No read up</a:t>
            </a:r>
          </a:p>
          <a:p>
            <a:pPr marL="457200" indent="-457200">
              <a:buClr>
                <a:srgbClr val="000000"/>
              </a:buClr>
              <a:buSzPct val="100000"/>
              <a:buAutoNum type="arabicPeriod"/>
            </a:pPr>
            <a:r>
              <a:rPr lang="en-US" sz="2000" b="1" dirty="0">
                <a:solidFill>
                  <a:schemeClr val="tx1"/>
                </a:solidFill>
              </a:rPr>
              <a:t>No write down </a:t>
            </a:r>
            <a:r>
              <a:rPr lang="en-US" sz="2000" dirty="0">
                <a:solidFill>
                  <a:schemeClr val="tx1"/>
                </a:solidFill>
              </a:rPr>
              <a:t>(“star” property)</a:t>
            </a:r>
          </a:p>
        </p:txBody>
      </p:sp>
      <p:sp>
        <p:nvSpPr>
          <p:cNvPr id="28" name="Rectangle 27"/>
          <p:cNvSpPr/>
          <p:nvPr/>
        </p:nvSpPr>
        <p:spPr>
          <a:xfrm>
            <a:off x="381000" y="3407146"/>
            <a:ext cx="4724400" cy="2862090"/>
          </a:xfrm>
          <a:prstGeom prst="rect">
            <a:avLst/>
          </a:prstGeom>
        </p:spPr>
        <p:txBody>
          <a:bodyPr wrap="square" lIns="91211" tIns="45605" rIns="91211" bIns="45605">
            <a:spAutoFit/>
          </a:bodyPr>
          <a:lstStyle/>
          <a:p>
            <a:pPr>
              <a:buClr>
                <a:srgbClr val="000000"/>
              </a:buClr>
              <a:buSzPct val="100000"/>
            </a:pPr>
            <a:r>
              <a:rPr lang="en-US" sz="2000" dirty="0">
                <a:solidFill>
                  <a:schemeClr val="tx1"/>
                </a:solidFill>
              </a:rPr>
              <a:t>The labels in a BLP system represent object classifications and subject clearances.  The system enforces mandatory access control to block read/write operations that violate safety.  It applies to any lattice structure.</a:t>
            </a:r>
          </a:p>
          <a:p>
            <a:pPr>
              <a:buClr>
                <a:srgbClr val="000000"/>
              </a:buClr>
              <a:buSzPct val="100000"/>
            </a:pPr>
            <a:endParaRPr lang="en-US" sz="2000" b="1" dirty="0">
              <a:solidFill>
                <a:schemeClr val="tx1"/>
              </a:solidFill>
            </a:endParaRPr>
          </a:p>
          <a:p>
            <a:pPr>
              <a:buClr>
                <a:srgbClr val="000000"/>
              </a:buClr>
              <a:buSzPct val="100000"/>
            </a:pPr>
            <a:r>
              <a:rPr lang="en-US" sz="2000" dirty="0">
                <a:solidFill>
                  <a:schemeClr val="tx1"/>
                </a:solidFill>
              </a:rPr>
              <a:t>We can prove inductively that the system never reaches an unsafe state.</a:t>
            </a:r>
          </a:p>
        </p:txBody>
      </p:sp>
      <p:sp>
        <p:nvSpPr>
          <p:cNvPr id="30" name="&quot;No&quot; Symbol 29"/>
          <p:cNvSpPr/>
          <p:nvPr/>
        </p:nvSpPr>
        <p:spPr>
          <a:xfrm>
            <a:off x="5181600" y="2819400"/>
            <a:ext cx="914400" cy="762000"/>
          </a:xfrm>
          <a:prstGeom prst="noSmoking">
            <a:avLst>
              <a:gd name="adj" fmla="val 16053"/>
            </a:avLst>
          </a:prstGeom>
          <a:solidFill>
            <a:srgbClr val="C0504D"/>
          </a:solidFill>
          <a:ln w="25400" cap="flat" cmpd="sng" algn="ctr">
            <a:solidFill>
              <a:srgbClr val="C0504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cxnSp>
        <p:nvCxnSpPr>
          <p:cNvPr id="29" name="Straight Connector 292"/>
          <p:cNvCxnSpPr>
            <a:cxnSpLocks noChangeShapeType="1"/>
          </p:cNvCxnSpPr>
          <p:nvPr/>
        </p:nvCxnSpPr>
        <p:spPr bwMode="auto">
          <a:xfrm flipV="1">
            <a:off x="5638800" y="2667000"/>
            <a:ext cx="0" cy="11430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3456575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975100" y="703241"/>
            <a:ext cx="5244003" cy="525335"/>
          </a:xfrm>
          <a:noFill/>
          <a:ln/>
          <a:extLst>
            <a:ext uri="{91240B29-F687-4f45-9708-019B960494DF}">
              <a14:hiddenLine xmlns:a14="http://schemas.microsoft.com/office/drawing/2010/main" xmlns="" w="50800">
                <a:solidFill>
                  <a:schemeClr val="tx1"/>
                </a:solidFill>
                <a:miter lim="800000"/>
                <a:headEnd/>
                <a:tailEnd/>
              </a14:hiddenLine>
            </a:ext>
          </a:extLst>
        </p:spPr>
        <p:txBody>
          <a:bodyPr/>
          <a:lstStyle/>
          <a:p>
            <a:r>
              <a:rPr lang="en-US"/>
              <a:t>LATTICE STRUCTURES</a:t>
            </a:r>
          </a:p>
        </p:txBody>
      </p:sp>
      <p:sp>
        <p:nvSpPr>
          <p:cNvPr id="9219" name="Rectangle 3"/>
          <p:cNvSpPr>
            <a:spLocks noChangeArrowheads="1"/>
          </p:cNvSpPr>
          <p:nvPr/>
        </p:nvSpPr>
        <p:spPr bwMode="auto">
          <a:xfrm>
            <a:off x="6668284" y="1698956"/>
            <a:ext cx="2301679" cy="1065729"/>
          </a:xfrm>
          <a:prstGeom prst="rect">
            <a:avLst/>
          </a:prstGeom>
          <a:noFill/>
          <a:ln w="508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90000"/>
              </a:lnSpc>
            </a:pPr>
            <a:r>
              <a:rPr lang="en-US" b="1">
                <a:solidFill>
                  <a:srgbClr val="000000"/>
                </a:solidFill>
                <a:cs typeface="+mn-cs"/>
              </a:rPr>
              <a:t>Hierarchical</a:t>
            </a:r>
          </a:p>
          <a:p>
            <a:pPr algn="ctr" defTabSz="898047" eaLnBrk="0" hangingPunct="0">
              <a:lnSpc>
                <a:spcPct val="90000"/>
              </a:lnSpc>
            </a:pPr>
            <a:r>
              <a:rPr lang="en-US" b="1">
                <a:solidFill>
                  <a:srgbClr val="000000"/>
                </a:solidFill>
                <a:cs typeface="+mn-cs"/>
              </a:rPr>
              <a:t>Classes with</a:t>
            </a:r>
          </a:p>
          <a:p>
            <a:pPr algn="ctr" defTabSz="898047" eaLnBrk="0" hangingPunct="0">
              <a:lnSpc>
                <a:spcPct val="90000"/>
              </a:lnSpc>
            </a:pPr>
            <a:r>
              <a:rPr lang="en-US" b="1">
                <a:solidFill>
                  <a:srgbClr val="000000"/>
                </a:solidFill>
                <a:cs typeface="+mn-cs"/>
              </a:rPr>
              <a:t>Compartments</a:t>
            </a:r>
          </a:p>
        </p:txBody>
      </p:sp>
      <p:sp>
        <p:nvSpPr>
          <p:cNvPr id="9220" name="Rectangle 4"/>
          <p:cNvSpPr>
            <a:spLocks noChangeArrowheads="1"/>
          </p:cNvSpPr>
          <p:nvPr/>
        </p:nvSpPr>
        <p:spPr bwMode="auto">
          <a:xfrm>
            <a:off x="1578624" y="2744455"/>
            <a:ext cx="519513" cy="379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7000"/>
              </a:lnSpc>
            </a:pPr>
            <a:r>
              <a:rPr lang="en-US" b="1">
                <a:solidFill>
                  <a:srgbClr val="000000"/>
                </a:solidFill>
                <a:cs typeface="+mn-cs"/>
              </a:rPr>
              <a:t>TS</a:t>
            </a:r>
          </a:p>
        </p:txBody>
      </p:sp>
      <p:sp>
        <p:nvSpPr>
          <p:cNvPr id="9221" name="Rectangle 5"/>
          <p:cNvSpPr>
            <a:spLocks noChangeArrowheads="1"/>
          </p:cNvSpPr>
          <p:nvPr/>
        </p:nvSpPr>
        <p:spPr bwMode="auto">
          <a:xfrm>
            <a:off x="1671840" y="4449626"/>
            <a:ext cx="331511" cy="379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7000"/>
              </a:lnSpc>
            </a:pPr>
            <a:r>
              <a:rPr lang="en-US" b="1">
                <a:solidFill>
                  <a:srgbClr val="000000"/>
                </a:solidFill>
                <a:cs typeface="+mn-cs"/>
              </a:rPr>
              <a:t>S</a:t>
            </a:r>
          </a:p>
        </p:txBody>
      </p:sp>
      <p:sp>
        <p:nvSpPr>
          <p:cNvPr id="9222" name="Line 6"/>
          <p:cNvSpPr>
            <a:spLocks noChangeShapeType="1"/>
          </p:cNvSpPr>
          <p:nvPr/>
        </p:nvSpPr>
        <p:spPr bwMode="auto">
          <a:xfrm>
            <a:off x="1850123" y="3229863"/>
            <a:ext cx="0" cy="1107735"/>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9223" name="Rectangle 7"/>
          <p:cNvSpPr>
            <a:spLocks noChangeArrowheads="1"/>
          </p:cNvSpPr>
          <p:nvPr/>
        </p:nvSpPr>
        <p:spPr bwMode="auto">
          <a:xfrm>
            <a:off x="4149962" y="2308822"/>
            <a:ext cx="895818" cy="379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7000"/>
              </a:lnSpc>
            </a:pPr>
            <a:r>
              <a:rPr lang="en-US" b="1">
                <a:solidFill>
                  <a:srgbClr val="000000"/>
                </a:solidFill>
                <a:cs typeface="+mn-cs"/>
              </a:rPr>
              <a:t>{A,B}</a:t>
            </a:r>
          </a:p>
        </p:txBody>
      </p:sp>
      <p:sp>
        <p:nvSpPr>
          <p:cNvPr id="9224" name="Rectangle 8"/>
          <p:cNvSpPr>
            <a:spLocks noChangeArrowheads="1"/>
          </p:cNvSpPr>
          <p:nvPr/>
        </p:nvSpPr>
        <p:spPr bwMode="auto">
          <a:xfrm>
            <a:off x="4439286" y="4399840"/>
            <a:ext cx="365776" cy="379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7000"/>
              </a:lnSpc>
            </a:pPr>
            <a:r>
              <a:rPr lang="en-US" b="1">
                <a:solidFill>
                  <a:srgbClr val="000000"/>
                </a:solidFill>
                <a:cs typeface="+mn-cs"/>
              </a:rPr>
              <a:t>{}</a:t>
            </a:r>
          </a:p>
        </p:txBody>
      </p:sp>
      <p:sp>
        <p:nvSpPr>
          <p:cNvPr id="9225" name="Rectangle 9"/>
          <p:cNvSpPr>
            <a:spLocks noChangeArrowheads="1"/>
          </p:cNvSpPr>
          <p:nvPr/>
        </p:nvSpPr>
        <p:spPr bwMode="auto">
          <a:xfrm>
            <a:off x="3425840" y="3366780"/>
            <a:ext cx="588042" cy="379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7000"/>
              </a:lnSpc>
            </a:pPr>
            <a:r>
              <a:rPr lang="en-US" b="1">
                <a:solidFill>
                  <a:srgbClr val="000000"/>
                </a:solidFill>
                <a:cs typeface="+mn-cs"/>
              </a:rPr>
              <a:t>{A}</a:t>
            </a:r>
          </a:p>
        </p:txBody>
      </p:sp>
      <p:sp>
        <p:nvSpPr>
          <p:cNvPr id="9226" name="Rectangle 10"/>
          <p:cNvSpPr>
            <a:spLocks noChangeArrowheads="1"/>
          </p:cNvSpPr>
          <p:nvPr/>
        </p:nvSpPr>
        <p:spPr bwMode="auto">
          <a:xfrm>
            <a:off x="5370022" y="3341891"/>
            <a:ext cx="588042" cy="379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356" tIns="24943" rIns="62356" bIns="24943">
            <a:spAutoFit/>
          </a:bodyPr>
          <a:lstStyle/>
          <a:p>
            <a:pPr algn="ctr" defTabSz="898047" eaLnBrk="0" hangingPunct="0">
              <a:lnSpc>
                <a:spcPct val="87000"/>
              </a:lnSpc>
            </a:pPr>
            <a:r>
              <a:rPr lang="en-US" b="1">
                <a:solidFill>
                  <a:srgbClr val="000000"/>
                </a:solidFill>
                <a:cs typeface="+mn-cs"/>
              </a:rPr>
              <a:t>{B}</a:t>
            </a:r>
          </a:p>
        </p:txBody>
      </p:sp>
      <p:sp>
        <p:nvSpPr>
          <p:cNvPr id="9227" name="Line 11"/>
          <p:cNvSpPr>
            <a:spLocks noChangeShapeType="1"/>
          </p:cNvSpPr>
          <p:nvPr/>
        </p:nvSpPr>
        <p:spPr bwMode="auto">
          <a:xfrm flipH="1">
            <a:off x="3706519" y="2769337"/>
            <a:ext cx="915654" cy="423180"/>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9228" name="Line 12"/>
          <p:cNvSpPr>
            <a:spLocks noChangeShapeType="1"/>
          </p:cNvSpPr>
          <p:nvPr/>
        </p:nvSpPr>
        <p:spPr bwMode="auto">
          <a:xfrm>
            <a:off x="4597087" y="2794230"/>
            <a:ext cx="915654" cy="398287"/>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9229" name="Line 13"/>
          <p:cNvSpPr>
            <a:spLocks noChangeShapeType="1"/>
          </p:cNvSpPr>
          <p:nvPr/>
        </p:nvSpPr>
        <p:spPr bwMode="auto">
          <a:xfrm>
            <a:off x="3781786" y="3839733"/>
            <a:ext cx="815309" cy="510305"/>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9230" name="Line 14"/>
          <p:cNvSpPr>
            <a:spLocks noChangeShapeType="1"/>
          </p:cNvSpPr>
          <p:nvPr/>
        </p:nvSpPr>
        <p:spPr bwMode="auto">
          <a:xfrm flipV="1">
            <a:off x="4647259" y="3765054"/>
            <a:ext cx="903111" cy="609877"/>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792" tIns="44897" rIns="89792" bIns="44897" anchor="ctr"/>
          <a:lstStyle/>
          <a:p>
            <a:pPr defTabSz="898047" eaLnBrk="0" hangingPunct="0">
              <a:lnSpc>
                <a:spcPct val="90000"/>
              </a:lnSpc>
            </a:pPr>
            <a:endParaRPr lang="en-US" sz="1800" b="1">
              <a:solidFill>
                <a:srgbClr val="000000"/>
              </a:solidFill>
              <a:cs typeface="+mn-cs"/>
            </a:endParaRPr>
          </a:p>
        </p:txBody>
      </p:sp>
      <p:sp>
        <p:nvSpPr>
          <p:cNvPr id="9231" name="Rectangle 15"/>
          <p:cNvSpPr>
            <a:spLocks noChangeArrowheads="1"/>
          </p:cNvSpPr>
          <p:nvPr/>
        </p:nvSpPr>
        <p:spPr bwMode="auto">
          <a:xfrm>
            <a:off x="854950" y="5495113"/>
            <a:ext cx="4624453" cy="401356"/>
          </a:xfrm>
          <a:prstGeom prst="rect">
            <a:avLst/>
          </a:prstGeom>
          <a:solidFill>
            <a:schemeClr val="bg1"/>
          </a:solidFill>
          <a:ln w="50800">
            <a:solidFill>
              <a:schemeClr val="tx1"/>
            </a:solidFill>
            <a:miter lim="800000"/>
            <a:headEnd/>
            <a:tailEnd/>
          </a:ln>
          <a:effectLst>
            <a:outerShdw blurRad="63500" dist="107763" dir="2700000" algn="ctr" rotWithShape="0">
              <a:schemeClr val="bg2">
                <a:alpha val="74998"/>
              </a:schemeClr>
            </a:outerShdw>
          </a:effectLst>
        </p:spPr>
        <p:txBody>
          <a:bodyPr wrap="none" lIns="62356" tIns="24943" rIns="62356" bIns="24943">
            <a:spAutoFit/>
          </a:bodyPr>
          <a:lstStyle/>
          <a:p>
            <a:pPr algn="ctr" defTabSz="898047" eaLnBrk="0" hangingPunct="0">
              <a:lnSpc>
                <a:spcPct val="94000"/>
              </a:lnSpc>
            </a:pPr>
            <a:r>
              <a:rPr lang="en-US" b="1">
                <a:solidFill>
                  <a:srgbClr val="000000"/>
                </a:solidFill>
                <a:cs typeface="+mn-cs"/>
              </a:rPr>
              <a:t>product of 2 lattices is a lattice</a:t>
            </a:r>
          </a:p>
        </p:txBody>
      </p:sp>
      <p:sp>
        <p:nvSpPr>
          <p:cNvPr id="16" name="TextBox 15"/>
          <p:cNvSpPr txBox="1"/>
          <p:nvPr/>
        </p:nvSpPr>
        <p:spPr>
          <a:xfrm>
            <a:off x="4258866" y="6519458"/>
            <a:ext cx="4885134" cy="307777"/>
          </a:xfrm>
          <a:prstGeom prst="rect">
            <a:avLst/>
          </a:prstGeom>
          <a:noFill/>
        </p:spPr>
        <p:txBody>
          <a:bodyPr wrap="none" lIns="91278" tIns="45639" rIns="91278" bIns="45639" rtlCol="0">
            <a:spAutoFit/>
          </a:bodyPr>
          <a:lstStyle/>
          <a:p>
            <a:r>
              <a:rPr lang="en-US" sz="1400" dirty="0">
                <a:solidFill>
                  <a:schemeClr val="tx1"/>
                </a:solidFill>
              </a:rPr>
              <a:t>[Ravi </a:t>
            </a:r>
            <a:r>
              <a:rPr lang="en-US" sz="1400" dirty="0" err="1">
                <a:solidFill>
                  <a:schemeClr val="tx1"/>
                </a:solidFill>
              </a:rPr>
              <a:t>Sandhu</a:t>
            </a:r>
            <a:r>
              <a:rPr lang="en-US" sz="1400" dirty="0">
                <a:solidFill>
                  <a:schemeClr val="tx1"/>
                </a:solidFill>
              </a:rPr>
              <a:t>, Lattice-Based Access Control Models, 1993]</a:t>
            </a:r>
            <a:endParaRPr lang="en-US" sz="1800" dirty="0">
              <a:solidFill>
                <a:schemeClr val="tx1"/>
              </a:solidFill>
            </a:endParaRPr>
          </a:p>
        </p:txBody>
      </p:sp>
    </p:spTree>
    <p:extLst>
      <p:ext uri="{BB962C8B-B14F-4D97-AF65-F5344CB8AC3E}">
        <p14:creationId xmlns:p14="http://schemas.microsoft.com/office/powerpoint/2010/main" val="222832548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75085" y="703226"/>
            <a:ext cx="5244003" cy="525335"/>
          </a:xfrm>
          <a:noFill/>
          <a:ln/>
        </p:spPr>
        <p:txBody>
          <a:bodyPr/>
          <a:lstStyle/>
          <a:p>
            <a:r>
              <a:rPr lang="en-US"/>
              <a:t>LATTICE STRUCTURES</a:t>
            </a:r>
          </a:p>
        </p:txBody>
      </p:sp>
      <p:sp>
        <p:nvSpPr>
          <p:cNvPr id="10243" name="Rectangle 3"/>
          <p:cNvSpPr>
            <a:spLocks noChangeArrowheads="1"/>
          </p:cNvSpPr>
          <p:nvPr/>
        </p:nvSpPr>
        <p:spPr bwMode="auto">
          <a:xfrm>
            <a:off x="6530309" y="1860747"/>
            <a:ext cx="2301679" cy="1065729"/>
          </a:xfrm>
          <a:prstGeom prst="rect">
            <a:avLst/>
          </a:prstGeom>
          <a:noFill/>
          <a:ln w="508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494" tIns="24997" rIns="62494" bIns="24997">
            <a:spAutoFit/>
          </a:bodyPr>
          <a:lstStyle/>
          <a:p>
            <a:pPr algn="ctr" defTabSz="900044" eaLnBrk="0" hangingPunct="0">
              <a:lnSpc>
                <a:spcPct val="90000"/>
              </a:lnSpc>
            </a:pPr>
            <a:r>
              <a:rPr lang="en-US" b="1">
                <a:solidFill>
                  <a:srgbClr val="000000"/>
                </a:solidFill>
                <a:cs typeface="+mn-cs"/>
              </a:rPr>
              <a:t>Hierarchical</a:t>
            </a:r>
          </a:p>
          <a:p>
            <a:pPr algn="ctr" defTabSz="900044" eaLnBrk="0" hangingPunct="0">
              <a:lnSpc>
                <a:spcPct val="90000"/>
              </a:lnSpc>
            </a:pPr>
            <a:r>
              <a:rPr lang="en-US" b="1">
                <a:solidFill>
                  <a:srgbClr val="000000"/>
                </a:solidFill>
                <a:cs typeface="+mn-cs"/>
              </a:rPr>
              <a:t>Classes with</a:t>
            </a:r>
          </a:p>
          <a:p>
            <a:pPr algn="ctr" defTabSz="900044" eaLnBrk="0" hangingPunct="0">
              <a:lnSpc>
                <a:spcPct val="90000"/>
              </a:lnSpc>
            </a:pPr>
            <a:r>
              <a:rPr lang="en-US" b="1">
                <a:solidFill>
                  <a:srgbClr val="000000"/>
                </a:solidFill>
                <a:cs typeface="+mn-cs"/>
              </a:rPr>
              <a:t>Compartments</a:t>
            </a:r>
          </a:p>
        </p:txBody>
      </p:sp>
      <p:sp>
        <p:nvSpPr>
          <p:cNvPr id="10244" name="Rectangle 4"/>
          <p:cNvSpPr>
            <a:spLocks noChangeArrowheads="1"/>
          </p:cNvSpPr>
          <p:nvPr/>
        </p:nvSpPr>
        <p:spPr bwMode="auto">
          <a:xfrm>
            <a:off x="4201211" y="6167222"/>
            <a:ext cx="417022" cy="379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494" tIns="24997" rIns="62494" bIns="24997">
            <a:spAutoFit/>
          </a:bodyPr>
          <a:lstStyle/>
          <a:p>
            <a:pPr algn="ctr" defTabSz="900044" eaLnBrk="0" hangingPunct="0">
              <a:lnSpc>
                <a:spcPct val="87000"/>
              </a:lnSpc>
            </a:pPr>
            <a:r>
              <a:rPr lang="en-US" b="1">
                <a:solidFill>
                  <a:srgbClr val="000000"/>
                </a:solidFill>
                <a:cs typeface="+mn-cs"/>
              </a:rPr>
              <a:t>S,</a:t>
            </a:r>
          </a:p>
        </p:txBody>
      </p:sp>
      <p:sp>
        <p:nvSpPr>
          <p:cNvPr id="10245" name="Rectangle 5"/>
          <p:cNvSpPr>
            <a:spLocks noChangeArrowheads="1"/>
          </p:cNvSpPr>
          <p:nvPr/>
        </p:nvSpPr>
        <p:spPr bwMode="auto">
          <a:xfrm>
            <a:off x="4501171" y="4238020"/>
            <a:ext cx="895818" cy="379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494" tIns="24997" rIns="62494" bIns="24997">
            <a:spAutoFit/>
          </a:bodyPr>
          <a:lstStyle/>
          <a:p>
            <a:pPr algn="ctr" defTabSz="900044" eaLnBrk="0" hangingPunct="0">
              <a:lnSpc>
                <a:spcPct val="87000"/>
              </a:lnSpc>
            </a:pPr>
            <a:r>
              <a:rPr lang="en-US" b="1">
                <a:solidFill>
                  <a:srgbClr val="000000"/>
                </a:solidFill>
                <a:cs typeface="+mn-cs"/>
              </a:rPr>
              <a:t>{A,B}</a:t>
            </a:r>
          </a:p>
        </p:txBody>
      </p:sp>
      <p:sp>
        <p:nvSpPr>
          <p:cNvPr id="10246" name="Rectangle 6"/>
          <p:cNvSpPr>
            <a:spLocks noChangeArrowheads="1"/>
          </p:cNvSpPr>
          <p:nvPr/>
        </p:nvSpPr>
        <p:spPr bwMode="auto">
          <a:xfrm>
            <a:off x="4639977" y="6154776"/>
            <a:ext cx="365776" cy="379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494" tIns="24997" rIns="62494" bIns="24997">
            <a:spAutoFit/>
          </a:bodyPr>
          <a:lstStyle/>
          <a:p>
            <a:pPr algn="ctr" defTabSz="900044" eaLnBrk="0" hangingPunct="0">
              <a:lnSpc>
                <a:spcPct val="87000"/>
              </a:lnSpc>
            </a:pPr>
            <a:r>
              <a:rPr lang="en-US" b="1">
                <a:solidFill>
                  <a:srgbClr val="000000"/>
                </a:solidFill>
                <a:cs typeface="+mn-cs"/>
              </a:rPr>
              <a:t>{}</a:t>
            </a:r>
          </a:p>
        </p:txBody>
      </p:sp>
      <p:sp>
        <p:nvSpPr>
          <p:cNvPr id="10247" name="Rectangle 7"/>
          <p:cNvSpPr>
            <a:spLocks noChangeArrowheads="1"/>
          </p:cNvSpPr>
          <p:nvPr/>
        </p:nvSpPr>
        <p:spPr bwMode="auto">
          <a:xfrm>
            <a:off x="3613973" y="5121720"/>
            <a:ext cx="588042" cy="379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494" tIns="24997" rIns="62494" bIns="24997">
            <a:spAutoFit/>
          </a:bodyPr>
          <a:lstStyle/>
          <a:p>
            <a:pPr algn="ctr" defTabSz="900044" eaLnBrk="0" hangingPunct="0">
              <a:lnSpc>
                <a:spcPct val="87000"/>
              </a:lnSpc>
            </a:pPr>
            <a:r>
              <a:rPr lang="en-US" b="1">
                <a:solidFill>
                  <a:srgbClr val="000000"/>
                </a:solidFill>
                <a:cs typeface="+mn-cs"/>
              </a:rPr>
              <a:t>{A}</a:t>
            </a:r>
          </a:p>
        </p:txBody>
      </p:sp>
      <p:sp>
        <p:nvSpPr>
          <p:cNvPr id="10248" name="Rectangle 8"/>
          <p:cNvSpPr>
            <a:spLocks noChangeArrowheads="1"/>
          </p:cNvSpPr>
          <p:nvPr/>
        </p:nvSpPr>
        <p:spPr bwMode="auto">
          <a:xfrm>
            <a:off x="5721232" y="5121720"/>
            <a:ext cx="588042" cy="379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494" tIns="24997" rIns="62494" bIns="24997">
            <a:spAutoFit/>
          </a:bodyPr>
          <a:lstStyle/>
          <a:p>
            <a:pPr algn="ctr" defTabSz="900044" eaLnBrk="0" hangingPunct="0">
              <a:lnSpc>
                <a:spcPct val="87000"/>
              </a:lnSpc>
            </a:pPr>
            <a:r>
              <a:rPr lang="en-US" b="1">
                <a:solidFill>
                  <a:srgbClr val="000000"/>
                </a:solidFill>
                <a:cs typeface="+mn-cs"/>
              </a:rPr>
              <a:t>{B}</a:t>
            </a:r>
          </a:p>
        </p:txBody>
      </p:sp>
      <p:sp>
        <p:nvSpPr>
          <p:cNvPr id="10249" name="Rectangle 9"/>
          <p:cNvSpPr>
            <a:spLocks noChangeArrowheads="1"/>
          </p:cNvSpPr>
          <p:nvPr/>
        </p:nvSpPr>
        <p:spPr bwMode="auto">
          <a:xfrm>
            <a:off x="3210299" y="5146613"/>
            <a:ext cx="417022" cy="379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494" tIns="24997" rIns="62494" bIns="24997">
            <a:spAutoFit/>
          </a:bodyPr>
          <a:lstStyle/>
          <a:p>
            <a:pPr algn="ctr" defTabSz="900044" eaLnBrk="0" hangingPunct="0">
              <a:lnSpc>
                <a:spcPct val="87000"/>
              </a:lnSpc>
            </a:pPr>
            <a:r>
              <a:rPr lang="en-US" b="1">
                <a:solidFill>
                  <a:srgbClr val="000000"/>
                </a:solidFill>
                <a:cs typeface="+mn-cs"/>
              </a:rPr>
              <a:t>S,</a:t>
            </a:r>
          </a:p>
        </p:txBody>
      </p:sp>
      <p:sp>
        <p:nvSpPr>
          <p:cNvPr id="10250" name="Rectangle 10"/>
          <p:cNvSpPr>
            <a:spLocks noChangeArrowheads="1"/>
          </p:cNvSpPr>
          <p:nvPr/>
        </p:nvSpPr>
        <p:spPr bwMode="auto">
          <a:xfrm>
            <a:off x="5254841" y="5121720"/>
            <a:ext cx="417022" cy="379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494" tIns="24997" rIns="62494" bIns="24997">
            <a:spAutoFit/>
          </a:bodyPr>
          <a:lstStyle/>
          <a:p>
            <a:pPr algn="ctr" defTabSz="900044" eaLnBrk="0" hangingPunct="0">
              <a:lnSpc>
                <a:spcPct val="87000"/>
              </a:lnSpc>
            </a:pPr>
            <a:r>
              <a:rPr lang="en-US" b="1">
                <a:solidFill>
                  <a:srgbClr val="000000"/>
                </a:solidFill>
                <a:cs typeface="+mn-cs"/>
              </a:rPr>
              <a:t>S,</a:t>
            </a:r>
          </a:p>
        </p:txBody>
      </p:sp>
      <p:sp>
        <p:nvSpPr>
          <p:cNvPr id="10251" name="Rectangle 11"/>
          <p:cNvSpPr>
            <a:spLocks noChangeArrowheads="1"/>
          </p:cNvSpPr>
          <p:nvPr/>
        </p:nvSpPr>
        <p:spPr bwMode="auto">
          <a:xfrm>
            <a:off x="4088324" y="4238020"/>
            <a:ext cx="417022" cy="379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494" tIns="24997" rIns="62494" bIns="24997">
            <a:spAutoFit/>
          </a:bodyPr>
          <a:lstStyle/>
          <a:p>
            <a:pPr algn="ctr" defTabSz="900044" eaLnBrk="0" hangingPunct="0">
              <a:lnSpc>
                <a:spcPct val="87000"/>
              </a:lnSpc>
            </a:pPr>
            <a:r>
              <a:rPr lang="en-US" b="1">
                <a:solidFill>
                  <a:srgbClr val="000000"/>
                </a:solidFill>
                <a:cs typeface="+mn-cs"/>
              </a:rPr>
              <a:t>S,</a:t>
            </a:r>
          </a:p>
        </p:txBody>
      </p:sp>
      <p:sp>
        <p:nvSpPr>
          <p:cNvPr id="10252" name="Rectangle 12"/>
          <p:cNvSpPr>
            <a:spLocks noChangeArrowheads="1"/>
          </p:cNvSpPr>
          <p:nvPr/>
        </p:nvSpPr>
        <p:spPr bwMode="auto">
          <a:xfrm>
            <a:off x="3088860" y="3653036"/>
            <a:ext cx="605024" cy="379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494" tIns="24997" rIns="62494" bIns="24997">
            <a:spAutoFit/>
          </a:bodyPr>
          <a:lstStyle/>
          <a:p>
            <a:pPr algn="ctr" defTabSz="900044" eaLnBrk="0" hangingPunct="0">
              <a:lnSpc>
                <a:spcPct val="87000"/>
              </a:lnSpc>
            </a:pPr>
            <a:r>
              <a:rPr lang="en-US" b="1">
                <a:solidFill>
                  <a:srgbClr val="000000"/>
                </a:solidFill>
                <a:cs typeface="+mn-cs"/>
              </a:rPr>
              <a:t>TS,</a:t>
            </a:r>
          </a:p>
        </p:txBody>
      </p:sp>
      <p:sp>
        <p:nvSpPr>
          <p:cNvPr id="10253" name="Rectangle 13"/>
          <p:cNvSpPr>
            <a:spLocks noChangeArrowheads="1"/>
          </p:cNvSpPr>
          <p:nvPr/>
        </p:nvSpPr>
        <p:spPr bwMode="auto">
          <a:xfrm>
            <a:off x="3610604" y="1723836"/>
            <a:ext cx="895818" cy="379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494" tIns="24997" rIns="62494" bIns="24997">
            <a:spAutoFit/>
          </a:bodyPr>
          <a:lstStyle/>
          <a:p>
            <a:pPr algn="ctr" defTabSz="900044" eaLnBrk="0" hangingPunct="0">
              <a:lnSpc>
                <a:spcPct val="87000"/>
              </a:lnSpc>
            </a:pPr>
            <a:r>
              <a:rPr lang="en-US" b="1">
                <a:solidFill>
                  <a:srgbClr val="000000"/>
                </a:solidFill>
                <a:cs typeface="+mn-cs"/>
              </a:rPr>
              <a:t>{A,B}</a:t>
            </a:r>
          </a:p>
        </p:txBody>
      </p:sp>
      <p:sp>
        <p:nvSpPr>
          <p:cNvPr id="10254" name="Rectangle 14"/>
          <p:cNvSpPr>
            <a:spLocks noChangeArrowheads="1"/>
          </p:cNvSpPr>
          <p:nvPr/>
        </p:nvSpPr>
        <p:spPr bwMode="auto">
          <a:xfrm>
            <a:off x="3699236" y="3640591"/>
            <a:ext cx="365776" cy="379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494" tIns="24997" rIns="62494" bIns="24997">
            <a:spAutoFit/>
          </a:bodyPr>
          <a:lstStyle/>
          <a:p>
            <a:pPr algn="ctr" defTabSz="900044" eaLnBrk="0" hangingPunct="0">
              <a:lnSpc>
                <a:spcPct val="87000"/>
              </a:lnSpc>
            </a:pPr>
            <a:r>
              <a:rPr lang="en-US" b="1">
                <a:solidFill>
                  <a:srgbClr val="000000"/>
                </a:solidFill>
                <a:cs typeface="+mn-cs"/>
              </a:rPr>
              <a:t>{}</a:t>
            </a:r>
          </a:p>
        </p:txBody>
      </p:sp>
      <p:sp>
        <p:nvSpPr>
          <p:cNvPr id="10255" name="Rectangle 15"/>
          <p:cNvSpPr>
            <a:spLocks noChangeArrowheads="1"/>
          </p:cNvSpPr>
          <p:nvPr/>
        </p:nvSpPr>
        <p:spPr bwMode="auto">
          <a:xfrm>
            <a:off x="2522714" y="2607535"/>
            <a:ext cx="588042" cy="379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494" tIns="24997" rIns="62494" bIns="24997">
            <a:spAutoFit/>
          </a:bodyPr>
          <a:lstStyle/>
          <a:p>
            <a:pPr algn="ctr" defTabSz="900044" eaLnBrk="0" hangingPunct="0">
              <a:lnSpc>
                <a:spcPct val="87000"/>
              </a:lnSpc>
            </a:pPr>
            <a:r>
              <a:rPr lang="en-US" b="1">
                <a:solidFill>
                  <a:srgbClr val="000000"/>
                </a:solidFill>
                <a:cs typeface="+mn-cs"/>
              </a:rPr>
              <a:t>{A}</a:t>
            </a:r>
          </a:p>
        </p:txBody>
      </p:sp>
      <p:sp>
        <p:nvSpPr>
          <p:cNvPr id="10256" name="Rectangle 16"/>
          <p:cNvSpPr>
            <a:spLocks noChangeArrowheads="1"/>
          </p:cNvSpPr>
          <p:nvPr/>
        </p:nvSpPr>
        <p:spPr bwMode="auto">
          <a:xfrm>
            <a:off x="4981183" y="2582642"/>
            <a:ext cx="588042" cy="379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494" tIns="24997" rIns="62494" bIns="24997">
            <a:spAutoFit/>
          </a:bodyPr>
          <a:lstStyle/>
          <a:p>
            <a:pPr algn="ctr" defTabSz="900044" eaLnBrk="0" hangingPunct="0">
              <a:lnSpc>
                <a:spcPct val="87000"/>
              </a:lnSpc>
            </a:pPr>
            <a:r>
              <a:rPr lang="en-US" b="1">
                <a:solidFill>
                  <a:srgbClr val="000000"/>
                </a:solidFill>
                <a:cs typeface="+mn-cs"/>
              </a:rPr>
              <a:t>{B}</a:t>
            </a:r>
          </a:p>
        </p:txBody>
      </p:sp>
      <p:sp>
        <p:nvSpPr>
          <p:cNvPr id="10257" name="Rectangle 17"/>
          <p:cNvSpPr>
            <a:spLocks noChangeArrowheads="1"/>
          </p:cNvSpPr>
          <p:nvPr/>
        </p:nvSpPr>
        <p:spPr bwMode="auto">
          <a:xfrm>
            <a:off x="1997601" y="2632428"/>
            <a:ext cx="605024" cy="379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494" tIns="24997" rIns="62494" bIns="24997">
            <a:spAutoFit/>
          </a:bodyPr>
          <a:lstStyle/>
          <a:p>
            <a:pPr algn="ctr" defTabSz="900044" eaLnBrk="0" hangingPunct="0">
              <a:lnSpc>
                <a:spcPct val="87000"/>
              </a:lnSpc>
            </a:pPr>
            <a:r>
              <a:rPr lang="en-US" b="1">
                <a:solidFill>
                  <a:srgbClr val="000000"/>
                </a:solidFill>
                <a:cs typeface="+mn-cs"/>
              </a:rPr>
              <a:t>TS,</a:t>
            </a:r>
          </a:p>
        </p:txBody>
      </p:sp>
      <p:sp>
        <p:nvSpPr>
          <p:cNvPr id="10258" name="Rectangle 18"/>
          <p:cNvSpPr>
            <a:spLocks noChangeArrowheads="1"/>
          </p:cNvSpPr>
          <p:nvPr/>
        </p:nvSpPr>
        <p:spPr bwMode="auto">
          <a:xfrm>
            <a:off x="4443527" y="2607535"/>
            <a:ext cx="605024" cy="379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494" tIns="24997" rIns="62494" bIns="24997">
            <a:spAutoFit/>
          </a:bodyPr>
          <a:lstStyle/>
          <a:p>
            <a:pPr algn="ctr" defTabSz="900044" eaLnBrk="0" hangingPunct="0">
              <a:lnSpc>
                <a:spcPct val="87000"/>
              </a:lnSpc>
            </a:pPr>
            <a:r>
              <a:rPr lang="en-US" b="1">
                <a:solidFill>
                  <a:srgbClr val="000000"/>
                </a:solidFill>
                <a:cs typeface="+mn-cs"/>
              </a:rPr>
              <a:t>TS,</a:t>
            </a:r>
          </a:p>
        </p:txBody>
      </p:sp>
      <p:sp>
        <p:nvSpPr>
          <p:cNvPr id="10259" name="Rectangle 19"/>
          <p:cNvSpPr>
            <a:spLocks noChangeArrowheads="1"/>
          </p:cNvSpPr>
          <p:nvPr/>
        </p:nvSpPr>
        <p:spPr bwMode="auto">
          <a:xfrm>
            <a:off x="3026144" y="1723836"/>
            <a:ext cx="605024" cy="3798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2494" tIns="24997" rIns="62494" bIns="24997">
            <a:spAutoFit/>
          </a:bodyPr>
          <a:lstStyle/>
          <a:p>
            <a:pPr algn="ctr" defTabSz="900044" eaLnBrk="0" hangingPunct="0">
              <a:lnSpc>
                <a:spcPct val="87000"/>
              </a:lnSpc>
            </a:pPr>
            <a:r>
              <a:rPr lang="en-US" b="1">
                <a:solidFill>
                  <a:srgbClr val="000000"/>
                </a:solidFill>
                <a:cs typeface="+mn-cs"/>
              </a:rPr>
              <a:t>TS,</a:t>
            </a:r>
          </a:p>
        </p:txBody>
      </p:sp>
      <p:sp>
        <p:nvSpPr>
          <p:cNvPr id="10260" name="Line 20"/>
          <p:cNvSpPr>
            <a:spLocks noChangeShapeType="1"/>
          </p:cNvSpPr>
          <p:nvPr/>
        </p:nvSpPr>
        <p:spPr bwMode="auto">
          <a:xfrm flipV="1">
            <a:off x="2740691" y="2159462"/>
            <a:ext cx="1003457" cy="398287"/>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991" tIns="44995" rIns="89991" bIns="44995" anchor="ctr"/>
          <a:lstStyle/>
          <a:p>
            <a:pPr defTabSz="900044" eaLnBrk="0" hangingPunct="0">
              <a:lnSpc>
                <a:spcPct val="90000"/>
              </a:lnSpc>
            </a:pPr>
            <a:endParaRPr lang="en-US" sz="1800" b="1">
              <a:solidFill>
                <a:srgbClr val="000000"/>
              </a:solidFill>
              <a:cs typeface="+mn-cs"/>
            </a:endParaRPr>
          </a:p>
        </p:txBody>
      </p:sp>
      <p:sp>
        <p:nvSpPr>
          <p:cNvPr id="10261" name="Line 21"/>
          <p:cNvSpPr>
            <a:spLocks noChangeShapeType="1"/>
          </p:cNvSpPr>
          <p:nvPr/>
        </p:nvSpPr>
        <p:spPr bwMode="auto">
          <a:xfrm>
            <a:off x="3794321" y="2209247"/>
            <a:ext cx="852938" cy="323608"/>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991" tIns="44995" rIns="89991" bIns="44995" anchor="ctr"/>
          <a:lstStyle/>
          <a:p>
            <a:pPr defTabSz="900044" eaLnBrk="0" hangingPunct="0">
              <a:lnSpc>
                <a:spcPct val="90000"/>
              </a:lnSpc>
            </a:pPr>
            <a:endParaRPr lang="en-US" sz="1800" b="1">
              <a:solidFill>
                <a:srgbClr val="000000"/>
              </a:solidFill>
              <a:cs typeface="+mn-cs"/>
            </a:endParaRPr>
          </a:p>
        </p:txBody>
      </p:sp>
      <p:sp>
        <p:nvSpPr>
          <p:cNvPr id="10262" name="Line 22"/>
          <p:cNvSpPr>
            <a:spLocks noChangeShapeType="1"/>
          </p:cNvSpPr>
          <p:nvPr/>
        </p:nvSpPr>
        <p:spPr bwMode="auto">
          <a:xfrm>
            <a:off x="2740691" y="3180071"/>
            <a:ext cx="752593" cy="373394"/>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991" tIns="44995" rIns="89991" bIns="44995" anchor="ctr"/>
          <a:lstStyle/>
          <a:p>
            <a:pPr defTabSz="900044" eaLnBrk="0" hangingPunct="0">
              <a:lnSpc>
                <a:spcPct val="90000"/>
              </a:lnSpc>
            </a:pPr>
            <a:endParaRPr lang="en-US" sz="1800" b="1">
              <a:solidFill>
                <a:srgbClr val="000000"/>
              </a:solidFill>
              <a:cs typeface="+mn-cs"/>
            </a:endParaRPr>
          </a:p>
        </p:txBody>
      </p:sp>
      <p:sp>
        <p:nvSpPr>
          <p:cNvPr id="10263" name="Line 23"/>
          <p:cNvSpPr>
            <a:spLocks noChangeShapeType="1"/>
          </p:cNvSpPr>
          <p:nvPr/>
        </p:nvSpPr>
        <p:spPr bwMode="auto">
          <a:xfrm flipV="1">
            <a:off x="3543457" y="3130285"/>
            <a:ext cx="1103802" cy="472966"/>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991" tIns="44995" rIns="89991" bIns="44995" anchor="ctr"/>
          <a:lstStyle/>
          <a:p>
            <a:pPr defTabSz="900044" eaLnBrk="0" hangingPunct="0">
              <a:lnSpc>
                <a:spcPct val="90000"/>
              </a:lnSpc>
            </a:pPr>
            <a:endParaRPr lang="en-US" sz="1800" b="1">
              <a:solidFill>
                <a:srgbClr val="000000"/>
              </a:solidFill>
              <a:cs typeface="+mn-cs"/>
            </a:endParaRPr>
          </a:p>
        </p:txBody>
      </p:sp>
      <p:sp>
        <p:nvSpPr>
          <p:cNvPr id="10264" name="Line 24"/>
          <p:cNvSpPr>
            <a:spLocks noChangeShapeType="1"/>
          </p:cNvSpPr>
          <p:nvPr/>
        </p:nvSpPr>
        <p:spPr bwMode="auto">
          <a:xfrm flipH="1">
            <a:off x="3719062" y="4773219"/>
            <a:ext cx="1053630" cy="248929"/>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991" tIns="44995" rIns="89991" bIns="44995" anchor="ctr"/>
          <a:lstStyle/>
          <a:p>
            <a:pPr defTabSz="900044" eaLnBrk="0" hangingPunct="0">
              <a:lnSpc>
                <a:spcPct val="90000"/>
              </a:lnSpc>
            </a:pPr>
            <a:endParaRPr lang="en-US" sz="1800" b="1">
              <a:solidFill>
                <a:srgbClr val="000000"/>
              </a:solidFill>
              <a:cs typeface="+mn-cs"/>
            </a:endParaRPr>
          </a:p>
        </p:txBody>
      </p:sp>
      <p:sp>
        <p:nvSpPr>
          <p:cNvPr id="10265" name="Line 25"/>
          <p:cNvSpPr>
            <a:spLocks noChangeShapeType="1"/>
          </p:cNvSpPr>
          <p:nvPr/>
        </p:nvSpPr>
        <p:spPr bwMode="auto">
          <a:xfrm>
            <a:off x="3769235" y="5669363"/>
            <a:ext cx="852938" cy="323608"/>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991" tIns="44995" rIns="89991" bIns="44995" anchor="ctr"/>
          <a:lstStyle/>
          <a:p>
            <a:pPr defTabSz="900044" eaLnBrk="0" hangingPunct="0">
              <a:lnSpc>
                <a:spcPct val="90000"/>
              </a:lnSpc>
            </a:pPr>
            <a:endParaRPr lang="en-US" sz="1800" b="1">
              <a:solidFill>
                <a:srgbClr val="000000"/>
              </a:solidFill>
              <a:cs typeface="+mn-cs"/>
            </a:endParaRPr>
          </a:p>
        </p:txBody>
      </p:sp>
      <p:sp>
        <p:nvSpPr>
          <p:cNvPr id="10266" name="Line 26"/>
          <p:cNvSpPr>
            <a:spLocks noChangeShapeType="1"/>
          </p:cNvSpPr>
          <p:nvPr/>
        </p:nvSpPr>
        <p:spPr bwMode="auto">
          <a:xfrm flipV="1">
            <a:off x="4672346" y="5644471"/>
            <a:ext cx="978370" cy="398287"/>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991" tIns="44995" rIns="89991" bIns="44995" anchor="ctr"/>
          <a:lstStyle/>
          <a:p>
            <a:pPr defTabSz="900044" eaLnBrk="0" hangingPunct="0">
              <a:lnSpc>
                <a:spcPct val="90000"/>
              </a:lnSpc>
            </a:pPr>
            <a:endParaRPr lang="en-US" sz="1800" b="1">
              <a:solidFill>
                <a:srgbClr val="000000"/>
              </a:solidFill>
              <a:cs typeface="+mn-cs"/>
            </a:endParaRPr>
          </a:p>
        </p:txBody>
      </p:sp>
      <p:sp>
        <p:nvSpPr>
          <p:cNvPr id="10267" name="Line 27"/>
          <p:cNvSpPr>
            <a:spLocks noChangeShapeType="1"/>
          </p:cNvSpPr>
          <p:nvPr/>
        </p:nvSpPr>
        <p:spPr bwMode="auto">
          <a:xfrm>
            <a:off x="4772691" y="4748326"/>
            <a:ext cx="1003457" cy="248929"/>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991" tIns="44995" rIns="89991" bIns="44995" anchor="ctr"/>
          <a:lstStyle/>
          <a:p>
            <a:pPr defTabSz="900044" eaLnBrk="0" hangingPunct="0">
              <a:lnSpc>
                <a:spcPct val="90000"/>
              </a:lnSpc>
            </a:pPr>
            <a:endParaRPr lang="en-US" sz="1800" b="1">
              <a:solidFill>
                <a:srgbClr val="000000"/>
              </a:solidFill>
              <a:cs typeface="+mn-cs"/>
            </a:endParaRPr>
          </a:p>
        </p:txBody>
      </p:sp>
      <p:sp>
        <p:nvSpPr>
          <p:cNvPr id="10268" name="Line 28"/>
          <p:cNvSpPr>
            <a:spLocks noChangeShapeType="1"/>
          </p:cNvSpPr>
          <p:nvPr/>
        </p:nvSpPr>
        <p:spPr bwMode="auto">
          <a:xfrm>
            <a:off x="2740693" y="3204964"/>
            <a:ext cx="677333" cy="1842076"/>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991" tIns="44995" rIns="89991" bIns="44995" anchor="ctr"/>
          <a:lstStyle/>
          <a:p>
            <a:pPr defTabSz="900044" eaLnBrk="0" hangingPunct="0">
              <a:lnSpc>
                <a:spcPct val="90000"/>
              </a:lnSpc>
            </a:pPr>
            <a:endParaRPr lang="en-US" sz="1800" b="1">
              <a:solidFill>
                <a:srgbClr val="000000"/>
              </a:solidFill>
              <a:cs typeface="+mn-cs"/>
            </a:endParaRPr>
          </a:p>
        </p:txBody>
      </p:sp>
      <p:sp>
        <p:nvSpPr>
          <p:cNvPr id="10269" name="Line 29"/>
          <p:cNvSpPr>
            <a:spLocks noChangeShapeType="1"/>
          </p:cNvSpPr>
          <p:nvPr/>
        </p:nvSpPr>
        <p:spPr bwMode="auto">
          <a:xfrm>
            <a:off x="3693975" y="4126003"/>
            <a:ext cx="928198" cy="1866969"/>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991" tIns="44995" rIns="89991" bIns="44995" anchor="ctr"/>
          <a:lstStyle/>
          <a:p>
            <a:pPr defTabSz="900044" eaLnBrk="0" hangingPunct="0">
              <a:lnSpc>
                <a:spcPct val="90000"/>
              </a:lnSpc>
            </a:pPr>
            <a:endParaRPr lang="en-US" sz="1800" b="1">
              <a:solidFill>
                <a:srgbClr val="000000"/>
              </a:solidFill>
              <a:cs typeface="+mn-cs"/>
            </a:endParaRPr>
          </a:p>
        </p:txBody>
      </p:sp>
      <p:sp>
        <p:nvSpPr>
          <p:cNvPr id="10270" name="Line 30"/>
          <p:cNvSpPr>
            <a:spLocks noChangeShapeType="1"/>
          </p:cNvSpPr>
          <p:nvPr/>
        </p:nvSpPr>
        <p:spPr bwMode="auto">
          <a:xfrm flipH="1" flipV="1">
            <a:off x="4647259" y="3105392"/>
            <a:ext cx="1204148" cy="1941648"/>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991" tIns="44995" rIns="89991" bIns="44995" anchor="ctr"/>
          <a:lstStyle/>
          <a:p>
            <a:pPr defTabSz="900044" eaLnBrk="0" hangingPunct="0">
              <a:lnSpc>
                <a:spcPct val="90000"/>
              </a:lnSpc>
            </a:pPr>
            <a:endParaRPr lang="en-US" sz="1800" b="1">
              <a:solidFill>
                <a:srgbClr val="000000"/>
              </a:solidFill>
              <a:cs typeface="+mn-cs"/>
            </a:endParaRPr>
          </a:p>
        </p:txBody>
      </p:sp>
      <p:sp>
        <p:nvSpPr>
          <p:cNvPr id="10271" name="Line 31"/>
          <p:cNvSpPr>
            <a:spLocks noChangeShapeType="1"/>
          </p:cNvSpPr>
          <p:nvPr/>
        </p:nvSpPr>
        <p:spPr bwMode="auto">
          <a:xfrm>
            <a:off x="3794321" y="2209248"/>
            <a:ext cx="827852" cy="1817183"/>
          </a:xfrm>
          <a:prstGeom prst="line">
            <a:avLst/>
          </a:prstGeom>
          <a:noFill/>
          <a:ln w="508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89991" tIns="44995" rIns="89991" bIns="44995" anchor="ctr"/>
          <a:lstStyle/>
          <a:p>
            <a:pPr defTabSz="900044" eaLnBrk="0" hangingPunct="0">
              <a:lnSpc>
                <a:spcPct val="90000"/>
              </a:lnSpc>
            </a:pPr>
            <a:endParaRPr lang="en-US" sz="1800" b="1">
              <a:solidFill>
                <a:srgbClr val="000000"/>
              </a:solidFill>
              <a:cs typeface="+mn-cs"/>
            </a:endParaRPr>
          </a:p>
        </p:txBody>
      </p:sp>
      <p:sp>
        <p:nvSpPr>
          <p:cNvPr id="32" name="TextBox 31"/>
          <p:cNvSpPr txBox="1"/>
          <p:nvPr/>
        </p:nvSpPr>
        <p:spPr>
          <a:xfrm>
            <a:off x="4258866" y="6519458"/>
            <a:ext cx="4885134" cy="307777"/>
          </a:xfrm>
          <a:prstGeom prst="rect">
            <a:avLst/>
          </a:prstGeom>
          <a:noFill/>
        </p:spPr>
        <p:txBody>
          <a:bodyPr wrap="none" lIns="91278" tIns="45639" rIns="91278" bIns="45639" rtlCol="0">
            <a:spAutoFit/>
          </a:bodyPr>
          <a:lstStyle/>
          <a:p>
            <a:r>
              <a:rPr lang="en-US" sz="1400" dirty="0">
                <a:solidFill>
                  <a:schemeClr val="tx1"/>
                </a:solidFill>
              </a:rPr>
              <a:t>[Ravi </a:t>
            </a:r>
            <a:r>
              <a:rPr lang="en-US" sz="1400" dirty="0" err="1">
                <a:solidFill>
                  <a:schemeClr val="tx1"/>
                </a:solidFill>
              </a:rPr>
              <a:t>Sandhu</a:t>
            </a:r>
            <a:r>
              <a:rPr lang="en-US" sz="1400" dirty="0">
                <a:solidFill>
                  <a:schemeClr val="tx1"/>
                </a:solidFill>
              </a:rPr>
              <a:t>, Lattice-Based Access Control Models, 1993]</a:t>
            </a:r>
            <a:endParaRPr lang="en-US" sz="1800" dirty="0">
              <a:solidFill>
                <a:schemeClr val="tx1"/>
              </a:solidFill>
            </a:endParaRPr>
          </a:p>
        </p:txBody>
      </p:sp>
    </p:spTree>
    <p:extLst>
      <p:ext uri="{BB962C8B-B14F-4D97-AF65-F5344CB8AC3E}">
        <p14:creationId xmlns:p14="http://schemas.microsoft.com/office/powerpoint/2010/main" val="200035899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Biba</a:t>
            </a:r>
            <a:r>
              <a:rPr lang="en-US" dirty="0"/>
              <a:t> model (integrity)</a:t>
            </a:r>
          </a:p>
        </p:txBody>
      </p:sp>
      <p:sp>
        <p:nvSpPr>
          <p:cNvPr id="16" name="Rectangle 3"/>
          <p:cNvSpPr>
            <a:spLocks noChangeArrowheads="1"/>
          </p:cNvSpPr>
          <p:nvPr/>
        </p:nvSpPr>
        <p:spPr bwMode="auto">
          <a:xfrm>
            <a:off x="5962656" y="5162556"/>
            <a:ext cx="1325964" cy="3806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444" tIns="25376" rIns="63444" bIns="25376">
            <a:spAutoFit/>
          </a:bodyPr>
          <a:lstStyle/>
          <a:p>
            <a:pPr defTabSz="913588" fontAlgn="auto">
              <a:lnSpc>
                <a:spcPct val="87000"/>
              </a:lnSpc>
              <a:spcBef>
                <a:spcPts val="0"/>
              </a:spcBef>
              <a:spcAft>
                <a:spcPts val="0"/>
              </a:spcAft>
            </a:pPr>
            <a:r>
              <a:rPr lang="en-US" kern="0">
                <a:solidFill>
                  <a:sysClr val="windowText" lastClr="000000"/>
                </a:solidFill>
              </a:rPr>
              <a:t>Garbage</a:t>
            </a:r>
          </a:p>
        </p:txBody>
      </p:sp>
      <p:sp>
        <p:nvSpPr>
          <p:cNvPr id="17" name="Rectangle 4"/>
          <p:cNvSpPr>
            <a:spLocks noChangeArrowheads="1"/>
          </p:cNvSpPr>
          <p:nvPr/>
        </p:nvSpPr>
        <p:spPr bwMode="auto">
          <a:xfrm>
            <a:off x="5835650" y="4210055"/>
            <a:ext cx="1616608" cy="3806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444" tIns="25376" rIns="63444" bIns="25376">
            <a:spAutoFit/>
          </a:bodyPr>
          <a:lstStyle/>
          <a:p>
            <a:pPr defTabSz="913588" fontAlgn="auto">
              <a:lnSpc>
                <a:spcPct val="87000"/>
              </a:lnSpc>
              <a:spcBef>
                <a:spcPts val="0"/>
              </a:spcBef>
              <a:spcAft>
                <a:spcPts val="0"/>
              </a:spcAft>
            </a:pPr>
            <a:r>
              <a:rPr lang="en-US" kern="0">
                <a:solidFill>
                  <a:sysClr val="windowText" lastClr="000000"/>
                </a:solidFill>
              </a:rPr>
              <a:t>Suspicious</a:t>
            </a:r>
          </a:p>
        </p:txBody>
      </p:sp>
      <p:sp>
        <p:nvSpPr>
          <p:cNvPr id="18" name="Rectangle 5"/>
          <p:cNvSpPr>
            <a:spLocks noChangeArrowheads="1"/>
          </p:cNvSpPr>
          <p:nvPr/>
        </p:nvSpPr>
        <p:spPr bwMode="auto">
          <a:xfrm>
            <a:off x="5613619" y="3219452"/>
            <a:ext cx="2112537" cy="3806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444" tIns="25376" rIns="63444" bIns="25376">
            <a:spAutoFit/>
          </a:bodyPr>
          <a:lstStyle/>
          <a:p>
            <a:pPr algn="ctr" defTabSz="913588" fontAlgn="auto">
              <a:lnSpc>
                <a:spcPct val="87000"/>
              </a:lnSpc>
              <a:spcBef>
                <a:spcPts val="0"/>
              </a:spcBef>
              <a:spcAft>
                <a:spcPts val="0"/>
              </a:spcAft>
            </a:pPr>
            <a:r>
              <a:rPr lang="en-US" kern="0">
                <a:solidFill>
                  <a:sysClr val="windowText" lastClr="000000"/>
                </a:solidFill>
              </a:rPr>
              <a:t>Some Integrity</a:t>
            </a:r>
          </a:p>
        </p:txBody>
      </p:sp>
      <p:sp>
        <p:nvSpPr>
          <p:cNvPr id="19" name="Rectangle 6"/>
          <p:cNvSpPr>
            <a:spLocks noChangeArrowheads="1"/>
          </p:cNvSpPr>
          <p:nvPr/>
        </p:nvSpPr>
        <p:spPr bwMode="auto">
          <a:xfrm>
            <a:off x="5703093" y="2190752"/>
            <a:ext cx="1941517" cy="3806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444" tIns="25376" rIns="63444" bIns="25376">
            <a:spAutoFit/>
          </a:bodyPr>
          <a:lstStyle/>
          <a:p>
            <a:pPr algn="ctr" defTabSz="913588" fontAlgn="auto">
              <a:lnSpc>
                <a:spcPct val="87000"/>
              </a:lnSpc>
              <a:spcBef>
                <a:spcPts val="0"/>
              </a:spcBef>
              <a:spcAft>
                <a:spcPts val="0"/>
              </a:spcAft>
            </a:pPr>
            <a:r>
              <a:rPr lang="en-US" kern="0">
                <a:solidFill>
                  <a:sysClr val="windowText" lastClr="000000"/>
                </a:solidFill>
              </a:rPr>
              <a:t>High Integrity</a:t>
            </a:r>
          </a:p>
        </p:txBody>
      </p:sp>
      <p:sp>
        <p:nvSpPr>
          <p:cNvPr id="20" name="Line 7"/>
          <p:cNvSpPr>
            <a:spLocks noChangeShapeType="1"/>
          </p:cNvSpPr>
          <p:nvPr/>
        </p:nvSpPr>
        <p:spPr bwMode="auto">
          <a:xfrm flipV="1">
            <a:off x="6673850" y="4591050"/>
            <a:ext cx="0" cy="571500"/>
          </a:xfrm>
          <a:prstGeom prst="line">
            <a:avLst/>
          </a:prstGeom>
          <a:noFill/>
          <a:ln w="508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360" tIns="45678" rIns="91360" bIns="45678" anchor="ctr"/>
          <a:lstStyle/>
          <a:p>
            <a:pPr defTabSz="913588" fontAlgn="auto">
              <a:spcBef>
                <a:spcPts val="0"/>
              </a:spcBef>
              <a:spcAft>
                <a:spcPts val="0"/>
              </a:spcAft>
            </a:pPr>
            <a:endParaRPr lang="en-US" sz="1800" kern="0">
              <a:solidFill>
                <a:sysClr val="windowText" lastClr="000000"/>
              </a:solidFill>
            </a:endParaRPr>
          </a:p>
        </p:txBody>
      </p:sp>
      <p:sp>
        <p:nvSpPr>
          <p:cNvPr id="21" name="Line 8"/>
          <p:cNvSpPr>
            <a:spLocks noChangeShapeType="1"/>
          </p:cNvSpPr>
          <p:nvPr/>
        </p:nvSpPr>
        <p:spPr bwMode="auto">
          <a:xfrm flipV="1">
            <a:off x="6673850" y="3663953"/>
            <a:ext cx="0" cy="520700"/>
          </a:xfrm>
          <a:prstGeom prst="line">
            <a:avLst/>
          </a:prstGeom>
          <a:noFill/>
          <a:ln w="508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360" tIns="45678" rIns="91360" bIns="45678" anchor="ctr"/>
          <a:lstStyle/>
          <a:p>
            <a:pPr defTabSz="913588" fontAlgn="auto">
              <a:spcBef>
                <a:spcPts val="0"/>
              </a:spcBef>
              <a:spcAft>
                <a:spcPts val="0"/>
              </a:spcAft>
            </a:pPr>
            <a:endParaRPr lang="en-US" sz="1800" kern="0">
              <a:solidFill>
                <a:sysClr val="windowText" lastClr="000000"/>
              </a:solidFill>
            </a:endParaRPr>
          </a:p>
        </p:txBody>
      </p:sp>
      <p:sp>
        <p:nvSpPr>
          <p:cNvPr id="22" name="Line 9"/>
          <p:cNvSpPr>
            <a:spLocks noChangeShapeType="1"/>
          </p:cNvSpPr>
          <p:nvPr/>
        </p:nvSpPr>
        <p:spPr bwMode="auto">
          <a:xfrm flipV="1">
            <a:off x="6673850" y="2597150"/>
            <a:ext cx="0" cy="673100"/>
          </a:xfrm>
          <a:prstGeom prst="line">
            <a:avLst/>
          </a:prstGeom>
          <a:noFill/>
          <a:ln w="508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360" tIns="45678" rIns="91360" bIns="45678" anchor="ctr"/>
          <a:lstStyle/>
          <a:p>
            <a:pPr defTabSz="913588" fontAlgn="auto">
              <a:spcBef>
                <a:spcPts val="0"/>
              </a:spcBef>
              <a:spcAft>
                <a:spcPts val="0"/>
              </a:spcAft>
            </a:pPr>
            <a:endParaRPr lang="en-US" sz="1800" kern="0">
              <a:solidFill>
                <a:sysClr val="windowText" lastClr="000000"/>
              </a:solidFill>
            </a:endParaRPr>
          </a:p>
        </p:txBody>
      </p:sp>
      <p:sp>
        <p:nvSpPr>
          <p:cNvPr id="23" name="Line 10"/>
          <p:cNvSpPr>
            <a:spLocks noChangeShapeType="1"/>
          </p:cNvSpPr>
          <p:nvPr/>
        </p:nvSpPr>
        <p:spPr bwMode="auto">
          <a:xfrm flipV="1">
            <a:off x="4197350" y="2381256"/>
            <a:ext cx="0" cy="3149600"/>
          </a:xfrm>
          <a:prstGeom prst="line">
            <a:avLst/>
          </a:prstGeom>
          <a:noFill/>
          <a:ln w="50800">
            <a:solidFill>
              <a:srgbClr val="000000"/>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360" tIns="45678" rIns="91360" bIns="45678" anchor="ctr"/>
          <a:lstStyle/>
          <a:p>
            <a:pPr defTabSz="913588" fontAlgn="auto">
              <a:spcBef>
                <a:spcPts val="0"/>
              </a:spcBef>
              <a:spcAft>
                <a:spcPts val="0"/>
              </a:spcAft>
            </a:pPr>
            <a:endParaRPr lang="en-US" sz="1800" kern="0">
              <a:solidFill>
                <a:sysClr val="windowText" lastClr="000000"/>
              </a:solidFill>
            </a:endParaRPr>
          </a:p>
        </p:txBody>
      </p:sp>
      <p:sp>
        <p:nvSpPr>
          <p:cNvPr id="24" name="Rectangle 11"/>
          <p:cNvSpPr>
            <a:spLocks noChangeArrowheads="1"/>
          </p:cNvSpPr>
          <p:nvPr/>
        </p:nvSpPr>
        <p:spPr bwMode="auto">
          <a:xfrm>
            <a:off x="3600450" y="5810256"/>
            <a:ext cx="1282382" cy="3806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444" tIns="25376" rIns="63444" bIns="25376">
            <a:spAutoFit/>
          </a:bodyPr>
          <a:lstStyle/>
          <a:p>
            <a:pPr defTabSz="913588" fontAlgn="auto">
              <a:lnSpc>
                <a:spcPct val="87000"/>
              </a:lnSpc>
              <a:spcBef>
                <a:spcPts val="0"/>
              </a:spcBef>
              <a:spcAft>
                <a:spcPts val="0"/>
              </a:spcAft>
            </a:pPr>
            <a:r>
              <a:rPr lang="en-US" kern="0">
                <a:solidFill>
                  <a:sysClr val="windowText" lastClr="000000"/>
                </a:solidFill>
              </a:rPr>
              <a:t>can-flow</a:t>
            </a:r>
          </a:p>
        </p:txBody>
      </p:sp>
      <p:sp>
        <p:nvSpPr>
          <p:cNvPr id="25" name="Rectangle 12"/>
          <p:cNvSpPr>
            <a:spLocks noChangeArrowheads="1"/>
          </p:cNvSpPr>
          <p:nvPr/>
        </p:nvSpPr>
        <p:spPr bwMode="auto">
          <a:xfrm>
            <a:off x="1666704" y="5810251"/>
            <a:ext cx="1633891" cy="769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508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444" tIns="25376" rIns="63444" bIns="25376">
            <a:spAutoFit/>
          </a:bodyPr>
          <a:lstStyle/>
          <a:p>
            <a:pPr algn="ctr" defTabSz="913588" fontAlgn="auto">
              <a:lnSpc>
                <a:spcPct val="97000"/>
              </a:lnSpc>
              <a:spcBef>
                <a:spcPts val="0"/>
              </a:spcBef>
              <a:spcAft>
                <a:spcPts val="0"/>
              </a:spcAft>
            </a:pPr>
            <a:r>
              <a:rPr lang="en-US" kern="0">
                <a:solidFill>
                  <a:sysClr val="windowText" lastClr="000000"/>
                </a:solidFill>
              </a:rPr>
              <a:t>dominance</a:t>
            </a:r>
          </a:p>
          <a:p>
            <a:pPr algn="ctr" defTabSz="913588" fontAlgn="auto">
              <a:lnSpc>
                <a:spcPct val="97000"/>
              </a:lnSpc>
              <a:spcBef>
                <a:spcPts val="0"/>
              </a:spcBef>
              <a:spcAft>
                <a:spcPts val="0"/>
              </a:spcAft>
            </a:pPr>
            <a:r>
              <a:rPr lang="en-US" kern="0">
                <a:solidFill>
                  <a:sysClr val="windowText" lastClr="000000"/>
                </a:solidFill>
                <a:latin typeface="Symbol" charset="0"/>
              </a:rPr>
              <a:t></a:t>
            </a:r>
          </a:p>
        </p:txBody>
      </p:sp>
      <p:sp>
        <p:nvSpPr>
          <p:cNvPr id="26" name="Line 13"/>
          <p:cNvSpPr>
            <a:spLocks noChangeShapeType="1"/>
          </p:cNvSpPr>
          <p:nvPr/>
        </p:nvSpPr>
        <p:spPr bwMode="auto">
          <a:xfrm>
            <a:off x="2520950" y="2508250"/>
            <a:ext cx="0" cy="2946400"/>
          </a:xfrm>
          <a:prstGeom prst="line">
            <a:avLst/>
          </a:prstGeom>
          <a:noFill/>
          <a:ln w="5080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360" tIns="45678" rIns="91360" bIns="45678" anchor="ctr"/>
          <a:lstStyle/>
          <a:p>
            <a:pPr defTabSz="913588" fontAlgn="auto">
              <a:spcBef>
                <a:spcPts val="0"/>
              </a:spcBef>
              <a:spcAft>
                <a:spcPts val="0"/>
              </a:spcAft>
            </a:pPr>
            <a:endParaRPr lang="en-US" sz="1800" kern="0">
              <a:solidFill>
                <a:sysClr val="windowText" lastClr="000000"/>
              </a:solidFill>
            </a:endParaRPr>
          </a:p>
        </p:txBody>
      </p:sp>
      <p:sp>
        <p:nvSpPr>
          <p:cNvPr id="27" name="TextBox 26"/>
          <p:cNvSpPr txBox="1"/>
          <p:nvPr/>
        </p:nvSpPr>
        <p:spPr>
          <a:xfrm>
            <a:off x="4258866" y="6519458"/>
            <a:ext cx="4885134" cy="307777"/>
          </a:xfrm>
          <a:prstGeom prst="rect">
            <a:avLst/>
          </a:prstGeom>
          <a:noFill/>
        </p:spPr>
        <p:txBody>
          <a:bodyPr wrap="none" lIns="91278" tIns="45639" rIns="91278" bIns="45639" rtlCol="0">
            <a:spAutoFit/>
          </a:bodyPr>
          <a:lstStyle/>
          <a:p>
            <a:r>
              <a:rPr lang="en-US" sz="1400" dirty="0">
                <a:solidFill>
                  <a:schemeClr val="tx1"/>
                </a:solidFill>
              </a:rPr>
              <a:t>[Ravi </a:t>
            </a:r>
            <a:r>
              <a:rPr lang="en-US" sz="1400" dirty="0" err="1">
                <a:solidFill>
                  <a:schemeClr val="tx1"/>
                </a:solidFill>
              </a:rPr>
              <a:t>Sandhu</a:t>
            </a:r>
            <a:r>
              <a:rPr lang="en-US" sz="1400" dirty="0">
                <a:solidFill>
                  <a:schemeClr val="tx1"/>
                </a:solidFill>
              </a:rPr>
              <a:t>, Lattice-Based Access Control Models, 1993]</a:t>
            </a:r>
            <a:endParaRPr lang="en-US" sz="1800" dirty="0">
              <a:solidFill>
                <a:schemeClr val="tx1"/>
              </a:solidFill>
            </a:endParaRPr>
          </a:p>
        </p:txBody>
      </p:sp>
    </p:spTree>
    <p:extLst>
      <p:ext uri="{BB962C8B-B14F-4D97-AF65-F5344CB8AC3E}">
        <p14:creationId xmlns:p14="http://schemas.microsoft.com/office/powerpoint/2010/main" val="946836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Biba</a:t>
            </a:r>
            <a:r>
              <a:rPr lang="en-US" dirty="0"/>
              <a:t> model (integrity)</a:t>
            </a:r>
          </a:p>
        </p:txBody>
      </p:sp>
      <p:sp>
        <p:nvSpPr>
          <p:cNvPr id="16" name="Rectangle 3"/>
          <p:cNvSpPr>
            <a:spLocks noChangeArrowheads="1"/>
          </p:cNvSpPr>
          <p:nvPr/>
        </p:nvSpPr>
        <p:spPr bwMode="auto">
          <a:xfrm>
            <a:off x="6618500" y="5162556"/>
            <a:ext cx="1325964" cy="3806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444" tIns="25376" rIns="63444" bIns="25376">
            <a:spAutoFit/>
          </a:bodyPr>
          <a:lstStyle/>
          <a:p>
            <a:pPr defTabSz="913588" fontAlgn="auto">
              <a:lnSpc>
                <a:spcPct val="87000"/>
              </a:lnSpc>
              <a:spcBef>
                <a:spcPts val="0"/>
              </a:spcBef>
              <a:spcAft>
                <a:spcPts val="0"/>
              </a:spcAft>
            </a:pPr>
            <a:r>
              <a:rPr lang="en-US" kern="0">
                <a:solidFill>
                  <a:sysClr val="windowText" lastClr="000000"/>
                </a:solidFill>
              </a:rPr>
              <a:t>Garbage</a:t>
            </a:r>
          </a:p>
        </p:txBody>
      </p:sp>
      <p:sp>
        <p:nvSpPr>
          <p:cNvPr id="17" name="Rectangle 4"/>
          <p:cNvSpPr>
            <a:spLocks noChangeArrowheads="1"/>
          </p:cNvSpPr>
          <p:nvPr/>
        </p:nvSpPr>
        <p:spPr bwMode="auto">
          <a:xfrm>
            <a:off x="6491494" y="4210055"/>
            <a:ext cx="1616608" cy="3806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444" tIns="25376" rIns="63444" bIns="25376">
            <a:spAutoFit/>
          </a:bodyPr>
          <a:lstStyle/>
          <a:p>
            <a:pPr defTabSz="913588" fontAlgn="auto">
              <a:lnSpc>
                <a:spcPct val="87000"/>
              </a:lnSpc>
              <a:spcBef>
                <a:spcPts val="0"/>
              </a:spcBef>
              <a:spcAft>
                <a:spcPts val="0"/>
              </a:spcAft>
            </a:pPr>
            <a:r>
              <a:rPr lang="en-US" kern="0">
                <a:solidFill>
                  <a:sysClr val="windowText" lastClr="000000"/>
                </a:solidFill>
              </a:rPr>
              <a:t>Suspicious</a:t>
            </a:r>
          </a:p>
        </p:txBody>
      </p:sp>
      <p:sp>
        <p:nvSpPr>
          <p:cNvPr id="18" name="Rectangle 5"/>
          <p:cNvSpPr>
            <a:spLocks noChangeArrowheads="1"/>
          </p:cNvSpPr>
          <p:nvPr/>
        </p:nvSpPr>
        <p:spPr bwMode="auto">
          <a:xfrm>
            <a:off x="6269463" y="3219452"/>
            <a:ext cx="2112537" cy="3806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444" tIns="25376" rIns="63444" bIns="25376">
            <a:spAutoFit/>
          </a:bodyPr>
          <a:lstStyle/>
          <a:p>
            <a:pPr algn="ctr" defTabSz="913588" fontAlgn="auto">
              <a:lnSpc>
                <a:spcPct val="87000"/>
              </a:lnSpc>
              <a:spcBef>
                <a:spcPts val="0"/>
              </a:spcBef>
              <a:spcAft>
                <a:spcPts val="0"/>
              </a:spcAft>
            </a:pPr>
            <a:r>
              <a:rPr lang="en-US" kern="0">
                <a:solidFill>
                  <a:sysClr val="windowText" lastClr="000000"/>
                </a:solidFill>
              </a:rPr>
              <a:t>Some Integrity</a:t>
            </a:r>
          </a:p>
        </p:txBody>
      </p:sp>
      <p:sp>
        <p:nvSpPr>
          <p:cNvPr id="19" name="Rectangle 6"/>
          <p:cNvSpPr>
            <a:spLocks noChangeArrowheads="1"/>
          </p:cNvSpPr>
          <p:nvPr/>
        </p:nvSpPr>
        <p:spPr bwMode="auto">
          <a:xfrm>
            <a:off x="6358937" y="2190752"/>
            <a:ext cx="1941517" cy="3806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63444" tIns="25376" rIns="63444" bIns="25376">
            <a:spAutoFit/>
          </a:bodyPr>
          <a:lstStyle/>
          <a:p>
            <a:pPr algn="ctr" defTabSz="913588" fontAlgn="auto">
              <a:lnSpc>
                <a:spcPct val="87000"/>
              </a:lnSpc>
              <a:spcBef>
                <a:spcPts val="0"/>
              </a:spcBef>
              <a:spcAft>
                <a:spcPts val="0"/>
              </a:spcAft>
            </a:pPr>
            <a:r>
              <a:rPr lang="en-US" kern="0">
                <a:solidFill>
                  <a:sysClr val="windowText" lastClr="000000"/>
                </a:solidFill>
              </a:rPr>
              <a:t>High Integrity</a:t>
            </a:r>
          </a:p>
        </p:txBody>
      </p:sp>
      <p:sp>
        <p:nvSpPr>
          <p:cNvPr id="20" name="Line 7"/>
          <p:cNvSpPr>
            <a:spLocks noChangeShapeType="1"/>
          </p:cNvSpPr>
          <p:nvPr/>
        </p:nvSpPr>
        <p:spPr bwMode="auto">
          <a:xfrm flipV="1">
            <a:off x="7329694" y="4591050"/>
            <a:ext cx="0" cy="571500"/>
          </a:xfrm>
          <a:prstGeom prst="line">
            <a:avLst/>
          </a:prstGeom>
          <a:noFill/>
          <a:ln w="508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360" tIns="45678" rIns="91360" bIns="45678" anchor="ctr"/>
          <a:lstStyle/>
          <a:p>
            <a:pPr defTabSz="913588" fontAlgn="auto">
              <a:spcBef>
                <a:spcPts val="0"/>
              </a:spcBef>
              <a:spcAft>
                <a:spcPts val="0"/>
              </a:spcAft>
            </a:pPr>
            <a:endParaRPr lang="en-US" sz="1800" kern="0">
              <a:solidFill>
                <a:sysClr val="windowText" lastClr="000000"/>
              </a:solidFill>
            </a:endParaRPr>
          </a:p>
        </p:txBody>
      </p:sp>
      <p:sp>
        <p:nvSpPr>
          <p:cNvPr id="21" name="Line 8"/>
          <p:cNvSpPr>
            <a:spLocks noChangeShapeType="1"/>
          </p:cNvSpPr>
          <p:nvPr/>
        </p:nvSpPr>
        <p:spPr bwMode="auto">
          <a:xfrm flipV="1">
            <a:off x="7329694" y="3663953"/>
            <a:ext cx="0" cy="520700"/>
          </a:xfrm>
          <a:prstGeom prst="line">
            <a:avLst/>
          </a:prstGeom>
          <a:noFill/>
          <a:ln w="508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360" tIns="45678" rIns="91360" bIns="45678" anchor="ctr"/>
          <a:lstStyle/>
          <a:p>
            <a:pPr defTabSz="913588" fontAlgn="auto">
              <a:spcBef>
                <a:spcPts val="0"/>
              </a:spcBef>
              <a:spcAft>
                <a:spcPts val="0"/>
              </a:spcAft>
            </a:pPr>
            <a:endParaRPr lang="en-US" sz="1800" kern="0">
              <a:solidFill>
                <a:sysClr val="windowText" lastClr="000000"/>
              </a:solidFill>
            </a:endParaRPr>
          </a:p>
        </p:txBody>
      </p:sp>
      <p:sp>
        <p:nvSpPr>
          <p:cNvPr id="22" name="Line 9"/>
          <p:cNvSpPr>
            <a:spLocks noChangeShapeType="1"/>
          </p:cNvSpPr>
          <p:nvPr/>
        </p:nvSpPr>
        <p:spPr bwMode="auto">
          <a:xfrm flipV="1">
            <a:off x="7329694" y="2597150"/>
            <a:ext cx="0" cy="673100"/>
          </a:xfrm>
          <a:prstGeom prst="line">
            <a:avLst/>
          </a:prstGeom>
          <a:noFill/>
          <a:ln w="508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1360" tIns="45678" rIns="91360" bIns="45678" anchor="ctr"/>
          <a:lstStyle/>
          <a:p>
            <a:pPr defTabSz="913588" fontAlgn="auto">
              <a:spcBef>
                <a:spcPts val="0"/>
              </a:spcBef>
              <a:spcAft>
                <a:spcPts val="0"/>
              </a:spcAft>
            </a:pPr>
            <a:endParaRPr lang="en-US" sz="1800" kern="0">
              <a:solidFill>
                <a:sysClr val="windowText" lastClr="000000"/>
              </a:solidFill>
            </a:endParaRPr>
          </a:p>
        </p:txBody>
      </p:sp>
      <p:sp>
        <p:nvSpPr>
          <p:cNvPr id="15" name="Rectangle 14"/>
          <p:cNvSpPr/>
          <p:nvPr/>
        </p:nvSpPr>
        <p:spPr>
          <a:xfrm>
            <a:off x="457200" y="1676400"/>
            <a:ext cx="5562600" cy="1076986"/>
          </a:xfrm>
          <a:prstGeom prst="rect">
            <a:avLst/>
          </a:prstGeom>
        </p:spPr>
        <p:txBody>
          <a:bodyPr wrap="square" lIns="91211" tIns="45605" rIns="91211" bIns="45605">
            <a:spAutoFit/>
          </a:bodyPr>
          <a:lstStyle/>
          <a:p>
            <a:pPr>
              <a:buClr>
                <a:srgbClr val="000000"/>
              </a:buClr>
              <a:buSzPct val="100000"/>
            </a:pPr>
            <a:r>
              <a:rPr lang="en-US" u="sng" dirty="0">
                <a:solidFill>
                  <a:schemeClr val="tx1"/>
                </a:solidFill>
              </a:rPr>
              <a:t>Axioms</a:t>
            </a:r>
          </a:p>
          <a:p>
            <a:pPr marL="457200" indent="-457200">
              <a:buClr>
                <a:srgbClr val="000000"/>
              </a:buClr>
              <a:buSzPct val="100000"/>
              <a:buAutoNum type="arabicPeriod"/>
            </a:pPr>
            <a:r>
              <a:rPr lang="en-US" sz="2000" b="1" dirty="0">
                <a:solidFill>
                  <a:schemeClr val="tx1"/>
                </a:solidFill>
              </a:rPr>
              <a:t>No read down</a:t>
            </a:r>
          </a:p>
          <a:p>
            <a:pPr marL="457200" indent="-457200">
              <a:buClr>
                <a:srgbClr val="000000"/>
              </a:buClr>
              <a:buSzPct val="100000"/>
              <a:buAutoNum type="arabicPeriod"/>
            </a:pPr>
            <a:r>
              <a:rPr lang="en-US" sz="2000" b="1" dirty="0">
                <a:solidFill>
                  <a:schemeClr val="tx1"/>
                </a:solidFill>
              </a:rPr>
              <a:t>No write up </a:t>
            </a:r>
            <a:r>
              <a:rPr lang="en-US" sz="2000" dirty="0">
                <a:solidFill>
                  <a:schemeClr val="tx1"/>
                </a:solidFill>
              </a:rPr>
              <a:t>(“star” property)</a:t>
            </a:r>
          </a:p>
        </p:txBody>
      </p:sp>
      <p:sp>
        <p:nvSpPr>
          <p:cNvPr id="28" name="Rectangle 27"/>
          <p:cNvSpPr/>
          <p:nvPr/>
        </p:nvSpPr>
        <p:spPr>
          <a:xfrm>
            <a:off x="381000" y="3407146"/>
            <a:ext cx="4724400" cy="1938760"/>
          </a:xfrm>
          <a:prstGeom prst="rect">
            <a:avLst/>
          </a:prstGeom>
        </p:spPr>
        <p:txBody>
          <a:bodyPr wrap="square" lIns="91211" tIns="45605" rIns="91211" bIns="45605">
            <a:spAutoFit/>
          </a:bodyPr>
          <a:lstStyle/>
          <a:p>
            <a:pPr>
              <a:buClr>
                <a:srgbClr val="000000"/>
              </a:buClr>
              <a:buSzPct val="100000"/>
            </a:pPr>
            <a:r>
              <a:rPr lang="en-US" sz="2000" dirty="0" err="1">
                <a:solidFill>
                  <a:schemeClr val="tx1"/>
                </a:solidFill>
              </a:rPr>
              <a:t>Biba</a:t>
            </a:r>
            <a:r>
              <a:rPr lang="en-US" sz="2000" dirty="0">
                <a:solidFill>
                  <a:schemeClr val="tx1"/>
                </a:solidFill>
              </a:rPr>
              <a:t> is the dual of BLP for integrity.</a:t>
            </a:r>
          </a:p>
          <a:p>
            <a:pPr>
              <a:buClr>
                <a:srgbClr val="000000"/>
              </a:buClr>
              <a:buSzPct val="100000"/>
            </a:pPr>
            <a:r>
              <a:rPr lang="en-US" sz="2000" dirty="0">
                <a:solidFill>
                  <a:schemeClr val="tx1"/>
                </a:solidFill>
              </a:rPr>
              <a:t>Labels represent levels of integrity for subjects and objects.  Subjects may not corrupt objects with a higher integrity level, or access information from a lower integrity level.</a:t>
            </a:r>
          </a:p>
        </p:txBody>
      </p:sp>
      <p:sp>
        <p:nvSpPr>
          <p:cNvPr id="29" name="&quot;No&quot; Symbol 28"/>
          <p:cNvSpPr/>
          <p:nvPr/>
        </p:nvSpPr>
        <p:spPr>
          <a:xfrm>
            <a:off x="5181600" y="2819400"/>
            <a:ext cx="914400" cy="762000"/>
          </a:xfrm>
          <a:prstGeom prst="noSmoking">
            <a:avLst>
              <a:gd name="adj" fmla="val 16053"/>
            </a:avLst>
          </a:prstGeom>
          <a:solidFill>
            <a:srgbClr val="C0504D"/>
          </a:solidFill>
          <a:ln w="25400" cap="flat" cmpd="sng" algn="ctr">
            <a:solidFill>
              <a:srgbClr val="C0504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cxnSp>
        <p:nvCxnSpPr>
          <p:cNvPr id="30" name="Straight Connector 292"/>
          <p:cNvCxnSpPr>
            <a:cxnSpLocks noChangeShapeType="1"/>
          </p:cNvCxnSpPr>
          <p:nvPr/>
        </p:nvCxnSpPr>
        <p:spPr bwMode="auto">
          <a:xfrm>
            <a:off x="5638800" y="2667000"/>
            <a:ext cx="0" cy="11430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4063586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CA1AFA-0915-4E49-8EE6-E6F62AEC6A7D}"/>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D1E0E864-CEE5-0E4A-AE39-4FA95D94CBDB}"/>
              </a:ext>
            </a:extLst>
          </p:cNvPr>
          <p:cNvSpPr>
            <a:spLocks noGrp="1"/>
          </p:cNvSpPr>
          <p:nvPr>
            <p:ph idx="1"/>
          </p:nvPr>
        </p:nvSpPr>
        <p:spPr/>
        <p:txBody>
          <a:bodyPr/>
          <a:lstStyle/>
          <a:p>
            <a:r>
              <a:rPr lang="en-US" dirty="0"/>
              <a:t>Mandatory Access Control applies global access policy.</a:t>
            </a:r>
          </a:p>
          <a:p>
            <a:r>
              <a:rPr lang="en-US" dirty="0"/>
              <a:t>MAC eliminates discretionary changes to policy.</a:t>
            </a:r>
          </a:p>
          <a:p>
            <a:pPr lvl="1"/>
            <a:r>
              <a:rPr lang="en-US" dirty="0"/>
              <a:t>E.g., a privileged reader leaks the data that it reads.</a:t>
            </a:r>
          </a:p>
          <a:p>
            <a:pPr lvl="1"/>
            <a:r>
              <a:rPr lang="en-US" dirty="0"/>
              <a:t>E.g., a privileged writer receives garbage and writes it.</a:t>
            </a:r>
          </a:p>
          <a:p>
            <a:r>
              <a:rPr lang="en-US" dirty="0"/>
              <a:t>Requires system-wide tracking of </a:t>
            </a:r>
            <a:r>
              <a:rPr lang="en-US" b="1" dirty="0"/>
              <a:t>information flow</a:t>
            </a:r>
            <a:r>
              <a:rPr lang="en-US" dirty="0"/>
              <a:t>.</a:t>
            </a:r>
          </a:p>
          <a:p>
            <a:r>
              <a:rPr lang="en-US" dirty="0"/>
              <a:t>Maintain security labels on subjects and objects.</a:t>
            </a:r>
          </a:p>
          <a:p>
            <a:r>
              <a:rPr lang="en-US" dirty="0"/>
              <a:t>Labels are vectors of tags in a lattice.</a:t>
            </a:r>
          </a:p>
          <a:p>
            <a:r>
              <a:rPr lang="en-US" dirty="0"/>
              <a:t>Tags may include compartments and levels.</a:t>
            </a:r>
          </a:p>
        </p:txBody>
      </p:sp>
    </p:spTree>
    <p:extLst>
      <p:ext uri="{BB962C8B-B14F-4D97-AF65-F5344CB8AC3E}">
        <p14:creationId xmlns:p14="http://schemas.microsoft.com/office/powerpoint/2010/main" val="1732842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3886200" y="2438400"/>
            <a:ext cx="2667000" cy="1828800"/>
          </a:xfrm>
          <a:prstGeom prst="rect">
            <a:avLst/>
          </a:prstGeom>
          <a:solidFill>
            <a:schemeClr val="bg1">
              <a:lumMod val="50000"/>
            </a:schemeClr>
          </a:solidFill>
          <a:ln w="1905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4" name="Title 3"/>
          <p:cNvSpPr>
            <a:spLocks noGrp="1"/>
          </p:cNvSpPr>
          <p:nvPr>
            <p:ph type="title"/>
          </p:nvPr>
        </p:nvSpPr>
        <p:spPr/>
        <p:txBody>
          <a:bodyPr/>
          <a:lstStyle/>
          <a:p>
            <a:r>
              <a:rPr lang="en-US" dirty="0"/>
              <a:t>Concept: reference monitor</a:t>
            </a:r>
          </a:p>
        </p:txBody>
      </p:sp>
      <p:sp>
        <p:nvSpPr>
          <p:cNvPr id="5" name="Rounded Rectangle 4"/>
          <p:cNvSpPr/>
          <p:nvPr/>
        </p:nvSpPr>
        <p:spPr bwMode="auto">
          <a:xfrm>
            <a:off x="4076700" y="2552700"/>
            <a:ext cx="2324100" cy="1600200"/>
          </a:xfrm>
          <a:prstGeom prst="roundRect">
            <a:avLst/>
          </a:prstGeom>
          <a:solidFill>
            <a:schemeClr val="tx1">
              <a:lumMod val="40000"/>
              <a:lumOff val="60000"/>
            </a:schemeClr>
          </a:solidFill>
          <a:ln w="57150" cap="flat" cmpd="sng" algn="ctr">
            <a:solidFill>
              <a:schemeClr val="tx1">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grpSp>
        <p:nvGrpSpPr>
          <p:cNvPr id="6" name="Group 11"/>
          <p:cNvGrpSpPr>
            <a:grpSpLocks/>
          </p:cNvGrpSpPr>
          <p:nvPr/>
        </p:nvGrpSpPr>
        <p:grpSpPr bwMode="auto">
          <a:xfrm>
            <a:off x="1981200" y="2971800"/>
            <a:ext cx="635890" cy="778254"/>
            <a:chOff x="1970088" y="3170238"/>
            <a:chExt cx="1152525" cy="2058987"/>
          </a:xfrm>
        </p:grpSpPr>
        <p:sp>
          <p:nvSpPr>
            <p:cNvPr id="7" name="Line 2"/>
            <p:cNvSpPr>
              <a:spLocks noChangeShapeType="1"/>
            </p:cNvSpPr>
            <p:nvPr/>
          </p:nvSpPr>
          <p:spPr bwMode="auto">
            <a:xfrm>
              <a:off x="2427657" y="3627234"/>
              <a:ext cx="0" cy="913989"/>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8" name="Line 3"/>
            <p:cNvSpPr>
              <a:spLocks noChangeShapeType="1"/>
            </p:cNvSpPr>
            <p:nvPr/>
          </p:nvSpPr>
          <p:spPr bwMode="auto">
            <a:xfrm flipV="1">
              <a:off x="2200592" y="4541224"/>
              <a:ext cx="227065" cy="68800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9" name="Line 4"/>
            <p:cNvSpPr>
              <a:spLocks noChangeShapeType="1"/>
            </p:cNvSpPr>
            <p:nvPr/>
          </p:nvSpPr>
          <p:spPr bwMode="auto">
            <a:xfrm flipH="1" flipV="1">
              <a:off x="2427657" y="4541224"/>
              <a:ext cx="230506" cy="68800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0" name="Line 5"/>
            <p:cNvSpPr>
              <a:spLocks noChangeShapeType="1"/>
            </p:cNvSpPr>
            <p:nvPr/>
          </p:nvSpPr>
          <p:spPr bwMode="auto">
            <a:xfrm flipH="1">
              <a:off x="2424218" y="3737716"/>
              <a:ext cx="629588" cy="12052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1" name="Line 6"/>
            <p:cNvSpPr>
              <a:spLocks noChangeShapeType="1"/>
            </p:cNvSpPr>
            <p:nvPr/>
          </p:nvSpPr>
          <p:spPr bwMode="auto">
            <a:xfrm flipV="1">
              <a:off x="1970088" y="3853219"/>
              <a:ext cx="457569" cy="46201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2" name="Oval 7"/>
            <p:cNvSpPr>
              <a:spLocks noChangeArrowheads="1"/>
            </p:cNvSpPr>
            <p:nvPr/>
          </p:nvSpPr>
          <p:spPr bwMode="auto">
            <a:xfrm>
              <a:off x="2200592" y="3170238"/>
              <a:ext cx="454130" cy="456996"/>
            </a:xfrm>
            <a:prstGeom prst="ellipse">
              <a:avLst/>
            </a:prstGeom>
            <a:solidFill>
              <a:srgbClr val="99CCFF">
                <a:alpha val="0"/>
              </a:srgbClr>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3" name="Rectangle 13"/>
            <p:cNvSpPr>
              <a:spLocks noChangeArrowheads="1"/>
            </p:cNvSpPr>
            <p:nvPr/>
          </p:nvSpPr>
          <p:spPr bwMode="auto">
            <a:xfrm>
              <a:off x="2892109" y="3612167"/>
              <a:ext cx="230504" cy="225988"/>
            </a:xfrm>
            <a:prstGeom prst="rect">
              <a:avLst/>
            </a:prstGeom>
            <a:solidFill>
              <a:srgbClr val="5C8526"/>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4" name="Rectangle 25"/>
            <p:cNvSpPr>
              <a:spLocks noChangeArrowheads="1"/>
            </p:cNvSpPr>
            <p:nvPr/>
          </p:nvSpPr>
          <p:spPr bwMode="auto">
            <a:xfrm>
              <a:off x="2431098" y="3838155"/>
              <a:ext cx="137615" cy="140614"/>
            </a:xfrm>
            <a:prstGeom prst="rect">
              <a:avLst/>
            </a:prstGeom>
            <a:solidFill>
              <a:srgbClr val="FFFF66"/>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grpSp>
      <p:sp>
        <p:nvSpPr>
          <p:cNvPr id="21" name="Snip Single Corner Rectangle 20"/>
          <p:cNvSpPr/>
          <p:nvPr/>
        </p:nvSpPr>
        <p:spPr bwMode="auto">
          <a:xfrm flipH="1">
            <a:off x="4281111" y="2875160"/>
            <a:ext cx="824289" cy="934840"/>
          </a:xfrm>
          <a:prstGeom prst="snip1Rect">
            <a:avLst/>
          </a:prstGeom>
          <a:solidFill>
            <a:srgbClr val="998674"/>
          </a:solidFill>
          <a:ln w="9525" cap="flat" cmpd="sng" algn="ctr">
            <a:solidFill>
              <a:schemeClr val="tx1"/>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grpSp>
        <p:nvGrpSpPr>
          <p:cNvPr id="16" name="Group 15"/>
          <p:cNvGrpSpPr>
            <a:grpSpLocks noChangeAspect="1"/>
          </p:cNvGrpSpPr>
          <p:nvPr/>
        </p:nvGrpSpPr>
        <p:grpSpPr bwMode="auto">
          <a:xfrm>
            <a:off x="3733800" y="2895600"/>
            <a:ext cx="457200" cy="856860"/>
            <a:chOff x="1152" y="3120"/>
            <a:chExt cx="384" cy="720"/>
          </a:xfrm>
        </p:grpSpPr>
        <p:sp>
          <p:nvSpPr>
            <p:cNvPr id="17" name="Freeform 16"/>
            <p:cNvSpPr>
              <a:spLocks noChangeAspect="1"/>
            </p:cNvSpPr>
            <p:nvPr/>
          </p:nvSpPr>
          <p:spPr bwMode="auto">
            <a:xfrm>
              <a:off x="1200" y="3120"/>
              <a:ext cx="288" cy="720"/>
            </a:xfrm>
            <a:custGeom>
              <a:avLst/>
              <a:gdLst>
                <a:gd name="T0" fmla="*/ 144 w 288"/>
                <a:gd name="T1" fmla="*/ 0 h 720"/>
                <a:gd name="T2" fmla="*/ 0 w 288"/>
                <a:gd name="T3" fmla="*/ 144 h 720"/>
                <a:gd name="T4" fmla="*/ 0 w 288"/>
                <a:gd name="T5" fmla="*/ 720 h 720"/>
                <a:gd name="T6" fmla="*/ 288 w 288"/>
                <a:gd name="T7" fmla="*/ 720 h 720"/>
                <a:gd name="T8" fmla="*/ 288 w 288"/>
                <a:gd name="T9" fmla="*/ 144 h 720"/>
                <a:gd name="T10" fmla="*/ 144 w 288"/>
                <a:gd name="T11" fmla="*/ 0 h 720"/>
                <a:gd name="T12" fmla="*/ 0 60000 65536"/>
                <a:gd name="T13" fmla="*/ 0 60000 65536"/>
                <a:gd name="T14" fmla="*/ 0 60000 65536"/>
                <a:gd name="T15" fmla="*/ 0 60000 65536"/>
                <a:gd name="T16" fmla="*/ 0 60000 65536"/>
                <a:gd name="T17" fmla="*/ 0 60000 65536"/>
                <a:gd name="T18" fmla="*/ 0 w 288"/>
                <a:gd name="T19" fmla="*/ 0 h 720"/>
                <a:gd name="T20" fmla="*/ 288 w 288"/>
                <a:gd name="T21" fmla="*/ 720 h 720"/>
              </a:gdLst>
              <a:ahLst/>
              <a:cxnLst>
                <a:cxn ang="T12">
                  <a:pos x="T0" y="T1"/>
                </a:cxn>
                <a:cxn ang="T13">
                  <a:pos x="T2" y="T3"/>
                </a:cxn>
                <a:cxn ang="T14">
                  <a:pos x="T4" y="T5"/>
                </a:cxn>
                <a:cxn ang="T15">
                  <a:pos x="T6" y="T7"/>
                </a:cxn>
                <a:cxn ang="T16">
                  <a:pos x="T8" y="T9"/>
                </a:cxn>
                <a:cxn ang="T17">
                  <a:pos x="T10" y="T11"/>
                </a:cxn>
              </a:cxnLst>
              <a:rect l="T18" t="T19" r="T20" b="T21"/>
              <a:pathLst>
                <a:path w="288" h="720">
                  <a:moveTo>
                    <a:pt x="144" y="0"/>
                  </a:moveTo>
                  <a:lnTo>
                    <a:pt x="0" y="144"/>
                  </a:lnTo>
                  <a:lnTo>
                    <a:pt x="0" y="720"/>
                  </a:lnTo>
                  <a:lnTo>
                    <a:pt x="288" y="720"/>
                  </a:lnTo>
                  <a:lnTo>
                    <a:pt x="288" y="144"/>
                  </a:lnTo>
                  <a:lnTo>
                    <a:pt x="144" y="0"/>
                  </a:lnTo>
                  <a:close/>
                </a:path>
              </a:pathLst>
            </a:custGeom>
            <a:solidFill>
              <a:srgbClr val="FFFF99"/>
            </a:solidFill>
            <a:ln w="9525">
              <a:solidFill>
                <a:schemeClr val="tx1"/>
              </a:solidFill>
              <a:round/>
              <a:headEnd/>
              <a:tailEnd/>
            </a:ln>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8" name="Line 16"/>
            <p:cNvSpPr>
              <a:spLocks noChangeAspect="1" noChangeShapeType="1"/>
            </p:cNvSpPr>
            <p:nvPr/>
          </p:nvSpPr>
          <p:spPr bwMode="auto">
            <a:xfrm flipH="1">
              <a:off x="1152" y="3120"/>
              <a:ext cx="192" cy="19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9" name="Line 17"/>
            <p:cNvSpPr>
              <a:spLocks noChangeAspect="1" noChangeShapeType="1"/>
            </p:cNvSpPr>
            <p:nvPr/>
          </p:nvSpPr>
          <p:spPr bwMode="auto">
            <a:xfrm>
              <a:off x="1344" y="3120"/>
              <a:ext cx="192" cy="19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pic>
          <p:nvPicPr>
            <p:cNvPr id="20" name="Picture 19" descr="guard"/>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00" y="3216"/>
              <a:ext cx="308" cy="6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cxnSp>
        <p:nvCxnSpPr>
          <p:cNvPr id="23" name="Straight Connector 22"/>
          <p:cNvCxnSpPr/>
          <p:nvPr/>
        </p:nvCxnSpPr>
        <p:spPr bwMode="auto">
          <a:xfrm>
            <a:off x="2667000" y="3352800"/>
            <a:ext cx="10668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sp>
        <p:nvSpPr>
          <p:cNvPr id="24" name="Rectangle 23"/>
          <p:cNvSpPr/>
          <p:nvPr/>
        </p:nvSpPr>
        <p:spPr bwMode="auto">
          <a:xfrm>
            <a:off x="5486400" y="2971800"/>
            <a:ext cx="541337" cy="135334"/>
          </a:xfrm>
          <a:prstGeom prst="rect">
            <a:avLst/>
          </a:prstGeom>
          <a:solidFill>
            <a:srgbClr val="8B4785"/>
          </a:solidFill>
          <a:ln w="1905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5" name="Rectangle 24"/>
          <p:cNvSpPr/>
          <p:nvPr/>
        </p:nvSpPr>
        <p:spPr bwMode="auto">
          <a:xfrm>
            <a:off x="5486400" y="3276600"/>
            <a:ext cx="541337" cy="135335"/>
          </a:xfrm>
          <a:prstGeom prst="rect">
            <a:avLst/>
          </a:prstGeom>
          <a:solidFill>
            <a:schemeClr val="accent5"/>
          </a:solidFill>
          <a:ln w="1905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39" name="Oval 59"/>
          <p:cNvSpPr>
            <a:spLocks noChangeArrowheads="1"/>
          </p:cNvSpPr>
          <p:nvPr/>
        </p:nvSpPr>
        <p:spPr bwMode="auto">
          <a:xfrm flipH="1">
            <a:off x="5562600" y="3767137"/>
            <a:ext cx="111125" cy="117475"/>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40" name="Oval 60"/>
          <p:cNvSpPr>
            <a:spLocks noChangeArrowheads="1"/>
          </p:cNvSpPr>
          <p:nvPr/>
        </p:nvSpPr>
        <p:spPr bwMode="auto">
          <a:xfrm flipH="1">
            <a:off x="5732462" y="3846512"/>
            <a:ext cx="111125" cy="117475"/>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41" name="Oval 61"/>
          <p:cNvSpPr>
            <a:spLocks noChangeArrowheads="1"/>
          </p:cNvSpPr>
          <p:nvPr/>
        </p:nvSpPr>
        <p:spPr bwMode="auto">
          <a:xfrm flipH="1">
            <a:off x="5919787" y="3778250"/>
            <a:ext cx="112713" cy="117475"/>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cxnSp>
        <p:nvCxnSpPr>
          <p:cNvPr id="42" name="AutoShape 62"/>
          <p:cNvCxnSpPr>
            <a:cxnSpLocks noChangeShapeType="1"/>
            <a:stCxn id="45" idx="4"/>
            <a:endCxn id="39" idx="0"/>
          </p:cNvCxnSpPr>
          <p:nvPr/>
        </p:nvCxnSpPr>
        <p:spPr bwMode="auto">
          <a:xfrm flipH="1">
            <a:off x="5618162" y="3692525"/>
            <a:ext cx="169863" cy="74612"/>
          </a:xfrm>
          <a:prstGeom prst="straightConnector1">
            <a:avLst/>
          </a:prstGeom>
          <a:noFill/>
          <a:ln w="31750" cap="rnd">
            <a:solidFill>
              <a:srgbClr val="000000"/>
            </a:solidFill>
            <a:prstDash val="sysDot"/>
            <a:round/>
            <a:headEnd type="none" w="sm" len="sm"/>
            <a:tailEnd type="none" w="sm" len="sm"/>
          </a:ln>
          <a:extLst>
            <a:ext uri="{909E8E84-426E-40dd-AFC4-6F175D3DCCD1}">
              <a14:hiddenFill xmlns:a14="http://schemas.microsoft.com/office/drawing/2010/main" xmlns="">
                <a:noFill/>
              </a14:hiddenFill>
            </a:ext>
          </a:extLst>
        </p:spPr>
      </p:cxnSp>
      <p:cxnSp>
        <p:nvCxnSpPr>
          <p:cNvPr id="43" name="AutoShape 63"/>
          <p:cNvCxnSpPr>
            <a:cxnSpLocks noChangeShapeType="1"/>
            <a:stCxn id="45" idx="4"/>
            <a:endCxn id="40" idx="0"/>
          </p:cNvCxnSpPr>
          <p:nvPr/>
        </p:nvCxnSpPr>
        <p:spPr bwMode="auto">
          <a:xfrm>
            <a:off x="5788025" y="3692525"/>
            <a:ext cx="0" cy="153987"/>
          </a:xfrm>
          <a:prstGeom prst="straightConnector1">
            <a:avLst/>
          </a:prstGeom>
          <a:noFill/>
          <a:ln w="31750" cap="rnd">
            <a:solidFill>
              <a:srgbClr val="000000"/>
            </a:solidFill>
            <a:prstDash val="sysDot"/>
            <a:round/>
            <a:headEnd type="none" w="sm" len="sm"/>
            <a:tailEnd type="none" w="sm" len="sm"/>
          </a:ln>
          <a:extLst>
            <a:ext uri="{909E8E84-426E-40dd-AFC4-6F175D3DCCD1}">
              <a14:hiddenFill xmlns:a14="http://schemas.microsoft.com/office/drawing/2010/main" xmlns="">
                <a:noFill/>
              </a14:hiddenFill>
            </a:ext>
          </a:extLst>
        </p:spPr>
      </p:cxnSp>
      <p:cxnSp>
        <p:nvCxnSpPr>
          <p:cNvPr id="44" name="AutoShape 64"/>
          <p:cNvCxnSpPr>
            <a:cxnSpLocks noChangeShapeType="1"/>
            <a:stCxn id="45" idx="4"/>
            <a:endCxn id="41" idx="7"/>
          </p:cNvCxnSpPr>
          <p:nvPr/>
        </p:nvCxnSpPr>
        <p:spPr bwMode="auto">
          <a:xfrm>
            <a:off x="5788025" y="3692525"/>
            <a:ext cx="149225" cy="101600"/>
          </a:xfrm>
          <a:prstGeom prst="straightConnector1">
            <a:avLst/>
          </a:prstGeom>
          <a:noFill/>
          <a:ln w="31750" cap="rnd">
            <a:solidFill>
              <a:srgbClr val="000000"/>
            </a:solidFill>
            <a:prstDash val="sysDot"/>
            <a:round/>
            <a:headEnd type="none" w="sm" len="sm"/>
            <a:tailEnd type="none" w="sm" len="sm"/>
          </a:ln>
          <a:extLst>
            <a:ext uri="{909E8E84-426E-40dd-AFC4-6F175D3DCCD1}">
              <a14:hiddenFill xmlns:a14="http://schemas.microsoft.com/office/drawing/2010/main" xmlns="">
                <a:noFill/>
              </a14:hiddenFill>
            </a:ext>
          </a:extLst>
        </p:spPr>
      </p:cxnSp>
      <p:sp>
        <p:nvSpPr>
          <p:cNvPr id="45" name="Oval 65"/>
          <p:cNvSpPr>
            <a:spLocks noChangeArrowheads="1"/>
          </p:cNvSpPr>
          <p:nvPr/>
        </p:nvSpPr>
        <p:spPr bwMode="auto">
          <a:xfrm flipH="1">
            <a:off x="5730875" y="3581400"/>
            <a:ext cx="112712" cy="112712"/>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46" name="Rectangle 6"/>
          <p:cNvSpPr>
            <a:spLocks noChangeArrowheads="1"/>
          </p:cNvSpPr>
          <p:nvPr/>
        </p:nvSpPr>
        <p:spPr bwMode="auto">
          <a:xfrm>
            <a:off x="457200" y="4953000"/>
            <a:ext cx="81534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A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reference monitor </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is a program/module that controls accesses to a set of objects by other programs.</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  </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The reference monitor has a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guard</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that checks all requests against an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access control policy </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before permitting them to execute.</a:t>
            </a:r>
          </a:p>
        </p:txBody>
      </p:sp>
      <p:sp>
        <p:nvSpPr>
          <p:cNvPr id="47" name="Rectangle 6"/>
          <p:cNvSpPr>
            <a:spLocks noChangeArrowheads="1"/>
          </p:cNvSpPr>
          <p:nvPr/>
        </p:nvSpPr>
        <p:spPr bwMode="auto">
          <a:xfrm>
            <a:off x="914400" y="3810000"/>
            <a:ext cx="25908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subject</a:t>
            </a:r>
          </a:p>
        </p:txBody>
      </p:sp>
      <p:sp>
        <p:nvSpPr>
          <p:cNvPr id="50" name="Rectangle 6"/>
          <p:cNvSpPr>
            <a:spLocks noChangeArrowheads="1"/>
          </p:cNvSpPr>
          <p:nvPr/>
        </p:nvSpPr>
        <p:spPr bwMode="auto">
          <a:xfrm>
            <a:off x="1905000" y="1447800"/>
            <a:ext cx="25908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requested operation</a:t>
            </a:r>
            <a:endParaRPr kumimoji="0" lang="en-US" sz="1800" b="0" i="0" u="none" strike="noStrike" kern="1200" cap="none" spc="0" normalizeH="0" baseline="0" noProof="0" dirty="0">
              <a:ln>
                <a:noFill/>
              </a:ln>
              <a:solidFill>
                <a:srgbClr val="003367"/>
              </a:solidFill>
              <a:effectLst/>
              <a:uLnTx/>
              <a:uFillTx/>
              <a:latin typeface="Arial" charset="0"/>
              <a:ea typeface="ＭＳ Ｐゴシック" charset="0"/>
            </a:endParaRPr>
          </a:p>
        </p:txBody>
      </p:sp>
      <p:cxnSp>
        <p:nvCxnSpPr>
          <p:cNvPr id="51" name="Straight Connector 50"/>
          <p:cNvCxnSpPr>
            <a:stCxn id="50" idx="2"/>
          </p:cNvCxnSpPr>
          <p:nvPr/>
        </p:nvCxnSpPr>
        <p:spPr bwMode="auto">
          <a:xfrm>
            <a:off x="3200400" y="2155686"/>
            <a:ext cx="0" cy="1197114"/>
          </a:xfrm>
          <a:prstGeom prst="line">
            <a:avLst/>
          </a:prstGeom>
          <a:solidFill>
            <a:srgbClr val="00B8FF"/>
          </a:solidFill>
          <a:ln w="9525" cap="flat" cmpd="sng" algn="ctr">
            <a:solidFill>
              <a:schemeClr val="tx1"/>
            </a:solidFill>
            <a:prstDash val="solid"/>
            <a:round/>
            <a:headEnd type="none" w="med" len="med"/>
            <a:tailEnd type="triangle" w="med" len="med"/>
          </a:ln>
          <a:effectLst/>
        </p:spPr>
      </p:cxnSp>
      <p:sp>
        <p:nvSpPr>
          <p:cNvPr id="54" name="Rectangle 6"/>
          <p:cNvSpPr>
            <a:spLocks noChangeArrowheads="1"/>
          </p:cNvSpPr>
          <p:nvPr/>
        </p:nvSpPr>
        <p:spPr bwMode="auto">
          <a:xfrm>
            <a:off x="3962400" y="2038290"/>
            <a:ext cx="25908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“boundary”</a:t>
            </a:r>
            <a:endParaRPr kumimoji="0" lang="en-US" sz="1800" b="0"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55" name="Rectangle 6"/>
          <p:cNvSpPr>
            <a:spLocks noChangeArrowheads="1"/>
          </p:cNvSpPr>
          <p:nvPr/>
        </p:nvSpPr>
        <p:spPr bwMode="auto">
          <a:xfrm>
            <a:off x="6934200" y="2971800"/>
            <a:ext cx="16002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protected</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state/</a:t>
            </a: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objects</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cxnSp>
        <p:nvCxnSpPr>
          <p:cNvPr id="56" name="Straight Connector 55"/>
          <p:cNvCxnSpPr>
            <a:stCxn id="55" idx="1"/>
            <a:endCxn id="24" idx="3"/>
          </p:cNvCxnSpPr>
          <p:nvPr/>
        </p:nvCxnSpPr>
        <p:spPr bwMode="auto">
          <a:xfrm flipH="1" flipV="1">
            <a:off x="6027737" y="3039467"/>
            <a:ext cx="906463" cy="255499"/>
          </a:xfrm>
          <a:prstGeom prst="line">
            <a:avLst/>
          </a:prstGeom>
          <a:solidFill>
            <a:srgbClr val="00B8FF"/>
          </a:solidFill>
          <a:ln w="9525" cap="flat" cmpd="sng" algn="ctr">
            <a:solidFill>
              <a:schemeClr val="tx1"/>
            </a:solidFill>
            <a:prstDash val="solid"/>
            <a:round/>
            <a:headEnd type="none" w="med" len="med"/>
            <a:tailEnd type="triangle" w="med" len="med"/>
          </a:ln>
          <a:effectLst/>
        </p:spPr>
      </p:cxnSp>
      <p:cxnSp>
        <p:nvCxnSpPr>
          <p:cNvPr id="59" name="Straight Connector 58"/>
          <p:cNvCxnSpPr>
            <a:stCxn id="55" idx="1"/>
            <a:endCxn id="25" idx="3"/>
          </p:cNvCxnSpPr>
          <p:nvPr/>
        </p:nvCxnSpPr>
        <p:spPr bwMode="auto">
          <a:xfrm flipH="1">
            <a:off x="6027737" y="3294966"/>
            <a:ext cx="906463" cy="49302"/>
          </a:xfrm>
          <a:prstGeom prst="line">
            <a:avLst/>
          </a:prstGeom>
          <a:solidFill>
            <a:srgbClr val="00B8FF"/>
          </a:solidFill>
          <a:ln w="9525" cap="flat" cmpd="sng" algn="ctr">
            <a:solidFill>
              <a:schemeClr val="tx1"/>
            </a:solidFill>
            <a:prstDash val="solid"/>
            <a:round/>
            <a:headEnd type="none" w="med" len="med"/>
            <a:tailEnd type="triangle" w="med" len="med"/>
          </a:ln>
          <a:effectLst/>
        </p:spPr>
      </p:cxnSp>
      <p:cxnSp>
        <p:nvCxnSpPr>
          <p:cNvPr id="66" name="Straight Connector 65"/>
          <p:cNvCxnSpPr>
            <a:stCxn id="55" idx="1"/>
          </p:cNvCxnSpPr>
          <p:nvPr/>
        </p:nvCxnSpPr>
        <p:spPr bwMode="auto">
          <a:xfrm flipH="1">
            <a:off x="6096000" y="3294966"/>
            <a:ext cx="838200" cy="362634"/>
          </a:xfrm>
          <a:prstGeom prst="line">
            <a:avLst/>
          </a:prstGeom>
          <a:solidFill>
            <a:srgbClr val="00B8FF"/>
          </a:solidFill>
          <a:ln w="9525" cap="flat" cmpd="sng" algn="ctr">
            <a:solidFill>
              <a:schemeClr val="tx1"/>
            </a:solidFill>
            <a:prstDash val="solid"/>
            <a:round/>
            <a:headEnd type="none" w="med" len="med"/>
            <a:tailEnd type="triangle" w="med" len="med"/>
          </a:ln>
          <a:effectLst/>
        </p:spPr>
      </p:cxnSp>
      <p:sp>
        <p:nvSpPr>
          <p:cNvPr id="69" name="Rectangle 6"/>
          <p:cNvSpPr>
            <a:spLocks noChangeArrowheads="1"/>
          </p:cNvSpPr>
          <p:nvPr/>
        </p:nvSpPr>
        <p:spPr bwMode="auto">
          <a:xfrm>
            <a:off x="4114800" y="3733800"/>
            <a:ext cx="1143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program</a:t>
            </a:r>
            <a:endParaRPr kumimoji="0" lang="en-US" sz="1800" b="0" i="0" u="none" strike="noStrike" kern="1200" cap="none" spc="0" normalizeH="0" baseline="0" noProof="0" dirty="0">
              <a:ln>
                <a:noFill/>
              </a:ln>
              <a:solidFill>
                <a:srgbClr val="003367"/>
              </a:solidFill>
              <a:effectLst/>
              <a:uLnTx/>
              <a:uFillTx/>
              <a:latin typeface="Arial" charset="0"/>
              <a:ea typeface="ＭＳ Ｐゴシック" charset="0"/>
            </a:endParaRPr>
          </a:p>
        </p:txBody>
      </p:sp>
      <p:grpSp>
        <p:nvGrpSpPr>
          <p:cNvPr id="48" name="Group 47"/>
          <p:cNvGrpSpPr/>
          <p:nvPr/>
        </p:nvGrpSpPr>
        <p:grpSpPr>
          <a:xfrm>
            <a:off x="0" y="1828800"/>
            <a:ext cx="2057400" cy="1371600"/>
            <a:chOff x="6019800" y="3962400"/>
            <a:chExt cx="2743200" cy="1828800"/>
          </a:xfrm>
        </p:grpSpPr>
        <p:pic>
          <p:nvPicPr>
            <p:cNvPr id="49" name="Picture 48"/>
            <p:cNvPicPr>
              <a:picLocks noChangeAspect="1"/>
            </p:cNvPicPr>
            <p:nvPr/>
          </p:nvPicPr>
          <p:blipFill>
            <a:blip r:embed="rId3"/>
            <a:stretch>
              <a:fillRect/>
            </a:stretch>
          </p:blipFill>
          <p:spPr>
            <a:xfrm>
              <a:off x="6019800" y="3962400"/>
              <a:ext cx="2743200" cy="1828800"/>
            </a:xfrm>
            <a:prstGeom prst="rect">
              <a:avLst/>
            </a:prstGeom>
          </p:spPr>
        </p:pic>
        <p:sp>
          <p:nvSpPr>
            <p:cNvPr id="52" name="Rectangle 51"/>
            <p:cNvSpPr/>
            <p:nvPr/>
          </p:nvSpPr>
          <p:spPr>
            <a:xfrm rot="21428047">
              <a:off x="6753877" y="4643199"/>
              <a:ext cx="1502047" cy="541687"/>
            </a:xfrm>
            <a:prstGeom prst="rect">
              <a:avLst/>
            </a:prstGeom>
          </p:spPr>
          <p:txBody>
            <a:bodyPr wrap="square">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36A6"/>
                  </a:solidFill>
                  <a:effectLst/>
                  <a:uLnTx/>
                  <a:uFillTx/>
                  <a:latin typeface="Lucida Calligraphy"/>
                  <a:ea typeface="ＭＳ Ｐゴシック" charset="0"/>
                  <a:cs typeface="Lucida Calligraphy"/>
                </a:rPr>
                <a:t>Alice</a:t>
              </a:r>
              <a:endParaRPr kumimoji="0" lang="en-US" sz="4400" b="0" i="0" u="none" strike="noStrike" kern="0" cap="none" spc="0" normalizeH="0" baseline="0" noProof="0" dirty="0">
                <a:ln>
                  <a:noFill/>
                </a:ln>
                <a:solidFill>
                  <a:srgbClr val="0036A6"/>
                </a:solidFill>
                <a:effectLst/>
                <a:uLnTx/>
                <a:uFillTx/>
                <a:latin typeface="Lucida Calligraphy"/>
                <a:ea typeface="ＭＳ Ｐゴシック" charset="0"/>
                <a:cs typeface="Lucida Calligraphy"/>
              </a:endParaRPr>
            </a:p>
          </p:txBody>
        </p:sp>
      </p:grpSp>
      <p:cxnSp>
        <p:nvCxnSpPr>
          <p:cNvPr id="3" name="Curved Connector 2"/>
          <p:cNvCxnSpPr>
            <a:stCxn id="49" idx="3"/>
            <a:endCxn id="13" idx="0"/>
          </p:cNvCxnSpPr>
          <p:nvPr/>
        </p:nvCxnSpPr>
        <p:spPr bwMode="auto">
          <a:xfrm>
            <a:off x="2057400" y="2514600"/>
            <a:ext cx="496102" cy="624240"/>
          </a:xfrm>
          <a:prstGeom prst="curvedConnector2">
            <a:avLst/>
          </a:prstGeom>
          <a:solidFill>
            <a:srgbClr val="00B8FF"/>
          </a:solidFill>
          <a:ln w="9525" cap="flat" cmpd="sng" algn="ctr">
            <a:solidFill>
              <a:schemeClr val="tx1"/>
            </a:solidFill>
            <a:prstDash val="solid"/>
            <a:round/>
            <a:headEnd type="none" w="med" len="med"/>
            <a:tailEnd type="arrow"/>
          </a:ln>
          <a:effectLst/>
        </p:spPr>
      </p:cxnSp>
      <p:sp>
        <p:nvSpPr>
          <p:cNvPr id="53" name="Rectangle 6"/>
          <p:cNvSpPr>
            <a:spLocks noChangeArrowheads="1"/>
          </p:cNvSpPr>
          <p:nvPr/>
        </p:nvSpPr>
        <p:spPr bwMode="auto">
          <a:xfrm>
            <a:off x="2362200" y="4343400"/>
            <a:ext cx="1143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guard</a:t>
            </a:r>
            <a:endParaRPr kumimoji="0" lang="en-US" sz="1800" b="0" i="0" u="none" strike="noStrike" kern="1200" cap="none" spc="0" normalizeH="0" baseline="0" noProof="0" dirty="0">
              <a:ln>
                <a:noFill/>
              </a:ln>
              <a:solidFill>
                <a:srgbClr val="003367"/>
              </a:solidFill>
              <a:effectLst/>
              <a:uLnTx/>
              <a:uFillTx/>
              <a:latin typeface="Arial" charset="0"/>
              <a:ea typeface="ＭＳ Ｐゴシック" charset="0"/>
            </a:endParaRPr>
          </a:p>
        </p:txBody>
      </p:sp>
      <p:cxnSp>
        <p:nvCxnSpPr>
          <p:cNvPr id="57" name="Curved Connector 56"/>
          <p:cNvCxnSpPr>
            <a:stCxn id="53" idx="0"/>
            <a:endCxn id="17" idx="2"/>
          </p:cNvCxnSpPr>
          <p:nvPr/>
        </p:nvCxnSpPr>
        <p:spPr bwMode="auto">
          <a:xfrm rot="5400000" flipH="1" flipV="1">
            <a:off x="3066855" y="3619305"/>
            <a:ext cx="590940" cy="857250"/>
          </a:xfrm>
          <a:prstGeom prst="curvedConnector4">
            <a:avLst>
              <a:gd name="adj1" fmla="val 50000"/>
              <a:gd name="adj2" fmla="val 45186"/>
            </a:avLst>
          </a:prstGeom>
          <a:solidFill>
            <a:srgbClr val="00B8FF"/>
          </a:solidFill>
          <a:ln w="9525" cap="flat" cmpd="sng" algn="ctr">
            <a:solidFill>
              <a:schemeClr val="tx1"/>
            </a:solidFill>
            <a:prstDash val="solid"/>
            <a:round/>
            <a:headEnd type="none" w="med" len="med"/>
            <a:tailEnd type="arrow"/>
          </a:ln>
          <a:effectLst/>
        </p:spPr>
      </p:cxnSp>
      <p:sp>
        <p:nvSpPr>
          <p:cNvPr id="58" name="Rectangle 6"/>
          <p:cNvSpPr>
            <a:spLocks noChangeArrowheads="1"/>
          </p:cNvSpPr>
          <p:nvPr/>
        </p:nvSpPr>
        <p:spPr bwMode="auto">
          <a:xfrm>
            <a:off x="-304800" y="3036332"/>
            <a:ext cx="25908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identity</a:t>
            </a:r>
          </a:p>
        </p:txBody>
      </p:sp>
    </p:spTree>
    <p:extLst>
      <p:ext uri="{BB962C8B-B14F-4D97-AF65-F5344CB8AC3E}">
        <p14:creationId xmlns:p14="http://schemas.microsoft.com/office/powerpoint/2010/main" val="3905720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3886200" y="2438400"/>
            <a:ext cx="2667000" cy="1828800"/>
          </a:xfrm>
          <a:prstGeom prst="rect">
            <a:avLst/>
          </a:prstGeom>
          <a:solidFill>
            <a:schemeClr val="bg1">
              <a:lumMod val="50000"/>
            </a:schemeClr>
          </a:solidFill>
          <a:ln w="1905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4" name="Title 3"/>
          <p:cNvSpPr>
            <a:spLocks noGrp="1"/>
          </p:cNvSpPr>
          <p:nvPr>
            <p:ph type="title"/>
          </p:nvPr>
        </p:nvSpPr>
        <p:spPr/>
        <p:txBody>
          <a:bodyPr/>
          <a:lstStyle/>
          <a:p>
            <a:r>
              <a:rPr lang="en-US" sz="3200" dirty="0"/>
              <a:t>Requirements for a reference monitor</a:t>
            </a:r>
          </a:p>
        </p:txBody>
      </p:sp>
      <p:sp>
        <p:nvSpPr>
          <p:cNvPr id="5" name="Rounded Rectangle 4"/>
          <p:cNvSpPr/>
          <p:nvPr/>
        </p:nvSpPr>
        <p:spPr bwMode="auto">
          <a:xfrm>
            <a:off x="4076700" y="2552700"/>
            <a:ext cx="2324100" cy="1600200"/>
          </a:xfrm>
          <a:prstGeom prst="roundRect">
            <a:avLst/>
          </a:prstGeom>
          <a:solidFill>
            <a:schemeClr val="tx1">
              <a:lumMod val="40000"/>
              <a:lumOff val="60000"/>
            </a:schemeClr>
          </a:solidFill>
          <a:ln w="57150" cap="flat" cmpd="sng" algn="ctr">
            <a:solidFill>
              <a:schemeClr val="tx1">
                <a:lumMod val="40000"/>
                <a:lumOff val="6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grpSp>
        <p:nvGrpSpPr>
          <p:cNvPr id="6" name="Group 11"/>
          <p:cNvGrpSpPr>
            <a:grpSpLocks/>
          </p:cNvGrpSpPr>
          <p:nvPr/>
        </p:nvGrpSpPr>
        <p:grpSpPr bwMode="auto">
          <a:xfrm>
            <a:off x="1981200" y="2971800"/>
            <a:ext cx="635890" cy="778254"/>
            <a:chOff x="1970088" y="3170238"/>
            <a:chExt cx="1152525" cy="2058987"/>
          </a:xfrm>
        </p:grpSpPr>
        <p:sp>
          <p:nvSpPr>
            <p:cNvPr id="7" name="Line 2"/>
            <p:cNvSpPr>
              <a:spLocks noChangeShapeType="1"/>
            </p:cNvSpPr>
            <p:nvPr/>
          </p:nvSpPr>
          <p:spPr bwMode="auto">
            <a:xfrm>
              <a:off x="2427657" y="3627234"/>
              <a:ext cx="0" cy="913989"/>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8" name="Line 3"/>
            <p:cNvSpPr>
              <a:spLocks noChangeShapeType="1"/>
            </p:cNvSpPr>
            <p:nvPr/>
          </p:nvSpPr>
          <p:spPr bwMode="auto">
            <a:xfrm flipV="1">
              <a:off x="2200592" y="4541224"/>
              <a:ext cx="227065" cy="68800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9" name="Line 4"/>
            <p:cNvSpPr>
              <a:spLocks noChangeShapeType="1"/>
            </p:cNvSpPr>
            <p:nvPr/>
          </p:nvSpPr>
          <p:spPr bwMode="auto">
            <a:xfrm flipH="1" flipV="1">
              <a:off x="2427657" y="4541224"/>
              <a:ext cx="230506" cy="68800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0" name="Line 5"/>
            <p:cNvSpPr>
              <a:spLocks noChangeShapeType="1"/>
            </p:cNvSpPr>
            <p:nvPr/>
          </p:nvSpPr>
          <p:spPr bwMode="auto">
            <a:xfrm flipH="1">
              <a:off x="2424218" y="3737716"/>
              <a:ext cx="629588" cy="12052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1" name="Line 6"/>
            <p:cNvSpPr>
              <a:spLocks noChangeShapeType="1"/>
            </p:cNvSpPr>
            <p:nvPr/>
          </p:nvSpPr>
          <p:spPr bwMode="auto">
            <a:xfrm flipV="1">
              <a:off x="1970088" y="3853219"/>
              <a:ext cx="457569" cy="46201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2" name="Oval 7"/>
            <p:cNvSpPr>
              <a:spLocks noChangeArrowheads="1"/>
            </p:cNvSpPr>
            <p:nvPr/>
          </p:nvSpPr>
          <p:spPr bwMode="auto">
            <a:xfrm>
              <a:off x="2200592" y="3170238"/>
              <a:ext cx="454130" cy="456996"/>
            </a:xfrm>
            <a:prstGeom prst="ellipse">
              <a:avLst/>
            </a:prstGeom>
            <a:solidFill>
              <a:srgbClr val="99CCFF">
                <a:alpha val="0"/>
              </a:srgbClr>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3" name="Rectangle 13"/>
            <p:cNvSpPr>
              <a:spLocks noChangeArrowheads="1"/>
            </p:cNvSpPr>
            <p:nvPr/>
          </p:nvSpPr>
          <p:spPr bwMode="auto">
            <a:xfrm>
              <a:off x="2892109" y="3612167"/>
              <a:ext cx="230504" cy="225988"/>
            </a:xfrm>
            <a:prstGeom prst="rect">
              <a:avLst/>
            </a:prstGeom>
            <a:solidFill>
              <a:srgbClr val="5C8526"/>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4" name="Rectangle 25"/>
            <p:cNvSpPr>
              <a:spLocks noChangeArrowheads="1"/>
            </p:cNvSpPr>
            <p:nvPr/>
          </p:nvSpPr>
          <p:spPr bwMode="auto">
            <a:xfrm>
              <a:off x="2431098" y="3838155"/>
              <a:ext cx="137615" cy="140614"/>
            </a:xfrm>
            <a:prstGeom prst="rect">
              <a:avLst/>
            </a:prstGeom>
            <a:solidFill>
              <a:srgbClr val="FFFF66"/>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grpSp>
      <p:sp>
        <p:nvSpPr>
          <p:cNvPr id="21" name="Snip Single Corner Rectangle 20"/>
          <p:cNvSpPr/>
          <p:nvPr/>
        </p:nvSpPr>
        <p:spPr bwMode="auto">
          <a:xfrm flipH="1">
            <a:off x="4281111" y="2875160"/>
            <a:ext cx="824289" cy="934840"/>
          </a:xfrm>
          <a:prstGeom prst="snip1Rect">
            <a:avLst/>
          </a:prstGeom>
          <a:solidFill>
            <a:srgbClr val="998674"/>
          </a:solidFill>
          <a:ln w="9525" cap="flat" cmpd="sng" algn="ctr">
            <a:solidFill>
              <a:schemeClr val="tx1"/>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grpSp>
        <p:nvGrpSpPr>
          <p:cNvPr id="16" name="Group 15"/>
          <p:cNvGrpSpPr>
            <a:grpSpLocks noChangeAspect="1"/>
          </p:cNvGrpSpPr>
          <p:nvPr/>
        </p:nvGrpSpPr>
        <p:grpSpPr bwMode="auto">
          <a:xfrm>
            <a:off x="3733800" y="2895600"/>
            <a:ext cx="457200" cy="856860"/>
            <a:chOff x="1152" y="3120"/>
            <a:chExt cx="384" cy="720"/>
          </a:xfrm>
        </p:grpSpPr>
        <p:sp>
          <p:nvSpPr>
            <p:cNvPr id="17" name="Freeform 16"/>
            <p:cNvSpPr>
              <a:spLocks noChangeAspect="1"/>
            </p:cNvSpPr>
            <p:nvPr/>
          </p:nvSpPr>
          <p:spPr bwMode="auto">
            <a:xfrm>
              <a:off x="1200" y="3120"/>
              <a:ext cx="288" cy="720"/>
            </a:xfrm>
            <a:custGeom>
              <a:avLst/>
              <a:gdLst>
                <a:gd name="T0" fmla="*/ 144 w 288"/>
                <a:gd name="T1" fmla="*/ 0 h 720"/>
                <a:gd name="T2" fmla="*/ 0 w 288"/>
                <a:gd name="T3" fmla="*/ 144 h 720"/>
                <a:gd name="T4" fmla="*/ 0 w 288"/>
                <a:gd name="T5" fmla="*/ 720 h 720"/>
                <a:gd name="T6" fmla="*/ 288 w 288"/>
                <a:gd name="T7" fmla="*/ 720 h 720"/>
                <a:gd name="T8" fmla="*/ 288 w 288"/>
                <a:gd name="T9" fmla="*/ 144 h 720"/>
                <a:gd name="T10" fmla="*/ 144 w 288"/>
                <a:gd name="T11" fmla="*/ 0 h 720"/>
                <a:gd name="T12" fmla="*/ 0 60000 65536"/>
                <a:gd name="T13" fmla="*/ 0 60000 65536"/>
                <a:gd name="T14" fmla="*/ 0 60000 65536"/>
                <a:gd name="T15" fmla="*/ 0 60000 65536"/>
                <a:gd name="T16" fmla="*/ 0 60000 65536"/>
                <a:gd name="T17" fmla="*/ 0 60000 65536"/>
                <a:gd name="T18" fmla="*/ 0 w 288"/>
                <a:gd name="T19" fmla="*/ 0 h 720"/>
                <a:gd name="T20" fmla="*/ 288 w 288"/>
                <a:gd name="T21" fmla="*/ 720 h 720"/>
              </a:gdLst>
              <a:ahLst/>
              <a:cxnLst>
                <a:cxn ang="T12">
                  <a:pos x="T0" y="T1"/>
                </a:cxn>
                <a:cxn ang="T13">
                  <a:pos x="T2" y="T3"/>
                </a:cxn>
                <a:cxn ang="T14">
                  <a:pos x="T4" y="T5"/>
                </a:cxn>
                <a:cxn ang="T15">
                  <a:pos x="T6" y="T7"/>
                </a:cxn>
                <a:cxn ang="T16">
                  <a:pos x="T8" y="T9"/>
                </a:cxn>
                <a:cxn ang="T17">
                  <a:pos x="T10" y="T11"/>
                </a:cxn>
              </a:cxnLst>
              <a:rect l="T18" t="T19" r="T20" b="T21"/>
              <a:pathLst>
                <a:path w="288" h="720">
                  <a:moveTo>
                    <a:pt x="144" y="0"/>
                  </a:moveTo>
                  <a:lnTo>
                    <a:pt x="0" y="144"/>
                  </a:lnTo>
                  <a:lnTo>
                    <a:pt x="0" y="720"/>
                  </a:lnTo>
                  <a:lnTo>
                    <a:pt x="288" y="720"/>
                  </a:lnTo>
                  <a:lnTo>
                    <a:pt x="288" y="144"/>
                  </a:lnTo>
                  <a:lnTo>
                    <a:pt x="144" y="0"/>
                  </a:lnTo>
                  <a:close/>
                </a:path>
              </a:pathLst>
            </a:custGeom>
            <a:solidFill>
              <a:srgbClr val="FFFF99"/>
            </a:solidFill>
            <a:ln w="9525">
              <a:solidFill>
                <a:schemeClr val="tx1"/>
              </a:solidFill>
              <a:round/>
              <a:headEnd/>
              <a:tailEnd/>
            </a:ln>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8" name="Line 16"/>
            <p:cNvSpPr>
              <a:spLocks noChangeAspect="1" noChangeShapeType="1"/>
            </p:cNvSpPr>
            <p:nvPr/>
          </p:nvSpPr>
          <p:spPr bwMode="auto">
            <a:xfrm flipH="1">
              <a:off x="1152" y="3120"/>
              <a:ext cx="192" cy="19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9" name="Line 17"/>
            <p:cNvSpPr>
              <a:spLocks noChangeAspect="1" noChangeShapeType="1"/>
            </p:cNvSpPr>
            <p:nvPr/>
          </p:nvSpPr>
          <p:spPr bwMode="auto">
            <a:xfrm>
              <a:off x="1344" y="3120"/>
              <a:ext cx="192" cy="192"/>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pic>
          <p:nvPicPr>
            <p:cNvPr id="20" name="Picture 19" descr="guard"/>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00" y="3216"/>
              <a:ext cx="308" cy="6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cxnSp>
        <p:nvCxnSpPr>
          <p:cNvPr id="23" name="Straight Connector 22"/>
          <p:cNvCxnSpPr/>
          <p:nvPr/>
        </p:nvCxnSpPr>
        <p:spPr bwMode="auto">
          <a:xfrm>
            <a:off x="2667000" y="3352800"/>
            <a:ext cx="10668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sp>
        <p:nvSpPr>
          <p:cNvPr id="24" name="Rectangle 23"/>
          <p:cNvSpPr/>
          <p:nvPr/>
        </p:nvSpPr>
        <p:spPr bwMode="auto">
          <a:xfrm>
            <a:off x="5486400" y="2971800"/>
            <a:ext cx="541337" cy="135334"/>
          </a:xfrm>
          <a:prstGeom prst="rect">
            <a:avLst/>
          </a:prstGeom>
          <a:solidFill>
            <a:srgbClr val="8B4785"/>
          </a:solidFill>
          <a:ln w="1905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5" name="Rectangle 24"/>
          <p:cNvSpPr/>
          <p:nvPr/>
        </p:nvSpPr>
        <p:spPr bwMode="auto">
          <a:xfrm>
            <a:off x="5486400" y="3276600"/>
            <a:ext cx="541337" cy="135335"/>
          </a:xfrm>
          <a:prstGeom prst="rect">
            <a:avLst/>
          </a:prstGeom>
          <a:solidFill>
            <a:schemeClr val="accent5"/>
          </a:solidFill>
          <a:ln w="1905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39" name="Oval 59"/>
          <p:cNvSpPr>
            <a:spLocks noChangeArrowheads="1"/>
          </p:cNvSpPr>
          <p:nvPr/>
        </p:nvSpPr>
        <p:spPr bwMode="auto">
          <a:xfrm flipH="1">
            <a:off x="5562600" y="3767137"/>
            <a:ext cx="111125" cy="117475"/>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40" name="Oval 60"/>
          <p:cNvSpPr>
            <a:spLocks noChangeArrowheads="1"/>
          </p:cNvSpPr>
          <p:nvPr/>
        </p:nvSpPr>
        <p:spPr bwMode="auto">
          <a:xfrm flipH="1">
            <a:off x="5732462" y="3846512"/>
            <a:ext cx="111125" cy="117475"/>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41" name="Oval 61"/>
          <p:cNvSpPr>
            <a:spLocks noChangeArrowheads="1"/>
          </p:cNvSpPr>
          <p:nvPr/>
        </p:nvSpPr>
        <p:spPr bwMode="auto">
          <a:xfrm flipH="1">
            <a:off x="5919787" y="3778250"/>
            <a:ext cx="112713" cy="117475"/>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cxnSp>
        <p:nvCxnSpPr>
          <p:cNvPr id="42" name="AutoShape 62"/>
          <p:cNvCxnSpPr>
            <a:cxnSpLocks noChangeShapeType="1"/>
            <a:stCxn id="45" idx="4"/>
            <a:endCxn id="39" idx="0"/>
          </p:cNvCxnSpPr>
          <p:nvPr/>
        </p:nvCxnSpPr>
        <p:spPr bwMode="auto">
          <a:xfrm flipH="1">
            <a:off x="5618162" y="3692525"/>
            <a:ext cx="169863" cy="74612"/>
          </a:xfrm>
          <a:prstGeom prst="straightConnector1">
            <a:avLst/>
          </a:prstGeom>
          <a:noFill/>
          <a:ln w="31750" cap="rnd">
            <a:solidFill>
              <a:srgbClr val="000000"/>
            </a:solidFill>
            <a:prstDash val="sysDot"/>
            <a:round/>
            <a:headEnd type="none" w="sm" len="sm"/>
            <a:tailEnd type="none" w="sm" len="sm"/>
          </a:ln>
          <a:extLst>
            <a:ext uri="{909E8E84-426E-40dd-AFC4-6F175D3DCCD1}">
              <a14:hiddenFill xmlns:a14="http://schemas.microsoft.com/office/drawing/2010/main" xmlns="">
                <a:noFill/>
              </a14:hiddenFill>
            </a:ext>
          </a:extLst>
        </p:spPr>
      </p:cxnSp>
      <p:cxnSp>
        <p:nvCxnSpPr>
          <p:cNvPr id="43" name="AutoShape 63"/>
          <p:cNvCxnSpPr>
            <a:cxnSpLocks noChangeShapeType="1"/>
            <a:stCxn id="45" idx="4"/>
            <a:endCxn id="40" idx="0"/>
          </p:cNvCxnSpPr>
          <p:nvPr/>
        </p:nvCxnSpPr>
        <p:spPr bwMode="auto">
          <a:xfrm>
            <a:off x="5788025" y="3692525"/>
            <a:ext cx="0" cy="153987"/>
          </a:xfrm>
          <a:prstGeom prst="straightConnector1">
            <a:avLst/>
          </a:prstGeom>
          <a:noFill/>
          <a:ln w="31750" cap="rnd">
            <a:solidFill>
              <a:srgbClr val="000000"/>
            </a:solidFill>
            <a:prstDash val="sysDot"/>
            <a:round/>
            <a:headEnd type="none" w="sm" len="sm"/>
            <a:tailEnd type="none" w="sm" len="sm"/>
          </a:ln>
          <a:extLst>
            <a:ext uri="{909E8E84-426E-40dd-AFC4-6F175D3DCCD1}">
              <a14:hiddenFill xmlns:a14="http://schemas.microsoft.com/office/drawing/2010/main" xmlns="">
                <a:noFill/>
              </a14:hiddenFill>
            </a:ext>
          </a:extLst>
        </p:spPr>
      </p:cxnSp>
      <p:cxnSp>
        <p:nvCxnSpPr>
          <p:cNvPr id="44" name="AutoShape 64"/>
          <p:cNvCxnSpPr>
            <a:cxnSpLocks noChangeShapeType="1"/>
            <a:stCxn id="45" idx="4"/>
            <a:endCxn id="41" idx="7"/>
          </p:cNvCxnSpPr>
          <p:nvPr/>
        </p:nvCxnSpPr>
        <p:spPr bwMode="auto">
          <a:xfrm>
            <a:off x="5788025" y="3692525"/>
            <a:ext cx="149225" cy="101600"/>
          </a:xfrm>
          <a:prstGeom prst="straightConnector1">
            <a:avLst/>
          </a:prstGeom>
          <a:noFill/>
          <a:ln w="31750" cap="rnd">
            <a:solidFill>
              <a:srgbClr val="000000"/>
            </a:solidFill>
            <a:prstDash val="sysDot"/>
            <a:round/>
            <a:headEnd type="none" w="sm" len="sm"/>
            <a:tailEnd type="none" w="sm" len="sm"/>
          </a:ln>
          <a:extLst>
            <a:ext uri="{909E8E84-426E-40dd-AFC4-6F175D3DCCD1}">
              <a14:hiddenFill xmlns:a14="http://schemas.microsoft.com/office/drawing/2010/main" xmlns="">
                <a:noFill/>
              </a14:hiddenFill>
            </a:ext>
          </a:extLst>
        </p:spPr>
      </p:cxnSp>
      <p:sp>
        <p:nvSpPr>
          <p:cNvPr id="45" name="Oval 65"/>
          <p:cNvSpPr>
            <a:spLocks noChangeArrowheads="1"/>
          </p:cNvSpPr>
          <p:nvPr/>
        </p:nvSpPr>
        <p:spPr bwMode="auto">
          <a:xfrm flipH="1">
            <a:off x="5730875" y="3581400"/>
            <a:ext cx="112712" cy="112712"/>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46" name="Rectangle 6"/>
          <p:cNvSpPr>
            <a:spLocks noChangeArrowheads="1"/>
          </p:cNvSpPr>
          <p:nvPr/>
        </p:nvSpPr>
        <p:spPr bwMode="auto">
          <a:xfrm>
            <a:off x="228600" y="5077361"/>
            <a:ext cx="87630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457200" marR="0" lvl="0" indent="-457200" algn="l" defTabSz="457200" rtl="0" eaLnBrk="1" fontAlgn="base" latinLnBrk="0" hangingPunct="1">
              <a:lnSpc>
                <a:spcPct val="100000"/>
              </a:lnSpc>
              <a:spcBef>
                <a:spcPct val="0"/>
              </a:spcBef>
              <a:spcAft>
                <a:spcPct val="0"/>
              </a:spcAft>
              <a:buClrTx/>
              <a:buSzTx/>
              <a:buFontTx/>
              <a:buAutoNum type="arabicPeriod"/>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Isolation</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the reference monitor is protected from tampering.</a:t>
            </a:r>
          </a:p>
          <a:p>
            <a:pPr marL="457200" marR="0" lvl="0" indent="-457200" algn="l" defTabSz="457200" rtl="0" eaLnBrk="1" fontAlgn="base" latinLnBrk="0" hangingPunct="1">
              <a:lnSpc>
                <a:spcPct val="100000"/>
              </a:lnSpc>
              <a:spcBef>
                <a:spcPct val="0"/>
              </a:spcBef>
              <a:spcAft>
                <a:spcPct val="0"/>
              </a:spcAft>
              <a:buClrTx/>
              <a:buSzTx/>
              <a:buFontTx/>
              <a:buAutoNum type="arabicPeriod"/>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Interposition</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the only way to access the objects is through the reference monitor: it can examine and/or reject each request.</a:t>
            </a:r>
          </a:p>
          <a:p>
            <a:pPr marL="457200" marR="0" lvl="0" indent="-457200" algn="l" defTabSz="457200" rtl="0" eaLnBrk="1" fontAlgn="base" latinLnBrk="0" hangingPunct="1">
              <a:lnSpc>
                <a:spcPct val="100000"/>
              </a:lnSpc>
              <a:spcBef>
                <a:spcPct val="0"/>
              </a:spcBef>
              <a:spcAft>
                <a:spcPct val="0"/>
              </a:spcAft>
              <a:buClrTx/>
              <a:buSzTx/>
              <a:buFontTx/>
              <a:buAutoNum type="arabicPeriod"/>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Authentication</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the reference monitor can identify the subject.</a:t>
            </a:r>
          </a:p>
        </p:txBody>
      </p:sp>
      <p:sp>
        <p:nvSpPr>
          <p:cNvPr id="47" name="Rectangle 6"/>
          <p:cNvSpPr>
            <a:spLocks noChangeArrowheads="1"/>
          </p:cNvSpPr>
          <p:nvPr/>
        </p:nvSpPr>
        <p:spPr bwMode="auto">
          <a:xfrm>
            <a:off x="914400" y="3810000"/>
            <a:ext cx="25908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subject</a:t>
            </a:r>
          </a:p>
        </p:txBody>
      </p:sp>
      <p:sp>
        <p:nvSpPr>
          <p:cNvPr id="50" name="Rectangle 6"/>
          <p:cNvSpPr>
            <a:spLocks noChangeArrowheads="1"/>
          </p:cNvSpPr>
          <p:nvPr/>
        </p:nvSpPr>
        <p:spPr bwMode="auto">
          <a:xfrm>
            <a:off x="1905000" y="1447800"/>
            <a:ext cx="25908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requested operation</a:t>
            </a:r>
            <a:endParaRPr kumimoji="0" lang="en-US" sz="1800" b="0" i="0" u="none" strike="noStrike" kern="1200" cap="none" spc="0" normalizeH="0" baseline="0" noProof="0" dirty="0">
              <a:ln>
                <a:noFill/>
              </a:ln>
              <a:solidFill>
                <a:srgbClr val="003367"/>
              </a:solidFill>
              <a:effectLst/>
              <a:uLnTx/>
              <a:uFillTx/>
              <a:latin typeface="Arial" charset="0"/>
              <a:ea typeface="ＭＳ Ｐゴシック" charset="0"/>
            </a:endParaRPr>
          </a:p>
        </p:txBody>
      </p:sp>
      <p:cxnSp>
        <p:nvCxnSpPr>
          <p:cNvPr id="51" name="Straight Connector 50"/>
          <p:cNvCxnSpPr>
            <a:stCxn id="50" idx="2"/>
          </p:cNvCxnSpPr>
          <p:nvPr/>
        </p:nvCxnSpPr>
        <p:spPr bwMode="auto">
          <a:xfrm>
            <a:off x="3200400" y="2155686"/>
            <a:ext cx="0" cy="1197114"/>
          </a:xfrm>
          <a:prstGeom prst="line">
            <a:avLst/>
          </a:prstGeom>
          <a:solidFill>
            <a:srgbClr val="00B8FF"/>
          </a:solidFill>
          <a:ln w="9525" cap="flat" cmpd="sng" algn="ctr">
            <a:solidFill>
              <a:schemeClr val="tx1"/>
            </a:solidFill>
            <a:prstDash val="solid"/>
            <a:round/>
            <a:headEnd type="none" w="med" len="med"/>
            <a:tailEnd type="triangle" w="med" len="med"/>
          </a:ln>
          <a:effectLst/>
        </p:spPr>
      </p:cxnSp>
      <p:sp>
        <p:nvSpPr>
          <p:cNvPr id="54" name="Rectangle 6"/>
          <p:cNvSpPr>
            <a:spLocks noChangeArrowheads="1"/>
          </p:cNvSpPr>
          <p:nvPr/>
        </p:nvSpPr>
        <p:spPr bwMode="auto">
          <a:xfrm>
            <a:off x="3962400" y="2038290"/>
            <a:ext cx="25908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“boundary”</a:t>
            </a:r>
            <a:endParaRPr kumimoji="0" lang="en-US" sz="1800" b="0"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55" name="Rectangle 6"/>
          <p:cNvSpPr>
            <a:spLocks noChangeArrowheads="1"/>
          </p:cNvSpPr>
          <p:nvPr/>
        </p:nvSpPr>
        <p:spPr bwMode="auto">
          <a:xfrm>
            <a:off x="6934200" y="2971800"/>
            <a:ext cx="16002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protected</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state/</a:t>
            </a: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objects</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cxnSp>
        <p:nvCxnSpPr>
          <p:cNvPr id="56" name="Straight Connector 55"/>
          <p:cNvCxnSpPr>
            <a:stCxn id="55" idx="1"/>
            <a:endCxn id="24" idx="3"/>
          </p:cNvCxnSpPr>
          <p:nvPr/>
        </p:nvCxnSpPr>
        <p:spPr bwMode="auto">
          <a:xfrm flipH="1" flipV="1">
            <a:off x="6027737" y="3039467"/>
            <a:ext cx="906463" cy="255499"/>
          </a:xfrm>
          <a:prstGeom prst="line">
            <a:avLst/>
          </a:prstGeom>
          <a:solidFill>
            <a:srgbClr val="00B8FF"/>
          </a:solidFill>
          <a:ln w="9525" cap="flat" cmpd="sng" algn="ctr">
            <a:solidFill>
              <a:schemeClr val="tx1"/>
            </a:solidFill>
            <a:prstDash val="solid"/>
            <a:round/>
            <a:headEnd type="none" w="med" len="med"/>
            <a:tailEnd type="triangle" w="med" len="med"/>
          </a:ln>
          <a:effectLst/>
        </p:spPr>
      </p:cxnSp>
      <p:cxnSp>
        <p:nvCxnSpPr>
          <p:cNvPr id="59" name="Straight Connector 58"/>
          <p:cNvCxnSpPr>
            <a:stCxn id="55" idx="1"/>
            <a:endCxn id="25" idx="3"/>
          </p:cNvCxnSpPr>
          <p:nvPr/>
        </p:nvCxnSpPr>
        <p:spPr bwMode="auto">
          <a:xfrm flipH="1">
            <a:off x="6027737" y="3294966"/>
            <a:ext cx="906463" cy="49302"/>
          </a:xfrm>
          <a:prstGeom prst="line">
            <a:avLst/>
          </a:prstGeom>
          <a:solidFill>
            <a:srgbClr val="00B8FF"/>
          </a:solidFill>
          <a:ln w="9525" cap="flat" cmpd="sng" algn="ctr">
            <a:solidFill>
              <a:schemeClr val="tx1"/>
            </a:solidFill>
            <a:prstDash val="solid"/>
            <a:round/>
            <a:headEnd type="none" w="med" len="med"/>
            <a:tailEnd type="triangle" w="med" len="med"/>
          </a:ln>
          <a:effectLst/>
        </p:spPr>
      </p:cxnSp>
      <p:cxnSp>
        <p:nvCxnSpPr>
          <p:cNvPr id="66" name="Straight Connector 65"/>
          <p:cNvCxnSpPr>
            <a:stCxn id="55" idx="1"/>
          </p:cNvCxnSpPr>
          <p:nvPr/>
        </p:nvCxnSpPr>
        <p:spPr bwMode="auto">
          <a:xfrm flipH="1">
            <a:off x="6096000" y="3294966"/>
            <a:ext cx="838200" cy="362634"/>
          </a:xfrm>
          <a:prstGeom prst="line">
            <a:avLst/>
          </a:prstGeom>
          <a:solidFill>
            <a:srgbClr val="00B8FF"/>
          </a:solidFill>
          <a:ln w="9525" cap="flat" cmpd="sng" algn="ctr">
            <a:solidFill>
              <a:schemeClr val="tx1"/>
            </a:solidFill>
            <a:prstDash val="solid"/>
            <a:round/>
            <a:headEnd type="none" w="med" len="med"/>
            <a:tailEnd type="triangle" w="med" len="med"/>
          </a:ln>
          <a:effectLst/>
        </p:spPr>
      </p:cxnSp>
      <p:sp>
        <p:nvSpPr>
          <p:cNvPr id="69" name="Rectangle 6"/>
          <p:cNvSpPr>
            <a:spLocks noChangeArrowheads="1"/>
          </p:cNvSpPr>
          <p:nvPr/>
        </p:nvSpPr>
        <p:spPr bwMode="auto">
          <a:xfrm>
            <a:off x="4114800" y="3733800"/>
            <a:ext cx="1143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program</a:t>
            </a:r>
            <a:endParaRPr kumimoji="0" lang="en-US" sz="1800" b="0" i="0" u="none" strike="noStrike" kern="1200" cap="none" spc="0" normalizeH="0" baseline="0" noProof="0" dirty="0">
              <a:ln>
                <a:noFill/>
              </a:ln>
              <a:solidFill>
                <a:srgbClr val="003367"/>
              </a:solidFill>
              <a:effectLst/>
              <a:uLnTx/>
              <a:uFillTx/>
              <a:latin typeface="Arial" charset="0"/>
              <a:ea typeface="ＭＳ Ｐゴシック" charset="0"/>
            </a:endParaRPr>
          </a:p>
        </p:txBody>
      </p:sp>
      <p:pic>
        <p:nvPicPr>
          <p:cNvPr id="49" name="Picture 48"/>
          <p:cNvPicPr>
            <a:picLocks noChangeAspect="1"/>
          </p:cNvPicPr>
          <p:nvPr/>
        </p:nvPicPr>
        <p:blipFill>
          <a:blip r:embed="rId3"/>
          <a:stretch>
            <a:fillRect/>
          </a:stretch>
        </p:blipFill>
        <p:spPr>
          <a:xfrm>
            <a:off x="0" y="1828800"/>
            <a:ext cx="2057400" cy="1371600"/>
          </a:xfrm>
          <a:prstGeom prst="rect">
            <a:avLst/>
          </a:prstGeom>
        </p:spPr>
      </p:pic>
      <p:cxnSp>
        <p:nvCxnSpPr>
          <p:cNvPr id="3" name="Curved Connector 2"/>
          <p:cNvCxnSpPr>
            <a:stCxn id="49" idx="3"/>
            <a:endCxn id="13" idx="0"/>
          </p:cNvCxnSpPr>
          <p:nvPr/>
        </p:nvCxnSpPr>
        <p:spPr bwMode="auto">
          <a:xfrm>
            <a:off x="2057400" y="2514600"/>
            <a:ext cx="496102" cy="624240"/>
          </a:xfrm>
          <a:prstGeom prst="curvedConnector2">
            <a:avLst/>
          </a:prstGeom>
          <a:solidFill>
            <a:srgbClr val="00B8FF"/>
          </a:solidFill>
          <a:ln w="9525" cap="flat" cmpd="sng" algn="ctr">
            <a:solidFill>
              <a:schemeClr val="tx1"/>
            </a:solidFill>
            <a:prstDash val="solid"/>
            <a:round/>
            <a:headEnd type="none" w="med" len="med"/>
            <a:tailEnd type="arrow"/>
          </a:ln>
          <a:effectLst/>
        </p:spPr>
      </p:cxnSp>
      <p:sp>
        <p:nvSpPr>
          <p:cNvPr id="53" name="Rectangle 6"/>
          <p:cNvSpPr>
            <a:spLocks noChangeArrowheads="1"/>
          </p:cNvSpPr>
          <p:nvPr/>
        </p:nvSpPr>
        <p:spPr bwMode="auto">
          <a:xfrm>
            <a:off x="2362200" y="4343400"/>
            <a:ext cx="1143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guard</a:t>
            </a:r>
            <a:endParaRPr kumimoji="0" lang="en-US" sz="1800" b="0" i="0" u="none" strike="noStrike" kern="1200" cap="none" spc="0" normalizeH="0" baseline="0" noProof="0" dirty="0">
              <a:ln>
                <a:noFill/>
              </a:ln>
              <a:solidFill>
                <a:srgbClr val="003367"/>
              </a:solidFill>
              <a:effectLst/>
              <a:uLnTx/>
              <a:uFillTx/>
              <a:latin typeface="Arial" charset="0"/>
              <a:ea typeface="ＭＳ Ｐゴシック" charset="0"/>
            </a:endParaRPr>
          </a:p>
        </p:txBody>
      </p:sp>
      <p:cxnSp>
        <p:nvCxnSpPr>
          <p:cNvPr id="57" name="Curved Connector 56"/>
          <p:cNvCxnSpPr>
            <a:stCxn id="53" idx="0"/>
            <a:endCxn id="17" idx="2"/>
          </p:cNvCxnSpPr>
          <p:nvPr/>
        </p:nvCxnSpPr>
        <p:spPr bwMode="auto">
          <a:xfrm rot="5400000" flipH="1" flipV="1">
            <a:off x="3066855" y="3619305"/>
            <a:ext cx="590940" cy="857250"/>
          </a:xfrm>
          <a:prstGeom prst="curvedConnector4">
            <a:avLst>
              <a:gd name="adj1" fmla="val 50000"/>
              <a:gd name="adj2" fmla="val 45186"/>
            </a:avLst>
          </a:prstGeom>
          <a:solidFill>
            <a:srgbClr val="00B8FF"/>
          </a:solidFill>
          <a:ln w="9525" cap="flat" cmpd="sng" algn="ctr">
            <a:solidFill>
              <a:schemeClr val="tx1"/>
            </a:solidFill>
            <a:prstDash val="solid"/>
            <a:round/>
            <a:headEnd type="none" w="med" len="med"/>
            <a:tailEnd type="arrow"/>
          </a:ln>
          <a:effectLst/>
        </p:spPr>
      </p:cxnSp>
      <p:sp>
        <p:nvSpPr>
          <p:cNvPr id="58" name="Rectangle 6"/>
          <p:cNvSpPr>
            <a:spLocks noChangeArrowheads="1"/>
          </p:cNvSpPr>
          <p:nvPr/>
        </p:nvSpPr>
        <p:spPr bwMode="auto">
          <a:xfrm>
            <a:off x="-304800" y="3048000"/>
            <a:ext cx="25908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identity</a:t>
            </a:r>
          </a:p>
        </p:txBody>
      </p:sp>
      <p:sp>
        <p:nvSpPr>
          <p:cNvPr id="60" name="Rectangle 59"/>
          <p:cNvSpPr/>
          <p:nvPr/>
        </p:nvSpPr>
        <p:spPr>
          <a:xfrm rot="21428047">
            <a:off x="550558" y="2339399"/>
            <a:ext cx="1126535" cy="406265"/>
          </a:xfrm>
          <a:prstGeom prst="rect">
            <a:avLst/>
          </a:prstGeom>
        </p:spPr>
        <p:txBody>
          <a:bodyPr wrap="square">
            <a:sp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36A6"/>
                </a:solidFill>
                <a:effectLst/>
                <a:uLnTx/>
                <a:uFillTx/>
                <a:latin typeface="Lucida Calligraphy"/>
                <a:ea typeface="ＭＳ Ｐゴシック" charset="0"/>
                <a:cs typeface="Lucida Calligraphy"/>
              </a:rPr>
              <a:t>Alice</a:t>
            </a:r>
            <a:endParaRPr kumimoji="0" lang="en-US" sz="4400" b="0" i="0" u="none" strike="noStrike" kern="0" cap="none" spc="0" normalizeH="0" baseline="0" noProof="0" dirty="0">
              <a:ln>
                <a:noFill/>
              </a:ln>
              <a:solidFill>
                <a:srgbClr val="0036A6"/>
              </a:solidFill>
              <a:effectLst/>
              <a:uLnTx/>
              <a:uFillTx/>
              <a:latin typeface="Lucida Calligraphy"/>
              <a:ea typeface="ＭＳ Ｐゴシック" charset="0"/>
              <a:cs typeface="Lucida Calligraphy"/>
            </a:endParaRPr>
          </a:p>
        </p:txBody>
      </p:sp>
    </p:spTree>
    <p:extLst>
      <p:ext uri="{BB962C8B-B14F-4D97-AF65-F5344CB8AC3E}">
        <p14:creationId xmlns:p14="http://schemas.microsoft.com/office/powerpoint/2010/main" val="232426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r>
              <a:rPr lang="en-US" dirty="0">
                <a:latin typeface="Arial" charset="0"/>
                <a:ea typeface="ＭＳ Ｐゴシック" charset="0"/>
                <a:cs typeface="Arial" charset="0"/>
              </a:rPr>
              <a:t>Identity in an OS (Unix)</a:t>
            </a:r>
          </a:p>
        </p:txBody>
      </p:sp>
      <p:sp>
        <p:nvSpPr>
          <p:cNvPr id="86018" name="Content Placeholder 3"/>
          <p:cNvSpPr>
            <a:spLocks noGrp="1"/>
          </p:cNvSpPr>
          <p:nvPr>
            <p:ph idx="1"/>
          </p:nvPr>
        </p:nvSpPr>
        <p:spPr>
          <a:xfrm>
            <a:off x="2819400" y="1527175"/>
            <a:ext cx="5638800" cy="3425825"/>
          </a:xfrm>
        </p:spPr>
        <p:txBody>
          <a:bodyPr/>
          <a:lstStyle/>
          <a:p>
            <a:r>
              <a:rPr lang="en-US" sz="2000" b="0" dirty="0">
                <a:latin typeface="Arial" charset="0"/>
                <a:ea typeface="ＭＳ Ｐゴシック" charset="0"/>
                <a:cs typeface="Arial" charset="0"/>
              </a:rPr>
              <a:t>Every process has a </a:t>
            </a:r>
            <a:r>
              <a:rPr lang="en-US" sz="2000" dirty="0">
                <a:solidFill>
                  <a:schemeClr val="accent2"/>
                </a:solidFill>
                <a:latin typeface="Arial" charset="0"/>
                <a:ea typeface="ＭＳ Ｐゴシック" charset="0"/>
                <a:cs typeface="Arial" charset="0"/>
              </a:rPr>
              <a:t>security</a:t>
            </a:r>
            <a:r>
              <a:rPr lang="en-US" sz="2000" b="0" dirty="0">
                <a:latin typeface="Arial" charset="0"/>
                <a:ea typeface="ＭＳ Ｐゴシック" charset="0"/>
                <a:cs typeface="Arial" charset="0"/>
              </a:rPr>
              <a:t> </a:t>
            </a:r>
            <a:r>
              <a:rPr lang="en-US" sz="2000" dirty="0">
                <a:solidFill>
                  <a:schemeClr val="accent2"/>
                </a:solidFill>
                <a:latin typeface="Arial" charset="0"/>
                <a:ea typeface="ＭＳ Ｐゴシック" charset="0"/>
                <a:cs typeface="Arial" charset="0"/>
              </a:rPr>
              <a:t>label</a:t>
            </a:r>
            <a:r>
              <a:rPr lang="en-US" sz="2000" b="0" dirty="0">
                <a:latin typeface="Arial" charset="0"/>
                <a:ea typeface="ＭＳ Ｐゴシック" charset="0"/>
                <a:cs typeface="Arial" charset="0"/>
              </a:rPr>
              <a:t> that governs access rights granted to it by kernel.</a:t>
            </a:r>
          </a:p>
          <a:p>
            <a:r>
              <a:rPr lang="en-US" sz="2000" b="0" u="sng" dirty="0">
                <a:latin typeface="Arial" charset="0"/>
                <a:ea typeface="ＭＳ Ｐゴシック" charset="0"/>
                <a:cs typeface="Arial" charset="0"/>
              </a:rPr>
              <a:t>Abstractly</a:t>
            </a:r>
            <a:r>
              <a:rPr lang="en-US" sz="2000" b="0" dirty="0">
                <a:latin typeface="Arial" charset="0"/>
                <a:ea typeface="ＭＳ Ｐゴシック" charset="0"/>
                <a:cs typeface="Arial" charset="0"/>
              </a:rPr>
              <a:t>: the label is a list of named </a:t>
            </a:r>
            <a:r>
              <a:rPr lang="en-US" sz="2000" dirty="0">
                <a:solidFill>
                  <a:srgbClr val="651222"/>
                </a:solidFill>
                <a:latin typeface="Arial" charset="0"/>
                <a:ea typeface="ＭＳ Ｐゴシック" charset="0"/>
                <a:cs typeface="Arial" charset="0"/>
              </a:rPr>
              <a:t>attributes</a:t>
            </a:r>
            <a:r>
              <a:rPr lang="en-US" sz="2000" b="0" dirty="0">
                <a:latin typeface="Arial" charset="0"/>
                <a:ea typeface="ＭＳ Ｐゴシック" charset="0"/>
                <a:cs typeface="Arial" charset="0"/>
              </a:rPr>
              <a:t> and values.  An OS defines a space of attributes and their interpretation.</a:t>
            </a:r>
          </a:p>
          <a:p>
            <a:r>
              <a:rPr lang="en-US" sz="2000" b="0" dirty="0">
                <a:latin typeface="Arial" charset="0"/>
                <a:ea typeface="ＭＳ Ｐゴシック" charset="0"/>
                <a:cs typeface="Arial" charset="0"/>
              </a:rPr>
              <a:t>Some attributes and values represent an </a:t>
            </a:r>
            <a:r>
              <a:rPr lang="en-US" sz="2000" dirty="0">
                <a:solidFill>
                  <a:srgbClr val="651222"/>
                </a:solidFill>
                <a:latin typeface="Arial" charset="0"/>
                <a:ea typeface="ＭＳ Ｐゴシック" charset="0"/>
                <a:cs typeface="Arial" charset="0"/>
              </a:rPr>
              <a:t>identity</a:t>
            </a:r>
            <a:r>
              <a:rPr lang="en-US" sz="2000" b="0" dirty="0">
                <a:latin typeface="Arial" charset="0"/>
                <a:ea typeface="ＭＳ Ｐゴシック" charset="0"/>
                <a:cs typeface="Arial" charset="0"/>
              </a:rPr>
              <a:t> bound to the process.</a:t>
            </a:r>
          </a:p>
          <a:p>
            <a:r>
              <a:rPr lang="en-US" sz="2000" dirty="0">
                <a:latin typeface="Arial" charset="0"/>
                <a:ea typeface="ＭＳ Ｐゴシック" charset="0"/>
                <a:cs typeface="Arial" charset="0"/>
              </a:rPr>
              <a:t>Unix</a:t>
            </a:r>
            <a:r>
              <a:rPr lang="en-US" sz="2000" b="0" dirty="0">
                <a:latin typeface="Arial" charset="0"/>
                <a:ea typeface="ＭＳ Ｐゴシック" charset="0"/>
                <a:cs typeface="Arial" charset="0"/>
              </a:rPr>
              <a:t>: e.g., </a:t>
            </a:r>
            <a:r>
              <a:rPr lang="en-US" sz="2000" dirty="0" err="1">
                <a:solidFill>
                  <a:srgbClr val="800000"/>
                </a:solidFill>
                <a:latin typeface="Arial" charset="0"/>
                <a:ea typeface="ＭＳ Ｐゴシック" charset="0"/>
                <a:cs typeface="Arial" charset="0"/>
              </a:rPr>
              <a:t>userID</a:t>
            </a:r>
            <a:r>
              <a:rPr lang="en-US" sz="2000" b="0" dirty="0">
                <a:latin typeface="Arial" charset="0"/>
                <a:ea typeface="ＭＳ Ｐゴシック" charset="0"/>
                <a:cs typeface="Arial" charset="0"/>
              </a:rPr>
              <a:t>: </a:t>
            </a:r>
            <a:r>
              <a:rPr lang="en-US" sz="2000" b="0" dirty="0" err="1">
                <a:latin typeface="Arial" charset="0"/>
                <a:ea typeface="ＭＳ Ｐゴシック" charset="0"/>
                <a:cs typeface="Arial" charset="0"/>
              </a:rPr>
              <a:t>uid</a:t>
            </a:r>
            <a:endParaRPr lang="en-US" sz="2000" b="0" dirty="0">
              <a:latin typeface="Arial" charset="0"/>
              <a:ea typeface="ＭＳ Ｐゴシック" charset="0"/>
              <a:cs typeface="Arial" charset="0"/>
            </a:endParaRPr>
          </a:p>
        </p:txBody>
      </p:sp>
      <p:sp>
        <p:nvSpPr>
          <p:cNvPr id="2" name="Rectangle 1"/>
          <p:cNvSpPr/>
          <p:nvPr/>
        </p:nvSpPr>
        <p:spPr>
          <a:xfrm>
            <a:off x="838200" y="5830669"/>
            <a:ext cx="7696200" cy="646331"/>
          </a:xfrm>
          <a:prstGeom prst="rect">
            <a:avLst/>
          </a:prstGeom>
        </p:spPr>
        <p:txBody>
          <a:bodyPr wrap="square">
            <a:spAutoFit/>
          </a:bodyPr>
          <a:lstStyle/>
          <a:p>
            <a:pPr defTabSz="457200">
              <a:buClr>
                <a:srgbClr val="000000"/>
              </a:buClr>
              <a:buSzPct val="100000"/>
            </a:pPr>
            <a:r>
              <a:rPr lang="en-US" sz="1800" dirty="0">
                <a:solidFill>
                  <a:srgbClr val="0000FF"/>
                </a:solidFill>
              </a:rPr>
              <a:t>There is a special </a:t>
            </a:r>
            <a:r>
              <a:rPr lang="en-US" sz="1800" b="1" dirty="0">
                <a:solidFill>
                  <a:srgbClr val="0000FF"/>
                </a:solidFill>
              </a:rPr>
              <a:t>administrator</a:t>
            </a:r>
            <a:r>
              <a:rPr lang="en-US" sz="1800" dirty="0">
                <a:solidFill>
                  <a:srgbClr val="0000FF"/>
                </a:solidFill>
              </a:rPr>
              <a:t> </a:t>
            </a:r>
            <a:r>
              <a:rPr lang="en-US" sz="1800" dirty="0" err="1">
                <a:solidFill>
                  <a:srgbClr val="0000FF"/>
                </a:solidFill>
              </a:rPr>
              <a:t>uid</a:t>
            </a:r>
            <a:r>
              <a:rPr lang="en-US" sz="1800" dirty="0">
                <a:solidFill>
                  <a:srgbClr val="0000FF"/>
                </a:solidFill>
              </a:rPr>
              <a:t>==0 called </a:t>
            </a:r>
            <a:r>
              <a:rPr lang="en-US" sz="1800" b="1" dirty="0">
                <a:solidFill>
                  <a:srgbClr val="0000FF"/>
                </a:solidFill>
              </a:rPr>
              <a:t>root</a:t>
            </a:r>
            <a:r>
              <a:rPr lang="en-US" sz="1800" dirty="0">
                <a:solidFill>
                  <a:srgbClr val="0000FF"/>
                </a:solidFill>
              </a:rPr>
              <a:t> or </a:t>
            </a:r>
            <a:r>
              <a:rPr lang="en-US" sz="1800" b="1" dirty="0" err="1">
                <a:solidFill>
                  <a:srgbClr val="800000"/>
                </a:solidFill>
              </a:rPr>
              <a:t>superuser</a:t>
            </a:r>
            <a:r>
              <a:rPr lang="en-US" sz="1800" dirty="0">
                <a:solidFill>
                  <a:srgbClr val="800000"/>
                </a:solidFill>
              </a:rPr>
              <a:t> </a:t>
            </a:r>
            <a:r>
              <a:rPr lang="en-US" sz="1800" dirty="0">
                <a:solidFill>
                  <a:srgbClr val="0000FF"/>
                </a:solidFill>
              </a:rPr>
              <a:t>or </a:t>
            </a:r>
            <a:r>
              <a:rPr lang="en-US" sz="1800" b="1" dirty="0" err="1">
                <a:solidFill>
                  <a:srgbClr val="0000FF"/>
                </a:solidFill>
              </a:rPr>
              <a:t>su</a:t>
            </a:r>
            <a:r>
              <a:rPr lang="en-US" sz="1800" b="1" dirty="0">
                <a:solidFill>
                  <a:srgbClr val="0000FF"/>
                </a:solidFill>
              </a:rPr>
              <a:t>.</a:t>
            </a:r>
          </a:p>
          <a:p>
            <a:pPr defTabSz="457200">
              <a:buClr>
                <a:srgbClr val="000000"/>
              </a:buClr>
              <a:buSzPct val="100000"/>
            </a:pPr>
            <a:r>
              <a:rPr lang="en-US" sz="1800" b="1" dirty="0">
                <a:solidFill>
                  <a:srgbClr val="0000FF"/>
                </a:solidFill>
              </a:rPr>
              <a:t>Root</a:t>
            </a:r>
            <a:r>
              <a:rPr lang="en-US" sz="1800" dirty="0">
                <a:solidFill>
                  <a:srgbClr val="0000FF"/>
                </a:solidFill>
              </a:rPr>
              <a:t> “can do anything”: normal access checks do not apply to root.</a:t>
            </a:r>
          </a:p>
        </p:txBody>
      </p:sp>
      <p:sp>
        <p:nvSpPr>
          <p:cNvPr id="30" name="Rectangle 29"/>
          <p:cNvSpPr/>
          <p:nvPr/>
        </p:nvSpPr>
        <p:spPr bwMode="auto">
          <a:xfrm>
            <a:off x="1004196" y="1828799"/>
            <a:ext cx="1294504" cy="2336800"/>
          </a:xfrm>
          <a:prstGeom prst="rect">
            <a:avLst/>
          </a:prstGeom>
          <a:solidFill>
            <a:sysClr val="window" lastClr="FFFFFF">
              <a:lumMod val="50000"/>
            </a:sysClr>
          </a:solidFill>
          <a:ln w="19050" cap="flat" cmpd="sng" algn="ctr">
            <a:solidFill>
              <a:srgbClr val="003367"/>
            </a:solidFill>
            <a:prstDash val="solid"/>
            <a:round/>
            <a:headEnd type="none" w="med" len="med"/>
            <a:tailEnd type="none" w="med" len="med"/>
          </a:ln>
          <a:effectLst/>
        </p:spPr>
        <p:txBody>
          <a:bodyPr/>
          <a:lstStyle/>
          <a:p>
            <a:pPr defTabSz="457200" fontAlgn="auto">
              <a:spcBef>
                <a:spcPts val="0"/>
              </a:spcBef>
              <a:spcAft>
                <a:spcPts val="0"/>
              </a:spcAft>
              <a:buClr>
                <a:srgbClr val="000000"/>
              </a:buClr>
              <a:buSzPct val="100000"/>
              <a:buFont typeface="Times New Roman" pitchFamily="16" charset="0"/>
              <a:buNone/>
              <a:defRPr/>
            </a:pPr>
            <a:endParaRPr lang="en-US" sz="1800" kern="0">
              <a:solidFill>
                <a:sysClr val="windowText" lastClr="000000"/>
              </a:solidFill>
              <a:cs typeface="Arial" charset="0"/>
            </a:endParaRPr>
          </a:p>
        </p:txBody>
      </p:sp>
      <p:grpSp>
        <p:nvGrpSpPr>
          <p:cNvPr id="31" name="Group 9"/>
          <p:cNvGrpSpPr>
            <a:grpSpLocks/>
          </p:cNvGrpSpPr>
          <p:nvPr/>
        </p:nvGrpSpPr>
        <p:grpSpPr bwMode="auto">
          <a:xfrm>
            <a:off x="1267738" y="2023532"/>
            <a:ext cx="767422" cy="767574"/>
            <a:chOff x="4480" y="2017"/>
            <a:chExt cx="576" cy="576"/>
          </a:xfrm>
        </p:grpSpPr>
        <p:sp>
          <p:nvSpPr>
            <p:cNvPr id="32" name="Oval 10"/>
            <p:cNvSpPr>
              <a:spLocks noChangeArrowheads="1"/>
            </p:cNvSpPr>
            <p:nvPr/>
          </p:nvSpPr>
          <p:spPr bwMode="auto">
            <a:xfrm>
              <a:off x="4480" y="2017"/>
              <a:ext cx="576" cy="576"/>
            </a:xfrm>
            <a:prstGeom prst="ellipse">
              <a:avLst/>
            </a:prstGeom>
            <a:solidFill>
              <a:srgbClr val="800080"/>
            </a:solidFill>
            <a:ln w="12700">
              <a:solidFill>
                <a:srgbClr val="0000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33" name="AutoShape 11"/>
            <p:cNvSpPr>
              <a:spLocks noChangeArrowheads="1"/>
            </p:cNvSpPr>
            <p:nvPr/>
          </p:nvSpPr>
          <p:spPr bwMode="auto">
            <a:xfrm flipH="1">
              <a:off x="4680" y="2144"/>
              <a:ext cx="197" cy="336"/>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34" name="AutoShape 12"/>
            <p:cNvSpPr>
              <a:spLocks noChangeArrowheads="1"/>
            </p:cNvSpPr>
            <p:nvPr/>
          </p:nvSpPr>
          <p:spPr bwMode="auto">
            <a:xfrm rot="-8460389">
              <a:off x="4505" y="2094"/>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defTabSz="914400" fontAlgn="auto">
                <a:spcBef>
                  <a:spcPts val="0"/>
                </a:spcBef>
                <a:spcAft>
                  <a:spcPts val="0"/>
                </a:spcAft>
                <a:defRPr/>
              </a:pPr>
              <a:endParaRPr lang="en-US" sz="1800" kern="0">
                <a:solidFill>
                  <a:srgbClr val="000000"/>
                </a:solidFill>
              </a:endParaRPr>
            </a:p>
          </p:txBody>
        </p:sp>
      </p:grpSp>
      <p:sp>
        <p:nvSpPr>
          <p:cNvPr id="35" name="Snip Single Corner Rectangle 34"/>
          <p:cNvSpPr/>
          <p:nvPr/>
        </p:nvSpPr>
        <p:spPr bwMode="auto">
          <a:xfrm flipH="1">
            <a:off x="1222186" y="2997199"/>
            <a:ext cx="858525" cy="973667"/>
          </a:xfrm>
          <a:prstGeom prst="snip1Rect">
            <a:avLst/>
          </a:prstGeom>
          <a:solidFill>
            <a:srgbClr val="998674"/>
          </a:solidFill>
          <a:ln w="9525" cap="flat" cmpd="sng" algn="ctr">
            <a:solidFill>
              <a:schemeClr val="tx1"/>
            </a:solidFill>
            <a:prstDash val="solid"/>
            <a:round/>
            <a:headEnd type="none" w="med" len="med"/>
            <a:tailEnd type="none" w="med" len="med"/>
          </a:ln>
          <a:effectLst/>
        </p:spPr>
        <p:txBody>
          <a:bodyPr/>
          <a:lstStyle/>
          <a:p>
            <a:pPr defTabSz="457200">
              <a:buClr>
                <a:srgbClr val="000000"/>
              </a:buClr>
              <a:buSzPct val="100000"/>
              <a:buFont typeface="Times New Roman" pitchFamily="16" charset="0"/>
              <a:buNone/>
              <a:defRPr/>
            </a:pPr>
            <a:endParaRPr lang="en-US" sz="1800">
              <a:solidFill>
                <a:prstClr val="white"/>
              </a:solidFill>
              <a:cs typeface="Arial" charset="0"/>
            </a:endParaRPr>
          </a:p>
        </p:txBody>
      </p:sp>
      <p:sp>
        <p:nvSpPr>
          <p:cNvPr id="37" name="Rectangle 36"/>
          <p:cNvSpPr/>
          <p:nvPr/>
        </p:nvSpPr>
        <p:spPr bwMode="auto">
          <a:xfrm>
            <a:off x="1004196" y="4262965"/>
            <a:ext cx="1294504" cy="389467"/>
          </a:xfrm>
          <a:prstGeom prst="rect">
            <a:avLst/>
          </a:prstGeom>
          <a:solidFill>
            <a:srgbClr val="AED6FF"/>
          </a:solidFill>
          <a:ln w="19050" cap="flat" cmpd="sng" algn="ctr">
            <a:solidFill>
              <a:srgbClr val="003367"/>
            </a:solidFill>
            <a:prstDash val="solid"/>
            <a:round/>
            <a:headEnd type="none" w="med" len="med"/>
            <a:tailEnd type="none" w="med" len="med"/>
          </a:ln>
          <a:effectLst/>
        </p:spPr>
        <p:txBody>
          <a:bodyPr/>
          <a:lstStyle/>
          <a:p>
            <a:pPr defTabSz="457200" fontAlgn="auto">
              <a:spcBef>
                <a:spcPts val="0"/>
              </a:spcBef>
              <a:spcAft>
                <a:spcPts val="0"/>
              </a:spcAft>
              <a:buClr>
                <a:srgbClr val="000000"/>
              </a:buClr>
              <a:buSzPct val="100000"/>
              <a:buFont typeface="Times New Roman" pitchFamily="16" charset="0"/>
              <a:buNone/>
            </a:pPr>
            <a:endParaRPr lang="en-US" sz="1800" kern="0">
              <a:solidFill>
                <a:sysClr val="windowText" lastClr="000000"/>
              </a:solidFill>
              <a:cs typeface="Arial" charset="0"/>
            </a:endParaRPr>
          </a:p>
        </p:txBody>
      </p:sp>
      <p:sp>
        <p:nvSpPr>
          <p:cNvPr id="15" name="Rectangle 14"/>
          <p:cNvSpPr/>
          <p:nvPr/>
        </p:nvSpPr>
        <p:spPr>
          <a:xfrm>
            <a:off x="990600" y="4296719"/>
            <a:ext cx="1752600" cy="334707"/>
          </a:xfrm>
          <a:prstGeom prst="rect">
            <a:avLst/>
          </a:prstGeom>
        </p:spPr>
        <p:txBody>
          <a:bodyPr wrap="square">
            <a:spAutoFit/>
          </a:bodyPr>
          <a:lstStyle/>
          <a:p>
            <a:pPr defTabSz="914400" fontAlgn="auto">
              <a:lnSpc>
                <a:spcPct val="85000"/>
              </a:lnSpc>
              <a:spcBef>
                <a:spcPts val="0"/>
              </a:spcBef>
              <a:spcAft>
                <a:spcPts val="0"/>
              </a:spcAft>
              <a:defRPr/>
            </a:pPr>
            <a:r>
              <a:rPr lang="en-US" sz="1800" b="1" kern="0" dirty="0" err="1">
                <a:solidFill>
                  <a:srgbClr val="003367"/>
                </a:solidFill>
              </a:rPr>
              <a:t>uid</a:t>
            </a:r>
            <a:r>
              <a:rPr lang="en-US" sz="1800" b="1" kern="0" dirty="0">
                <a:solidFill>
                  <a:srgbClr val="003367"/>
                </a:solidFill>
              </a:rPr>
              <a:t>=“</a:t>
            </a:r>
            <a:r>
              <a:rPr lang="en-US" sz="1800" b="1" kern="0" dirty="0" err="1">
                <a:solidFill>
                  <a:srgbClr val="003367"/>
                </a:solidFill>
              </a:rPr>
              <a:t>alice</a:t>
            </a:r>
            <a:r>
              <a:rPr lang="en-US" sz="1800" b="1" kern="0" dirty="0">
                <a:solidFill>
                  <a:srgbClr val="003367"/>
                </a:solidFill>
              </a:rPr>
              <a:t>”</a:t>
            </a:r>
            <a:endParaRPr lang="en-US" sz="3200" b="1" kern="0" dirty="0">
              <a:solidFill>
                <a:srgbClr val="003367"/>
              </a:solidFill>
            </a:endParaRPr>
          </a:p>
        </p:txBody>
      </p:sp>
      <p:grpSp>
        <p:nvGrpSpPr>
          <p:cNvPr id="40" name="Group 11"/>
          <p:cNvGrpSpPr>
            <a:grpSpLocks/>
          </p:cNvGrpSpPr>
          <p:nvPr/>
        </p:nvGrpSpPr>
        <p:grpSpPr bwMode="auto">
          <a:xfrm>
            <a:off x="4038600" y="4724400"/>
            <a:ext cx="635890" cy="778254"/>
            <a:chOff x="1970088" y="3170238"/>
            <a:chExt cx="1152525" cy="2058987"/>
          </a:xfrm>
        </p:grpSpPr>
        <p:sp>
          <p:nvSpPr>
            <p:cNvPr id="41" name="Line 2"/>
            <p:cNvSpPr>
              <a:spLocks noChangeShapeType="1"/>
            </p:cNvSpPr>
            <p:nvPr/>
          </p:nvSpPr>
          <p:spPr bwMode="auto">
            <a:xfrm>
              <a:off x="2427657" y="3627234"/>
              <a:ext cx="0" cy="913989"/>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defTabSz="457200">
                <a:defRPr/>
              </a:pPr>
              <a:endParaRPr lang="en-US">
                <a:solidFill>
                  <a:prstClr val="white"/>
                </a:solidFill>
              </a:endParaRPr>
            </a:p>
          </p:txBody>
        </p:sp>
        <p:sp>
          <p:nvSpPr>
            <p:cNvPr id="42" name="Line 3"/>
            <p:cNvSpPr>
              <a:spLocks noChangeShapeType="1"/>
            </p:cNvSpPr>
            <p:nvPr/>
          </p:nvSpPr>
          <p:spPr bwMode="auto">
            <a:xfrm flipV="1">
              <a:off x="2200592" y="4541224"/>
              <a:ext cx="227065" cy="68800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defTabSz="457200">
                <a:defRPr/>
              </a:pPr>
              <a:endParaRPr lang="en-US">
                <a:solidFill>
                  <a:prstClr val="white"/>
                </a:solidFill>
              </a:endParaRPr>
            </a:p>
          </p:txBody>
        </p:sp>
        <p:sp>
          <p:nvSpPr>
            <p:cNvPr id="43" name="Line 4"/>
            <p:cNvSpPr>
              <a:spLocks noChangeShapeType="1"/>
            </p:cNvSpPr>
            <p:nvPr/>
          </p:nvSpPr>
          <p:spPr bwMode="auto">
            <a:xfrm flipH="1" flipV="1">
              <a:off x="2427657" y="4541224"/>
              <a:ext cx="230506" cy="68800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defTabSz="457200">
                <a:defRPr/>
              </a:pPr>
              <a:endParaRPr lang="en-US">
                <a:solidFill>
                  <a:prstClr val="white"/>
                </a:solidFill>
              </a:endParaRPr>
            </a:p>
          </p:txBody>
        </p:sp>
        <p:sp>
          <p:nvSpPr>
            <p:cNvPr id="44" name="Line 5"/>
            <p:cNvSpPr>
              <a:spLocks noChangeShapeType="1"/>
            </p:cNvSpPr>
            <p:nvPr/>
          </p:nvSpPr>
          <p:spPr bwMode="auto">
            <a:xfrm flipH="1">
              <a:off x="2424218" y="3737716"/>
              <a:ext cx="629588" cy="12052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defTabSz="457200">
                <a:defRPr/>
              </a:pPr>
              <a:endParaRPr lang="en-US">
                <a:solidFill>
                  <a:prstClr val="white"/>
                </a:solidFill>
              </a:endParaRPr>
            </a:p>
          </p:txBody>
        </p:sp>
        <p:sp>
          <p:nvSpPr>
            <p:cNvPr id="45" name="Line 6"/>
            <p:cNvSpPr>
              <a:spLocks noChangeShapeType="1"/>
            </p:cNvSpPr>
            <p:nvPr/>
          </p:nvSpPr>
          <p:spPr bwMode="auto">
            <a:xfrm flipV="1">
              <a:off x="1970088" y="3853219"/>
              <a:ext cx="457569" cy="46201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defTabSz="457200">
                <a:defRPr/>
              </a:pPr>
              <a:endParaRPr lang="en-US">
                <a:solidFill>
                  <a:prstClr val="white"/>
                </a:solidFill>
              </a:endParaRPr>
            </a:p>
          </p:txBody>
        </p:sp>
        <p:sp>
          <p:nvSpPr>
            <p:cNvPr id="46" name="Oval 7"/>
            <p:cNvSpPr>
              <a:spLocks noChangeArrowheads="1"/>
            </p:cNvSpPr>
            <p:nvPr/>
          </p:nvSpPr>
          <p:spPr bwMode="auto">
            <a:xfrm>
              <a:off x="2200592" y="3170238"/>
              <a:ext cx="454130" cy="456996"/>
            </a:xfrm>
            <a:prstGeom prst="ellipse">
              <a:avLst/>
            </a:prstGeom>
            <a:solidFill>
              <a:srgbClr val="99CCFF">
                <a:alpha val="0"/>
              </a:srgbClr>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457200">
                <a:defRPr/>
              </a:pPr>
              <a:endParaRPr lang="en-US">
                <a:solidFill>
                  <a:prstClr val="white"/>
                </a:solidFill>
              </a:endParaRPr>
            </a:p>
          </p:txBody>
        </p:sp>
        <p:sp>
          <p:nvSpPr>
            <p:cNvPr id="47" name="Rectangle 13"/>
            <p:cNvSpPr>
              <a:spLocks noChangeArrowheads="1"/>
            </p:cNvSpPr>
            <p:nvPr/>
          </p:nvSpPr>
          <p:spPr bwMode="auto">
            <a:xfrm>
              <a:off x="2892109" y="3612167"/>
              <a:ext cx="230504" cy="225988"/>
            </a:xfrm>
            <a:prstGeom prst="rect">
              <a:avLst/>
            </a:prstGeom>
            <a:solidFill>
              <a:srgbClr val="5C8526"/>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457200">
                <a:defRPr/>
              </a:pPr>
              <a:endParaRPr lang="en-US">
                <a:solidFill>
                  <a:prstClr val="white"/>
                </a:solidFill>
              </a:endParaRPr>
            </a:p>
          </p:txBody>
        </p:sp>
        <p:sp>
          <p:nvSpPr>
            <p:cNvPr id="48" name="Rectangle 25"/>
            <p:cNvSpPr>
              <a:spLocks noChangeArrowheads="1"/>
            </p:cNvSpPr>
            <p:nvPr/>
          </p:nvSpPr>
          <p:spPr bwMode="auto">
            <a:xfrm>
              <a:off x="2431098" y="3838155"/>
              <a:ext cx="137615" cy="140614"/>
            </a:xfrm>
            <a:prstGeom prst="rect">
              <a:avLst/>
            </a:prstGeom>
            <a:solidFill>
              <a:srgbClr val="FFFF66"/>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457200">
                <a:defRPr/>
              </a:pPr>
              <a:endParaRPr lang="en-US">
                <a:solidFill>
                  <a:prstClr val="white"/>
                </a:solidFill>
              </a:endParaRPr>
            </a:p>
          </p:txBody>
        </p:sp>
      </p:grpSp>
      <p:grpSp>
        <p:nvGrpSpPr>
          <p:cNvPr id="9" name="Group 8"/>
          <p:cNvGrpSpPr/>
          <p:nvPr/>
        </p:nvGrpSpPr>
        <p:grpSpPr>
          <a:xfrm>
            <a:off x="6096000" y="3962400"/>
            <a:ext cx="2743200" cy="1828800"/>
            <a:chOff x="6019800" y="3962400"/>
            <a:chExt cx="2743200" cy="1828800"/>
          </a:xfrm>
        </p:grpSpPr>
        <p:pic>
          <p:nvPicPr>
            <p:cNvPr id="7" name="Picture 6"/>
            <p:cNvPicPr>
              <a:picLocks noChangeAspect="1"/>
            </p:cNvPicPr>
            <p:nvPr/>
          </p:nvPicPr>
          <p:blipFill>
            <a:blip r:embed="rId2"/>
            <a:stretch>
              <a:fillRect/>
            </a:stretch>
          </p:blipFill>
          <p:spPr>
            <a:xfrm>
              <a:off x="6019800" y="3962400"/>
              <a:ext cx="2743200" cy="1828800"/>
            </a:xfrm>
            <a:prstGeom prst="rect">
              <a:avLst/>
            </a:prstGeom>
          </p:spPr>
        </p:pic>
        <p:sp>
          <p:nvSpPr>
            <p:cNvPr id="49" name="Rectangle 48"/>
            <p:cNvSpPr/>
            <p:nvPr/>
          </p:nvSpPr>
          <p:spPr>
            <a:xfrm rot="21428047">
              <a:off x="6781800" y="4648200"/>
              <a:ext cx="1371600" cy="469359"/>
            </a:xfrm>
            <a:prstGeom prst="rect">
              <a:avLst/>
            </a:prstGeom>
          </p:spPr>
          <p:txBody>
            <a:bodyPr wrap="square">
              <a:spAutoFit/>
            </a:bodyPr>
            <a:lstStyle/>
            <a:p>
              <a:pPr defTabSz="914400" fontAlgn="auto">
                <a:lnSpc>
                  <a:spcPct val="85000"/>
                </a:lnSpc>
                <a:spcBef>
                  <a:spcPts val="0"/>
                </a:spcBef>
                <a:spcAft>
                  <a:spcPts val="0"/>
                </a:spcAft>
                <a:defRPr/>
              </a:pPr>
              <a:r>
                <a:rPr lang="en-US" sz="2800" kern="0" dirty="0">
                  <a:solidFill>
                    <a:srgbClr val="0036A6"/>
                  </a:solidFill>
                  <a:latin typeface="Lucida Calligraphy"/>
                  <a:cs typeface="Lucida Calligraphy"/>
                </a:rPr>
                <a:t>Alice</a:t>
              </a:r>
              <a:endParaRPr lang="en-US" sz="4400" kern="0" dirty="0">
                <a:solidFill>
                  <a:srgbClr val="0036A6"/>
                </a:solidFill>
                <a:latin typeface="Lucida Calligraphy"/>
                <a:cs typeface="Lucida Calligraphy"/>
              </a:endParaRPr>
            </a:p>
          </p:txBody>
        </p:sp>
      </p:grpSp>
      <p:sp>
        <p:nvSpPr>
          <p:cNvPr id="52" name="Rectangle 51"/>
          <p:cNvSpPr/>
          <p:nvPr/>
        </p:nvSpPr>
        <p:spPr>
          <a:xfrm>
            <a:off x="4876800" y="5257800"/>
            <a:ext cx="685800" cy="334707"/>
          </a:xfrm>
          <a:prstGeom prst="rect">
            <a:avLst/>
          </a:prstGeom>
        </p:spPr>
        <p:txBody>
          <a:bodyPr wrap="square">
            <a:spAutoFit/>
          </a:bodyPr>
          <a:lstStyle/>
          <a:p>
            <a:pPr defTabSz="914400" fontAlgn="auto">
              <a:lnSpc>
                <a:spcPct val="85000"/>
              </a:lnSpc>
              <a:spcBef>
                <a:spcPts val="0"/>
              </a:spcBef>
              <a:spcAft>
                <a:spcPts val="0"/>
              </a:spcAft>
              <a:defRPr/>
            </a:pPr>
            <a:r>
              <a:rPr lang="en-US" sz="1800" kern="0" dirty="0" err="1">
                <a:solidFill>
                  <a:srgbClr val="003367"/>
                </a:solidFill>
              </a:rPr>
              <a:t>uid</a:t>
            </a:r>
            <a:endParaRPr lang="en-US" sz="3200" kern="0" dirty="0">
              <a:solidFill>
                <a:srgbClr val="003367"/>
              </a:solidFill>
            </a:endParaRPr>
          </a:p>
        </p:txBody>
      </p:sp>
      <p:sp>
        <p:nvSpPr>
          <p:cNvPr id="53" name="Rectangle 52"/>
          <p:cNvSpPr/>
          <p:nvPr/>
        </p:nvSpPr>
        <p:spPr>
          <a:xfrm>
            <a:off x="4953000" y="4923093"/>
            <a:ext cx="1447800" cy="334707"/>
          </a:xfrm>
          <a:prstGeom prst="rect">
            <a:avLst/>
          </a:prstGeom>
        </p:spPr>
        <p:txBody>
          <a:bodyPr wrap="square">
            <a:spAutoFit/>
          </a:bodyPr>
          <a:lstStyle/>
          <a:p>
            <a:pPr defTabSz="914400" fontAlgn="auto">
              <a:lnSpc>
                <a:spcPct val="85000"/>
              </a:lnSpc>
              <a:spcBef>
                <a:spcPts val="0"/>
              </a:spcBef>
              <a:spcAft>
                <a:spcPts val="0"/>
              </a:spcAft>
              <a:defRPr/>
            </a:pPr>
            <a:r>
              <a:rPr lang="en-US" sz="1800" kern="0" dirty="0">
                <a:solidFill>
                  <a:srgbClr val="003367"/>
                </a:solidFill>
              </a:rPr>
              <a:t>credentials</a:t>
            </a:r>
            <a:endParaRPr lang="en-US" sz="3200" kern="0" dirty="0">
              <a:solidFill>
                <a:srgbClr val="003367"/>
              </a:solidFill>
            </a:endParaRPr>
          </a:p>
        </p:txBody>
      </p:sp>
      <p:cxnSp>
        <p:nvCxnSpPr>
          <p:cNvPr id="54" name="Straight Connector 53"/>
          <p:cNvCxnSpPr/>
          <p:nvPr/>
        </p:nvCxnSpPr>
        <p:spPr bwMode="auto">
          <a:xfrm flipH="1" flipV="1">
            <a:off x="4343400" y="5029200"/>
            <a:ext cx="609600" cy="381000"/>
          </a:xfrm>
          <a:prstGeom prst="line">
            <a:avLst/>
          </a:prstGeom>
          <a:solidFill>
            <a:srgbClr val="00B8FF"/>
          </a:solidFill>
          <a:ln w="9525" cap="flat" cmpd="sng" algn="ctr">
            <a:solidFill>
              <a:schemeClr val="tx1"/>
            </a:solidFill>
            <a:prstDash val="solid"/>
            <a:round/>
            <a:headEnd type="none" w="med" len="med"/>
            <a:tailEnd type="triangle" w="med" len="med"/>
          </a:ln>
          <a:effectLst/>
        </p:spPr>
      </p:cxnSp>
      <p:cxnSp>
        <p:nvCxnSpPr>
          <p:cNvPr id="57" name="Straight Connector 56"/>
          <p:cNvCxnSpPr/>
          <p:nvPr/>
        </p:nvCxnSpPr>
        <p:spPr bwMode="auto">
          <a:xfrm flipH="1" flipV="1">
            <a:off x="4648200" y="4953000"/>
            <a:ext cx="381001" cy="152401"/>
          </a:xfrm>
          <a:prstGeom prst="line">
            <a:avLst/>
          </a:prstGeom>
          <a:solidFill>
            <a:srgbClr val="00B8FF"/>
          </a:solidFill>
          <a:ln w="9525" cap="flat" cmpd="sng" algn="ctr">
            <a:solidFill>
              <a:schemeClr val="tx1"/>
            </a:solidFill>
            <a:prstDash val="solid"/>
            <a:round/>
            <a:headEnd type="none" w="med" len="med"/>
            <a:tailEnd type="triangle" w="med" len="med"/>
          </a:ln>
          <a:effectLst/>
        </p:spPr>
      </p:cxnSp>
      <p:sp>
        <p:nvSpPr>
          <p:cNvPr id="19" name="Rectangle 18"/>
          <p:cNvSpPr/>
          <p:nvPr/>
        </p:nvSpPr>
        <p:spPr>
          <a:xfrm>
            <a:off x="838200" y="4800600"/>
            <a:ext cx="2895600" cy="923330"/>
          </a:xfrm>
          <a:prstGeom prst="rect">
            <a:avLst/>
          </a:prstGeom>
        </p:spPr>
        <p:txBody>
          <a:bodyPr wrap="square">
            <a:spAutoFit/>
          </a:bodyPr>
          <a:lstStyle/>
          <a:p>
            <a:pPr defTabSz="457200">
              <a:buClr>
                <a:srgbClr val="000000"/>
              </a:buClr>
              <a:buSzPct val="100000"/>
            </a:pPr>
            <a:r>
              <a:rPr lang="en-US" sz="1800" dirty="0">
                <a:solidFill>
                  <a:srgbClr val="0000FF"/>
                </a:solidFill>
              </a:rPr>
              <a:t>Every Unix user account has an associated </a:t>
            </a:r>
            <a:r>
              <a:rPr lang="en-US" sz="1800" b="1" dirty="0" err="1">
                <a:solidFill>
                  <a:srgbClr val="0000FF"/>
                </a:solidFill>
              </a:rPr>
              <a:t>userID</a:t>
            </a:r>
            <a:r>
              <a:rPr lang="en-US" sz="1800" dirty="0">
                <a:solidFill>
                  <a:srgbClr val="0000FF"/>
                </a:solidFill>
              </a:rPr>
              <a:t> (</a:t>
            </a:r>
            <a:r>
              <a:rPr lang="en-US" sz="1800" dirty="0" err="1">
                <a:solidFill>
                  <a:srgbClr val="0000FF"/>
                </a:solidFill>
              </a:rPr>
              <a:t>uid</a:t>
            </a:r>
            <a:r>
              <a:rPr lang="en-US" sz="1800" dirty="0">
                <a:solidFill>
                  <a:srgbClr val="0000FF"/>
                </a:solidFill>
              </a:rPr>
              <a:t>). (an integer)</a:t>
            </a:r>
          </a:p>
        </p:txBody>
      </p:sp>
    </p:spTree>
    <p:extLst>
      <p:ext uri="{BB962C8B-B14F-4D97-AF65-F5344CB8AC3E}">
        <p14:creationId xmlns:p14="http://schemas.microsoft.com/office/powerpoint/2010/main" val="325608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Title 1"/>
          <p:cNvSpPr>
            <a:spLocks noGrp="1"/>
          </p:cNvSpPr>
          <p:nvPr>
            <p:ph type="title"/>
          </p:nvPr>
        </p:nvSpPr>
        <p:spPr/>
        <p:txBody>
          <a:bodyPr/>
          <a:lstStyle/>
          <a:p>
            <a:r>
              <a:rPr lang="en-US">
                <a:latin typeface="Arial" charset="0"/>
                <a:ea typeface="ＭＳ Ｐゴシック" charset="0"/>
              </a:rPr>
              <a:t>Labels and access control</a:t>
            </a:r>
          </a:p>
        </p:txBody>
      </p:sp>
      <p:sp>
        <p:nvSpPr>
          <p:cNvPr id="3" name="Rectangle 2"/>
          <p:cNvSpPr/>
          <p:nvPr/>
        </p:nvSpPr>
        <p:spPr bwMode="auto">
          <a:xfrm>
            <a:off x="1676400" y="2667000"/>
            <a:ext cx="1143000" cy="5334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defTabSz="457200">
              <a:buClr>
                <a:srgbClr val="000000"/>
              </a:buClr>
              <a:buSzPct val="100000"/>
              <a:buFont typeface="Times New Roman" pitchFamily="16" charset="0"/>
              <a:buNone/>
              <a:defRPr/>
            </a:pPr>
            <a:endParaRPr lang="en-US" sz="1800">
              <a:solidFill>
                <a:prstClr val="white"/>
              </a:solidFill>
              <a:cs typeface="Arial" charset="0"/>
            </a:endParaRPr>
          </a:p>
        </p:txBody>
      </p:sp>
      <p:sp>
        <p:nvSpPr>
          <p:cNvPr id="160771" name="Text Box 49"/>
          <p:cNvSpPr txBox="1">
            <a:spLocks noChangeArrowheads="1"/>
          </p:cNvSpPr>
          <p:nvPr/>
        </p:nvSpPr>
        <p:spPr bwMode="auto">
          <a:xfrm>
            <a:off x="1714500" y="2725738"/>
            <a:ext cx="1143000" cy="401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2000">
                <a:solidFill>
                  <a:srgbClr val="000000"/>
                </a:solidFill>
                <a:cs typeface="Arial" charset="0"/>
              </a:rPr>
              <a:t>login</a:t>
            </a:r>
            <a:endParaRPr lang="en-US" sz="2000">
              <a:solidFill>
                <a:srgbClr val="800080"/>
              </a:solidFill>
              <a:cs typeface="Arial" charset="0"/>
            </a:endParaRPr>
          </a:p>
        </p:txBody>
      </p:sp>
      <p:sp>
        <p:nvSpPr>
          <p:cNvPr id="7" name="Rectangle 6"/>
          <p:cNvSpPr/>
          <p:nvPr/>
        </p:nvSpPr>
        <p:spPr bwMode="auto">
          <a:xfrm>
            <a:off x="1676400" y="3581400"/>
            <a:ext cx="1143000" cy="5334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defTabSz="457200">
              <a:buClr>
                <a:srgbClr val="000000"/>
              </a:buClr>
              <a:buSzPct val="100000"/>
              <a:buFont typeface="Times New Roman" pitchFamily="16" charset="0"/>
              <a:buNone/>
              <a:defRPr/>
            </a:pPr>
            <a:endParaRPr lang="en-US" sz="1800">
              <a:solidFill>
                <a:prstClr val="white"/>
              </a:solidFill>
              <a:cs typeface="Arial" charset="0"/>
            </a:endParaRPr>
          </a:p>
        </p:txBody>
      </p:sp>
      <p:sp>
        <p:nvSpPr>
          <p:cNvPr id="160773" name="Text Box 49"/>
          <p:cNvSpPr txBox="1">
            <a:spLocks noChangeArrowheads="1"/>
          </p:cNvSpPr>
          <p:nvPr/>
        </p:nvSpPr>
        <p:spPr bwMode="auto">
          <a:xfrm>
            <a:off x="1714500" y="3638550"/>
            <a:ext cx="1143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2000">
                <a:solidFill>
                  <a:srgbClr val="000000"/>
                </a:solidFill>
                <a:cs typeface="Arial" charset="0"/>
              </a:rPr>
              <a:t>shell</a:t>
            </a:r>
            <a:endParaRPr lang="en-US" sz="2000">
              <a:solidFill>
                <a:srgbClr val="800080"/>
              </a:solidFill>
              <a:cs typeface="Arial" charset="0"/>
            </a:endParaRPr>
          </a:p>
        </p:txBody>
      </p:sp>
      <p:cxnSp>
        <p:nvCxnSpPr>
          <p:cNvPr id="160774" name="Straight Connector 292"/>
          <p:cNvCxnSpPr>
            <a:cxnSpLocks noChangeShapeType="1"/>
            <a:endCxn id="3" idx="2"/>
          </p:cNvCxnSpPr>
          <p:nvPr/>
        </p:nvCxnSpPr>
        <p:spPr bwMode="auto">
          <a:xfrm flipV="1">
            <a:off x="2247900" y="3200400"/>
            <a:ext cx="0" cy="3810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14" name="Rectangle 13"/>
          <p:cNvSpPr/>
          <p:nvPr/>
        </p:nvSpPr>
        <p:spPr bwMode="auto">
          <a:xfrm>
            <a:off x="1676400" y="4495800"/>
            <a:ext cx="1143000" cy="5334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defTabSz="457200">
              <a:buClr>
                <a:srgbClr val="000000"/>
              </a:buClr>
              <a:buSzPct val="100000"/>
              <a:buFont typeface="Times New Roman" pitchFamily="16" charset="0"/>
              <a:buNone/>
              <a:defRPr/>
            </a:pPr>
            <a:endParaRPr lang="en-US" sz="1800">
              <a:solidFill>
                <a:prstClr val="white"/>
              </a:solidFill>
              <a:cs typeface="Arial" charset="0"/>
            </a:endParaRPr>
          </a:p>
        </p:txBody>
      </p:sp>
      <p:sp>
        <p:nvSpPr>
          <p:cNvPr id="160776" name="Text Box 49"/>
          <p:cNvSpPr txBox="1">
            <a:spLocks noChangeArrowheads="1"/>
          </p:cNvSpPr>
          <p:nvPr/>
        </p:nvSpPr>
        <p:spPr bwMode="auto">
          <a:xfrm>
            <a:off x="1714500" y="4552950"/>
            <a:ext cx="1143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2000">
                <a:solidFill>
                  <a:srgbClr val="000000"/>
                </a:solidFill>
                <a:cs typeface="Arial" charset="0"/>
              </a:rPr>
              <a:t>tool</a:t>
            </a:r>
            <a:endParaRPr lang="en-US" sz="2000">
              <a:solidFill>
                <a:srgbClr val="800080"/>
              </a:solidFill>
              <a:cs typeface="Arial" charset="0"/>
            </a:endParaRPr>
          </a:p>
        </p:txBody>
      </p:sp>
      <p:cxnSp>
        <p:nvCxnSpPr>
          <p:cNvPr id="160777" name="Straight Connector 292"/>
          <p:cNvCxnSpPr>
            <a:cxnSpLocks noChangeShapeType="1"/>
          </p:cNvCxnSpPr>
          <p:nvPr/>
        </p:nvCxnSpPr>
        <p:spPr bwMode="auto">
          <a:xfrm flipV="1">
            <a:off x="2247900" y="4114800"/>
            <a:ext cx="0" cy="3810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160778" name="Straight Connector 292"/>
          <p:cNvCxnSpPr>
            <a:cxnSpLocks noChangeShapeType="1"/>
          </p:cNvCxnSpPr>
          <p:nvPr/>
        </p:nvCxnSpPr>
        <p:spPr bwMode="auto">
          <a:xfrm flipV="1">
            <a:off x="2247900" y="2286000"/>
            <a:ext cx="0" cy="3810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160779" name="Straight Connector 292"/>
          <p:cNvCxnSpPr>
            <a:cxnSpLocks noChangeShapeType="1"/>
          </p:cNvCxnSpPr>
          <p:nvPr/>
        </p:nvCxnSpPr>
        <p:spPr bwMode="auto">
          <a:xfrm rot="-5400000" flipH="1" flipV="1">
            <a:off x="3505200" y="4038600"/>
            <a:ext cx="0" cy="13716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29" name="Rectangle 28"/>
          <p:cNvSpPr/>
          <p:nvPr/>
        </p:nvSpPr>
        <p:spPr bwMode="auto">
          <a:xfrm>
            <a:off x="4191000" y="4618038"/>
            <a:ext cx="647700" cy="533400"/>
          </a:xfrm>
          <a:prstGeom prst="rect">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a:lstStyle/>
          <a:p>
            <a:pPr defTabSz="457200">
              <a:buClr>
                <a:srgbClr val="000000"/>
              </a:buClr>
              <a:buSzPct val="100000"/>
              <a:buFont typeface="Times New Roman" pitchFamily="16" charset="0"/>
              <a:buNone/>
              <a:defRPr/>
            </a:pPr>
            <a:endParaRPr lang="en-US" sz="1800">
              <a:solidFill>
                <a:prstClr val="white"/>
              </a:solidFill>
              <a:cs typeface="Arial" charset="0"/>
            </a:endParaRPr>
          </a:p>
        </p:txBody>
      </p:sp>
      <p:sp>
        <p:nvSpPr>
          <p:cNvPr id="160781" name="Text Box 49"/>
          <p:cNvSpPr txBox="1">
            <a:spLocks noChangeArrowheads="1"/>
          </p:cNvSpPr>
          <p:nvPr/>
        </p:nvSpPr>
        <p:spPr bwMode="auto">
          <a:xfrm>
            <a:off x="4229100" y="4675188"/>
            <a:ext cx="609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2000">
                <a:solidFill>
                  <a:prstClr val="white"/>
                </a:solidFill>
                <a:cs typeface="Arial" charset="0"/>
              </a:rPr>
              <a:t>foo</a:t>
            </a:r>
          </a:p>
        </p:txBody>
      </p:sp>
      <p:sp>
        <p:nvSpPr>
          <p:cNvPr id="31" name="Oval 30"/>
          <p:cNvSpPr/>
          <p:nvPr/>
        </p:nvSpPr>
        <p:spPr bwMode="auto">
          <a:xfrm flipV="1">
            <a:off x="4191000" y="4598988"/>
            <a:ext cx="647700" cy="60325"/>
          </a:xfrm>
          <a:prstGeom prst="ellipse">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a:lstStyle/>
          <a:p>
            <a:pPr defTabSz="457200">
              <a:buClr>
                <a:srgbClr val="000000"/>
              </a:buClr>
              <a:buSzPct val="100000"/>
              <a:buFont typeface="Times New Roman" pitchFamily="16" charset="0"/>
              <a:buNone/>
              <a:defRPr/>
            </a:pPr>
            <a:endParaRPr lang="en-US" sz="1800">
              <a:solidFill>
                <a:prstClr val="white"/>
              </a:solidFill>
              <a:cs typeface="Arial" charset="0"/>
            </a:endParaRPr>
          </a:p>
        </p:txBody>
      </p:sp>
      <p:sp>
        <p:nvSpPr>
          <p:cNvPr id="32" name="Oval 31"/>
          <p:cNvSpPr/>
          <p:nvPr/>
        </p:nvSpPr>
        <p:spPr bwMode="auto">
          <a:xfrm flipV="1">
            <a:off x="4191000" y="5121275"/>
            <a:ext cx="647700" cy="60325"/>
          </a:xfrm>
          <a:prstGeom prst="ellipse">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a:lstStyle/>
          <a:p>
            <a:pPr defTabSz="457200">
              <a:buClr>
                <a:srgbClr val="000000"/>
              </a:buClr>
              <a:buSzPct val="100000"/>
              <a:buFont typeface="Times New Roman" pitchFamily="16" charset="0"/>
              <a:buNone/>
              <a:defRPr/>
            </a:pPr>
            <a:endParaRPr lang="en-US" sz="1800">
              <a:solidFill>
                <a:prstClr val="white"/>
              </a:solidFill>
              <a:cs typeface="Arial" charset="0"/>
            </a:endParaRPr>
          </a:p>
        </p:txBody>
      </p:sp>
      <p:sp>
        <p:nvSpPr>
          <p:cNvPr id="33" name="Rectangle 32"/>
          <p:cNvSpPr/>
          <p:nvPr/>
        </p:nvSpPr>
        <p:spPr bwMode="auto">
          <a:xfrm>
            <a:off x="6210300" y="2667000"/>
            <a:ext cx="1143000" cy="5334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defTabSz="457200">
              <a:buClr>
                <a:srgbClr val="000000"/>
              </a:buClr>
              <a:buSzPct val="100000"/>
              <a:buFont typeface="Times New Roman" pitchFamily="16" charset="0"/>
              <a:buNone/>
              <a:defRPr/>
            </a:pPr>
            <a:endParaRPr lang="en-US" sz="1800">
              <a:solidFill>
                <a:prstClr val="white"/>
              </a:solidFill>
              <a:cs typeface="Arial" charset="0"/>
            </a:endParaRPr>
          </a:p>
        </p:txBody>
      </p:sp>
      <p:sp>
        <p:nvSpPr>
          <p:cNvPr id="160785" name="Text Box 49"/>
          <p:cNvSpPr txBox="1">
            <a:spLocks noChangeArrowheads="1"/>
          </p:cNvSpPr>
          <p:nvPr/>
        </p:nvSpPr>
        <p:spPr bwMode="auto">
          <a:xfrm>
            <a:off x="6248400" y="2725738"/>
            <a:ext cx="1143000" cy="401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2000">
                <a:solidFill>
                  <a:srgbClr val="000000"/>
                </a:solidFill>
                <a:cs typeface="Arial" charset="0"/>
              </a:rPr>
              <a:t>login</a:t>
            </a:r>
            <a:endParaRPr lang="en-US" sz="2000">
              <a:solidFill>
                <a:srgbClr val="800080"/>
              </a:solidFill>
              <a:cs typeface="Arial" charset="0"/>
            </a:endParaRPr>
          </a:p>
        </p:txBody>
      </p:sp>
      <p:sp>
        <p:nvSpPr>
          <p:cNvPr id="35" name="Rectangle 34"/>
          <p:cNvSpPr/>
          <p:nvPr/>
        </p:nvSpPr>
        <p:spPr bwMode="auto">
          <a:xfrm>
            <a:off x="6210300" y="3581400"/>
            <a:ext cx="1143000" cy="5334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defTabSz="457200">
              <a:buClr>
                <a:srgbClr val="000000"/>
              </a:buClr>
              <a:buSzPct val="100000"/>
              <a:buFont typeface="Times New Roman" pitchFamily="16" charset="0"/>
              <a:buNone/>
              <a:defRPr/>
            </a:pPr>
            <a:endParaRPr lang="en-US" sz="1800">
              <a:solidFill>
                <a:prstClr val="white"/>
              </a:solidFill>
              <a:cs typeface="Arial" charset="0"/>
            </a:endParaRPr>
          </a:p>
        </p:txBody>
      </p:sp>
      <p:sp>
        <p:nvSpPr>
          <p:cNvPr id="160787" name="Text Box 49"/>
          <p:cNvSpPr txBox="1">
            <a:spLocks noChangeArrowheads="1"/>
          </p:cNvSpPr>
          <p:nvPr/>
        </p:nvSpPr>
        <p:spPr bwMode="auto">
          <a:xfrm>
            <a:off x="6248400" y="3638550"/>
            <a:ext cx="1143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2000">
                <a:solidFill>
                  <a:srgbClr val="000000"/>
                </a:solidFill>
                <a:cs typeface="Arial" charset="0"/>
              </a:rPr>
              <a:t>shell</a:t>
            </a:r>
            <a:endParaRPr lang="en-US" sz="2000">
              <a:solidFill>
                <a:srgbClr val="800080"/>
              </a:solidFill>
              <a:cs typeface="Arial" charset="0"/>
            </a:endParaRPr>
          </a:p>
        </p:txBody>
      </p:sp>
      <p:cxnSp>
        <p:nvCxnSpPr>
          <p:cNvPr id="160788" name="Straight Connector 292"/>
          <p:cNvCxnSpPr>
            <a:cxnSpLocks noChangeShapeType="1"/>
            <a:endCxn id="33" idx="2"/>
          </p:cNvCxnSpPr>
          <p:nvPr/>
        </p:nvCxnSpPr>
        <p:spPr bwMode="auto">
          <a:xfrm flipV="1">
            <a:off x="6781800" y="3200400"/>
            <a:ext cx="0" cy="3810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38" name="Rectangle 37"/>
          <p:cNvSpPr/>
          <p:nvPr/>
        </p:nvSpPr>
        <p:spPr bwMode="auto">
          <a:xfrm>
            <a:off x="6210300" y="4876800"/>
            <a:ext cx="1143000" cy="5334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defTabSz="457200">
              <a:buClr>
                <a:srgbClr val="000000"/>
              </a:buClr>
              <a:buSzPct val="100000"/>
              <a:buFont typeface="Times New Roman" pitchFamily="16" charset="0"/>
              <a:buNone/>
              <a:defRPr/>
            </a:pPr>
            <a:endParaRPr lang="en-US" sz="1800">
              <a:solidFill>
                <a:prstClr val="white"/>
              </a:solidFill>
              <a:cs typeface="Arial" charset="0"/>
            </a:endParaRPr>
          </a:p>
        </p:txBody>
      </p:sp>
      <p:sp>
        <p:nvSpPr>
          <p:cNvPr id="160790" name="Text Box 49"/>
          <p:cNvSpPr txBox="1">
            <a:spLocks noChangeArrowheads="1"/>
          </p:cNvSpPr>
          <p:nvPr/>
        </p:nvSpPr>
        <p:spPr bwMode="auto">
          <a:xfrm>
            <a:off x="6248400" y="4933950"/>
            <a:ext cx="1143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2000">
                <a:solidFill>
                  <a:srgbClr val="000000"/>
                </a:solidFill>
                <a:cs typeface="Arial" charset="0"/>
              </a:rPr>
              <a:t>tool</a:t>
            </a:r>
            <a:endParaRPr lang="en-US" sz="2000">
              <a:solidFill>
                <a:srgbClr val="800080"/>
              </a:solidFill>
              <a:cs typeface="Arial" charset="0"/>
            </a:endParaRPr>
          </a:p>
        </p:txBody>
      </p:sp>
      <p:cxnSp>
        <p:nvCxnSpPr>
          <p:cNvPr id="160791" name="Straight Connector 292"/>
          <p:cNvCxnSpPr>
            <a:cxnSpLocks noChangeShapeType="1"/>
          </p:cNvCxnSpPr>
          <p:nvPr/>
        </p:nvCxnSpPr>
        <p:spPr bwMode="auto">
          <a:xfrm flipV="1">
            <a:off x="6781800" y="4114800"/>
            <a:ext cx="0" cy="7620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160792" name="Straight Connector 292"/>
          <p:cNvCxnSpPr>
            <a:cxnSpLocks noChangeShapeType="1"/>
          </p:cNvCxnSpPr>
          <p:nvPr/>
        </p:nvCxnSpPr>
        <p:spPr bwMode="auto">
          <a:xfrm flipV="1">
            <a:off x="6781800" y="2286000"/>
            <a:ext cx="0" cy="3810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160793" name="Straight Connector 292"/>
          <p:cNvCxnSpPr>
            <a:cxnSpLocks noChangeShapeType="1"/>
          </p:cNvCxnSpPr>
          <p:nvPr/>
        </p:nvCxnSpPr>
        <p:spPr bwMode="auto">
          <a:xfrm rot="5400000" flipV="1">
            <a:off x="5524500" y="4343400"/>
            <a:ext cx="0" cy="13716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49" name="Rectangle 48"/>
          <p:cNvSpPr/>
          <p:nvPr/>
        </p:nvSpPr>
        <p:spPr>
          <a:xfrm>
            <a:off x="2887663" y="4389438"/>
            <a:ext cx="1455737" cy="334962"/>
          </a:xfrm>
          <a:prstGeom prst="rect">
            <a:avLst/>
          </a:prstGeom>
        </p:spPr>
        <p:txBody>
          <a:bodyPr>
            <a:spAutoFit/>
          </a:bodyPr>
          <a:lstStyle/>
          <a:p>
            <a:pPr defTabSz="914400" fontAlgn="auto">
              <a:lnSpc>
                <a:spcPct val="85000"/>
              </a:lnSpc>
              <a:spcBef>
                <a:spcPts val="0"/>
              </a:spcBef>
              <a:spcAft>
                <a:spcPts val="0"/>
              </a:spcAft>
              <a:defRPr/>
            </a:pPr>
            <a:r>
              <a:rPr lang="en-US" sz="1800" kern="0" dirty="0" err="1">
                <a:solidFill>
                  <a:srgbClr val="0036A6"/>
                </a:solidFill>
              </a:rPr>
              <a:t>creat</a:t>
            </a:r>
            <a:r>
              <a:rPr lang="en-US" sz="1800" kern="0" dirty="0">
                <a:solidFill>
                  <a:srgbClr val="0036A6"/>
                </a:solidFill>
              </a:rPr>
              <a:t>(“foo”)</a:t>
            </a:r>
            <a:endParaRPr lang="en-US" sz="3200" kern="0" dirty="0">
              <a:solidFill>
                <a:srgbClr val="0036A6"/>
              </a:solidFill>
            </a:endParaRPr>
          </a:p>
        </p:txBody>
      </p:sp>
      <p:sp>
        <p:nvSpPr>
          <p:cNvPr id="50" name="Rectangle 49"/>
          <p:cNvSpPr/>
          <p:nvPr/>
        </p:nvSpPr>
        <p:spPr>
          <a:xfrm>
            <a:off x="2887663" y="4740275"/>
            <a:ext cx="1455737" cy="334963"/>
          </a:xfrm>
          <a:prstGeom prst="rect">
            <a:avLst/>
          </a:prstGeom>
        </p:spPr>
        <p:txBody>
          <a:bodyPr>
            <a:spAutoFit/>
          </a:bodyPr>
          <a:lstStyle/>
          <a:p>
            <a:pPr defTabSz="914400" fontAlgn="auto">
              <a:lnSpc>
                <a:spcPct val="85000"/>
              </a:lnSpc>
              <a:spcBef>
                <a:spcPts val="0"/>
              </a:spcBef>
              <a:spcAft>
                <a:spcPts val="0"/>
              </a:spcAft>
              <a:defRPr/>
            </a:pPr>
            <a:r>
              <a:rPr lang="en-US" sz="1800" kern="0" dirty="0" err="1">
                <a:solidFill>
                  <a:srgbClr val="0036A6"/>
                </a:solidFill>
              </a:rPr>
              <a:t>write,close</a:t>
            </a:r>
            <a:endParaRPr lang="en-US" sz="3200" kern="0" dirty="0">
              <a:solidFill>
                <a:srgbClr val="0036A6"/>
              </a:solidFill>
            </a:endParaRPr>
          </a:p>
        </p:txBody>
      </p:sp>
      <p:sp>
        <p:nvSpPr>
          <p:cNvPr id="51" name="Rectangle 50"/>
          <p:cNvSpPr/>
          <p:nvPr/>
        </p:nvSpPr>
        <p:spPr>
          <a:xfrm>
            <a:off x="4953000" y="4675188"/>
            <a:ext cx="1455738" cy="334962"/>
          </a:xfrm>
          <a:prstGeom prst="rect">
            <a:avLst/>
          </a:prstGeom>
        </p:spPr>
        <p:txBody>
          <a:bodyPr>
            <a:spAutoFit/>
          </a:bodyPr>
          <a:lstStyle/>
          <a:p>
            <a:pPr defTabSz="914400" fontAlgn="auto">
              <a:lnSpc>
                <a:spcPct val="85000"/>
              </a:lnSpc>
              <a:spcBef>
                <a:spcPts val="0"/>
              </a:spcBef>
              <a:spcAft>
                <a:spcPts val="0"/>
              </a:spcAft>
              <a:defRPr/>
            </a:pPr>
            <a:r>
              <a:rPr lang="en-US" sz="1800" kern="0" dirty="0">
                <a:solidFill>
                  <a:srgbClr val="0036A6"/>
                </a:solidFill>
              </a:rPr>
              <a:t>open(“foo”)</a:t>
            </a:r>
            <a:endParaRPr lang="en-US" sz="3200" kern="0" dirty="0">
              <a:solidFill>
                <a:srgbClr val="0036A6"/>
              </a:solidFill>
            </a:endParaRPr>
          </a:p>
        </p:txBody>
      </p:sp>
      <p:sp>
        <p:nvSpPr>
          <p:cNvPr id="52" name="Rectangle 51"/>
          <p:cNvSpPr/>
          <p:nvPr/>
        </p:nvSpPr>
        <p:spPr>
          <a:xfrm>
            <a:off x="5249863" y="5029200"/>
            <a:ext cx="1455737" cy="334963"/>
          </a:xfrm>
          <a:prstGeom prst="rect">
            <a:avLst/>
          </a:prstGeom>
        </p:spPr>
        <p:txBody>
          <a:bodyPr>
            <a:spAutoFit/>
          </a:bodyPr>
          <a:lstStyle/>
          <a:p>
            <a:pPr defTabSz="914400" fontAlgn="auto">
              <a:lnSpc>
                <a:spcPct val="85000"/>
              </a:lnSpc>
              <a:spcBef>
                <a:spcPts val="0"/>
              </a:spcBef>
              <a:spcAft>
                <a:spcPts val="0"/>
              </a:spcAft>
              <a:defRPr/>
            </a:pPr>
            <a:r>
              <a:rPr lang="en-US" sz="1800" kern="0" dirty="0">
                <a:solidFill>
                  <a:srgbClr val="0036A6"/>
                </a:solidFill>
              </a:rPr>
              <a:t>read</a:t>
            </a:r>
            <a:endParaRPr lang="en-US" sz="3200" kern="0" dirty="0">
              <a:solidFill>
                <a:srgbClr val="0036A6"/>
              </a:solidFill>
            </a:endParaRPr>
          </a:p>
        </p:txBody>
      </p:sp>
      <p:sp>
        <p:nvSpPr>
          <p:cNvPr id="55" name="Rectangle 54"/>
          <p:cNvSpPr/>
          <p:nvPr/>
        </p:nvSpPr>
        <p:spPr>
          <a:xfrm>
            <a:off x="3657600" y="5318125"/>
            <a:ext cx="1676400" cy="334963"/>
          </a:xfrm>
          <a:prstGeom prst="rect">
            <a:avLst/>
          </a:prstGeom>
        </p:spPr>
        <p:txBody>
          <a:bodyPr>
            <a:spAutoFit/>
          </a:bodyPr>
          <a:lstStyle/>
          <a:p>
            <a:pPr defTabSz="914400" fontAlgn="auto">
              <a:lnSpc>
                <a:spcPct val="85000"/>
              </a:lnSpc>
              <a:spcBef>
                <a:spcPts val="0"/>
              </a:spcBef>
              <a:spcAft>
                <a:spcPts val="0"/>
              </a:spcAft>
              <a:defRPr/>
            </a:pPr>
            <a:r>
              <a:rPr lang="en-US" sz="1800" kern="0" dirty="0">
                <a:solidFill>
                  <a:srgbClr val="003367"/>
                </a:solidFill>
              </a:rPr>
              <a:t>owner=“</a:t>
            </a:r>
            <a:r>
              <a:rPr lang="en-US" sz="1800" kern="0" dirty="0" err="1">
                <a:solidFill>
                  <a:srgbClr val="003367"/>
                </a:solidFill>
              </a:rPr>
              <a:t>alice</a:t>
            </a:r>
            <a:r>
              <a:rPr lang="en-US" sz="1800" kern="0" dirty="0">
                <a:solidFill>
                  <a:srgbClr val="003367"/>
                </a:solidFill>
              </a:rPr>
              <a:t>”</a:t>
            </a:r>
            <a:endParaRPr lang="en-US" sz="3200" kern="0" dirty="0">
              <a:solidFill>
                <a:srgbClr val="003367"/>
              </a:solidFill>
            </a:endParaRPr>
          </a:p>
        </p:txBody>
      </p:sp>
      <p:sp>
        <p:nvSpPr>
          <p:cNvPr id="56" name="Rectangle 55"/>
          <p:cNvSpPr/>
          <p:nvPr/>
        </p:nvSpPr>
        <p:spPr>
          <a:xfrm>
            <a:off x="1676400" y="5072063"/>
            <a:ext cx="1676400" cy="334962"/>
          </a:xfrm>
          <a:prstGeom prst="rect">
            <a:avLst/>
          </a:prstGeom>
        </p:spPr>
        <p:txBody>
          <a:bodyPr>
            <a:spAutoFit/>
          </a:bodyPr>
          <a:lstStyle/>
          <a:p>
            <a:pPr defTabSz="914400" fontAlgn="auto">
              <a:lnSpc>
                <a:spcPct val="85000"/>
              </a:lnSpc>
              <a:spcBef>
                <a:spcPts val="0"/>
              </a:spcBef>
              <a:spcAft>
                <a:spcPts val="0"/>
              </a:spcAft>
              <a:defRPr/>
            </a:pPr>
            <a:r>
              <a:rPr lang="en-US" sz="1800" kern="0" dirty="0" err="1">
                <a:solidFill>
                  <a:srgbClr val="003367"/>
                </a:solidFill>
              </a:rPr>
              <a:t>uid</a:t>
            </a:r>
            <a:r>
              <a:rPr lang="en-US" sz="1800" kern="0" dirty="0">
                <a:solidFill>
                  <a:srgbClr val="003367"/>
                </a:solidFill>
              </a:rPr>
              <a:t>=“</a:t>
            </a:r>
            <a:r>
              <a:rPr lang="en-US" sz="1800" kern="0" dirty="0" err="1">
                <a:solidFill>
                  <a:srgbClr val="003367"/>
                </a:solidFill>
              </a:rPr>
              <a:t>alice</a:t>
            </a:r>
            <a:r>
              <a:rPr lang="en-US" sz="1800" kern="0" dirty="0">
                <a:solidFill>
                  <a:srgbClr val="003367"/>
                </a:solidFill>
              </a:rPr>
              <a:t>”</a:t>
            </a:r>
            <a:endParaRPr lang="en-US" sz="3200" kern="0" dirty="0">
              <a:solidFill>
                <a:srgbClr val="003367"/>
              </a:solidFill>
            </a:endParaRPr>
          </a:p>
        </p:txBody>
      </p:sp>
      <p:sp>
        <p:nvSpPr>
          <p:cNvPr id="57" name="Rectangle 56"/>
          <p:cNvSpPr/>
          <p:nvPr/>
        </p:nvSpPr>
        <p:spPr>
          <a:xfrm>
            <a:off x="6248400" y="5419725"/>
            <a:ext cx="1676400" cy="334963"/>
          </a:xfrm>
          <a:prstGeom prst="rect">
            <a:avLst/>
          </a:prstGeom>
        </p:spPr>
        <p:txBody>
          <a:bodyPr>
            <a:spAutoFit/>
          </a:bodyPr>
          <a:lstStyle/>
          <a:p>
            <a:pPr defTabSz="914400" fontAlgn="auto">
              <a:lnSpc>
                <a:spcPct val="85000"/>
              </a:lnSpc>
              <a:spcBef>
                <a:spcPts val="0"/>
              </a:spcBef>
              <a:spcAft>
                <a:spcPts val="0"/>
              </a:spcAft>
              <a:defRPr/>
            </a:pPr>
            <a:r>
              <a:rPr lang="en-US" sz="1800" kern="0" dirty="0" err="1">
                <a:solidFill>
                  <a:srgbClr val="003367"/>
                </a:solidFill>
              </a:rPr>
              <a:t>uid</a:t>
            </a:r>
            <a:r>
              <a:rPr lang="en-US" sz="1800" kern="0" dirty="0">
                <a:solidFill>
                  <a:srgbClr val="003367"/>
                </a:solidFill>
              </a:rPr>
              <a:t>=“bob”</a:t>
            </a:r>
            <a:endParaRPr lang="en-US" sz="3200" kern="0" dirty="0">
              <a:solidFill>
                <a:srgbClr val="003367"/>
              </a:solidFill>
            </a:endParaRPr>
          </a:p>
        </p:txBody>
      </p:sp>
      <p:sp>
        <p:nvSpPr>
          <p:cNvPr id="160801" name="Text Box 53"/>
          <p:cNvSpPr txBox="1">
            <a:spLocks noChangeArrowheads="1"/>
          </p:cNvSpPr>
          <p:nvPr/>
        </p:nvSpPr>
        <p:spPr bwMode="auto">
          <a:xfrm>
            <a:off x="2787650" y="5715000"/>
            <a:ext cx="33528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algn="ctr" defTabSz="457200" eaLnBrk="1" hangingPunct="1">
              <a:buClr>
                <a:srgbClr val="000000"/>
              </a:buClr>
              <a:buSzPct val="100000"/>
              <a:buFont typeface="Times New Roman" charset="0"/>
              <a:buNone/>
            </a:pPr>
            <a:r>
              <a:rPr lang="en-US" sz="1800" dirty="0">
                <a:solidFill>
                  <a:srgbClr val="0000FF"/>
                </a:solidFill>
              </a:rPr>
              <a:t>Should processes running with Bob’s </a:t>
            </a:r>
            <a:r>
              <a:rPr lang="en-US" sz="1800" dirty="0" err="1">
                <a:solidFill>
                  <a:srgbClr val="0000FF"/>
                </a:solidFill>
              </a:rPr>
              <a:t>userID</a:t>
            </a:r>
            <a:r>
              <a:rPr lang="en-US" sz="1800" dirty="0">
                <a:solidFill>
                  <a:srgbClr val="0000FF"/>
                </a:solidFill>
              </a:rPr>
              <a:t> be permitted to open file foo?</a:t>
            </a:r>
          </a:p>
        </p:txBody>
      </p:sp>
      <p:grpSp>
        <p:nvGrpSpPr>
          <p:cNvPr id="160802" name="Group 11"/>
          <p:cNvGrpSpPr>
            <a:grpSpLocks/>
          </p:cNvGrpSpPr>
          <p:nvPr/>
        </p:nvGrpSpPr>
        <p:grpSpPr bwMode="auto">
          <a:xfrm>
            <a:off x="2058988" y="1482725"/>
            <a:ext cx="531812" cy="650875"/>
            <a:chOff x="1970088" y="3170238"/>
            <a:chExt cx="1152525" cy="2058987"/>
          </a:xfrm>
        </p:grpSpPr>
        <p:sp>
          <p:nvSpPr>
            <p:cNvPr id="44" name="Line 2"/>
            <p:cNvSpPr>
              <a:spLocks noChangeShapeType="1"/>
            </p:cNvSpPr>
            <p:nvPr/>
          </p:nvSpPr>
          <p:spPr bwMode="auto">
            <a:xfrm>
              <a:off x="2427657" y="3627234"/>
              <a:ext cx="0" cy="913989"/>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defTabSz="457200">
                <a:defRPr/>
              </a:pPr>
              <a:endParaRPr lang="en-US">
                <a:solidFill>
                  <a:prstClr val="white"/>
                </a:solidFill>
              </a:endParaRPr>
            </a:p>
          </p:txBody>
        </p:sp>
        <p:sp>
          <p:nvSpPr>
            <p:cNvPr id="45" name="Line 3"/>
            <p:cNvSpPr>
              <a:spLocks noChangeShapeType="1"/>
            </p:cNvSpPr>
            <p:nvPr/>
          </p:nvSpPr>
          <p:spPr bwMode="auto">
            <a:xfrm flipV="1">
              <a:off x="2200592" y="4541224"/>
              <a:ext cx="227065" cy="68800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defTabSz="457200">
                <a:defRPr/>
              </a:pPr>
              <a:endParaRPr lang="en-US">
                <a:solidFill>
                  <a:prstClr val="white"/>
                </a:solidFill>
              </a:endParaRPr>
            </a:p>
          </p:txBody>
        </p:sp>
        <p:sp>
          <p:nvSpPr>
            <p:cNvPr id="58" name="Line 4"/>
            <p:cNvSpPr>
              <a:spLocks noChangeShapeType="1"/>
            </p:cNvSpPr>
            <p:nvPr/>
          </p:nvSpPr>
          <p:spPr bwMode="auto">
            <a:xfrm flipH="1" flipV="1">
              <a:off x="2427657" y="4541224"/>
              <a:ext cx="230506" cy="68800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defTabSz="457200">
                <a:defRPr/>
              </a:pPr>
              <a:endParaRPr lang="en-US">
                <a:solidFill>
                  <a:prstClr val="white"/>
                </a:solidFill>
              </a:endParaRPr>
            </a:p>
          </p:txBody>
        </p:sp>
        <p:sp>
          <p:nvSpPr>
            <p:cNvPr id="59" name="Line 5"/>
            <p:cNvSpPr>
              <a:spLocks noChangeShapeType="1"/>
            </p:cNvSpPr>
            <p:nvPr/>
          </p:nvSpPr>
          <p:spPr bwMode="auto">
            <a:xfrm flipH="1">
              <a:off x="2424218" y="3737716"/>
              <a:ext cx="629588" cy="12052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defTabSz="457200">
                <a:defRPr/>
              </a:pPr>
              <a:endParaRPr lang="en-US">
                <a:solidFill>
                  <a:prstClr val="white"/>
                </a:solidFill>
              </a:endParaRPr>
            </a:p>
          </p:txBody>
        </p:sp>
        <p:sp>
          <p:nvSpPr>
            <p:cNvPr id="60" name="Line 6"/>
            <p:cNvSpPr>
              <a:spLocks noChangeShapeType="1"/>
            </p:cNvSpPr>
            <p:nvPr/>
          </p:nvSpPr>
          <p:spPr bwMode="auto">
            <a:xfrm flipV="1">
              <a:off x="1970088" y="3853219"/>
              <a:ext cx="457569" cy="46201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defTabSz="457200">
                <a:defRPr/>
              </a:pPr>
              <a:endParaRPr lang="en-US">
                <a:solidFill>
                  <a:prstClr val="white"/>
                </a:solidFill>
              </a:endParaRPr>
            </a:p>
          </p:txBody>
        </p:sp>
        <p:sp>
          <p:nvSpPr>
            <p:cNvPr id="61" name="Oval 7"/>
            <p:cNvSpPr>
              <a:spLocks noChangeArrowheads="1"/>
            </p:cNvSpPr>
            <p:nvPr/>
          </p:nvSpPr>
          <p:spPr bwMode="auto">
            <a:xfrm>
              <a:off x="2200592" y="3170238"/>
              <a:ext cx="454130" cy="456996"/>
            </a:xfrm>
            <a:prstGeom prst="ellipse">
              <a:avLst/>
            </a:prstGeom>
            <a:solidFill>
              <a:srgbClr val="99CCFF">
                <a:alpha val="0"/>
              </a:srgbClr>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457200">
                <a:defRPr/>
              </a:pPr>
              <a:endParaRPr lang="en-US">
                <a:solidFill>
                  <a:prstClr val="white"/>
                </a:solidFill>
              </a:endParaRPr>
            </a:p>
          </p:txBody>
        </p:sp>
        <p:sp>
          <p:nvSpPr>
            <p:cNvPr id="62" name="Rectangle 13"/>
            <p:cNvSpPr>
              <a:spLocks noChangeArrowheads="1"/>
            </p:cNvSpPr>
            <p:nvPr/>
          </p:nvSpPr>
          <p:spPr bwMode="auto">
            <a:xfrm>
              <a:off x="2892109" y="3612167"/>
              <a:ext cx="230504" cy="225988"/>
            </a:xfrm>
            <a:prstGeom prst="rect">
              <a:avLst/>
            </a:prstGeom>
            <a:solidFill>
              <a:srgbClr val="5C8526"/>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457200">
                <a:defRPr/>
              </a:pPr>
              <a:endParaRPr lang="en-US">
                <a:solidFill>
                  <a:prstClr val="white"/>
                </a:solidFill>
              </a:endParaRPr>
            </a:p>
          </p:txBody>
        </p:sp>
        <p:sp>
          <p:nvSpPr>
            <p:cNvPr id="63" name="Rectangle 25"/>
            <p:cNvSpPr>
              <a:spLocks noChangeArrowheads="1"/>
            </p:cNvSpPr>
            <p:nvPr/>
          </p:nvSpPr>
          <p:spPr bwMode="auto">
            <a:xfrm>
              <a:off x="2431098" y="3838155"/>
              <a:ext cx="137615" cy="140614"/>
            </a:xfrm>
            <a:prstGeom prst="rect">
              <a:avLst/>
            </a:prstGeom>
            <a:solidFill>
              <a:srgbClr val="FFFF66"/>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457200">
                <a:defRPr/>
              </a:pPr>
              <a:endParaRPr lang="en-US">
                <a:solidFill>
                  <a:prstClr val="white"/>
                </a:solidFill>
              </a:endParaRPr>
            </a:p>
          </p:txBody>
        </p:sp>
      </p:grpSp>
      <p:grpSp>
        <p:nvGrpSpPr>
          <p:cNvPr id="160803" name="Group 11"/>
          <p:cNvGrpSpPr>
            <a:grpSpLocks/>
          </p:cNvGrpSpPr>
          <p:nvPr/>
        </p:nvGrpSpPr>
        <p:grpSpPr bwMode="auto">
          <a:xfrm>
            <a:off x="6553200" y="1601788"/>
            <a:ext cx="531813" cy="650875"/>
            <a:chOff x="1970088" y="3170238"/>
            <a:chExt cx="1152525" cy="2058987"/>
          </a:xfrm>
        </p:grpSpPr>
        <p:sp>
          <p:nvSpPr>
            <p:cNvPr id="65" name="Line 2"/>
            <p:cNvSpPr>
              <a:spLocks noChangeShapeType="1"/>
            </p:cNvSpPr>
            <p:nvPr/>
          </p:nvSpPr>
          <p:spPr bwMode="auto">
            <a:xfrm>
              <a:off x="2427658" y="3627231"/>
              <a:ext cx="0" cy="913989"/>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defTabSz="457200">
                <a:defRPr/>
              </a:pPr>
              <a:endParaRPr lang="en-US">
                <a:solidFill>
                  <a:prstClr val="white"/>
                </a:solidFill>
              </a:endParaRPr>
            </a:p>
          </p:txBody>
        </p:sp>
        <p:sp>
          <p:nvSpPr>
            <p:cNvPr id="66" name="Line 3"/>
            <p:cNvSpPr>
              <a:spLocks noChangeShapeType="1"/>
            </p:cNvSpPr>
            <p:nvPr/>
          </p:nvSpPr>
          <p:spPr bwMode="auto">
            <a:xfrm flipV="1">
              <a:off x="2200594" y="4541220"/>
              <a:ext cx="227064" cy="68800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defTabSz="457200">
                <a:defRPr/>
              </a:pPr>
              <a:endParaRPr lang="en-US">
                <a:solidFill>
                  <a:prstClr val="white"/>
                </a:solidFill>
              </a:endParaRPr>
            </a:p>
          </p:txBody>
        </p:sp>
        <p:sp>
          <p:nvSpPr>
            <p:cNvPr id="67" name="Line 4"/>
            <p:cNvSpPr>
              <a:spLocks noChangeShapeType="1"/>
            </p:cNvSpPr>
            <p:nvPr/>
          </p:nvSpPr>
          <p:spPr bwMode="auto">
            <a:xfrm flipH="1" flipV="1">
              <a:off x="2427658" y="4541220"/>
              <a:ext cx="230504" cy="68800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defTabSz="457200">
                <a:defRPr/>
              </a:pPr>
              <a:endParaRPr lang="en-US">
                <a:solidFill>
                  <a:prstClr val="white"/>
                </a:solidFill>
              </a:endParaRPr>
            </a:p>
          </p:txBody>
        </p:sp>
        <p:sp>
          <p:nvSpPr>
            <p:cNvPr id="68" name="Line 5"/>
            <p:cNvSpPr>
              <a:spLocks noChangeShapeType="1"/>
            </p:cNvSpPr>
            <p:nvPr/>
          </p:nvSpPr>
          <p:spPr bwMode="auto">
            <a:xfrm flipH="1">
              <a:off x="2424217" y="3737713"/>
              <a:ext cx="629589" cy="12052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defTabSz="457200">
                <a:defRPr/>
              </a:pPr>
              <a:endParaRPr lang="en-US">
                <a:solidFill>
                  <a:prstClr val="white"/>
                </a:solidFill>
              </a:endParaRPr>
            </a:p>
          </p:txBody>
        </p:sp>
        <p:sp>
          <p:nvSpPr>
            <p:cNvPr id="69" name="Line 6"/>
            <p:cNvSpPr>
              <a:spLocks noChangeShapeType="1"/>
            </p:cNvSpPr>
            <p:nvPr/>
          </p:nvSpPr>
          <p:spPr bwMode="auto">
            <a:xfrm flipV="1">
              <a:off x="1970088" y="3853219"/>
              <a:ext cx="457570" cy="46201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defTabSz="457200">
                <a:defRPr/>
              </a:pPr>
              <a:endParaRPr lang="en-US">
                <a:solidFill>
                  <a:prstClr val="white"/>
                </a:solidFill>
              </a:endParaRPr>
            </a:p>
          </p:txBody>
        </p:sp>
        <p:sp>
          <p:nvSpPr>
            <p:cNvPr id="70" name="Oval 7"/>
            <p:cNvSpPr>
              <a:spLocks noChangeArrowheads="1"/>
            </p:cNvSpPr>
            <p:nvPr/>
          </p:nvSpPr>
          <p:spPr bwMode="auto">
            <a:xfrm>
              <a:off x="2200594" y="3170238"/>
              <a:ext cx="454129" cy="456993"/>
            </a:xfrm>
            <a:prstGeom prst="ellipse">
              <a:avLst/>
            </a:prstGeom>
            <a:solidFill>
              <a:srgbClr val="99CCFF">
                <a:alpha val="0"/>
              </a:srgbClr>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457200">
                <a:defRPr/>
              </a:pPr>
              <a:endParaRPr lang="en-US">
                <a:solidFill>
                  <a:prstClr val="white"/>
                </a:solidFill>
              </a:endParaRPr>
            </a:p>
          </p:txBody>
        </p:sp>
        <p:sp>
          <p:nvSpPr>
            <p:cNvPr id="71" name="Rectangle 13"/>
            <p:cNvSpPr>
              <a:spLocks noChangeArrowheads="1"/>
            </p:cNvSpPr>
            <p:nvPr/>
          </p:nvSpPr>
          <p:spPr bwMode="auto">
            <a:xfrm>
              <a:off x="2892107" y="3612167"/>
              <a:ext cx="230506" cy="225985"/>
            </a:xfrm>
            <a:prstGeom prst="rect">
              <a:avLst/>
            </a:prstGeom>
            <a:solidFill>
              <a:srgbClr val="5C8526"/>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457200">
                <a:defRPr/>
              </a:pPr>
              <a:endParaRPr lang="en-US">
                <a:solidFill>
                  <a:prstClr val="white"/>
                </a:solidFill>
              </a:endParaRPr>
            </a:p>
          </p:txBody>
        </p:sp>
        <p:sp>
          <p:nvSpPr>
            <p:cNvPr id="72" name="Rectangle 25"/>
            <p:cNvSpPr>
              <a:spLocks noChangeArrowheads="1"/>
            </p:cNvSpPr>
            <p:nvPr/>
          </p:nvSpPr>
          <p:spPr bwMode="auto">
            <a:xfrm>
              <a:off x="2431098" y="3838152"/>
              <a:ext cx="137615" cy="140614"/>
            </a:xfrm>
            <a:prstGeom prst="rect">
              <a:avLst/>
            </a:prstGeom>
            <a:solidFill>
              <a:srgbClr val="FFFF66"/>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457200">
                <a:defRPr/>
              </a:pPr>
              <a:endParaRPr lang="en-US">
                <a:solidFill>
                  <a:prstClr val="white"/>
                </a:solidFill>
              </a:endParaRPr>
            </a:p>
          </p:txBody>
        </p:sp>
      </p:grpSp>
      <p:sp>
        <p:nvSpPr>
          <p:cNvPr id="73" name="Rectangle 72"/>
          <p:cNvSpPr/>
          <p:nvPr/>
        </p:nvSpPr>
        <p:spPr>
          <a:xfrm>
            <a:off x="1371600" y="1557338"/>
            <a:ext cx="838200" cy="361950"/>
          </a:xfrm>
          <a:prstGeom prst="rect">
            <a:avLst/>
          </a:prstGeom>
        </p:spPr>
        <p:txBody>
          <a:bodyPr>
            <a:spAutoFit/>
          </a:bodyPr>
          <a:lstStyle/>
          <a:p>
            <a:pPr defTabSz="914400" fontAlgn="auto">
              <a:lnSpc>
                <a:spcPct val="85000"/>
              </a:lnSpc>
              <a:spcBef>
                <a:spcPts val="0"/>
              </a:spcBef>
              <a:spcAft>
                <a:spcPts val="0"/>
              </a:spcAft>
              <a:defRPr/>
            </a:pPr>
            <a:r>
              <a:rPr lang="en-US" sz="2000" kern="0" dirty="0">
                <a:solidFill>
                  <a:srgbClr val="0036A6"/>
                </a:solidFill>
              </a:rPr>
              <a:t>Alice</a:t>
            </a:r>
            <a:endParaRPr lang="en-US" sz="3600" kern="0" dirty="0">
              <a:solidFill>
                <a:srgbClr val="0036A6"/>
              </a:solidFill>
            </a:endParaRPr>
          </a:p>
        </p:txBody>
      </p:sp>
      <p:sp>
        <p:nvSpPr>
          <p:cNvPr id="75" name="Rectangle 74"/>
          <p:cNvSpPr/>
          <p:nvPr/>
        </p:nvSpPr>
        <p:spPr>
          <a:xfrm>
            <a:off x="7192963" y="1587500"/>
            <a:ext cx="838200" cy="361950"/>
          </a:xfrm>
          <a:prstGeom prst="rect">
            <a:avLst/>
          </a:prstGeom>
        </p:spPr>
        <p:txBody>
          <a:bodyPr>
            <a:spAutoFit/>
          </a:bodyPr>
          <a:lstStyle/>
          <a:p>
            <a:pPr defTabSz="914400" fontAlgn="auto">
              <a:lnSpc>
                <a:spcPct val="85000"/>
              </a:lnSpc>
              <a:spcBef>
                <a:spcPts val="0"/>
              </a:spcBef>
              <a:spcAft>
                <a:spcPts val="0"/>
              </a:spcAft>
              <a:defRPr/>
            </a:pPr>
            <a:r>
              <a:rPr lang="en-US" sz="2000" kern="0" dirty="0">
                <a:solidFill>
                  <a:srgbClr val="0036A6"/>
                </a:solidFill>
              </a:rPr>
              <a:t>Bob</a:t>
            </a:r>
            <a:endParaRPr lang="en-US" sz="3600" kern="0" dirty="0">
              <a:solidFill>
                <a:srgbClr val="0036A6"/>
              </a:solidFill>
            </a:endParaRPr>
          </a:p>
        </p:txBody>
      </p:sp>
      <p:sp>
        <p:nvSpPr>
          <p:cNvPr id="160806" name="Text Box 53"/>
          <p:cNvSpPr txBox="1">
            <a:spLocks noChangeArrowheads="1"/>
          </p:cNvSpPr>
          <p:nvPr/>
        </p:nvSpPr>
        <p:spPr bwMode="auto">
          <a:xfrm>
            <a:off x="2819400" y="1435100"/>
            <a:ext cx="33528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algn="ctr" defTabSz="457200" eaLnBrk="1" hangingPunct="1">
              <a:buClr>
                <a:srgbClr val="000000"/>
              </a:buClr>
              <a:buSzPct val="100000"/>
              <a:buFont typeface="Times New Roman" charset="0"/>
              <a:buNone/>
            </a:pPr>
            <a:r>
              <a:rPr lang="en-US" sz="1800">
                <a:solidFill>
                  <a:srgbClr val="0000FF"/>
                </a:solidFill>
              </a:rPr>
              <a:t>Every system defines rules for assigning security labels to subjects (e.g., Bob’s process) and objects (e.g., file foo). </a:t>
            </a:r>
          </a:p>
        </p:txBody>
      </p:sp>
      <p:sp>
        <p:nvSpPr>
          <p:cNvPr id="160807" name="Text Box 53"/>
          <p:cNvSpPr txBox="1">
            <a:spLocks noChangeArrowheads="1"/>
          </p:cNvSpPr>
          <p:nvPr/>
        </p:nvSpPr>
        <p:spPr bwMode="auto">
          <a:xfrm>
            <a:off x="2819400" y="2900363"/>
            <a:ext cx="33528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algn="ctr" defTabSz="457200" eaLnBrk="1" hangingPunct="1">
              <a:buClr>
                <a:srgbClr val="000000"/>
              </a:buClr>
              <a:buSzPct val="100000"/>
              <a:buFont typeface="Times New Roman" charset="0"/>
              <a:buNone/>
            </a:pPr>
            <a:r>
              <a:rPr lang="en-US" sz="1800">
                <a:solidFill>
                  <a:srgbClr val="0000FF"/>
                </a:solidFill>
              </a:rPr>
              <a:t>Every system defines rules to compare the security labels to authorize attempted accesses.</a:t>
            </a:r>
          </a:p>
        </p:txBody>
      </p:sp>
    </p:spTree>
    <p:extLst>
      <p:ext uri="{BB962C8B-B14F-4D97-AF65-F5344CB8AC3E}">
        <p14:creationId xmlns:p14="http://schemas.microsoft.com/office/powerpoint/2010/main" val="1904790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r>
              <a:rPr lang="en-US" dirty="0">
                <a:latin typeface="Arial" charset="0"/>
                <a:ea typeface="ＭＳ Ｐゴシック" charset="0"/>
                <a:cs typeface="Arial" charset="0"/>
              </a:rPr>
              <a:t>Unix: </a:t>
            </a:r>
            <a:r>
              <a:rPr lang="en-US" dirty="0" err="1">
                <a:latin typeface="Arial" charset="0"/>
                <a:ea typeface="ＭＳ Ｐゴシック" charset="0"/>
                <a:cs typeface="Arial" charset="0"/>
              </a:rPr>
              <a:t>setuid</a:t>
            </a:r>
            <a:r>
              <a:rPr lang="en-US" dirty="0">
                <a:latin typeface="Arial" charset="0"/>
                <a:ea typeface="ＭＳ Ｐゴシック" charset="0"/>
                <a:cs typeface="Arial" charset="0"/>
              </a:rPr>
              <a:t> and login</a:t>
            </a:r>
          </a:p>
        </p:txBody>
      </p:sp>
      <p:sp>
        <p:nvSpPr>
          <p:cNvPr id="86018" name="Content Placeholder 3"/>
          <p:cNvSpPr>
            <a:spLocks noGrp="1"/>
          </p:cNvSpPr>
          <p:nvPr>
            <p:ph idx="1"/>
          </p:nvPr>
        </p:nvSpPr>
        <p:spPr>
          <a:xfrm>
            <a:off x="3505200" y="1527175"/>
            <a:ext cx="5410200" cy="3425825"/>
          </a:xfrm>
        </p:spPr>
        <p:txBody>
          <a:bodyPr/>
          <a:lstStyle/>
          <a:p>
            <a:r>
              <a:rPr lang="en-US" sz="2000" b="0" dirty="0">
                <a:latin typeface="Arial" charset="0"/>
                <a:ea typeface="ＭＳ Ｐゴシック" charset="0"/>
                <a:cs typeface="Arial" charset="0"/>
              </a:rPr>
              <a:t>A process with </a:t>
            </a:r>
            <a:r>
              <a:rPr lang="en-US" sz="2000" b="0" dirty="0" err="1">
                <a:latin typeface="Arial" charset="0"/>
                <a:ea typeface="ＭＳ Ｐゴシック" charset="0"/>
                <a:cs typeface="Arial" charset="0"/>
              </a:rPr>
              <a:t>uid</a:t>
            </a:r>
            <a:r>
              <a:rPr lang="en-US" sz="2000" b="0" dirty="0">
                <a:latin typeface="Arial" charset="0"/>
                <a:ea typeface="ＭＳ Ｐゴシック" charset="0"/>
                <a:cs typeface="Arial" charset="0"/>
              </a:rPr>
              <a:t>==root may change its </a:t>
            </a:r>
            <a:r>
              <a:rPr lang="en-US" sz="2000" b="0" dirty="0" err="1">
                <a:latin typeface="Arial" charset="0"/>
                <a:ea typeface="ＭＳ Ｐゴシック" charset="0"/>
                <a:cs typeface="Arial" charset="0"/>
              </a:rPr>
              <a:t>userID</a:t>
            </a:r>
            <a:r>
              <a:rPr lang="en-US" sz="2000" b="0" dirty="0">
                <a:latin typeface="Arial" charset="0"/>
                <a:ea typeface="ＭＳ Ｐゴシック" charset="0"/>
                <a:cs typeface="Arial" charset="0"/>
              </a:rPr>
              <a:t> with the </a:t>
            </a:r>
            <a:r>
              <a:rPr lang="en-US" sz="2000" dirty="0" err="1">
                <a:latin typeface="Arial" charset="0"/>
                <a:ea typeface="ＭＳ Ｐゴシック" charset="0"/>
                <a:cs typeface="Arial" charset="0"/>
              </a:rPr>
              <a:t>setuid</a:t>
            </a:r>
            <a:r>
              <a:rPr lang="en-US" sz="2000" b="0" dirty="0">
                <a:latin typeface="Arial" charset="0"/>
                <a:ea typeface="ＭＳ Ｐゴシック" charset="0"/>
                <a:cs typeface="Arial" charset="0"/>
              </a:rPr>
              <a:t> system call.</a:t>
            </a:r>
          </a:p>
          <a:p>
            <a:r>
              <a:rPr lang="en-US" sz="2000" b="0" dirty="0">
                <a:latin typeface="Arial" charset="0"/>
                <a:ea typeface="ＭＳ Ｐゴシック" charset="0"/>
                <a:cs typeface="Arial" charset="0"/>
              </a:rPr>
              <a:t>This means that a root process can speak for any user or act as any user, if it tries.</a:t>
            </a:r>
          </a:p>
          <a:p>
            <a:r>
              <a:rPr lang="en-US" sz="2000" b="0" dirty="0">
                <a:latin typeface="Arial" charset="0"/>
                <a:ea typeface="ＭＳ Ｐゴシック" charset="0"/>
                <a:cs typeface="Arial" charset="0"/>
              </a:rPr>
              <a:t>This mechanism enables a system login process to set up a shell environment for a user after the user logs in (authenticates).  This is a </a:t>
            </a:r>
            <a:r>
              <a:rPr lang="en-US" sz="2000" dirty="0">
                <a:latin typeface="Arial" charset="0"/>
                <a:ea typeface="ＭＳ Ｐゴシック" charset="0"/>
                <a:cs typeface="Arial" charset="0"/>
              </a:rPr>
              <a:t>refinement</a:t>
            </a:r>
            <a:r>
              <a:rPr lang="en-US" sz="2000" b="0" dirty="0">
                <a:latin typeface="Arial" charset="0"/>
                <a:ea typeface="ＭＳ Ｐゴシック" charset="0"/>
                <a:cs typeface="Arial" charset="0"/>
              </a:rPr>
              <a:t> of privilege.</a:t>
            </a:r>
          </a:p>
        </p:txBody>
      </p:sp>
      <p:sp>
        <p:nvSpPr>
          <p:cNvPr id="3" name="Rectangle 2"/>
          <p:cNvSpPr/>
          <p:nvPr/>
        </p:nvSpPr>
        <p:spPr bwMode="auto">
          <a:xfrm>
            <a:off x="1676400" y="2974975"/>
            <a:ext cx="1143000" cy="5334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defTabSz="457200">
              <a:buClr>
                <a:srgbClr val="000000"/>
              </a:buClr>
              <a:buSzPct val="100000"/>
              <a:buFont typeface="Times New Roman" pitchFamily="16" charset="0"/>
              <a:buNone/>
              <a:defRPr/>
            </a:pPr>
            <a:endParaRPr lang="en-US" sz="1800">
              <a:solidFill>
                <a:prstClr val="white"/>
              </a:solidFill>
              <a:cs typeface="Arial" charset="0"/>
            </a:endParaRPr>
          </a:p>
        </p:txBody>
      </p:sp>
      <p:sp>
        <p:nvSpPr>
          <p:cNvPr id="86020" name="Text Box 49"/>
          <p:cNvSpPr txBox="1">
            <a:spLocks noChangeArrowheads="1"/>
          </p:cNvSpPr>
          <p:nvPr/>
        </p:nvSpPr>
        <p:spPr bwMode="auto">
          <a:xfrm>
            <a:off x="1714500" y="3033713"/>
            <a:ext cx="1143000" cy="401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2000">
                <a:solidFill>
                  <a:srgbClr val="000000"/>
                </a:solidFill>
                <a:cs typeface="Arial" charset="0"/>
              </a:rPr>
              <a:t>login</a:t>
            </a:r>
            <a:endParaRPr lang="en-US" sz="2000">
              <a:solidFill>
                <a:srgbClr val="800080"/>
              </a:solidFill>
              <a:cs typeface="Arial" charset="0"/>
            </a:endParaRPr>
          </a:p>
        </p:txBody>
      </p:sp>
      <p:sp>
        <p:nvSpPr>
          <p:cNvPr id="5" name="Rectangle 4"/>
          <p:cNvSpPr/>
          <p:nvPr/>
        </p:nvSpPr>
        <p:spPr bwMode="auto">
          <a:xfrm>
            <a:off x="1676400" y="3889375"/>
            <a:ext cx="1143000" cy="5334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defTabSz="457200">
              <a:buClr>
                <a:srgbClr val="000000"/>
              </a:buClr>
              <a:buSzPct val="100000"/>
              <a:buFont typeface="Times New Roman" pitchFamily="16" charset="0"/>
              <a:buNone/>
              <a:defRPr/>
            </a:pPr>
            <a:endParaRPr lang="en-US" sz="1800">
              <a:solidFill>
                <a:prstClr val="white"/>
              </a:solidFill>
              <a:cs typeface="Arial" charset="0"/>
            </a:endParaRPr>
          </a:p>
        </p:txBody>
      </p:sp>
      <p:sp>
        <p:nvSpPr>
          <p:cNvPr id="86022" name="Text Box 49"/>
          <p:cNvSpPr txBox="1">
            <a:spLocks noChangeArrowheads="1"/>
          </p:cNvSpPr>
          <p:nvPr/>
        </p:nvSpPr>
        <p:spPr bwMode="auto">
          <a:xfrm>
            <a:off x="1714500" y="3946525"/>
            <a:ext cx="1143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2000">
                <a:solidFill>
                  <a:srgbClr val="000000"/>
                </a:solidFill>
                <a:cs typeface="Arial" charset="0"/>
              </a:rPr>
              <a:t>shell</a:t>
            </a:r>
            <a:endParaRPr lang="en-US" sz="2000">
              <a:solidFill>
                <a:srgbClr val="800080"/>
              </a:solidFill>
              <a:cs typeface="Arial" charset="0"/>
            </a:endParaRPr>
          </a:p>
        </p:txBody>
      </p:sp>
      <p:cxnSp>
        <p:nvCxnSpPr>
          <p:cNvPr id="86023" name="Straight Connector 292"/>
          <p:cNvCxnSpPr>
            <a:cxnSpLocks noChangeShapeType="1"/>
            <a:endCxn id="3" idx="2"/>
          </p:cNvCxnSpPr>
          <p:nvPr/>
        </p:nvCxnSpPr>
        <p:spPr bwMode="auto">
          <a:xfrm flipV="1">
            <a:off x="2247900" y="3508375"/>
            <a:ext cx="0" cy="3810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8" name="Rectangle 7"/>
          <p:cNvSpPr/>
          <p:nvPr/>
        </p:nvSpPr>
        <p:spPr bwMode="auto">
          <a:xfrm>
            <a:off x="1676400" y="4803775"/>
            <a:ext cx="1143000" cy="5334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defTabSz="457200">
              <a:buClr>
                <a:srgbClr val="000000"/>
              </a:buClr>
              <a:buSzPct val="100000"/>
              <a:buFont typeface="Times New Roman" pitchFamily="16" charset="0"/>
              <a:buNone/>
              <a:defRPr/>
            </a:pPr>
            <a:endParaRPr lang="en-US" sz="1800">
              <a:solidFill>
                <a:prstClr val="white"/>
              </a:solidFill>
              <a:cs typeface="Arial" charset="0"/>
            </a:endParaRPr>
          </a:p>
        </p:txBody>
      </p:sp>
      <p:sp>
        <p:nvSpPr>
          <p:cNvPr id="86025" name="Text Box 49"/>
          <p:cNvSpPr txBox="1">
            <a:spLocks noChangeArrowheads="1"/>
          </p:cNvSpPr>
          <p:nvPr/>
        </p:nvSpPr>
        <p:spPr bwMode="auto">
          <a:xfrm>
            <a:off x="1714500" y="4860925"/>
            <a:ext cx="1143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nchor="ct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2000">
                <a:solidFill>
                  <a:srgbClr val="000000"/>
                </a:solidFill>
                <a:cs typeface="Arial" charset="0"/>
              </a:rPr>
              <a:t>tool</a:t>
            </a:r>
            <a:endParaRPr lang="en-US" sz="2000">
              <a:solidFill>
                <a:srgbClr val="800080"/>
              </a:solidFill>
              <a:cs typeface="Arial" charset="0"/>
            </a:endParaRPr>
          </a:p>
        </p:txBody>
      </p:sp>
      <p:cxnSp>
        <p:nvCxnSpPr>
          <p:cNvPr id="86026" name="Straight Connector 292"/>
          <p:cNvCxnSpPr>
            <a:cxnSpLocks noChangeShapeType="1"/>
          </p:cNvCxnSpPr>
          <p:nvPr/>
        </p:nvCxnSpPr>
        <p:spPr bwMode="auto">
          <a:xfrm flipV="1">
            <a:off x="2247900" y="4422775"/>
            <a:ext cx="0" cy="3810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86027" name="Straight Connector 292"/>
          <p:cNvCxnSpPr>
            <a:cxnSpLocks noChangeShapeType="1"/>
          </p:cNvCxnSpPr>
          <p:nvPr/>
        </p:nvCxnSpPr>
        <p:spPr bwMode="auto">
          <a:xfrm flipV="1">
            <a:off x="2247900" y="2593975"/>
            <a:ext cx="0" cy="3810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12" name="Rectangle 11"/>
          <p:cNvSpPr/>
          <p:nvPr/>
        </p:nvSpPr>
        <p:spPr>
          <a:xfrm>
            <a:off x="1371600" y="2593975"/>
            <a:ext cx="838200" cy="361950"/>
          </a:xfrm>
          <a:prstGeom prst="rect">
            <a:avLst/>
          </a:prstGeom>
        </p:spPr>
        <p:txBody>
          <a:bodyPr>
            <a:spAutoFit/>
          </a:bodyPr>
          <a:lstStyle/>
          <a:p>
            <a:pPr defTabSz="914400" fontAlgn="auto">
              <a:lnSpc>
                <a:spcPct val="85000"/>
              </a:lnSpc>
              <a:spcBef>
                <a:spcPts val="0"/>
              </a:spcBef>
              <a:spcAft>
                <a:spcPts val="0"/>
              </a:spcAft>
              <a:defRPr/>
            </a:pPr>
            <a:r>
              <a:rPr lang="en-US" sz="2000" kern="0" dirty="0">
                <a:solidFill>
                  <a:srgbClr val="0036A6"/>
                </a:solidFill>
              </a:rPr>
              <a:t>log in</a:t>
            </a:r>
            <a:endParaRPr lang="en-US" sz="3600" kern="0" dirty="0">
              <a:solidFill>
                <a:srgbClr val="0036A6"/>
              </a:solidFill>
            </a:endParaRPr>
          </a:p>
        </p:txBody>
      </p:sp>
      <p:sp>
        <p:nvSpPr>
          <p:cNvPr id="13" name="Rectangle 12"/>
          <p:cNvSpPr/>
          <p:nvPr/>
        </p:nvSpPr>
        <p:spPr>
          <a:xfrm>
            <a:off x="533400" y="3527425"/>
            <a:ext cx="3124200" cy="334963"/>
          </a:xfrm>
          <a:prstGeom prst="rect">
            <a:avLst/>
          </a:prstGeom>
        </p:spPr>
        <p:txBody>
          <a:bodyPr>
            <a:spAutoFit/>
          </a:bodyPr>
          <a:lstStyle/>
          <a:p>
            <a:pPr defTabSz="914400" fontAlgn="auto">
              <a:lnSpc>
                <a:spcPct val="85000"/>
              </a:lnSpc>
              <a:spcBef>
                <a:spcPts val="0"/>
              </a:spcBef>
              <a:spcAft>
                <a:spcPts val="0"/>
              </a:spcAft>
              <a:defRPr/>
            </a:pPr>
            <a:r>
              <a:rPr lang="en-US" sz="1800" kern="0" dirty="0" err="1">
                <a:solidFill>
                  <a:srgbClr val="0036A6"/>
                </a:solidFill>
              </a:rPr>
              <a:t>setuid</a:t>
            </a:r>
            <a:r>
              <a:rPr lang="en-US" sz="1800" kern="0" dirty="0">
                <a:solidFill>
                  <a:srgbClr val="0036A6"/>
                </a:solidFill>
              </a:rPr>
              <a:t>(“</a:t>
            </a:r>
            <a:r>
              <a:rPr lang="en-US" sz="1800" kern="0" dirty="0" err="1">
                <a:solidFill>
                  <a:srgbClr val="0036A6"/>
                </a:solidFill>
              </a:rPr>
              <a:t>alice</a:t>
            </a:r>
            <a:r>
              <a:rPr lang="en-US" sz="1800" kern="0" dirty="0">
                <a:solidFill>
                  <a:srgbClr val="0036A6"/>
                </a:solidFill>
              </a:rPr>
              <a:t>”),     exec</a:t>
            </a:r>
            <a:endParaRPr lang="en-US" sz="3200" kern="0" dirty="0">
              <a:solidFill>
                <a:srgbClr val="0036A6"/>
              </a:solidFill>
            </a:endParaRPr>
          </a:p>
        </p:txBody>
      </p:sp>
      <p:sp>
        <p:nvSpPr>
          <p:cNvPr id="14" name="Rectangle 13"/>
          <p:cNvSpPr/>
          <p:nvPr/>
        </p:nvSpPr>
        <p:spPr>
          <a:xfrm>
            <a:off x="1041400" y="4422775"/>
            <a:ext cx="1143000" cy="334963"/>
          </a:xfrm>
          <a:prstGeom prst="rect">
            <a:avLst/>
          </a:prstGeom>
        </p:spPr>
        <p:txBody>
          <a:bodyPr>
            <a:spAutoFit/>
          </a:bodyPr>
          <a:lstStyle/>
          <a:p>
            <a:pPr defTabSz="914400" fontAlgn="auto">
              <a:lnSpc>
                <a:spcPct val="85000"/>
              </a:lnSpc>
              <a:spcBef>
                <a:spcPts val="0"/>
              </a:spcBef>
              <a:spcAft>
                <a:spcPts val="0"/>
              </a:spcAft>
              <a:defRPr/>
            </a:pPr>
            <a:r>
              <a:rPr lang="en-US" sz="1800" kern="0" dirty="0">
                <a:solidFill>
                  <a:srgbClr val="0036A6"/>
                </a:solidFill>
              </a:rPr>
              <a:t>fork/exec</a:t>
            </a:r>
            <a:endParaRPr lang="en-US" sz="3200" kern="0" dirty="0">
              <a:solidFill>
                <a:srgbClr val="0036A6"/>
              </a:solidFill>
            </a:endParaRPr>
          </a:p>
        </p:txBody>
      </p:sp>
      <p:sp>
        <p:nvSpPr>
          <p:cNvPr id="15" name="Rectangle 14"/>
          <p:cNvSpPr/>
          <p:nvPr/>
        </p:nvSpPr>
        <p:spPr>
          <a:xfrm>
            <a:off x="1676400" y="5303838"/>
            <a:ext cx="1676400" cy="334962"/>
          </a:xfrm>
          <a:prstGeom prst="rect">
            <a:avLst/>
          </a:prstGeom>
        </p:spPr>
        <p:txBody>
          <a:bodyPr>
            <a:spAutoFit/>
          </a:bodyPr>
          <a:lstStyle/>
          <a:p>
            <a:pPr defTabSz="914400" fontAlgn="auto">
              <a:lnSpc>
                <a:spcPct val="85000"/>
              </a:lnSpc>
              <a:spcBef>
                <a:spcPts val="0"/>
              </a:spcBef>
              <a:spcAft>
                <a:spcPts val="0"/>
              </a:spcAft>
              <a:defRPr/>
            </a:pPr>
            <a:r>
              <a:rPr lang="en-US" sz="1800" kern="0" dirty="0" err="1">
                <a:solidFill>
                  <a:srgbClr val="003367"/>
                </a:solidFill>
              </a:rPr>
              <a:t>uid</a:t>
            </a:r>
            <a:r>
              <a:rPr lang="en-US" sz="1800" kern="0" dirty="0">
                <a:solidFill>
                  <a:srgbClr val="003367"/>
                </a:solidFill>
              </a:rPr>
              <a:t>=“</a:t>
            </a:r>
            <a:r>
              <a:rPr lang="en-US" sz="1800" kern="0" dirty="0" err="1">
                <a:solidFill>
                  <a:srgbClr val="003367"/>
                </a:solidFill>
              </a:rPr>
              <a:t>alice</a:t>
            </a:r>
            <a:r>
              <a:rPr lang="en-US" sz="1800" kern="0" dirty="0">
                <a:solidFill>
                  <a:srgbClr val="003367"/>
                </a:solidFill>
              </a:rPr>
              <a:t>”</a:t>
            </a:r>
            <a:endParaRPr lang="en-US" sz="3200" kern="0" dirty="0">
              <a:solidFill>
                <a:srgbClr val="003367"/>
              </a:solidFill>
            </a:endParaRPr>
          </a:p>
        </p:txBody>
      </p:sp>
      <p:grpSp>
        <p:nvGrpSpPr>
          <p:cNvPr id="86034" name="Group 11"/>
          <p:cNvGrpSpPr>
            <a:grpSpLocks/>
          </p:cNvGrpSpPr>
          <p:nvPr/>
        </p:nvGrpSpPr>
        <p:grpSpPr bwMode="auto">
          <a:xfrm>
            <a:off x="2058988" y="1790700"/>
            <a:ext cx="531812" cy="650875"/>
            <a:chOff x="1970088" y="3170238"/>
            <a:chExt cx="1152525" cy="2058987"/>
          </a:xfrm>
        </p:grpSpPr>
        <p:sp>
          <p:nvSpPr>
            <p:cNvPr id="20" name="Line 2"/>
            <p:cNvSpPr>
              <a:spLocks noChangeShapeType="1"/>
            </p:cNvSpPr>
            <p:nvPr/>
          </p:nvSpPr>
          <p:spPr bwMode="auto">
            <a:xfrm>
              <a:off x="2427657" y="3627234"/>
              <a:ext cx="0" cy="913989"/>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defTabSz="457200">
                <a:defRPr/>
              </a:pPr>
              <a:endParaRPr lang="en-US">
                <a:solidFill>
                  <a:prstClr val="white"/>
                </a:solidFill>
              </a:endParaRPr>
            </a:p>
          </p:txBody>
        </p:sp>
        <p:sp>
          <p:nvSpPr>
            <p:cNvPr id="21" name="Line 3"/>
            <p:cNvSpPr>
              <a:spLocks noChangeShapeType="1"/>
            </p:cNvSpPr>
            <p:nvPr/>
          </p:nvSpPr>
          <p:spPr bwMode="auto">
            <a:xfrm flipV="1">
              <a:off x="2200592" y="4541224"/>
              <a:ext cx="227065" cy="68800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defTabSz="457200">
                <a:defRPr/>
              </a:pPr>
              <a:endParaRPr lang="en-US">
                <a:solidFill>
                  <a:prstClr val="white"/>
                </a:solidFill>
              </a:endParaRPr>
            </a:p>
          </p:txBody>
        </p:sp>
        <p:sp>
          <p:nvSpPr>
            <p:cNvPr id="22" name="Line 4"/>
            <p:cNvSpPr>
              <a:spLocks noChangeShapeType="1"/>
            </p:cNvSpPr>
            <p:nvPr/>
          </p:nvSpPr>
          <p:spPr bwMode="auto">
            <a:xfrm flipH="1" flipV="1">
              <a:off x="2427657" y="4541224"/>
              <a:ext cx="230506" cy="68800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defTabSz="457200">
                <a:defRPr/>
              </a:pPr>
              <a:endParaRPr lang="en-US">
                <a:solidFill>
                  <a:prstClr val="white"/>
                </a:solidFill>
              </a:endParaRPr>
            </a:p>
          </p:txBody>
        </p:sp>
        <p:sp>
          <p:nvSpPr>
            <p:cNvPr id="23" name="Line 5"/>
            <p:cNvSpPr>
              <a:spLocks noChangeShapeType="1"/>
            </p:cNvSpPr>
            <p:nvPr/>
          </p:nvSpPr>
          <p:spPr bwMode="auto">
            <a:xfrm flipH="1">
              <a:off x="2424218" y="3737716"/>
              <a:ext cx="629588" cy="12052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defTabSz="457200">
                <a:defRPr/>
              </a:pPr>
              <a:endParaRPr lang="en-US">
                <a:solidFill>
                  <a:prstClr val="white"/>
                </a:solidFill>
              </a:endParaRPr>
            </a:p>
          </p:txBody>
        </p:sp>
        <p:sp>
          <p:nvSpPr>
            <p:cNvPr id="24" name="Line 6"/>
            <p:cNvSpPr>
              <a:spLocks noChangeShapeType="1"/>
            </p:cNvSpPr>
            <p:nvPr/>
          </p:nvSpPr>
          <p:spPr bwMode="auto">
            <a:xfrm flipV="1">
              <a:off x="1970088" y="3853219"/>
              <a:ext cx="457569" cy="46201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defTabSz="457200">
                <a:defRPr/>
              </a:pPr>
              <a:endParaRPr lang="en-US">
                <a:solidFill>
                  <a:prstClr val="white"/>
                </a:solidFill>
              </a:endParaRPr>
            </a:p>
          </p:txBody>
        </p:sp>
        <p:sp>
          <p:nvSpPr>
            <p:cNvPr id="25" name="Oval 7"/>
            <p:cNvSpPr>
              <a:spLocks noChangeArrowheads="1"/>
            </p:cNvSpPr>
            <p:nvPr/>
          </p:nvSpPr>
          <p:spPr bwMode="auto">
            <a:xfrm>
              <a:off x="2200592" y="3170238"/>
              <a:ext cx="454130" cy="456996"/>
            </a:xfrm>
            <a:prstGeom prst="ellipse">
              <a:avLst/>
            </a:prstGeom>
            <a:solidFill>
              <a:srgbClr val="99CCFF">
                <a:alpha val="0"/>
              </a:srgbClr>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457200">
                <a:defRPr/>
              </a:pPr>
              <a:endParaRPr lang="en-US">
                <a:solidFill>
                  <a:prstClr val="white"/>
                </a:solidFill>
              </a:endParaRPr>
            </a:p>
          </p:txBody>
        </p:sp>
        <p:sp>
          <p:nvSpPr>
            <p:cNvPr id="26" name="Rectangle 13"/>
            <p:cNvSpPr>
              <a:spLocks noChangeArrowheads="1"/>
            </p:cNvSpPr>
            <p:nvPr/>
          </p:nvSpPr>
          <p:spPr bwMode="auto">
            <a:xfrm>
              <a:off x="2892109" y="3612167"/>
              <a:ext cx="230504" cy="225988"/>
            </a:xfrm>
            <a:prstGeom prst="rect">
              <a:avLst/>
            </a:prstGeom>
            <a:solidFill>
              <a:srgbClr val="5C8526"/>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457200">
                <a:defRPr/>
              </a:pPr>
              <a:endParaRPr lang="en-US">
                <a:solidFill>
                  <a:prstClr val="white"/>
                </a:solidFill>
              </a:endParaRPr>
            </a:p>
          </p:txBody>
        </p:sp>
        <p:sp>
          <p:nvSpPr>
            <p:cNvPr id="27" name="Rectangle 25"/>
            <p:cNvSpPr>
              <a:spLocks noChangeArrowheads="1"/>
            </p:cNvSpPr>
            <p:nvPr/>
          </p:nvSpPr>
          <p:spPr bwMode="auto">
            <a:xfrm>
              <a:off x="2431098" y="3838155"/>
              <a:ext cx="137615" cy="140614"/>
            </a:xfrm>
            <a:prstGeom prst="rect">
              <a:avLst/>
            </a:prstGeom>
            <a:solidFill>
              <a:srgbClr val="FFFF66"/>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defTabSz="457200">
                <a:defRPr/>
              </a:pPr>
              <a:endParaRPr lang="en-US">
                <a:solidFill>
                  <a:prstClr val="white"/>
                </a:solidFill>
              </a:endParaRPr>
            </a:p>
          </p:txBody>
        </p:sp>
      </p:grpSp>
      <p:sp>
        <p:nvSpPr>
          <p:cNvPr id="28" name="Rectangle 27"/>
          <p:cNvSpPr/>
          <p:nvPr/>
        </p:nvSpPr>
        <p:spPr>
          <a:xfrm>
            <a:off x="1371600" y="1865313"/>
            <a:ext cx="838200" cy="361950"/>
          </a:xfrm>
          <a:prstGeom prst="rect">
            <a:avLst/>
          </a:prstGeom>
        </p:spPr>
        <p:txBody>
          <a:bodyPr>
            <a:spAutoFit/>
          </a:bodyPr>
          <a:lstStyle/>
          <a:p>
            <a:pPr defTabSz="914400" fontAlgn="auto">
              <a:lnSpc>
                <a:spcPct val="85000"/>
              </a:lnSpc>
              <a:spcBef>
                <a:spcPts val="0"/>
              </a:spcBef>
              <a:spcAft>
                <a:spcPts val="0"/>
              </a:spcAft>
              <a:defRPr/>
            </a:pPr>
            <a:r>
              <a:rPr lang="en-US" sz="2000" kern="0" dirty="0">
                <a:solidFill>
                  <a:srgbClr val="0036A6"/>
                </a:solidFill>
              </a:rPr>
              <a:t>Alice</a:t>
            </a:r>
            <a:endParaRPr lang="en-US" sz="3600" kern="0" dirty="0">
              <a:solidFill>
                <a:srgbClr val="0036A6"/>
              </a:solidFill>
            </a:endParaRPr>
          </a:p>
        </p:txBody>
      </p:sp>
      <p:sp>
        <p:nvSpPr>
          <p:cNvPr id="2" name="Rectangle 1"/>
          <p:cNvSpPr/>
          <p:nvPr/>
        </p:nvSpPr>
        <p:spPr>
          <a:xfrm>
            <a:off x="3733800" y="4598075"/>
            <a:ext cx="5181600" cy="2031325"/>
          </a:xfrm>
          <a:prstGeom prst="rect">
            <a:avLst/>
          </a:prstGeom>
        </p:spPr>
        <p:txBody>
          <a:bodyPr wrap="square">
            <a:spAutoFit/>
          </a:bodyPr>
          <a:lstStyle/>
          <a:p>
            <a:pPr defTabSz="457200">
              <a:buClr>
                <a:srgbClr val="000000"/>
              </a:buClr>
              <a:buSzPct val="100000"/>
            </a:pPr>
            <a:r>
              <a:rPr lang="en-US" sz="1800" dirty="0">
                <a:solidFill>
                  <a:srgbClr val="0000FF"/>
                </a:solidFill>
              </a:rPr>
              <a:t>A privileged </a:t>
            </a:r>
            <a:r>
              <a:rPr lang="en-US" sz="1800" b="1" dirty="0">
                <a:solidFill>
                  <a:srgbClr val="0000FF"/>
                </a:solidFill>
              </a:rPr>
              <a:t>login</a:t>
            </a:r>
            <a:r>
              <a:rPr lang="en-US" sz="1800" dirty="0">
                <a:solidFill>
                  <a:srgbClr val="0000FF"/>
                </a:solidFill>
              </a:rPr>
              <a:t> program verifies a user password and execs a command interpreter (</a:t>
            </a:r>
            <a:r>
              <a:rPr lang="en-US" sz="1800" b="1" dirty="0">
                <a:solidFill>
                  <a:srgbClr val="0000FF"/>
                </a:solidFill>
              </a:rPr>
              <a:t>shell</a:t>
            </a:r>
            <a:r>
              <a:rPr lang="en-US" sz="1800" dirty="0">
                <a:solidFill>
                  <a:srgbClr val="0000FF"/>
                </a:solidFill>
              </a:rPr>
              <a:t>) and/or window manager for a logged-in user.   A user may then interact with a shell to direct launch of other programs.  They run as children of the shell, with the user’s </a:t>
            </a:r>
            <a:r>
              <a:rPr lang="en-US" sz="1800" dirty="0" err="1">
                <a:solidFill>
                  <a:srgbClr val="0000FF"/>
                </a:solidFill>
              </a:rPr>
              <a:t>uid</a:t>
            </a:r>
            <a:r>
              <a:rPr lang="en-US" sz="1800" dirty="0">
                <a:solidFill>
                  <a:srgbClr val="0000FF"/>
                </a:solidFill>
              </a:rPr>
              <a:t>.</a:t>
            </a:r>
          </a:p>
          <a:p>
            <a:pPr defTabSz="457200">
              <a:buClr>
                <a:srgbClr val="000000"/>
              </a:buClr>
              <a:buSzPct val="100000"/>
            </a:pPr>
            <a:r>
              <a:rPr lang="en-US" sz="1800" dirty="0">
                <a:solidFill>
                  <a:srgbClr val="0000FF"/>
                </a:solidFill>
              </a:rPr>
              <a:t>  </a:t>
            </a:r>
          </a:p>
        </p:txBody>
      </p:sp>
    </p:spTree>
    <p:extLst>
      <p:ext uri="{BB962C8B-B14F-4D97-AF65-F5344CB8AC3E}">
        <p14:creationId xmlns:p14="http://schemas.microsoft.com/office/powerpoint/2010/main" val="1802045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le 1"/>
          <p:cNvSpPr>
            <a:spLocks noGrp="1"/>
          </p:cNvSpPr>
          <p:nvPr>
            <p:ph type="title"/>
          </p:nvPr>
        </p:nvSpPr>
        <p:spPr/>
        <p:txBody>
          <a:bodyPr/>
          <a:lstStyle/>
          <a:p>
            <a:r>
              <a:rPr lang="en-US">
                <a:latin typeface="Arial" charset="0"/>
                <a:ea typeface="ＭＳ Ｐゴシック" charset="0"/>
              </a:rPr>
              <a:t>Labels and access control</a:t>
            </a:r>
          </a:p>
        </p:txBody>
      </p:sp>
      <p:sp>
        <p:nvSpPr>
          <p:cNvPr id="3" name="Rectangle 2"/>
          <p:cNvSpPr/>
          <p:nvPr/>
        </p:nvSpPr>
        <p:spPr bwMode="auto">
          <a:xfrm>
            <a:off x="1676400" y="2667000"/>
            <a:ext cx="1143000" cy="5334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91211" tIns="45605" rIns="91211" bIns="45605"/>
          <a:lstStyle/>
          <a:p>
            <a:pPr>
              <a:buClr>
                <a:srgbClr val="000000"/>
              </a:buClr>
              <a:buSzPct val="100000"/>
              <a:defRPr/>
            </a:pPr>
            <a:endParaRPr lang="en-US" sz="1800">
              <a:cs typeface="Arial" charset="0"/>
            </a:endParaRPr>
          </a:p>
        </p:txBody>
      </p:sp>
      <p:sp>
        <p:nvSpPr>
          <p:cNvPr id="159747" name="Text Box 49"/>
          <p:cNvSpPr txBox="1">
            <a:spLocks noChangeArrowheads="1"/>
          </p:cNvSpPr>
          <p:nvPr/>
        </p:nvSpPr>
        <p:spPr bwMode="auto">
          <a:xfrm>
            <a:off x="1714500" y="2725738"/>
            <a:ext cx="1143000" cy="401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2101" eaLnBrk="1" hangingPunct="1"/>
            <a:r>
              <a:rPr lang="en-US" sz="2000">
                <a:solidFill>
                  <a:srgbClr val="000000"/>
                </a:solidFill>
                <a:cs typeface="Arial" charset="0"/>
              </a:rPr>
              <a:t>login</a:t>
            </a:r>
            <a:endParaRPr lang="en-US" sz="2000">
              <a:solidFill>
                <a:srgbClr val="800080"/>
              </a:solidFill>
              <a:cs typeface="Arial" charset="0"/>
            </a:endParaRPr>
          </a:p>
        </p:txBody>
      </p:sp>
      <p:sp>
        <p:nvSpPr>
          <p:cNvPr id="7" name="Rectangle 6"/>
          <p:cNvSpPr/>
          <p:nvPr/>
        </p:nvSpPr>
        <p:spPr bwMode="auto">
          <a:xfrm>
            <a:off x="1676400" y="3581400"/>
            <a:ext cx="1143000" cy="5334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91211" tIns="45605" rIns="91211" bIns="45605"/>
          <a:lstStyle/>
          <a:p>
            <a:pPr>
              <a:buClr>
                <a:srgbClr val="000000"/>
              </a:buClr>
              <a:buSzPct val="100000"/>
              <a:defRPr/>
            </a:pPr>
            <a:endParaRPr lang="en-US" sz="1800">
              <a:cs typeface="Arial" charset="0"/>
            </a:endParaRPr>
          </a:p>
        </p:txBody>
      </p:sp>
      <p:sp>
        <p:nvSpPr>
          <p:cNvPr id="159749" name="Text Box 49"/>
          <p:cNvSpPr txBox="1">
            <a:spLocks noChangeArrowheads="1"/>
          </p:cNvSpPr>
          <p:nvPr/>
        </p:nvSpPr>
        <p:spPr bwMode="auto">
          <a:xfrm>
            <a:off x="1714500" y="3638565"/>
            <a:ext cx="1143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2101" eaLnBrk="1" hangingPunct="1"/>
            <a:r>
              <a:rPr lang="en-US" sz="2000">
                <a:solidFill>
                  <a:srgbClr val="000000"/>
                </a:solidFill>
                <a:cs typeface="Arial" charset="0"/>
              </a:rPr>
              <a:t>shell</a:t>
            </a:r>
            <a:endParaRPr lang="en-US" sz="2000">
              <a:solidFill>
                <a:srgbClr val="800080"/>
              </a:solidFill>
              <a:cs typeface="Arial" charset="0"/>
            </a:endParaRPr>
          </a:p>
        </p:txBody>
      </p:sp>
      <p:cxnSp>
        <p:nvCxnSpPr>
          <p:cNvPr id="159750" name="Straight Connector 292"/>
          <p:cNvCxnSpPr>
            <a:cxnSpLocks noChangeShapeType="1"/>
            <a:endCxn id="3" idx="2"/>
          </p:cNvCxnSpPr>
          <p:nvPr/>
        </p:nvCxnSpPr>
        <p:spPr bwMode="auto">
          <a:xfrm flipV="1">
            <a:off x="2247900" y="3200400"/>
            <a:ext cx="0" cy="3810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14" name="Rectangle 13"/>
          <p:cNvSpPr/>
          <p:nvPr/>
        </p:nvSpPr>
        <p:spPr bwMode="auto">
          <a:xfrm>
            <a:off x="1676400" y="4495800"/>
            <a:ext cx="1143000" cy="5334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91211" tIns="45605" rIns="91211" bIns="45605"/>
          <a:lstStyle/>
          <a:p>
            <a:pPr>
              <a:buClr>
                <a:srgbClr val="000000"/>
              </a:buClr>
              <a:buSzPct val="100000"/>
              <a:defRPr/>
            </a:pPr>
            <a:endParaRPr lang="en-US" sz="1800">
              <a:cs typeface="Arial" charset="0"/>
            </a:endParaRPr>
          </a:p>
        </p:txBody>
      </p:sp>
      <p:sp>
        <p:nvSpPr>
          <p:cNvPr id="159752" name="Text Box 49"/>
          <p:cNvSpPr txBox="1">
            <a:spLocks noChangeArrowheads="1"/>
          </p:cNvSpPr>
          <p:nvPr/>
        </p:nvSpPr>
        <p:spPr bwMode="auto">
          <a:xfrm>
            <a:off x="1714500" y="4552950"/>
            <a:ext cx="1143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2101" eaLnBrk="1" hangingPunct="1"/>
            <a:r>
              <a:rPr lang="en-US" sz="2000">
                <a:solidFill>
                  <a:srgbClr val="000000"/>
                </a:solidFill>
                <a:cs typeface="Arial" charset="0"/>
              </a:rPr>
              <a:t>tool</a:t>
            </a:r>
            <a:endParaRPr lang="en-US" sz="2000">
              <a:solidFill>
                <a:srgbClr val="800080"/>
              </a:solidFill>
              <a:cs typeface="Arial" charset="0"/>
            </a:endParaRPr>
          </a:p>
        </p:txBody>
      </p:sp>
      <p:cxnSp>
        <p:nvCxnSpPr>
          <p:cNvPr id="159753" name="Straight Connector 292"/>
          <p:cNvCxnSpPr>
            <a:cxnSpLocks noChangeShapeType="1"/>
          </p:cNvCxnSpPr>
          <p:nvPr/>
        </p:nvCxnSpPr>
        <p:spPr bwMode="auto">
          <a:xfrm flipV="1">
            <a:off x="2247900" y="4114800"/>
            <a:ext cx="0" cy="3810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159754" name="Straight Connector 292"/>
          <p:cNvCxnSpPr>
            <a:cxnSpLocks noChangeShapeType="1"/>
          </p:cNvCxnSpPr>
          <p:nvPr/>
        </p:nvCxnSpPr>
        <p:spPr bwMode="auto">
          <a:xfrm flipV="1">
            <a:off x="2247900" y="2286014"/>
            <a:ext cx="0" cy="3810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159755" name="Straight Connector 292"/>
          <p:cNvCxnSpPr>
            <a:cxnSpLocks noChangeShapeType="1"/>
          </p:cNvCxnSpPr>
          <p:nvPr/>
        </p:nvCxnSpPr>
        <p:spPr bwMode="auto">
          <a:xfrm rot="-5400000" flipH="1" flipV="1">
            <a:off x="3505200" y="4038600"/>
            <a:ext cx="0" cy="13716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29" name="Rectangle 28"/>
          <p:cNvSpPr/>
          <p:nvPr/>
        </p:nvSpPr>
        <p:spPr bwMode="auto">
          <a:xfrm>
            <a:off x="4191000" y="4618038"/>
            <a:ext cx="647700" cy="533400"/>
          </a:xfrm>
          <a:prstGeom prst="rect">
            <a:avLst/>
          </a:prstGeom>
          <a:solidFill>
            <a:schemeClr val="accent5">
              <a:lumMod val="75000"/>
            </a:schemeClr>
          </a:solidFill>
          <a:ln w="9525" cap="flat" cmpd="sng" algn="ctr">
            <a:solidFill>
              <a:schemeClr val="tx1"/>
            </a:solidFill>
            <a:prstDash val="solid"/>
            <a:round/>
            <a:headEnd type="none" w="med" len="med"/>
            <a:tailEnd type="none" w="med" len="med"/>
          </a:ln>
          <a:effectLst/>
        </p:spPr>
        <p:txBody>
          <a:bodyPr lIns="91211" tIns="45605" rIns="91211" bIns="45605"/>
          <a:lstStyle/>
          <a:p>
            <a:pPr>
              <a:buClr>
                <a:srgbClr val="000000"/>
              </a:buClr>
              <a:buSzPct val="100000"/>
              <a:defRPr/>
            </a:pPr>
            <a:endParaRPr lang="en-US" sz="1800">
              <a:cs typeface="Arial" charset="0"/>
            </a:endParaRPr>
          </a:p>
        </p:txBody>
      </p:sp>
      <p:sp>
        <p:nvSpPr>
          <p:cNvPr id="159757" name="Text Box 49"/>
          <p:cNvSpPr txBox="1">
            <a:spLocks noChangeArrowheads="1"/>
          </p:cNvSpPr>
          <p:nvPr/>
        </p:nvSpPr>
        <p:spPr bwMode="auto">
          <a:xfrm>
            <a:off x="4229100" y="4675188"/>
            <a:ext cx="609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2101" eaLnBrk="1" hangingPunct="1"/>
            <a:r>
              <a:rPr lang="en-US" sz="2000">
                <a:cs typeface="Arial" charset="0"/>
              </a:rPr>
              <a:t>foo</a:t>
            </a:r>
          </a:p>
        </p:txBody>
      </p:sp>
      <p:sp>
        <p:nvSpPr>
          <p:cNvPr id="31" name="Oval 30"/>
          <p:cNvSpPr/>
          <p:nvPr/>
        </p:nvSpPr>
        <p:spPr bwMode="auto">
          <a:xfrm flipV="1">
            <a:off x="4191000" y="4599005"/>
            <a:ext cx="647700" cy="60325"/>
          </a:xfrm>
          <a:prstGeom prst="ellipse">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lIns="91211" tIns="45605" rIns="91211" bIns="45605"/>
          <a:lstStyle/>
          <a:p>
            <a:pPr>
              <a:buClr>
                <a:srgbClr val="000000"/>
              </a:buClr>
              <a:buSzPct val="100000"/>
              <a:defRPr/>
            </a:pPr>
            <a:endParaRPr lang="en-US" sz="1800">
              <a:cs typeface="Arial" charset="0"/>
            </a:endParaRPr>
          </a:p>
        </p:txBody>
      </p:sp>
      <p:sp>
        <p:nvSpPr>
          <p:cNvPr id="32" name="Oval 31"/>
          <p:cNvSpPr/>
          <p:nvPr/>
        </p:nvSpPr>
        <p:spPr bwMode="auto">
          <a:xfrm flipV="1">
            <a:off x="4191000" y="5121290"/>
            <a:ext cx="647700" cy="60325"/>
          </a:xfrm>
          <a:prstGeom prst="ellipse">
            <a:avLst/>
          </a:prstGeom>
          <a:solidFill>
            <a:schemeClr val="accent1">
              <a:lumMod val="50000"/>
            </a:schemeClr>
          </a:solidFill>
          <a:ln w="9525" cap="flat" cmpd="sng" algn="ctr">
            <a:solidFill>
              <a:schemeClr val="tx1"/>
            </a:solidFill>
            <a:prstDash val="solid"/>
            <a:round/>
            <a:headEnd type="none" w="med" len="med"/>
            <a:tailEnd type="none" w="med" len="med"/>
          </a:ln>
          <a:effectLst/>
        </p:spPr>
        <p:txBody>
          <a:bodyPr lIns="91211" tIns="45605" rIns="91211" bIns="45605"/>
          <a:lstStyle/>
          <a:p>
            <a:pPr>
              <a:buClr>
                <a:srgbClr val="000000"/>
              </a:buClr>
              <a:buSzPct val="100000"/>
              <a:defRPr/>
            </a:pPr>
            <a:endParaRPr lang="en-US" sz="1800">
              <a:cs typeface="Arial" charset="0"/>
            </a:endParaRPr>
          </a:p>
        </p:txBody>
      </p:sp>
      <p:sp>
        <p:nvSpPr>
          <p:cNvPr id="33" name="Rectangle 32"/>
          <p:cNvSpPr/>
          <p:nvPr/>
        </p:nvSpPr>
        <p:spPr bwMode="auto">
          <a:xfrm>
            <a:off x="6210300" y="2667000"/>
            <a:ext cx="1143000" cy="5334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91211" tIns="45605" rIns="91211" bIns="45605"/>
          <a:lstStyle/>
          <a:p>
            <a:pPr>
              <a:buClr>
                <a:srgbClr val="000000"/>
              </a:buClr>
              <a:buSzPct val="100000"/>
              <a:defRPr/>
            </a:pPr>
            <a:endParaRPr lang="en-US" sz="1800">
              <a:cs typeface="Arial" charset="0"/>
            </a:endParaRPr>
          </a:p>
        </p:txBody>
      </p:sp>
      <p:sp>
        <p:nvSpPr>
          <p:cNvPr id="159761" name="Text Box 49"/>
          <p:cNvSpPr txBox="1">
            <a:spLocks noChangeArrowheads="1"/>
          </p:cNvSpPr>
          <p:nvPr/>
        </p:nvSpPr>
        <p:spPr bwMode="auto">
          <a:xfrm>
            <a:off x="6248400" y="2725738"/>
            <a:ext cx="1143000" cy="401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2101" eaLnBrk="1" hangingPunct="1"/>
            <a:r>
              <a:rPr lang="en-US" sz="2000">
                <a:solidFill>
                  <a:srgbClr val="000000"/>
                </a:solidFill>
                <a:cs typeface="Arial" charset="0"/>
              </a:rPr>
              <a:t>login</a:t>
            </a:r>
            <a:endParaRPr lang="en-US" sz="2000">
              <a:solidFill>
                <a:srgbClr val="800080"/>
              </a:solidFill>
              <a:cs typeface="Arial" charset="0"/>
            </a:endParaRPr>
          </a:p>
        </p:txBody>
      </p:sp>
      <p:sp>
        <p:nvSpPr>
          <p:cNvPr id="35" name="Rectangle 34"/>
          <p:cNvSpPr/>
          <p:nvPr/>
        </p:nvSpPr>
        <p:spPr bwMode="auto">
          <a:xfrm>
            <a:off x="6210300" y="3581400"/>
            <a:ext cx="1143000" cy="5334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91211" tIns="45605" rIns="91211" bIns="45605"/>
          <a:lstStyle/>
          <a:p>
            <a:pPr>
              <a:buClr>
                <a:srgbClr val="000000"/>
              </a:buClr>
              <a:buSzPct val="100000"/>
              <a:defRPr/>
            </a:pPr>
            <a:endParaRPr lang="en-US" sz="1800">
              <a:cs typeface="Arial" charset="0"/>
            </a:endParaRPr>
          </a:p>
        </p:txBody>
      </p:sp>
      <p:sp>
        <p:nvSpPr>
          <p:cNvPr id="159763" name="Text Box 49"/>
          <p:cNvSpPr txBox="1">
            <a:spLocks noChangeArrowheads="1"/>
          </p:cNvSpPr>
          <p:nvPr/>
        </p:nvSpPr>
        <p:spPr bwMode="auto">
          <a:xfrm>
            <a:off x="6248400" y="3638565"/>
            <a:ext cx="1143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2101" eaLnBrk="1" hangingPunct="1"/>
            <a:r>
              <a:rPr lang="en-US" sz="2000">
                <a:solidFill>
                  <a:srgbClr val="000000"/>
                </a:solidFill>
                <a:cs typeface="Arial" charset="0"/>
              </a:rPr>
              <a:t>shell</a:t>
            </a:r>
            <a:endParaRPr lang="en-US" sz="2000">
              <a:solidFill>
                <a:srgbClr val="800080"/>
              </a:solidFill>
              <a:cs typeface="Arial" charset="0"/>
            </a:endParaRPr>
          </a:p>
        </p:txBody>
      </p:sp>
      <p:cxnSp>
        <p:nvCxnSpPr>
          <p:cNvPr id="159764" name="Straight Connector 292"/>
          <p:cNvCxnSpPr>
            <a:cxnSpLocks noChangeShapeType="1"/>
            <a:endCxn id="33" idx="2"/>
          </p:cNvCxnSpPr>
          <p:nvPr/>
        </p:nvCxnSpPr>
        <p:spPr bwMode="auto">
          <a:xfrm flipV="1">
            <a:off x="6781800" y="3200400"/>
            <a:ext cx="0" cy="3810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38" name="Rectangle 37"/>
          <p:cNvSpPr/>
          <p:nvPr/>
        </p:nvSpPr>
        <p:spPr bwMode="auto">
          <a:xfrm>
            <a:off x="6210300" y="4876800"/>
            <a:ext cx="1143000" cy="5334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lIns="91211" tIns="45605" rIns="91211" bIns="45605"/>
          <a:lstStyle/>
          <a:p>
            <a:pPr>
              <a:buClr>
                <a:srgbClr val="000000"/>
              </a:buClr>
              <a:buSzPct val="100000"/>
              <a:defRPr/>
            </a:pPr>
            <a:endParaRPr lang="en-US" sz="1800">
              <a:cs typeface="Arial" charset="0"/>
            </a:endParaRPr>
          </a:p>
        </p:txBody>
      </p:sp>
      <p:sp>
        <p:nvSpPr>
          <p:cNvPr id="159766" name="Text Box 49"/>
          <p:cNvSpPr txBox="1">
            <a:spLocks noChangeArrowheads="1"/>
          </p:cNvSpPr>
          <p:nvPr/>
        </p:nvSpPr>
        <p:spPr bwMode="auto">
          <a:xfrm>
            <a:off x="6248400" y="4933950"/>
            <a:ext cx="1143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2101" eaLnBrk="1" hangingPunct="1"/>
            <a:r>
              <a:rPr lang="en-US" sz="2000">
                <a:solidFill>
                  <a:srgbClr val="000000"/>
                </a:solidFill>
                <a:cs typeface="Arial" charset="0"/>
              </a:rPr>
              <a:t>tool</a:t>
            </a:r>
            <a:endParaRPr lang="en-US" sz="2000">
              <a:solidFill>
                <a:srgbClr val="800080"/>
              </a:solidFill>
              <a:cs typeface="Arial" charset="0"/>
            </a:endParaRPr>
          </a:p>
        </p:txBody>
      </p:sp>
      <p:cxnSp>
        <p:nvCxnSpPr>
          <p:cNvPr id="159767" name="Straight Connector 292"/>
          <p:cNvCxnSpPr>
            <a:cxnSpLocks noChangeShapeType="1"/>
          </p:cNvCxnSpPr>
          <p:nvPr/>
        </p:nvCxnSpPr>
        <p:spPr bwMode="auto">
          <a:xfrm flipV="1">
            <a:off x="6781800" y="4114800"/>
            <a:ext cx="0" cy="7620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159768" name="Straight Connector 292"/>
          <p:cNvCxnSpPr>
            <a:cxnSpLocks noChangeShapeType="1"/>
          </p:cNvCxnSpPr>
          <p:nvPr/>
        </p:nvCxnSpPr>
        <p:spPr bwMode="auto">
          <a:xfrm flipV="1">
            <a:off x="6781800" y="2286014"/>
            <a:ext cx="0" cy="3810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159769" name="Straight Connector 292"/>
          <p:cNvCxnSpPr>
            <a:cxnSpLocks noChangeShapeType="1"/>
          </p:cNvCxnSpPr>
          <p:nvPr/>
        </p:nvCxnSpPr>
        <p:spPr bwMode="auto">
          <a:xfrm rot="5400000" flipV="1">
            <a:off x="5524500" y="4343400"/>
            <a:ext cx="0" cy="13716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46" name="Rectangle 45"/>
          <p:cNvSpPr/>
          <p:nvPr/>
        </p:nvSpPr>
        <p:spPr>
          <a:xfrm>
            <a:off x="1371600" y="2286015"/>
            <a:ext cx="838200" cy="361950"/>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2000" kern="0" dirty="0">
                <a:solidFill>
                  <a:schemeClr val="accent3"/>
                </a:solidFill>
              </a:rPr>
              <a:t>log in</a:t>
            </a:r>
            <a:endParaRPr lang="en-US" sz="3600" kern="0" dirty="0">
              <a:solidFill>
                <a:schemeClr val="accent3"/>
              </a:solidFill>
            </a:endParaRPr>
          </a:p>
        </p:txBody>
      </p:sp>
      <p:sp>
        <p:nvSpPr>
          <p:cNvPr id="47" name="Rectangle 46"/>
          <p:cNvSpPr/>
          <p:nvPr/>
        </p:nvSpPr>
        <p:spPr>
          <a:xfrm>
            <a:off x="76200" y="3219450"/>
            <a:ext cx="3124200" cy="334963"/>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1800" kern="0" dirty="0">
                <a:solidFill>
                  <a:schemeClr val="accent3"/>
                </a:solidFill>
              </a:rPr>
              <a:t>        </a:t>
            </a:r>
            <a:r>
              <a:rPr lang="en-US" sz="1800" kern="0" dirty="0" err="1">
                <a:solidFill>
                  <a:schemeClr val="accent3"/>
                </a:solidFill>
              </a:rPr>
              <a:t>setuid</a:t>
            </a:r>
            <a:r>
              <a:rPr lang="en-US" sz="1800" kern="0" dirty="0">
                <a:solidFill>
                  <a:schemeClr val="accent3"/>
                </a:solidFill>
              </a:rPr>
              <a:t>(“</a:t>
            </a:r>
            <a:r>
              <a:rPr lang="en-US" sz="1800" kern="0" dirty="0" err="1">
                <a:solidFill>
                  <a:schemeClr val="accent3"/>
                </a:solidFill>
              </a:rPr>
              <a:t>alice</a:t>
            </a:r>
            <a:r>
              <a:rPr lang="en-US" sz="1800" kern="0" dirty="0">
                <a:solidFill>
                  <a:schemeClr val="accent3"/>
                </a:solidFill>
              </a:rPr>
              <a:t>”),     exec</a:t>
            </a:r>
            <a:endParaRPr lang="en-US" sz="3200" kern="0" dirty="0">
              <a:solidFill>
                <a:schemeClr val="accent3"/>
              </a:solidFill>
            </a:endParaRPr>
          </a:p>
        </p:txBody>
      </p:sp>
      <p:sp>
        <p:nvSpPr>
          <p:cNvPr id="48" name="Rectangle 47"/>
          <p:cNvSpPr/>
          <p:nvPr/>
        </p:nvSpPr>
        <p:spPr>
          <a:xfrm>
            <a:off x="1041400" y="4114817"/>
            <a:ext cx="1143000" cy="334963"/>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1800" kern="0" dirty="0">
                <a:solidFill>
                  <a:schemeClr val="accent3"/>
                </a:solidFill>
              </a:rPr>
              <a:t>fork/exec</a:t>
            </a:r>
            <a:endParaRPr lang="en-US" sz="3200" kern="0" dirty="0">
              <a:solidFill>
                <a:schemeClr val="accent3"/>
              </a:solidFill>
            </a:endParaRPr>
          </a:p>
        </p:txBody>
      </p:sp>
      <p:sp>
        <p:nvSpPr>
          <p:cNvPr id="49" name="Rectangle 48"/>
          <p:cNvSpPr/>
          <p:nvPr/>
        </p:nvSpPr>
        <p:spPr>
          <a:xfrm>
            <a:off x="2887663" y="4389455"/>
            <a:ext cx="1455737" cy="334962"/>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1800" kern="0" dirty="0" err="1">
                <a:solidFill>
                  <a:schemeClr val="accent3"/>
                </a:solidFill>
              </a:rPr>
              <a:t>creat</a:t>
            </a:r>
            <a:r>
              <a:rPr lang="en-US" sz="1800" kern="0" dirty="0">
                <a:solidFill>
                  <a:schemeClr val="accent3"/>
                </a:solidFill>
              </a:rPr>
              <a:t>(“foo”)</a:t>
            </a:r>
            <a:endParaRPr lang="en-US" sz="3200" kern="0" dirty="0">
              <a:solidFill>
                <a:schemeClr val="accent3"/>
              </a:solidFill>
            </a:endParaRPr>
          </a:p>
        </p:txBody>
      </p:sp>
      <p:sp>
        <p:nvSpPr>
          <p:cNvPr id="50" name="Rectangle 49"/>
          <p:cNvSpPr/>
          <p:nvPr/>
        </p:nvSpPr>
        <p:spPr>
          <a:xfrm>
            <a:off x="2887663" y="4740284"/>
            <a:ext cx="1455737" cy="334963"/>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1800" kern="0" dirty="0" err="1">
                <a:solidFill>
                  <a:schemeClr val="accent3"/>
                </a:solidFill>
              </a:rPr>
              <a:t>write,close</a:t>
            </a:r>
            <a:endParaRPr lang="en-US" sz="3200" kern="0" dirty="0">
              <a:solidFill>
                <a:schemeClr val="accent3"/>
              </a:solidFill>
            </a:endParaRPr>
          </a:p>
        </p:txBody>
      </p:sp>
      <p:sp>
        <p:nvSpPr>
          <p:cNvPr id="51" name="Rectangle 50"/>
          <p:cNvSpPr/>
          <p:nvPr/>
        </p:nvSpPr>
        <p:spPr>
          <a:xfrm>
            <a:off x="4953000" y="4675188"/>
            <a:ext cx="1455738" cy="334962"/>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1800" kern="0" dirty="0">
                <a:solidFill>
                  <a:schemeClr val="accent3"/>
                </a:solidFill>
              </a:rPr>
              <a:t>open(“foo”)</a:t>
            </a:r>
            <a:endParaRPr lang="en-US" sz="3200" kern="0" dirty="0">
              <a:solidFill>
                <a:schemeClr val="accent3"/>
              </a:solidFill>
            </a:endParaRPr>
          </a:p>
        </p:txBody>
      </p:sp>
      <p:sp>
        <p:nvSpPr>
          <p:cNvPr id="52" name="Rectangle 51"/>
          <p:cNvSpPr/>
          <p:nvPr/>
        </p:nvSpPr>
        <p:spPr>
          <a:xfrm>
            <a:off x="5249880" y="5029200"/>
            <a:ext cx="1455737" cy="334963"/>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1800" kern="0" dirty="0">
                <a:solidFill>
                  <a:schemeClr val="accent3"/>
                </a:solidFill>
              </a:rPr>
              <a:t>read</a:t>
            </a:r>
            <a:endParaRPr lang="en-US" sz="3200" kern="0" dirty="0">
              <a:solidFill>
                <a:schemeClr val="accent3"/>
              </a:solidFill>
            </a:endParaRPr>
          </a:p>
        </p:txBody>
      </p:sp>
      <p:sp>
        <p:nvSpPr>
          <p:cNvPr id="53" name="Rectangle 52"/>
          <p:cNvSpPr/>
          <p:nvPr/>
        </p:nvSpPr>
        <p:spPr>
          <a:xfrm>
            <a:off x="6934200" y="4292617"/>
            <a:ext cx="1143000" cy="334963"/>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1800" kern="0" dirty="0">
                <a:solidFill>
                  <a:schemeClr val="accent3"/>
                </a:solidFill>
              </a:rPr>
              <a:t>fork/exec</a:t>
            </a:r>
            <a:endParaRPr lang="en-US" sz="3200" kern="0" dirty="0">
              <a:solidFill>
                <a:schemeClr val="accent3"/>
              </a:solidFill>
            </a:endParaRPr>
          </a:p>
        </p:txBody>
      </p:sp>
      <p:sp>
        <p:nvSpPr>
          <p:cNvPr id="54" name="Rectangle 53"/>
          <p:cNvSpPr/>
          <p:nvPr/>
        </p:nvSpPr>
        <p:spPr>
          <a:xfrm>
            <a:off x="4686317" y="3219450"/>
            <a:ext cx="3124200" cy="334963"/>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1800" kern="0" dirty="0">
                <a:solidFill>
                  <a:schemeClr val="accent3"/>
                </a:solidFill>
              </a:rPr>
              <a:t>        </a:t>
            </a:r>
            <a:r>
              <a:rPr lang="en-US" sz="1800" kern="0" dirty="0" err="1">
                <a:solidFill>
                  <a:schemeClr val="accent3"/>
                </a:solidFill>
              </a:rPr>
              <a:t>setuid</a:t>
            </a:r>
            <a:r>
              <a:rPr lang="en-US" sz="1800" kern="0" dirty="0">
                <a:solidFill>
                  <a:schemeClr val="accent3"/>
                </a:solidFill>
              </a:rPr>
              <a:t>(“bob”),     exec</a:t>
            </a:r>
            <a:endParaRPr lang="en-US" sz="3200" kern="0" dirty="0">
              <a:solidFill>
                <a:schemeClr val="accent3"/>
              </a:solidFill>
            </a:endParaRPr>
          </a:p>
        </p:txBody>
      </p:sp>
      <p:sp>
        <p:nvSpPr>
          <p:cNvPr id="55" name="Rectangle 54"/>
          <p:cNvSpPr/>
          <p:nvPr/>
        </p:nvSpPr>
        <p:spPr>
          <a:xfrm>
            <a:off x="3657600" y="5318133"/>
            <a:ext cx="1676400" cy="334963"/>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1800" kern="0" dirty="0">
                <a:solidFill>
                  <a:schemeClr val="tx1"/>
                </a:solidFill>
              </a:rPr>
              <a:t>owner=“</a:t>
            </a:r>
            <a:r>
              <a:rPr lang="en-US" sz="1800" kern="0" dirty="0" err="1">
                <a:solidFill>
                  <a:schemeClr val="tx1"/>
                </a:solidFill>
              </a:rPr>
              <a:t>alice</a:t>
            </a:r>
            <a:r>
              <a:rPr lang="en-US" sz="1800" kern="0" dirty="0">
                <a:solidFill>
                  <a:schemeClr val="tx1"/>
                </a:solidFill>
              </a:rPr>
              <a:t>”</a:t>
            </a:r>
            <a:endParaRPr lang="en-US" sz="3200" kern="0" dirty="0">
              <a:solidFill>
                <a:schemeClr val="tx1"/>
              </a:solidFill>
            </a:endParaRPr>
          </a:p>
        </p:txBody>
      </p:sp>
      <p:sp>
        <p:nvSpPr>
          <p:cNvPr id="56" name="Rectangle 55"/>
          <p:cNvSpPr/>
          <p:nvPr/>
        </p:nvSpPr>
        <p:spPr>
          <a:xfrm>
            <a:off x="1676400" y="5072065"/>
            <a:ext cx="1676400" cy="334962"/>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1800" kern="0" dirty="0" err="1">
                <a:solidFill>
                  <a:schemeClr val="tx1"/>
                </a:solidFill>
              </a:rPr>
              <a:t>uid</a:t>
            </a:r>
            <a:r>
              <a:rPr lang="en-US" sz="1800" kern="0" dirty="0">
                <a:solidFill>
                  <a:schemeClr val="tx1"/>
                </a:solidFill>
              </a:rPr>
              <a:t>=“</a:t>
            </a:r>
            <a:r>
              <a:rPr lang="en-US" sz="1800" kern="0" dirty="0" err="1">
                <a:solidFill>
                  <a:schemeClr val="tx1"/>
                </a:solidFill>
              </a:rPr>
              <a:t>alice</a:t>
            </a:r>
            <a:r>
              <a:rPr lang="en-US" sz="1800" kern="0" dirty="0">
                <a:solidFill>
                  <a:schemeClr val="tx1"/>
                </a:solidFill>
              </a:rPr>
              <a:t>”</a:t>
            </a:r>
            <a:endParaRPr lang="en-US" sz="3200" kern="0" dirty="0">
              <a:solidFill>
                <a:schemeClr val="tx1"/>
              </a:solidFill>
            </a:endParaRPr>
          </a:p>
        </p:txBody>
      </p:sp>
      <p:sp>
        <p:nvSpPr>
          <p:cNvPr id="57" name="Rectangle 56"/>
          <p:cNvSpPr/>
          <p:nvPr/>
        </p:nvSpPr>
        <p:spPr>
          <a:xfrm>
            <a:off x="6248400" y="5419725"/>
            <a:ext cx="1676400" cy="334963"/>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1800" kern="0" dirty="0" err="1">
                <a:solidFill>
                  <a:schemeClr val="tx1"/>
                </a:solidFill>
              </a:rPr>
              <a:t>uid</a:t>
            </a:r>
            <a:r>
              <a:rPr lang="en-US" sz="1800" kern="0" dirty="0">
                <a:solidFill>
                  <a:schemeClr val="tx1"/>
                </a:solidFill>
              </a:rPr>
              <a:t>=“bob”</a:t>
            </a:r>
            <a:endParaRPr lang="en-US" sz="3200" kern="0" dirty="0">
              <a:solidFill>
                <a:schemeClr val="tx1"/>
              </a:solidFill>
            </a:endParaRPr>
          </a:p>
        </p:txBody>
      </p:sp>
      <p:sp>
        <p:nvSpPr>
          <p:cNvPr id="159782" name="Text Box 53"/>
          <p:cNvSpPr txBox="1">
            <a:spLocks noChangeArrowheads="1"/>
          </p:cNvSpPr>
          <p:nvPr/>
        </p:nvSpPr>
        <p:spPr bwMode="auto">
          <a:xfrm>
            <a:off x="2514600" y="1524017"/>
            <a:ext cx="38862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algn="ctr" eaLnBrk="1" hangingPunct="1">
              <a:buClr>
                <a:srgbClr val="000000"/>
              </a:buClr>
              <a:buSzPct val="100000"/>
              <a:buFont typeface="Times New Roman" charset="0"/>
              <a:buNone/>
            </a:pPr>
            <a:r>
              <a:rPr lang="en-US" sz="1800">
                <a:solidFill>
                  <a:srgbClr val="0000FF"/>
                </a:solidFill>
              </a:rPr>
              <a:t>Every file and every process is labeled/tagged with a user ID. </a:t>
            </a:r>
          </a:p>
        </p:txBody>
      </p:sp>
      <p:sp>
        <p:nvSpPr>
          <p:cNvPr id="159783" name="Text Box 53"/>
          <p:cNvSpPr txBox="1">
            <a:spLocks noChangeArrowheads="1"/>
          </p:cNvSpPr>
          <p:nvPr/>
        </p:nvSpPr>
        <p:spPr bwMode="auto">
          <a:xfrm>
            <a:off x="381000" y="5791200"/>
            <a:ext cx="30861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algn="ctr" eaLnBrk="1" hangingPunct="1">
              <a:buClr>
                <a:srgbClr val="000000"/>
              </a:buClr>
              <a:buSzPct val="100000"/>
              <a:buFont typeface="Times New Roman" charset="0"/>
              <a:buNone/>
            </a:pPr>
            <a:r>
              <a:rPr lang="en-US" sz="1800" dirty="0">
                <a:solidFill>
                  <a:srgbClr val="0000FF"/>
                </a:solidFill>
              </a:rPr>
              <a:t>A process inherits its </a:t>
            </a:r>
            <a:r>
              <a:rPr lang="en-US" sz="1800" dirty="0" err="1">
                <a:solidFill>
                  <a:srgbClr val="0000FF"/>
                </a:solidFill>
              </a:rPr>
              <a:t>userID</a:t>
            </a:r>
            <a:r>
              <a:rPr lang="en-US" sz="1800" dirty="0">
                <a:solidFill>
                  <a:srgbClr val="0000FF"/>
                </a:solidFill>
              </a:rPr>
              <a:t> from its parent process. </a:t>
            </a:r>
          </a:p>
        </p:txBody>
      </p:sp>
      <p:sp>
        <p:nvSpPr>
          <p:cNvPr id="159784" name="Text Box 53"/>
          <p:cNvSpPr txBox="1">
            <a:spLocks noChangeArrowheads="1"/>
          </p:cNvSpPr>
          <p:nvPr/>
        </p:nvSpPr>
        <p:spPr bwMode="auto">
          <a:xfrm>
            <a:off x="4800600" y="5780088"/>
            <a:ext cx="38100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algn="ctr" eaLnBrk="1" hangingPunct="1">
              <a:buClr>
                <a:srgbClr val="000000"/>
              </a:buClr>
              <a:buSzPct val="100000"/>
              <a:buFont typeface="Times New Roman" charset="0"/>
              <a:buNone/>
            </a:pPr>
            <a:r>
              <a:rPr lang="en-US" sz="1800" dirty="0">
                <a:solidFill>
                  <a:srgbClr val="0000FF"/>
                </a:solidFill>
              </a:rPr>
              <a:t>A file inherits its owner </a:t>
            </a:r>
            <a:r>
              <a:rPr lang="en-US" sz="1800" dirty="0" err="1">
                <a:solidFill>
                  <a:srgbClr val="0000FF"/>
                </a:solidFill>
              </a:rPr>
              <a:t>userID</a:t>
            </a:r>
            <a:r>
              <a:rPr lang="en-US" sz="1800" dirty="0">
                <a:solidFill>
                  <a:srgbClr val="0000FF"/>
                </a:solidFill>
              </a:rPr>
              <a:t> from its creating process. </a:t>
            </a:r>
          </a:p>
        </p:txBody>
      </p:sp>
      <p:sp>
        <p:nvSpPr>
          <p:cNvPr id="159785" name="Text Box 53"/>
          <p:cNvSpPr txBox="1">
            <a:spLocks noChangeArrowheads="1"/>
          </p:cNvSpPr>
          <p:nvPr/>
        </p:nvSpPr>
        <p:spPr bwMode="auto">
          <a:xfrm>
            <a:off x="3200400" y="2324117"/>
            <a:ext cx="27432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lIns="91211" tIns="45605" rIns="91211" bIns="45605"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algn="ctr" eaLnBrk="1" hangingPunct="1">
              <a:buClr>
                <a:srgbClr val="000000"/>
              </a:buClr>
              <a:buSzPct val="100000"/>
              <a:buFont typeface="Times New Roman" charset="0"/>
              <a:buNone/>
            </a:pPr>
            <a:r>
              <a:rPr lang="en-US" sz="1800">
                <a:solidFill>
                  <a:srgbClr val="0000FF"/>
                </a:solidFill>
              </a:rPr>
              <a:t>A privileged process may set its user ID.</a:t>
            </a:r>
          </a:p>
        </p:txBody>
      </p:sp>
      <p:grpSp>
        <p:nvGrpSpPr>
          <p:cNvPr id="159786" name="Group 11"/>
          <p:cNvGrpSpPr>
            <a:grpSpLocks/>
          </p:cNvGrpSpPr>
          <p:nvPr/>
        </p:nvGrpSpPr>
        <p:grpSpPr bwMode="auto">
          <a:xfrm>
            <a:off x="2058988" y="1482728"/>
            <a:ext cx="531812" cy="650875"/>
            <a:chOff x="1970088" y="3170238"/>
            <a:chExt cx="1152525" cy="2058987"/>
          </a:xfrm>
        </p:grpSpPr>
        <p:sp>
          <p:nvSpPr>
            <p:cNvPr id="44" name="Line 2"/>
            <p:cNvSpPr>
              <a:spLocks noChangeShapeType="1"/>
            </p:cNvSpPr>
            <p:nvPr/>
          </p:nvSpPr>
          <p:spPr bwMode="auto">
            <a:xfrm>
              <a:off x="2427657" y="3627234"/>
              <a:ext cx="0" cy="913989"/>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45" name="Line 3"/>
            <p:cNvSpPr>
              <a:spLocks noChangeShapeType="1"/>
            </p:cNvSpPr>
            <p:nvPr/>
          </p:nvSpPr>
          <p:spPr bwMode="auto">
            <a:xfrm flipV="1">
              <a:off x="2200592" y="4541224"/>
              <a:ext cx="227065" cy="68800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58" name="Line 4"/>
            <p:cNvSpPr>
              <a:spLocks noChangeShapeType="1"/>
            </p:cNvSpPr>
            <p:nvPr/>
          </p:nvSpPr>
          <p:spPr bwMode="auto">
            <a:xfrm flipH="1" flipV="1">
              <a:off x="2427657" y="4541224"/>
              <a:ext cx="230506" cy="688001"/>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59" name="Line 5"/>
            <p:cNvSpPr>
              <a:spLocks noChangeShapeType="1"/>
            </p:cNvSpPr>
            <p:nvPr/>
          </p:nvSpPr>
          <p:spPr bwMode="auto">
            <a:xfrm flipH="1">
              <a:off x="2424218" y="3737716"/>
              <a:ext cx="629588" cy="12052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60" name="Line 6"/>
            <p:cNvSpPr>
              <a:spLocks noChangeShapeType="1"/>
            </p:cNvSpPr>
            <p:nvPr/>
          </p:nvSpPr>
          <p:spPr bwMode="auto">
            <a:xfrm flipV="1">
              <a:off x="1970088" y="3853219"/>
              <a:ext cx="457569" cy="46201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61" name="Oval 7"/>
            <p:cNvSpPr>
              <a:spLocks noChangeArrowheads="1"/>
            </p:cNvSpPr>
            <p:nvPr/>
          </p:nvSpPr>
          <p:spPr bwMode="auto">
            <a:xfrm>
              <a:off x="2200592" y="3170238"/>
              <a:ext cx="454130" cy="456996"/>
            </a:xfrm>
            <a:prstGeom prst="ellipse">
              <a:avLst/>
            </a:prstGeom>
            <a:solidFill>
              <a:srgbClr val="99CCFF">
                <a:alpha val="0"/>
              </a:srgbClr>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2" name="Rectangle 13"/>
            <p:cNvSpPr>
              <a:spLocks noChangeArrowheads="1"/>
            </p:cNvSpPr>
            <p:nvPr/>
          </p:nvSpPr>
          <p:spPr bwMode="auto">
            <a:xfrm>
              <a:off x="2892109" y="3612167"/>
              <a:ext cx="230504" cy="225988"/>
            </a:xfrm>
            <a:prstGeom prst="rect">
              <a:avLst/>
            </a:prstGeom>
            <a:solidFill>
              <a:srgbClr val="5C8526"/>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63" name="Rectangle 25"/>
            <p:cNvSpPr>
              <a:spLocks noChangeArrowheads="1"/>
            </p:cNvSpPr>
            <p:nvPr/>
          </p:nvSpPr>
          <p:spPr bwMode="auto">
            <a:xfrm>
              <a:off x="2431098" y="3838155"/>
              <a:ext cx="137615" cy="140614"/>
            </a:xfrm>
            <a:prstGeom prst="rect">
              <a:avLst/>
            </a:prstGeom>
            <a:solidFill>
              <a:srgbClr val="FFFF66"/>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grpSp>
        <p:nvGrpSpPr>
          <p:cNvPr id="159787" name="Group 11"/>
          <p:cNvGrpSpPr>
            <a:grpSpLocks/>
          </p:cNvGrpSpPr>
          <p:nvPr/>
        </p:nvGrpSpPr>
        <p:grpSpPr bwMode="auto">
          <a:xfrm>
            <a:off x="6553217" y="1601788"/>
            <a:ext cx="531813" cy="650875"/>
            <a:chOff x="1970088" y="3170238"/>
            <a:chExt cx="1152525" cy="2058987"/>
          </a:xfrm>
        </p:grpSpPr>
        <p:sp>
          <p:nvSpPr>
            <p:cNvPr id="65" name="Line 2"/>
            <p:cNvSpPr>
              <a:spLocks noChangeShapeType="1"/>
            </p:cNvSpPr>
            <p:nvPr/>
          </p:nvSpPr>
          <p:spPr bwMode="auto">
            <a:xfrm>
              <a:off x="2427658" y="3627231"/>
              <a:ext cx="0" cy="913989"/>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66" name="Line 3"/>
            <p:cNvSpPr>
              <a:spLocks noChangeShapeType="1"/>
            </p:cNvSpPr>
            <p:nvPr/>
          </p:nvSpPr>
          <p:spPr bwMode="auto">
            <a:xfrm flipV="1">
              <a:off x="2200594" y="4541220"/>
              <a:ext cx="227064" cy="68800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67" name="Line 4"/>
            <p:cNvSpPr>
              <a:spLocks noChangeShapeType="1"/>
            </p:cNvSpPr>
            <p:nvPr/>
          </p:nvSpPr>
          <p:spPr bwMode="auto">
            <a:xfrm flipH="1" flipV="1">
              <a:off x="2427658" y="4541220"/>
              <a:ext cx="230504" cy="688005"/>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68" name="Line 5"/>
            <p:cNvSpPr>
              <a:spLocks noChangeShapeType="1"/>
            </p:cNvSpPr>
            <p:nvPr/>
          </p:nvSpPr>
          <p:spPr bwMode="auto">
            <a:xfrm flipH="1">
              <a:off x="2424217" y="3737713"/>
              <a:ext cx="629589" cy="120526"/>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69" name="Line 6"/>
            <p:cNvSpPr>
              <a:spLocks noChangeShapeType="1"/>
            </p:cNvSpPr>
            <p:nvPr/>
          </p:nvSpPr>
          <p:spPr bwMode="auto">
            <a:xfrm flipV="1">
              <a:off x="1970088" y="3853219"/>
              <a:ext cx="457570" cy="46201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p>
          </p:txBody>
        </p:sp>
        <p:sp>
          <p:nvSpPr>
            <p:cNvPr id="70" name="Oval 7"/>
            <p:cNvSpPr>
              <a:spLocks noChangeArrowheads="1"/>
            </p:cNvSpPr>
            <p:nvPr/>
          </p:nvSpPr>
          <p:spPr bwMode="auto">
            <a:xfrm>
              <a:off x="2200594" y="3170238"/>
              <a:ext cx="454129" cy="456993"/>
            </a:xfrm>
            <a:prstGeom prst="ellipse">
              <a:avLst/>
            </a:prstGeom>
            <a:solidFill>
              <a:srgbClr val="99CCFF">
                <a:alpha val="0"/>
              </a:srgbClr>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1" name="Rectangle 13"/>
            <p:cNvSpPr>
              <a:spLocks noChangeArrowheads="1"/>
            </p:cNvSpPr>
            <p:nvPr/>
          </p:nvSpPr>
          <p:spPr bwMode="auto">
            <a:xfrm>
              <a:off x="2892107" y="3612167"/>
              <a:ext cx="230506" cy="225985"/>
            </a:xfrm>
            <a:prstGeom prst="rect">
              <a:avLst/>
            </a:prstGeom>
            <a:solidFill>
              <a:srgbClr val="5C8526"/>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sp>
          <p:nvSpPr>
            <p:cNvPr id="72" name="Rectangle 25"/>
            <p:cNvSpPr>
              <a:spLocks noChangeArrowheads="1"/>
            </p:cNvSpPr>
            <p:nvPr/>
          </p:nvSpPr>
          <p:spPr bwMode="auto">
            <a:xfrm>
              <a:off x="2431098" y="3838152"/>
              <a:ext cx="137615" cy="140614"/>
            </a:xfrm>
            <a:prstGeom prst="rect">
              <a:avLst/>
            </a:prstGeom>
            <a:solidFill>
              <a:srgbClr val="FFFF66"/>
            </a:solidFill>
            <a:ln w="9525">
              <a:solidFill>
                <a:srgbClr val="000000"/>
              </a:solidFill>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defRPr/>
              </a:pPr>
              <a:endParaRPr lang="en-US"/>
            </a:p>
          </p:txBody>
        </p:sp>
      </p:grpSp>
      <p:sp>
        <p:nvSpPr>
          <p:cNvPr id="73" name="Rectangle 72"/>
          <p:cNvSpPr/>
          <p:nvPr/>
        </p:nvSpPr>
        <p:spPr>
          <a:xfrm>
            <a:off x="1371600" y="1557355"/>
            <a:ext cx="838200" cy="361950"/>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2000" kern="0" dirty="0">
                <a:solidFill>
                  <a:schemeClr val="accent3"/>
                </a:solidFill>
              </a:rPr>
              <a:t>Alice</a:t>
            </a:r>
            <a:endParaRPr lang="en-US" sz="3600" kern="0" dirty="0">
              <a:solidFill>
                <a:schemeClr val="accent3"/>
              </a:solidFill>
            </a:endParaRPr>
          </a:p>
        </p:txBody>
      </p:sp>
      <p:sp>
        <p:nvSpPr>
          <p:cNvPr id="75" name="Rectangle 74"/>
          <p:cNvSpPr/>
          <p:nvPr/>
        </p:nvSpPr>
        <p:spPr>
          <a:xfrm>
            <a:off x="7192963" y="1587500"/>
            <a:ext cx="838200" cy="361950"/>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2000" kern="0" dirty="0">
                <a:solidFill>
                  <a:schemeClr val="accent3"/>
                </a:solidFill>
              </a:rPr>
              <a:t>Bob</a:t>
            </a:r>
            <a:endParaRPr lang="en-US" sz="3600" kern="0" dirty="0">
              <a:solidFill>
                <a:schemeClr val="accent3"/>
              </a:solidFill>
            </a:endParaRPr>
          </a:p>
        </p:txBody>
      </p:sp>
      <p:sp>
        <p:nvSpPr>
          <p:cNvPr id="64" name="Rectangle 63"/>
          <p:cNvSpPr/>
          <p:nvPr/>
        </p:nvSpPr>
        <p:spPr>
          <a:xfrm>
            <a:off x="6934200" y="2228867"/>
            <a:ext cx="838200" cy="361950"/>
          </a:xfrm>
          <a:prstGeom prst="rect">
            <a:avLst/>
          </a:prstGeom>
        </p:spPr>
        <p:txBody>
          <a:bodyPr lIns="91211" tIns="45605" rIns="91211" bIns="45605">
            <a:spAutoFit/>
          </a:bodyPr>
          <a:lstStyle/>
          <a:p>
            <a:pPr defTabSz="912101" fontAlgn="auto">
              <a:lnSpc>
                <a:spcPct val="85000"/>
              </a:lnSpc>
              <a:spcBef>
                <a:spcPts val="0"/>
              </a:spcBef>
              <a:spcAft>
                <a:spcPts val="0"/>
              </a:spcAft>
              <a:defRPr/>
            </a:pPr>
            <a:r>
              <a:rPr lang="en-US" sz="2000" kern="0" dirty="0">
                <a:solidFill>
                  <a:schemeClr val="accent3"/>
                </a:solidFill>
              </a:rPr>
              <a:t>log in</a:t>
            </a:r>
            <a:endParaRPr lang="en-US" sz="3600" kern="0" dirty="0">
              <a:solidFill>
                <a:schemeClr val="accent3"/>
              </a:solidFill>
            </a:endParaRPr>
          </a:p>
        </p:txBody>
      </p:sp>
    </p:spTree>
    <p:extLst>
      <p:ext uri="{BB962C8B-B14F-4D97-AF65-F5344CB8AC3E}">
        <p14:creationId xmlns:p14="http://schemas.microsoft.com/office/powerpoint/2010/main" val="3065478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also have security labels</a:t>
            </a:r>
          </a:p>
        </p:txBody>
      </p:sp>
      <p:sp>
        <p:nvSpPr>
          <p:cNvPr id="3" name="Content Placeholder 2"/>
          <p:cNvSpPr>
            <a:spLocks noGrp="1"/>
          </p:cNvSpPr>
          <p:nvPr>
            <p:ph idx="1"/>
          </p:nvPr>
        </p:nvSpPr>
        <p:spPr>
          <a:xfrm>
            <a:off x="457200" y="1447800"/>
            <a:ext cx="8226425" cy="4111625"/>
          </a:xfrm>
        </p:spPr>
        <p:txBody>
          <a:bodyPr/>
          <a:lstStyle/>
          <a:p>
            <a:r>
              <a:rPr lang="en-US" sz="2400" b="0" dirty="0"/>
              <a:t>An </a:t>
            </a:r>
            <a:r>
              <a:rPr lang="en-US" sz="2400" dirty="0"/>
              <a:t>object</a:t>
            </a:r>
            <a:r>
              <a:rPr lang="en-US" sz="2400" b="0" dirty="0"/>
              <a:t> in Unix (e.g./i.e., a file or directory) also has a security label.</a:t>
            </a:r>
          </a:p>
          <a:p>
            <a:r>
              <a:rPr lang="en-US" sz="2400" b="0" dirty="0"/>
              <a:t>It is stored with the object and maintained by the kernel.</a:t>
            </a:r>
          </a:p>
          <a:p>
            <a:r>
              <a:rPr lang="en-US" sz="2400" b="0" dirty="0"/>
              <a:t>Unix file: owner’s </a:t>
            </a:r>
            <a:r>
              <a:rPr lang="en-US" sz="2400" b="0" dirty="0" err="1"/>
              <a:t>uid</a:t>
            </a:r>
            <a:r>
              <a:rPr lang="en-US" sz="2400" b="0" dirty="0"/>
              <a:t> and </a:t>
            </a:r>
            <a:r>
              <a:rPr lang="en-US" sz="2400" dirty="0"/>
              <a:t>mode bits.</a:t>
            </a:r>
          </a:p>
          <a:p>
            <a:r>
              <a:rPr lang="en-US" sz="2400" b="0" dirty="0"/>
              <a:t>They’re a limited form of </a:t>
            </a:r>
            <a:r>
              <a:rPr lang="en-US" sz="2400" dirty="0"/>
              <a:t>access control list </a:t>
            </a:r>
            <a:r>
              <a:rPr lang="en-US" sz="2400" b="0" dirty="0"/>
              <a:t>(ACL).</a:t>
            </a:r>
          </a:p>
          <a:p>
            <a:r>
              <a:rPr lang="en-US" sz="2400" b="0" dirty="0"/>
              <a:t>They specify who can access the file and how.</a:t>
            </a:r>
          </a:p>
          <a:p>
            <a:pPr lvl="1"/>
            <a:r>
              <a:rPr lang="en-US" sz="2000" b="0" dirty="0"/>
              <a:t>E.g., mode = 644 means owner can read/write, others can read.</a:t>
            </a:r>
          </a:p>
          <a:p>
            <a:pPr lvl="1"/>
            <a:r>
              <a:rPr lang="en-US" sz="2000" b="0" dirty="0"/>
              <a:t>E.g., mode = 755 also allows everyone to execute the file, or search it if it is a directory.</a:t>
            </a:r>
          </a:p>
          <a:p>
            <a:r>
              <a:rPr lang="en-US" sz="2400" b="0" dirty="0"/>
              <a:t>The object’s owner can modify the security label through some special system calls: </a:t>
            </a:r>
            <a:r>
              <a:rPr lang="en-US" sz="2400" b="0" dirty="0" err="1"/>
              <a:t>chmod</a:t>
            </a:r>
            <a:r>
              <a:rPr lang="en-US" sz="2400" b="0" dirty="0"/>
              <a:t>, </a:t>
            </a:r>
            <a:r>
              <a:rPr lang="en-US" sz="2400" b="0" dirty="0" err="1"/>
              <a:t>chgrp</a:t>
            </a:r>
            <a:r>
              <a:rPr lang="en-US" sz="2400" b="0" dirty="0"/>
              <a:t>.</a:t>
            </a:r>
          </a:p>
        </p:txBody>
      </p:sp>
    </p:spTree>
    <p:extLst>
      <p:ext uri="{BB962C8B-B14F-4D97-AF65-F5344CB8AC3E}">
        <p14:creationId xmlns:p14="http://schemas.microsoft.com/office/powerpoint/2010/main" val="3207368693"/>
      </p:ext>
    </p:extLst>
  </p:cSld>
  <p:clrMapOvr>
    <a:masterClrMapping/>
  </p:clrMapOvr>
</p:sld>
</file>

<file path=ppt/theme/theme1.xml><?xml version="1.0" encoding="utf-8"?>
<a:theme xmlns:a="http://schemas.openxmlformats.org/drawingml/2006/main" name="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plate">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
      <a:dk1>
        <a:srgbClr val="000000"/>
      </a:dk1>
      <a:lt1>
        <a:srgbClr val="FFFFFF"/>
      </a:lt1>
      <a:dk2>
        <a:srgbClr val="000000"/>
      </a:dk2>
      <a:lt2>
        <a:srgbClr val="000000"/>
      </a:lt2>
      <a:accent1>
        <a:srgbClr val="000000"/>
      </a:accent1>
      <a:accent2>
        <a:srgbClr val="000000"/>
      </a:accent2>
      <a:accent3>
        <a:srgbClr val="FFFFFF"/>
      </a:accent3>
      <a:accent4>
        <a:srgbClr val="000000"/>
      </a:accent4>
      <a:accent5>
        <a:srgbClr val="AAAAAA"/>
      </a:accent5>
      <a:accent6>
        <a:srgbClr val="000000"/>
      </a:accent6>
      <a:hlink>
        <a:srgbClr val="000000"/>
      </a:hlink>
      <a:folHlink>
        <a:srgbClr val="000000"/>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08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noFill/>
        <a:ln w="508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Theme">
  <a:themeElements>
    <a:clrScheme name="">
      <a:dk1>
        <a:srgbClr val="000000"/>
      </a:dk1>
      <a:lt1>
        <a:srgbClr val="FFFFFF"/>
      </a:lt1>
      <a:dk2>
        <a:srgbClr val="000000"/>
      </a:dk2>
      <a:lt2>
        <a:srgbClr val="000000"/>
      </a:lt2>
      <a:accent1>
        <a:srgbClr val="000000"/>
      </a:accent1>
      <a:accent2>
        <a:srgbClr val="000000"/>
      </a:accent2>
      <a:accent3>
        <a:srgbClr val="FFFFFF"/>
      </a:accent3>
      <a:accent4>
        <a:srgbClr val="000000"/>
      </a:accent4>
      <a:accent5>
        <a:srgbClr val="AAAAAA"/>
      </a:accent5>
      <a:accent6>
        <a:srgbClr val="000000"/>
      </a:accent6>
      <a:hlink>
        <a:srgbClr val="000000"/>
      </a:hlink>
      <a:folHlink>
        <a:srgbClr val="000000"/>
      </a:folHlink>
    </a:clrScheme>
    <a:fontScheme name="Office Them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08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noFill/>
        <a:ln w="5080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template">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4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template">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141965</TotalTime>
  <Words>2277</Words>
  <Application>Microsoft Macintosh PowerPoint</Application>
  <PresentationFormat>On-screen Show (4:3)</PresentationFormat>
  <Paragraphs>343</Paragraphs>
  <Slides>26</Slides>
  <Notes>2</Notes>
  <HiddenSlides>0</HiddenSlides>
  <MMClips>0</MMClips>
  <ScaleCrop>false</ScaleCrop>
  <HeadingPairs>
    <vt:vector size="6" baseType="variant">
      <vt:variant>
        <vt:lpstr>Fonts Used</vt:lpstr>
      </vt:variant>
      <vt:variant>
        <vt:i4>7</vt:i4>
      </vt:variant>
      <vt:variant>
        <vt:lpstr>Theme</vt:lpstr>
      </vt:variant>
      <vt:variant>
        <vt:i4>8</vt:i4>
      </vt:variant>
      <vt:variant>
        <vt:lpstr>Slide Titles</vt:lpstr>
      </vt:variant>
      <vt:variant>
        <vt:i4>26</vt:i4>
      </vt:variant>
    </vt:vector>
  </HeadingPairs>
  <TitlesOfParts>
    <vt:vector size="41" baseType="lpstr">
      <vt:lpstr>Arial</vt:lpstr>
      <vt:lpstr>Calibri</vt:lpstr>
      <vt:lpstr>Gill Sans MT</vt:lpstr>
      <vt:lpstr>Lucida Calligraphy</vt:lpstr>
      <vt:lpstr>Lucida Sans Unicode</vt:lpstr>
      <vt:lpstr>Symbol</vt:lpstr>
      <vt:lpstr>Times New Roman</vt:lpstr>
      <vt:lpstr>Default Design</vt:lpstr>
      <vt:lpstr>template</vt:lpstr>
      <vt:lpstr>2_Office Theme</vt:lpstr>
      <vt:lpstr>3_Office Theme</vt:lpstr>
      <vt:lpstr>1_template</vt:lpstr>
      <vt:lpstr>2_Default Design</vt:lpstr>
      <vt:lpstr>14_Default Design</vt:lpstr>
      <vt:lpstr>2_template</vt:lpstr>
      <vt:lpstr>PowerPoint Presentation</vt:lpstr>
      <vt:lpstr>The need for access control</vt:lpstr>
      <vt:lpstr>Concept: reference monitor</vt:lpstr>
      <vt:lpstr>Requirements for a reference monitor</vt:lpstr>
      <vt:lpstr>Identity in an OS (Unix)</vt:lpstr>
      <vt:lpstr>Labels and access control</vt:lpstr>
      <vt:lpstr>Unix: setuid and login</vt:lpstr>
      <vt:lpstr>Labels and access control</vt:lpstr>
      <vt:lpstr>Objects also have security labels</vt:lpstr>
      <vt:lpstr>ACLs and Unix file access control</vt:lpstr>
      <vt:lpstr>Mandatory Access Control (MAC)</vt:lpstr>
      <vt:lpstr>Information flow and leakage</vt:lpstr>
      <vt:lpstr>Classic MAC terminology Dorothy Denning 1976</vt:lpstr>
      <vt:lpstr>LATTICE STRUCTURES</vt:lpstr>
      <vt:lpstr>Lattice</vt:lpstr>
      <vt:lpstr>Using labels</vt:lpstr>
      <vt:lpstr>Labels and flow</vt:lpstr>
      <vt:lpstr>Clearance and dominance</vt:lpstr>
      <vt:lpstr>Secrecy and integrity</vt:lpstr>
      <vt:lpstr>Bell-LaPadula (BLP) model (secrecy)</vt:lpstr>
      <vt:lpstr>Bell-LaPadula (BLP) model (secrecy)</vt:lpstr>
      <vt:lpstr>LATTICE STRUCTURES</vt:lpstr>
      <vt:lpstr>LATTICE STRUCTURES</vt:lpstr>
      <vt:lpstr>Biba model (integrity)</vt:lpstr>
      <vt:lpstr>Biba model (integrity)</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About Systems</dc:title>
  <dc:subject/>
  <dc:creator>Jeff Chase</dc:creator>
  <cp:keywords/>
  <dc:description/>
  <cp:lastModifiedBy>Jeff Chase</cp:lastModifiedBy>
  <cp:revision>5694</cp:revision>
  <cp:lastPrinted>2015-03-29T14:52:52Z</cp:lastPrinted>
  <dcterms:created xsi:type="dcterms:W3CDTF">2011-04-11T18:52:21Z</dcterms:created>
  <dcterms:modified xsi:type="dcterms:W3CDTF">2020-10-25T17:42:57Z</dcterms:modified>
  <cp:category/>
</cp:coreProperties>
</file>