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802" r:id="rId1"/>
    <p:sldMasterId id="2147487922" r:id="rId2"/>
    <p:sldMasterId id="2147487936" r:id="rId3"/>
  </p:sldMasterIdLst>
  <p:notesMasterIdLst>
    <p:notesMasterId r:id="rId31"/>
  </p:notesMasterIdLst>
  <p:handoutMasterIdLst>
    <p:handoutMasterId r:id="rId32"/>
  </p:handoutMasterIdLst>
  <p:sldIdLst>
    <p:sldId id="1680" r:id="rId4"/>
    <p:sldId id="1681" r:id="rId5"/>
    <p:sldId id="1565" r:id="rId6"/>
    <p:sldId id="1595" r:id="rId7"/>
    <p:sldId id="1569" r:id="rId8"/>
    <p:sldId id="1564" r:id="rId9"/>
    <p:sldId id="1682" r:id="rId10"/>
    <p:sldId id="1587" r:id="rId11"/>
    <p:sldId id="1589" r:id="rId12"/>
    <p:sldId id="1594" r:id="rId13"/>
    <p:sldId id="1588" r:id="rId14"/>
    <p:sldId id="1575" r:id="rId15"/>
    <p:sldId id="1573" r:id="rId16"/>
    <p:sldId id="1590" r:id="rId17"/>
    <p:sldId id="1576" r:id="rId18"/>
    <p:sldId id="1592" r:id="rId19"/>
    <p:sldId id="1577" r:id="rId20"/>
    <p:sldId id="1574" r:id="rId21"/>
    <p:sldId id="1578" r:id="rId22"/>
    <p:sldId id="1593" r:id="rId23"/>
    <p:sldId id="1584" r:id="rId24"/>
    <p:sldId id="1586" r:id="rId25"/>
    <p:sldId id="1579" r:id="rId26"/>
    <p:sldId id="1580" r:id="rId27"/>
    <p:sldId id="1581" r:id="rId28"/>
    <p:sldId id="1585" r:id="rId29"/>
    <p:sldId id="1568" r:id="rId30"/>
  </p:sldIdLst>
  <p:sldSz cx="9144000" cy="6858000" type="screen4x3"/>
  <p:notesSz cx="6858000" cy="9144000"/>
  <p:defaultTextStyle>
    <a:defPPr>
      <a:defRPr lang="en-GB"/>
    </a:defPPr>
    <a:lvl1pPr algn="l" defTabSz="45605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081" indent="-285036" algn="l" defTabSz="45605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0126" indent="-228025" algn="l" defTabSz="45605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6176" indent="-228025" algn="l" defTabSz="45605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2226" indent="-228025" algn="l" defTabSz="45605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0253" algn="l" defTabSz="456053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36303" algn="l" defTabSz="456053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2354" algn="l" defTabSz="456053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48404" algn="l" defTabSz="456053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9802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50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0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1081" indent="-285036" algn="l" defTabSz="4560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0126" indent="-228025" algn="l" defTabSz="4560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596176" indent="-228025" algn="l" defTabSz="4560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2226" indent="-228025" algn="l" defTabSz="45605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0253" algn="l" defTabSz="912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6303" algn="l" defTabSz="912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2354" algn="l" defTabSz="912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8404" algn="l" defTabSz="91210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1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2F4B3CE-7978-CC47-BB02-3F70B98A13D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19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7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17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049" indent="0" algn="ctr">
              <a:buNone/>
              <a:defRPr/>
            </a:lvl2pPr>
            <a:lvl3pPr marL="912092" indent="0" algn="ctr">
              <a:buNone/>
              <a:defRPr/>
            </a:lvl3pPr>
            <a:lvl4pPr marL="1368139" indent="0" algn="ctr">
              <a:buNone/>
              <a:defRPr/>
            </a:lvl4pPr>
            <a:lvl5pPr marL="1824184" indent="0" algn="ctr">
              <a:buNone/>
              <a:defRPr/>
            </a:lvl5pPr>
            <a:lvl6pPr marL="2280229" indent="0" algn="ctr">
              <a:buNone/>
              <a:defRPr/>
            </a:lvl6pPr>
            <a:lvl7pPr marL="2736276" indent="0" algn="ctr">
              <a:buNone/>
              <a:defRPr/>
            </a:lvl7pPr>
            <a:lvl8pPr marL="3192321" indent="0" algn="ctr">
              <a:buNone/>
              <a:defRPr/>
            </a:lvl8pPr>
            <a:lvl9pPr marL="364836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E530-3E2A-7240-84D3-6888A7CE5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C00B1-3557-B143-BB4A-6D53182C1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3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18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B655C-271A-2642-B6AB-CDB6F2DA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2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9861-D434-8847-B793-6F241F813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BD444-948A-3A40-AE17-80DA105D5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35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3C9C-AB0D-A247-8BFA-8C05724EAD2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91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2619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65E3-C26D-ED42-AE12-D6E5F085AE10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2800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8A08D-9BBC-5245-9617-6B4F4B4E247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278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17FCA-2918-9741-9B9E-53B42F49F36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5096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FE05-97A8-BD44-A185-28C73CA0AE2F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24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17" y="6248417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7C24571C-B371-CC4A-8428-B01298E573C2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57186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A889-DB81-0049-B047-AAEDA525FB8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9254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BA19-6253-F34E-8C40-CC2D150FB925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8648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A1C37-70D0-5842-82E7-1DCDB79783F5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605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E202-C4AE-0442-A23C-3867B4A40B58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748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2ADD-7333-C94C-9B81-D356D58EBD9A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140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B0BE-2885-D54D-95C0-A5AE989F3AA4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478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2DB-DEFC-CD41-A3E0-1C7E91B10CF0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0930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9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65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0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0" y="290673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049" indent="0">
              <a:buNone/>
              <a:defRPr sz="1800"/>
            </a:lvl2pPr>
            <a:lvl3pPr marL="912092" indent="0">
              <a:buNone/>
              <a:defRPr sz="1600"/>
            </a:lvl3pPr>
            <a:lvl4pPr marL="1368139" indent="0">
              <a:buNone/>
              <a:defRPr sz="1400"/>
            </a:lvl4pPr>
            <a:lvl5pPr marL="1824184" indent="0">
              <a:buNone/>
              <a:defRPr sz="1400"/>
            </a:lvl5pPr>
            <a:lvl6pPr marL="2280229" indent="0">
              <a:buNone/>
              <a:defRPr sz="1400"/>
            </a:lvl6pPr>
            <a:lvl7pPr marL="2736276" indent="0">
              <a:buNone/>
              <a:defRPr sz="1400"/>
            </a:lvl7pPr>
            <a:lvl8pPr marL="3192321" indent="0">
              <a:buNone/>
              <a:defRPr sz="1400"/>
            </a:lvl8pPr>
            <a:lvl9pPr marL="364836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A231B-5FB3-5A40-BE9D-42A9501D0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433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5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9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5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3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58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8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67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521AB-964B-6343-9853-22B16767F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55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049" indent="0">
              <a:buNone/>
              <a:defRPr sz="2000" b="1"/>
            </a:lvl2pPr>
            <a:lvl3pPr marL="912092" indent="0">
              <a:buNone/>
              <a:defRPr sz="1800" b="1"/>
            </a:lvl3pPr>
            <a:lvl4pPr marL="1368139" indent="0">
              <a:buNone/>
              <a:defRPr sz="1600" b="1"/>
            </a:lvl4pPr>
            <a:lvl5pPr marL="1824184" indent="0">
              <a:buNone/>
              <a:defRPr sz="1600" b="1"/>
            </a:lvl5pPr>
            <a:lvl6pPr marL="2280229" indent="0">
              <a:buNone/>
              <a:defRPr sz="1600" b="1"/>
            </a:lvl6pPr>
            <a:lvl7pPr marL="2736276" indent="0">
              <a:buNone/>
              <a:defRPr sz="1600" b="1"/>
            </a:lvl7pPr>
            <a:lvl8pPr marL="3192321" indent="0">
              <a:buNone/>
              <a:defRPr sz="1600" b="1"/>
            </a:lvl8pPr>
            <a:lvl9pPr marL="36483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049" indent="0">
              <a:buNone/>
              <a:defRPr sz="2000" b="1"/>
            </a:lvl2pPr>
            <a:lvl3pPr marL="912092" indent="0">
              <a:buNone/>
              <a:defRPr sz="1800" b="1"/>
            </a:lvl3pPr>
            <a:lvl4pPr marL="1368139" indent="0">
              <a:buNone/>
              <a:defRPr sz="1600" b="1"/>
            </a:lvl4pPr>
            <a:lvl5pPr marL="1824184" indent="0">
              <a:buNone/>
              <a:defRPr sz="1600" b="1"/>
            </a:lvl5pPr>
            <a:lvl6pPr marL="2280229" indent="0">
              <a:buNone/>
              <a:defRPr sz="1600" b="1"/>
            </a:lvl6pPr>
            <a:lvl7pPr marL="2736276" indent="0">
              <a:buNone/>
              <a:defRPr sz="1600" b="1"/>
            </a:lvl7pPr>
            <a:lvl8pPr marL="3192321" indent="0">
              <a:buNone/>
              <a:defRPr sz="1600" b="1"/>
            </a:lvl8pPr>
            <a:lvl9pPr marL="364836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0D95B-840C-0D40-8AC9-68A719E9E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25733-1B8F-5449-9ECF-042DB0F49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3069C-7532-0A4A-B02D-62BF9FBF5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8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7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7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049" indent="0">
              <a:buNone/>
              <a:defRPr sz="1200"/>
            </a:lvl2pPr>
            <a:lvl3pPr marL="912092" indent="0">
              <a:buNone/>
              <a:defRPr sz="1000"/>
            </a:lvl3pPr>
            <a:lvl4pPr marL="1368139" indent="0">
              <a:buNone/>
              <a:defRPr sz="900"/>
            </a:lvl4pPr>
            <a:lvl5pPr marL="1824184" indent="0">
              <a:buNone/>
              <a:defRPr sz="900"/>
            </a:lvl5pPr>
            <a:lvl6pPr marL="2280229" indent="0">
              <a:buNone/>
              <a:defRPr sz="900"/>
            </a:lvl6pPr>
            <a:lvl7pPr marL="2736276" indent="0">
              <a:buNone/>
              <a:defRPr sz="900"/>
            </a:lvl7pPr>
            <a:lvl8pPr marL="3192321" indent="0">
              <a:buNone/>
              <a:defRPr sz="900"/>
            </a:lvl8pPr>
            <a:lvl9pPr marL="36483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5223-C332-5245-A96F-DC10F9F2F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8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049" indent="0">
              <a:buNone/>
              <a:defRPr sz="2800"/>
            </a:lvl2pPr>
            <a:lvl3pPr marL="912092" indent="0">
              <a:buNone/>
              <a:defRPr sz="2400"/>
            </a:lvl3pPr>
            <a:lvl4pPr marL="1368139" indent="0">
              <a:buNone/>
              <a:defRPr sz="2000"/>
            </a:lvl4pPr>
            <a:lvl5pPr marL="1824184" indent="0">
              <a:buNone/>
              <a:defRPr sz="2000"/>
            </a:lvl5pPr>
            <a:lvl6pPr marL="2280229" indent="0">
              <a:buNone/>
              <a:defRPr sz="2000"/>
            </a:lvl6pPr>
            <a:lvl7pPr marL="2736276" indent="0">
              <a:buNone/>
              <a:defRPr sz="2000"/>
            </a:lvl7pPr>
            <a:lvl8pPr marL="3192321" indent="0">
              <a:buNone/>
              <a:defRPr sz="2000"/>
            </a:lvl8pPr>
            <a:lvl9pPr marL="3648368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049" indent="0">
              <a:buNone/>
              <a:defRPr sz="1200"/>
            </a:lvl2pPr>
            <a:lvl3pPr marL="912092" indent="0">
              <a:buNone/>
              <a:defRPr sz="1000"/>
            </a:lvl3pPr>
            <a:lvl4pPr marL="1368139" indent="0">
              <a:buNone/>
              <a:defRPr sz="900"/>
            </a:lvl4pPr>
            <a:lvl5pPr marL="1824184" indent="0">
              <a:buNone/>
              <a:defRPr sz="900"/>
            </a:lvl5pPr>
            <a:lvl6pPr marL="2280229" indent="0">
              <a:buNone/>
              <a:defRPr sz="900"/>
            </a:lvl6pPr>
            <a:lvl7pPr marL="2736276" indent="0">
              <a:buNone/>
              <a:defRPr sz="900"/>
            </a:lvl7pPr>
            <a:lvl8pPr marL="3192321" indent="0">
              <a:buNone/>
              <a:defRPr sz="900"/>
            </a:lvl8pPr>
            <a:lvl9pPr marL="364836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92C28-389E-D14B-B82F-305FC6877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17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763" tIns="46676" rIns="89763" bIns="4667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17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763" tIns="46676" rIns="89763" bIns="466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38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199" tIns="45600" rIns="91199" bIns="45600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4469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38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199" tIns="45600" rIns="91199" bIns="45600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4469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17" y="6229367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763" tIns="46676" rIns="89763" bIns="46676" numCol="1" anchor="t" anchorCtr="0" compatLnSpc="1">
            <a:prstTxWarp prst="textNoShape">
              <a:avLst/>
            </a:prstTxWarp>
          </a:bodyPr>
          <a:lstStyle>
            <a:lvl1pPr algn="r" defTabSz="456049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724FCD50-430D-1349-82F6-750682815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803" r:id="rId1"/>
    <p:sldLayoutId id="2147487804" r:id="rId2"/>
    <p:sldLayoutId id="2147487805" r:id="rId3"/>
    <p:sldLayoutId id="2147487806" r:id="rId4"/>
    <p:sldLayoutId id="2147487807" r:id="rId5"/>
    <p:sldLayoutId id="2147487808" r:id="rId6"/>
    <p:sldLayoutId id="2147487809" r:id="rId7"/>
    <p:sldLayoutId id="2147487810" r:id="rId8"/>
    <p:sldLayoutId id="2147487811" r:id="rId9"/>
    <p:sldLayoutId id="2147487812" r:id="rId10"/>
    <p:sldLayoutId id="2147487813" r:id="rId11"/>
    <p:sldLayoutId id="2147487814" r:id="rId12"/>
    <p:sldLayoutId id="2147487815" r:id="rId13"/>
  </p:sldLayoutIdLst>
  <p:hf sldNum="0" hdr="0" ftr="0" dt="0"/>
  <p:txStyles>
    <p:titleStyle>
      <a:lvl1pPr algn="l" defTabSz="45446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446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446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446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446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08251" indent="-228021" algn="l" defTabSz="45604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64295" indent="-228021" algn="l" defTabSz="45604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0353" indent="-228021" algn="l" defTabSz="45604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76389" indent="-228021" algn="l" defTabSz="456049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0457" indent="-340457" algn="l" defTabSz="454469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39499" indent="-283448" algn="l" defTabSz="454469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38544" indent="-226443" algn="l" defTabSz="454469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4594" indent="-226443" algn="l" defTabSz="454469" rtl="0" eaLnBrk="0" fontAlgn="base" hangingPunct="0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0645" indent="-226443" algn="l" defTabSz="454469" rtl="0" eaLnBrk="0" fontAlgn="base" hangingPunct="0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08251" indent="-228021" algn="l" defTabSz="456049" rtl="0" eaLnBrk="1" fontAlgn="base" hangingPunct="1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64295" indent="-228021" algn="l" defTabSz="456049" rtl="0" eaLnBrk="1" fontAlgn="base" hangingPunct="1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0353" indent="-228021" algn="l" defTabSz="456049" rtl="0" eaLnBrk="1" fontAlgn="base" hangingPunct="1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76389" indent="-228021" algn="l" defTabSz="456049" rtl="0" eaLnBrk="1" fontAlgn="base" hangingPunct="1">
        <a:spcBef>
          <a:spcPts val="59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049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092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139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184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229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276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321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368" algn="l" defTabSz="9120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FB013BD-5475-554F-B776-151B3F9B7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23" r:id="rId1"/>
    <p:sldLayoutId id="2147487924" r:id="rId2"/>
    <p:sldLayoutId id="2147487925" r:id="rId3"/>
    <p:sldLayoutId id="2147487926" r:id="rId4"/>
    <p:sldLayoutId id="2147487927" r:id="rId5"/>
    <p:sldLayoutId id="2147487928" r:id="rId6"/>
    <p:sldLayoutId id="2147487929" r:id="rId7"/>
    <p:sldLayoutId id="2147487930" r:id="rId8"/>
    <p:sldLayoutId id="2147487931" r:id="rId9"/>
    <p:sldLayoutId id="2147487932" r:id="rId10"/>
    <p:sldLayoutId id="2147487933" r:id="rId11"/>
    <p:sldLayoutId id="2147487934" r:id="rId12"/>
    <p:sldLayoutId id="2147487935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37" r:id="rId1"/>
    <p:sldLayoutId id="2147487938" r:id="rId2"/>
    <p:sldLayoutId id="2147487939" r:id="rId3"/>
    <p:sldLayoutId id="2147487940" r:id="rId4"/>
    <p:sldLayoutId id="2147487941" r:id="rId5"/>
    <p:sldLayoutId id="2147487942" r:id="rId6"/>
    <p:sldLayoutId id="2147487943" r:id="rId7"/>
    <p:sldLayoutId id="2147487944" r:id="rId8"/>
    <p:sldLayoutId id="2147487945" r:id="rId9"/>
    <p:sldLayoutId id="2147487946" r:id="rId10"/>
    <p:sldLayoutId id="2147487947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DIFC and Flume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Jeff Chase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651222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7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endpoint ops require privilege?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1931" b="54386"/>
          <a:stretch/>
        </p:blipFill>
        <p:spPr>
          <a:xfrm>
            <a:off x="1384300" y="3107193"/>
            <a:ext cx="5549900" cy="21506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043752"/>
            <a:ext cx="34290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Adding a tag to the secrecy label of a read endpoint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(declassifies data on read)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057400"/>
            <a:ext cx="38100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Removing a tag from the integrity label of a read endpoint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(allows read of uncertified data)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668342"/>
            <a:ext cx="39624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Removing a tag from the secrecy label of a write endpoint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(declassifies data on write)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5668342"/>
            <a:ext cx="34290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Adding a tag to the integrity label of a write endpoint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(certifies on write)</a:t>
            </a: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 bwMode="auto">
          <a:xfrm>
            <a:off x="2171700" y="2928610"/>
            <a:ext cx="1790700" cy="88139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Connector 10"/>
          <p:cNvCxnSpPr>
            <a:stCxn id="6" idx="0"/>
          </p:cNvCxnSpPr>
          <p:nvPr/>
        </p:nvCxnSpPr>
        <p:spPr bwMode="auto">
          <a:xfrm flipV="1">
            <a:off x="2438400" y="5029200"/>
            <a:ext cx="2057400" cy="6391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5" idx="2"/>
          </p:cNvCxnSpPr>
          <p:nvPr/>
        </p:nvCxnSpPr>
        <p:spPr bwMode="auto">
          <a:xfrm flipH="1">
            <a:off x="5943600" y="2942258"/>
            <a:ext cx="762000" cy="8677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Connector 16"/>
          <p:cNvCxnSpPr>
            <a:stCxn id="7" idx="0"/>
          </p:cNvCxnSpPr>
          <p:nvPr/>
        </p:nvCxnSpPr>
        <p:spPr bwMode="auto">
          <a:xfrm flipH="1" flipV="1">
            <a:off x="5486400" y="5105400"/>
            <a:ext cx="1333500" cy="56294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356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and unsafe flows: scenarios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526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9232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8768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8791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8791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7656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52220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58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accent3"/>
                </a:solidFill>
              </a:rPr>
              <a:t>We consider all the cases for data movement in or out of </a:t>
            </a:r>
            <a:r>
              <a:rPr lang="en-US" sz="2000" b="1" i="1" kern="0" dirty="0">
                <a:solidFill>
                  <a:schemeClr val="accent3"/>
                </a:solidFill>
              </a:rPr>
              <a:t>p</a:t>
            </a:r>
            <a:r>
              <a:rPr lang="en-US" sz="2000" b="1" kern="0" dirty="0">
                <a:solidFill>
                  <a:schemeClr val="accent3"/>
                </a:solidFill>
              </a:rPr>
              <a:t>.    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3752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908690" y="23622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687604" y="1981200"/>
            <a:ext cx="1184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20574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4516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5626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3107139" y="3424535"/>
            <a:ext cx="1236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{…}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3095703" y="2662535"/>
            <a:ext cx="11464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= {…}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5142384" y="3043535"/>
            <a:ext cx="1133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{…}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5800" y="4558352"/>
            <a:ext cx="8305800" cy="193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It is sufficient to consider the conditions for reading and writing files.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For IPC, the peer </a:t>
            </a:r>
            <a:r>
              <a:rPr lang="en-US" sz="2000" i="1" kern="0" dirty="0">
                <a:solidFill>
                  <a:schemeClr val="accent3"/>
                </a:solidFill>
              </a:rPr>
              <a:t>q</a:t>
            </a:r>
            <a:r>
              <a:rPr lang="en-US" sz="2000" kern="0" dirty="0">
                <a:solidFill>
                  <a:schemeClr val="accent3"/>
                </a:solidFill>
              </a:rPr>
              <a:t> must have the same permission as required to communicate through a file.  (If p writes, then q reads, and vice versa.)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chemeClr val="accent3"/>
              </a:solidFill>
            </a:endParaRP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creator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of a file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assigns a label to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at create time.  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may assign any label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, as long as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then permitted to write to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according to the rules.  Once assigned the label of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is </a:t>
            </a:r>
            <a:r>
              <a:rPr lang="en-US" sz="2000" b="1" kern="0" dirty="0">
                <a:solidFill>
                  <a:schemeClr val="accent3"/>
                </a:solidFill>
              </a:rPr>
              <a:t>immutable</a:t>
            </a:r>
            <a:r>
              <a:rPr lang="en-US" sz="2000" kern="0" dirty="0">
                <a:solidFill>
                  <a:schemeClr val="accent3"/>
                </a:solidFill>
              </a:rPr>
              <a:t>.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908690" y="25146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TextBox 42"/>
          <p:cNvSpPr txBox="1">
            <a:spLocks noChangeArrowheads="1"/>
          </p:cNvSpPr>
          <p:nvPr/>
        </p:nvSpPr>
        <p:spPr bwMode="auto">
          <a:xfrm>
            <a:off x="5174419" y="3348335"/>
            <a:ext cx="106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{…}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30" name="TextBox 42"/>
          <p:cNvSpPr txBox="1">
            <a:spLocks noChangeArrowheads="1"/>
          </p:cNvSpPr>
          <p:nvPr/>
        </p:nvSpPr>
        <p:spPr bwMode="auto">
          <a:xfrm>
            <a:off x="1721284" y="2281535"/>
            <a:ext cx="1095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95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secret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 with </a:t>
            </a:r>
            <a:r>
              <a:rPr lang="en-US" sz="2000" i="1" kern="0" dirty="0" err="1">
                <a:solidFill>
                  <a:schemeClr val="accent3"/>
                </a:solidFill>
              </a:rPr>
              <a:t>t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has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53236" y="2209800"/>
            <a:ext cx="1044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42199" y="2662535"/>
            <a:ext cx="1043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01704" y="3195935"/>
            <a:ext cx="1005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 with </a:t>
            </a:r>
            <a:r>
              <a:rPr lang="en-US" sz="2000" i="1" kern="0" dirty="0" err="1">
                <a:solidFill>
                  <a:schemeClr val="accent3"/>
                </a:solidFill>
              </a:rPr>
              <a:t>t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contains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Reads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on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</a:t>
            </a:r>
            <a:r>
              <a:rPr lang="en-US" sz="2000" b="1" kern="0" dirty="0">
                <a:solidFill>
                  <a:schemeClr val="accent3"/>
                </a:solidFill>
              </a:rPr>
              <a:t>safe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5334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is safe even if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untrusted: 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requires no authority to set up the 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(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i="1" kern="0" dirty="0">
                <a:solidFill>
                  <a:schemeClr val="accent3"/>
                </a:solidFill>
              </a:rPr>
              <a:t>={}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6006152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It is safe because the data is still marked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at the destination.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18288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81400" y="47169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4177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secret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 with </a:t>
            </a:r>
            <a:r>
              <a:rPr lang="en-US" sz="2000" i="1" kern="0" dirty="0" err="1">
                <a:solidFill>
                  <a:schemeClr val="accent3"/>
                </a:solidFill>
              </a:rPr>
              <a:t>t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has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53236" y="2209800"/>
            <a:ext cx="1044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42199" y="2662535"/>
            <a:ext cx="1043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01704" y="3195935"/>
            <a:ext cx="1005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–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 with </a:t>
            </a:r>
            <a:r>
              <a:rPr lang="en-US" sz="2000" i="1" kern="0" dirty="0" err="1">
                <a:solidFill>
                  <a:schemeClr val="accent3"/>
                </a:solidFill>
              </a:rPr>
              <a:t>t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contains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Writes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</a:t>
            </a:r>
            <a:r>
              <a:rPr lang="en-US" sz="2000" b="1" kern="0" dirty="0">
                <a:solidFill>
                  <a:schemeClr val="accent3"/>
                </a:solidFill>
              </a:rPr>
              <a:t>safe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5334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is safe even if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untrusted: 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requires no authority to set up the 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(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i="1" kern="0" dirty="0">
                <a:solidFill>
                  <a:schemeClr val="accent3"/>
                </a:solidFill>
              </a:rPr>
              <a:t>={}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6006152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It is safe because the data is still marked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at the destination.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29000" y="47169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10000" y="18288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8192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protection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Create secrecy tag </a:t>
            </a:r>
            <a:r>
              <a:rPr lang="en-US" sz="2000" i="1" dirty="0"/>
              <a:t>t</a:t>
            </a:r>
            <a:r>
              <a:rPr lang="en-US" sz="2000" b="0" dirty="0"/>
              <a:t>, give everyone a capability to add it: </a:t>
            </a:r>
            <a:r>
              <a:rPr lang="en-US" sz="2000" i="1" dirty="0"/>
              <a:t>t+</a:t>
            </a:r>
            <a:r>
              <a:rPr lang="en-US" sz="2000" b="0" dirty="0"/>
              <a:t>.</a:t>
            </a:r>
          </a:p>
          <a:p>
            <a:r>
              <a:rPr lang="en-US" sz="2000" b="0" dirty="0"/>
              <a:t>Now any </a:t>
            </a:r>
            <a:r>
              <a:rPr lang="en-US" sz="2000" b="0" i="1" dirty="0"/>
              <a:t>p</a:t>
            </a:r>
            <a:r>
              <a:rPr lang="en-US" sz="2000" b="0" dirty="0"/>
              <a:t> can read </a:t>
            </a:r>
            <a:r>
              <a:rPr lang="en-US" sz="2000" dirty="0"/>
              <a:t>t-secret </a:t>
            </a:r>
            <a:r>
              <a:rPr lang="en-US" sz="2000" b="0" dirty="0"/>
              <a:t>data by adding </a:t>
            </a:r>
            <a:r>
              <a:rPr lang="en-US" sz="2000" i="1" dirty="0"/>
              <a:t>t</a:t>
            </a:r>
            <a:r>
              <a:rPr lang="en-US" sz="2000" b="0" dirty="0"/>
              <a:t> to its </a:t>
            </a:r>
            <a:r>
              <a:rPr lang="en-US" sz="2000" b="0" i="1" dirty="0"/>
              <a:t>S</a:t>
            </a:r>
            <a:r>
              <a:rPr lang="en-US" sz="2000" b="0" i="1" baseline="-25000" dirty="0"/>
              <a:t>p</a:t>
            </a:r>
            <a:r>
              <a:rPr lang="en-US" sz="2000" b="0" dirty="0"/>
              <a:t>.</a:t>
            </a:r>
          </a:p>
          <a:p>
            <a:r>
              <a:rPr lang="en-US" sz="2000" b="0" dirty="0"/>
              <a:t>But p cannot declassify </a:t>
            </a:r>
            <a:r>
              <a:rPr lang="en-US" sz="2000" dirty="0"/>
              <a:t>t-secret </a:t>
            </a:r>
            <a:r>
              <a:rPr lang="en-US" sz="2000" b="0" dirty="0"/>
              <a:t>data, because </a:t>
            </a:r>
            <a:r>
              <a:rPr lang="en-US" sz="2000" b="0" i="1" dirty="0"/>
              <a:t>p</a:t>
            </a:r>
            <a:r>
              <a:rPr lang="en-US" sz="2000" b="0" dirty="0"/>
              <a:t> lacks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Symbol" pitchFamily="-1" charset="2"/>
              </a:rPr>
              <a:t> </a:t>
            </a:r>
            <a:r>
              <a:rPr lang="en-US" sz="2000" b="0" i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b="0" i="1" baseline="-25000" dirty="0" err="1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2000" b="0" dirty="0"/>
              <a:t>.</a:t>
            </a:r>
          </a:p>
          <a:p>
            <a:r>
              <a:rPr lang="en-US" sz="2000" b="0" dirty="0"/>
              <a:t>Therefore p cannot leak </a:t>
            </a:r>
            <a:r>
              <a:rPr lang="en-US" sz="2000" dirty="0"/>
              <a:t>t-secret </a:t>
            </a:r>
            <a:r>
              <a:rPr lang="en-US" sz="2000" b="0" dirty="0"/>
              <a:t>data: </a:t>
            </a:r>
            <a:r>
              <a:rPr lang="en-US" sz="2000" b="0" i="1" dirty="0"/>
              <a:t>p </a:t>
            </a:r>
            <a:r>
              <a:rPr lang="en-US" sz="2000" b="0" dirty="0"/>
              <a:t>can read it and write it, but only to destinations that are also labeled as </a:t>
            </a:r>
            <a:r>
              <a:rPr lang="en-US" sz="2000" dirty="0"/>
              <a:t>t-secret</a:t>
            </a:r>
            <a:r>
              <a:rPr lang="en-US" sz="2000" b="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9" y="3810000"/>
            <a:ext cx="8477331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leakage of secret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 with </a:t>
            </a:r>
            <a:r>
              <a:rPr lang="en-US" sz="2000" i="1" kern="0" dirty="0" err="1">
                <a:solidFill>
                  <a:schemeClr val="accent3"/>
                </a:solidFill>
              </a:rPr>
              <a:t>t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has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data.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53236" y="2209800"/>
            <a:ext cx="1044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731454" y="3181290"/>
            <a:ext cx="1236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{...}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42199" y="2662535"/>
            <a:ext cx="1043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53000" y="3195935"/>
            <a:ext cx="902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–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4953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To write data,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must either label the destination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as also </a:t>
            </a:r>
            <a:r>
              <a:rPr lang="en-US" sz="2000" b="1" kern="0" dirty="0">
                <a:solidFill>
                  <a:schemeClr val="accent3"/>
                </a:solidFill>
              </a:rPr>
              <a:t>t-secret, </a:t>
            </a:r>
            <a:r>
              <a:rPr lang="en-US" sz="2000" kern="0" dirty="0">
                <a:solidFill>
                  <a:schemeClr val="accent3"/>
                </a:solidFill>
              </a:rPr>
              <a:t>or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must declassify the data on write (which requires dual privilege on </a:t>
            </a:r>
            <a:r>
              <a:rPr lang="en-US" sz="2000" i="1" kern="0" dirty="0">
                <a:solidFill>
                  <a:schemeClr val="accent3"/>
                </a:solidFill>
              </a:rPr>
              <a:t>t</a:t>
            </a:r>
            <a:r>
              <a:rPr lang="en-US" sz="2000" kern="0" dirty="0">
                <a:solidFill>
                  <a:schemeClr val="accent3"/>
                </a:solidFill>
              </a:rPr>
              <a:t>).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writes of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unsafe.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pic>
        <p:nvPicPr>
          <p:cNvPr id="32" name="Picture 31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8210643" y="3087362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3927606" y="2190579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72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read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Create secrecy tag </a:t>
            </a:r>
            <a:r>
              <a:rPr lang="en-US" sz="2000" i="1" dirty="0"/>
              <a:t>t</a:t>
            </a:r>
            <a:r>
              <a:rPr lang="en-US" sz="2000" b="0" dirty="0"/>
              <a:t>, and label some data.</a:t>
            </a:r>
          </a:p>
          <a:p>
            <a:r>
              <a:rPr lang="en-US" sz="2000" b="0" dirty="0"/>
              <a:t>Give a capability for </a:t>
            </a:r>
            <a:r>
              <a:rPr lang="en-US" sz="2000" i="1" dirty="0"/>
              <a:t>t+</a:t>
            </a:r>
            <a:r>
              <a:rPr lang="en-US" sz="2000" b="0" dirty="0"/>
              <a:t> only to selected processes.</a:t>
            </a:r>
          </a:p>
          <a:p>
            <a:r>
              <a:rPr lang="en-US" sz="2000" b="0" dirty="0"/>
              <a:t>Only processes </a:t>
            </a:r>
            <a:r>
              <a:rPr lang="en-US" sz="2000" b="0" i="1" dirty="0"/>
              <a:t>p</a:t>
            </a:r>
            <a:r>
              <a:rPr lang="en-US" sz="2000" b="0" dirty="0"/>
              <a:t> with </a:t>
            </a:r>
            <a:r>
              <a:rPr lang="en-US" sz="2000" i="1" dirty="0"/>
              <a:t>t+ </a:t>
            </a:r>
            <a:r>
              <a:rPr lang="en-US" sz="2000" b="0" dirty="0"/>
              <a:t>can read the data (by adding </a:t>
            </a:r>
            <a:r>
              <a:rPr lang="en-US" sz="2000" i="1" dirty="0"/>
              <a:t>t</a:t>
            </a:r>
            <a:r>
              <a:rPr lang="en-US" sz="2000" b="0" dirty="0"/>
              <a:t> to </a:t>
            </a:r>
            <a:r>
              <a:rPr lang="en-US" sz="2000" b="0" i="1" dirty="0" err="1"/>
              <a:t>S</a:t>
            </a:r>
            <a:r>
              <a:rPr lang="en-US" sz="2000" b="0" i="1" baseline="-25000" dirty="0" err="1"/>
              <a:t>p</a:t>
            </a:r>
            <a:r>
              <a:rPr lang="en-US" sz="2000" b="0" dirty="0"/>
              <a:t>). </a:t>
            </a:r>
          </a:p>
          <a:p>
            <a:r>
              <a:rPr lang="en-US" sz="2000" b="0" dirty="0"/>
              <a:t>But </a:t>
            </a:r>
            <a:r>
              <a:rPr lang="en-US" sz="2000" b="0" i="1" dirty="0"/>
              <a:t>p</a:t>
            </a:r>
            <a:r>
              <a:rPr lang="en-US" sz="2000" b="0" dirty="0"/>
              <a:t> cannot declassify </a:t>
            </a:r>
            <a:r>
              <a:rPr lang="en-US" sz="2000" dirty="0"/>
              <a:t>t-secret </a:t>
            </a:r>
            <a:r>
              <a:rPr lang="en-US" sz="2000" b="0" dirty="0"/>
              <a:t>data if </a:t>
            </a:r>
            <a:r>
              <a:rPr lang="en-US" sz="2000" b="0" i="1" dirty="0"/>
              <a:t>p</a:t>
            </a:r>
            <a:r>
              <a:rPr lang="en-US" sz="2000" b="0" dirty="0"/>
              <a:t> lacks dual privilege: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t 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Symbol" pitchFamily="-1" charset="2"/>
              </a:rPr>
              <a:t> </a:t>
            </a:r>
            <a:r>
              <a:rPr lang="en-US" sz="2000" b="0" i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b="0" i="1" baseline="-25000" dirty="0" err="1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sz="2000" b="0" dirty="0"/>
              <a:t>.</a:t>
            </a:r>
          </a:p>
          <a:p>
            <a:endParaRPr lang="en-US" sz="2000" b="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2348" r="2348"/>
          <a:stretch>
            <a:fillRect/>
          </a:stretch>
        </p:blipFill>
        <p:spPr bwMode="auto">
          <a:xfrm>
            <a:off x="457200" y="3810000"/>
            <a:ext cx="82264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95911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access to secret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2531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4515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 with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reads of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 are unsafe.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504632" y="2209800"/>
            <a:ext cx="941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93495" y="2662535"/>
            <a:ext cx="941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01704" y="3195935"/>
            <a:ext cx="1005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4953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To read from </a:t>
            </a:r>
            <a:r>
              <a:rPr lang="en-US" sz="2000" i="1" kern="0" dirty="0">
                <a:solidFill>
                  <a:schemeClr val="accent3"/>
                </a:solidFill>
              </a:rPr>
              <a:t>f,</a:t>
            </a:r>
            <a:r>
              <a:rPr lang="en-US" sz="2000" kern="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must either tag the destination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as also </a:t>
            </a:r>
            <a:r>
              <a:rPr lang="en-US" sz="2000" b="1" kern="0" dirty="0">
                <a:solidFill>
                  <a:schemeClr val="accent3"/>
                </a:solidFill>
              </a:rPr>
              <a:t>t-secret, </a:t>
            </a:r>
            <a:r>
              <a:rPr lang="en-US" sz="2000" kern="0" dirty="0">
                <a:solidFill>
                  <a:schemeClr val="accent3"/>
                </a:solidFill>
              </a:rPr>
              <a:t>or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must declassify the data on read (which requires dual privilege for </a:t>
            </a:r>
            <a:r>
              <a:rPr lang="en-US" sz="2000" i="1" kern="0" dirty="0">
                <a:solidFill>
                  <a:schemeClr val="accent3"/>
                </a:solidFill>
              </a:rPr>
              <a:t>t</a:t>
            </a:r>
            <a:r>
              <a:rPr lang="en-US" sz="2000" kern="0" dirty="0">
                <a:solidFill>
                  <a:schemeClr val="accent3"/>
                </a:solidFill>
              </a:rPr>
              <a:t>).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" y="40579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5701352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Q: is it safe to allow any untrusted process to add </a:t>
            </a:r>
            <a:r>
              <a:rPr lang="en-US" sz="2000" i="1" kern="0" dirty="0">
                <a:solidFill>
                  <a:schemeClr val="accent3"/>
                </a:solidFill>
              </a:rPr>
              <a:t>t</a:t>
            </a:r>
            <a:r>
              <a:rPr lang="en-US" sz="2000" kern="0" dirty="0">
                <a:solidFill>
                  <a:schemeClr val="accent3"/>
                </a:solidFill>
              </a:rPr>
              <a:t> to its secrecy label in order to read this data?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pic>
        <p:nvPicPr>
          <p:cNvPr id="32" name="Picture 31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8210643" y="3087362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2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3927606" y="2190579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67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declassified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81000" y="4114800"/>
            <a:ext cx="84582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 with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has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data.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53236" y="2209800"/>
            <a:ext cx="10441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01986" y="3181290"/>
            <a:ext cx="1095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93495" y="2662535"/>
            <a:ext cx="941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53000" y="3195935"/>
            <a:ext cx="902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–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writes of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unsafe.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declassifies data as it is written: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53340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is trusted: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requires authority for </a:t>
            </a:r>
            <a:r>
              <a:rPr lang="en-US" sz="2000" b="1" i="1" kern="0" dirty="0">
                <a:solidFill>
                  <a:schemeClr val="accent3"/>
                </a:solidFill>
              </a:rPr>
              <a:t>t</a:t>
            </a:r>
            <a:r>
              <a:rPr lang="en-US" sz="2000" b="1" kern="0" dirty="0">
                <a:solidFill>
                  <a:schemeClr val="accent3"/>
                </a:solidFill>
              </a:rPr>
              <a:t> </a:t>
            </a:r>
            <a:r>
              <a:rPr lang="en-US" sz="2000" kern="0" dirty="0">
                <a:solidFill>
                  <a:schemeClr val="accent3"/>
                </a:solidFill>
              </a:rPr>
              <a:t>to make </a:t>
            </a:r>
            <a:r>
              <a:rPr lang="en-US" sz="2000" i="1" kern="0" dirty="0">
                <a:solidFill>
                  <a:schemeClr val="accent3"/>
                </a:solidFill>
              </a:rPr>
              <a:t>e </a:t>
            </a:r>
            <a:r>
              <a:rPr lang="en-US" sz="2000" kern="0" dirty="0">
                <a:solidFill>
                  <a:schemeClr val="accent3"/>
                </a:solidFill>
              </a:rPr>
              <a:t>(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3"/>
                </a:solidFill>
                <a:latin typeface="Symbol" pitchFamily="-1" charset="2"/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57343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requires trust in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because the data loses its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tag.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0" y="18288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59207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declassified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504632" y="2209800"/>
            <a:ext cx="9413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01986" y="3181290"/>
            <a:ext cx="1095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{t}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42199" y="2662535"/>
            <a:ext cx="10439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01704" y="3195935"/>
            <a:ext cx="1005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t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>
                <a:solidFill>
                  <a:srgbClr val="330911"/>
                </a:solidFill>
              </a:rPr>
              <a:t>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 err="1">
                <a:solidFill>
                  <a:srgbClr val="330911"/>
                </a:solidFill>
              </a:rPr>
              <a:t>S</a:t>
            </a:r>
            <a:r>
              <a:rPr lang="en-US" sz="2000" i="1" baseline="-25000" dirty="0" err="1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S</a:t>
            </a:r>
            <a:r>
              <a:rPr lang="en-US" sz="2000" i="1" baseline="-25000" dirty="0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000" y="4515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reads of </a:t>
            </a:r>
            <a:r>
              <a:rPr lang="en-US" sz="2000" b="1" kern="0" dirty="0">
                <a:solidFill>
                  <a:schemeClr val="accent3"/>
                </a:solidFill>
              </a:rPr>
              <a:t>t-secret </a:t>
            </a:r>
            <a:r>
              <a:rPr lang="en-US" sz="2000" kern="0" dirty="0">
                <a:solidFill>
                  <a:schemeClr val="accent3"/>
                </a:solidFill>
              </a:rPr>
              <a:t>data by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are unsafe.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1000" y="40579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 with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S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declassifies data as it reads: 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i="1" kern="0" dirty="0">
                <a:solidFill>
                  <a:schemeClr val="accent3"/>
                </a:solidFill>
              </a:rPr>
              <a:t> S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" y="53340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is trusted: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requires authority for </a:t>
            </a:r>
            <a:r>
              <a:rPr lang="en-US" sz="2000" b="1" i="1" kern="0" dirty="0">
                <a:solidFill>
                  <a:schemeClr val="accent3"/>
                </a:solidFill>
              </a:rPr>
              <a:t>t</a:t>
            </a:r>
            <a:r>
              <a:rPr lang="en-US" sz="2000" b="1" kern="0" dirty="0">
                <a:solidFill>
                  <a:schemeClr val="accent3"/>
                </a:solidFill>
              </a:rPr>
              <a:t> </a:t>
            </a:r>
            <a:r>
              <a:rPr lang="en-US" sz="2000" kern="0" dirty="0">
                <a:solidFill>
                  <a:schemeClr val="accent3"/>
                </a:solidFill>
              </a:rPr>
              <a:t>to make </a:t>
            </a:r>
            <a:r>
              <a:rPr lang="en-US" sz="2000" i="1" kern="0" dirty="0">
                <a:solidFill>
                  <a:schemeClr val="accent3"/>
                </a:solidFill>
              </a:rPr>
              <a:t>e </a:t>
            </a:r>
            <a:r>
              <a:rPr lang="en-US" sz="2000" kern="0" dirty="0">
                <a:solidFill>
                  <a:schemeClr val="accent3"/>
                </a:solidFill>
              </a:rPr>
              <a:t>(</a:t>
            </a:r>
            <a:r>
              <a:rPr lang="en-US" sz="2000" i="1" kern="0" dirty="0">
                <a:solidFill>
                  <a:schemeClr val="accent3"/>
                </a:solidFill>
              </a:rPr>
              <a:t>t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3"/>
                </a:solidFill>
                <a:latin typeface="Symbol" pitchFamily="-1" charset="2"/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57343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requires trust in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because the data loses its </a:t>
            </a:r>
            <a:r>
              <a:rPr lang="en-US" sz="2000" b="1" kern="0" dirty="0">
                <a:solidFill>
                  <a:schemeClr val="accent3"/>
                </a:solidFill>
              </a:rPr>
              <a:t>t-secret</a:t>
            </a:r>
            <a:r>
              <a:rPr lang="en-US" sz="2000" kern="0" dirty="0">
                <a:solidFill>
                  <a:schemeClr val="accent3"/>
                </a:solidFill>
              </a:rPr>
              <a:t> tag.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10000" y="18288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250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6DA7-D255-A34C-9EB6-93B76DA7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MAC: 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D75D-4C8E-164D-8C7C-7015AFD7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(MAC)</a:t>
            </a:r>
          </a:p>
          <a:p>
            <a:r>
              <a:rPr lang="en-US" dirty="0"/>
              <a:t>Based on Information Flow Control (IFC)</a:t>
            </a:r>
          </a:p>
          <a:p>
            <a:r>
              <a:rPr lang="en-US" dirty="0"/>
              <a:t>Security labels on subjects and objects (channels).</a:t>
            </a:r>
          </a:p>
          <a:p>
            <a:r>
              <a:rPr lang="en-US" dirty="0"/>
              <a:t>Flows are permissioned by a label check.</a:t>
            </a:r>
          </a:p>
          <a:p>
            <a:pPr lvl="1"/>
            <a:r>
              <a:rPr lang="en-US" dirty="0"/>
              <a:t>Dominating labels</a:t>
            </a:r>
          </a:p>
          <a:p>
            <a:pPr lvl="1"/>
            <a:r>
              <a:rPr lang="en-US" dirty="0"/>
              <a:t>Secrecy and integrity</a:t>
            </a:r>
          </a:p>
          <a:p>
            <a:r>
              <a:rPr lang="en-US" b="1" dirty="0"/>
              <a:t>Today</a:t>
            </a:r>
            <a:r>
              <a:rPr lang="en-US" dirty="0"/>
              <a:t>: extensions for </a:t>
            </a:r>
            <a:r>
              <a:rPr lang="en-US" b="1" dirty="0"/>
              <a:t>user-defined</a:t>
            </a:r>
            <a:r>
              <a:rPr lang="en-US" dirty="0"/>
              <a:t> MAC/IFC with support for </a:t>
            </a:r>
            <a:r>
              <a:rPr lang="en-US" b="1" dirty="0"/>
              <a:t>trusted programs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Flume [SOSP 1997]</a:t>
            </a:r>
          </a:p>
        </p:txBody>
      </p:sp>
    </p:spTree>
    <p:extLst>
      <p:ext uri="{BB962C8B-B14F-4D97-AF65-F5344CB8AC3E}">
        <p14:creationId xmlns:p14="http://schemas.microsoft.com/office/powerpoint/2010/main" val="233343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protection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Spawn a new process </a:t>
            </a:r>
            <a:r>
              <a:rPr lang="en-US" sz="2000" b="0" i="1" dirty="0"/>
              <a:t>p</a:t>
            </a:r>
            <a:r>
              <a:rPr lang="en-US" sz="2000" b="0" dirty="0"/>
              <a:t> marked with an integrity tag </a:t>
            </a:r>
            <a:r>
              <a:rPr lang="en-US" sz="2000" b="0" i="1" dirty="0">
                <a:solidFill>
                  <a:srgbClr val="001934"/>
                </a:solidFill>
              </a:rPr>
              <a:t>v </a:t>
            </a:r>
            <a:r>
              <a:rPr lang="en-US" sz="2000" b="0" i="1" dirty="0" err="1">
                <a:solidFill>
                  <a:srgbClr val="001934"/>
                </a:solidFill>
                <a:latin typeface="Symbol" pitchFamily="-1" charset="2"/>
              </a:rPr>
              <a:t>Î</a:t>
            </a:r>
            <a:r>
              <a:rPr lang="en-US" sz="2000" b="0" dirty="0">
                <a:solidFill>
                  <a:srgbClr val="001934"/>
                </a:solidFill>
              </a:rPr>
              <a:t> </a:t>
            </a:r>
            <a:r>
              <a:rPr lang="en-US" sz="2000" b="0" i="1" dirty="0" err="1">
                <a:solidFill>
                  <a:srgbClr val="001934"/>
                </a:solidFill>
              </a:rPr>
              <a:t>I</a:t>
            </a:r>
            <a:r>
              <a:rPr lang="en-US" sz="2000" b="0" i="1" baseline="-25000" dirty="0" err="1">
                <a:solidFill>
                  <a:srgbClr val="001934"/>
                </a:solidFill>
              </a:rPr>
              <a:t>p</a:t>
            </a:r>
            <a:r>
              <a:rPr lang="en-US" sz="2000" b="0" dirty="0"/>
              <a:t>. </a:t>
            </a:r>
          </a:p>
          <a:p>
            <a:r>
              <a:rPr lang="en-US" sz="2000" b="0" dirty="0"/>
              <a:t>Don’t give </a:t>
            </a:r>
            <a:r>
              <a:rPr lang="en-US" sz="2000" b="0" i="1" dirty="0"/>
              <a:t>p</a:t>
            </a:r>
            <a:r>
              <a:rPr lang="en-US" sz="2000" b="0" dirty="0"/>
              <a:t> any privilege for </a:t>
            </a:r>
            <a:r>
              <a:rPr lang="en-US" sz="2000" b="0" i="1" dirty="0"/>
              <a:t>v</a:t>
            </a:r>
            <a:r>
              <a:rPr lang="en-US" sz="2000" b="0" dirty="0"/>
              <a:t>.</a:t>
            </a:r>
          </a:p>
          <a:p>
            <a:r>
              <a:rPr lang="en-US" sz="2000" b="0" dirty="0"/>
              <a:t>Now </a:t>
            </a:r>
            <a:r>
              <a:rPr lang="en-US" sz="2000" b="0" i="1" dirty="0"/>
              <a:t>p</a:t>
            </a:r>
            <a:r>
              <a:rPr lang="en-US" sz="2000" b="0" dirty="0"/>
              <a:t> can access only data and code that is certified for </a:t>
            </a:r>
            <a:r>
              <a:rPr lang="en-US" sz="2000" b="0" i="1" dirty="0"/>
              <a:t>v</a:t>
            </a:r>
            <a:r>
              <a:rPr lang="en-US" sz="2000" b="0" dirty="0"/>
              <a:t>.</a:t>
            </a:r>
            <a:endParaRPr lang="en-US" b="0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rcRect t="1106" b="1106"/>
          <a:stretch>
            <a:fillRect/>
          </a:stretch>
        </p:blipFill>
        <p:spPr bwMode="auto">
          <a:xfrm>
            <a:off x="1219200" y="3165196"/>
            <a:ext cx="6778625" cy="338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615876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uncertified reads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66085" y="2209800"/>
            <a:ext cx="10184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{v}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55023" y="2662535"/>
            <a:ext cx="10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{v}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85060" y="3195935"/>
            <a:ext cx="838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4953000"/>
            <a:ext cx="8305800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To read from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,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must either mark itself as not </a:t>
            </a:r>
            <a:r>
              <a:rPr lang="en-US" sz="2000" b="1" kern="0" dirty="0">
                <a:solidFill>
                  <a:schemeClr val="accent3"/>
                </a:solidFill>
              </a:rPr>
              <a:t>v-assured, </a:t>
            </a:r>
            <a:r>
              <a:rPr lang="en-US" sz="2000" kern="0" dirty="0">
                <a:solidFill>
                  <a:schemeClr val="accent3"/>
                </a:solidFill>
              </a:rPr>
              <a:t>or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must endorse the data on read (which requires dual privilege for </a:t>
            </a:r>
            <a:r>
              <a:rPr lang="en-US" sz="2000" i="1" kern="0" dirty="0">
                <a:solidFill>
                  <a:schemeClr val="accent3"/>
                </a:solidFill>
              </a:rPr>
              <a:t>v</a:t>
            </a:r>
            <a:r>
              <a:rPr lang="en-US" sz="2000" kern="0" dirty="0">
                <a:solidFill>
                  <a:schemeClr val="accent3"/>
                </a:solidFill>
              </a:rPr>
              <a:t>). </a:t>
            </a: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chemeClr val="accent3"/>
              </a:solidFill>
            </a:endParaRPr>
          </a:p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Similarly,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cannot execute code from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without reducing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’s integrity.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pic>
        <p:nvPicPr>
          <p:cNvPr id="32" name="Picture 31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8210643" y="3087362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3927606" y="2190579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data from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uncertified (not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07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certified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66160" y="2209800"/>
            <a:ext cx="10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55023" y="2662535"/>
            <a:ext cx="10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14528" y="3195935"/>
            <a:ext cx="97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Reads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on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</a:t>
            </a:r>
            <a:r>
              <a:rPr lang="en-US" sz="2000" b="1" kern="0" dirty="0">
                <a:solidFill>
                  <a:schemeClr val="accent3"/>
                </a:solidFill>
              </a:rPr>
              <a:t>safe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000" y="5334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is safe even if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untrusted: 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requires no authority to set up the 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(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i="1" kern="0" dirty="0">
                <a:solidFill>
                  <a:schemeClr val="accent3"/>
                </a:solidFill>
              </a:rPr>
              <a:t>={}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1000" y="6006152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It is safe because the data (or code) is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, so it won’t corrupt </a:t>
            </a:r>
            <a:r>
              <a:rPr lang="en-US" sz="2000" i="1" kern="0" dirty="0">
                <a:solidFill>
                  <a:schemeClr val="accent3"/>
                </a:solidFill>
              </a:rPr>
              <a:t>p.  </a:t>
            </a:r>
            <a:r>
              <a:rPr lang="en-US" sz="2000" kern="0" dirty="0">
                <a:solidFill>
                  <a:schemeClr val="accent3"/>
                </a:solidFill>
              </a:rPr>
              <a:t>The data is certified as safe even for a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30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31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4515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90478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uncertified writes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530280" y="2209800"/>
            <a:ext cx="890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731454" y="3181290"/>
            <a:ext cx="1236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{…}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925555" y="2662535"/>
            <a:ext cx="877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14528" y="3195935"/>
            <a:ext cx="97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4953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To write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,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must either </a:t>
            </a:r>
            <a:r>
              <a:rPr lang="en-US" sz="2000" kern="0" dirty="0" err="1">
                <a:solidFill>
                  <a:schemeClr val="accent3"/>
                </a:solidFill>
              </a:rPr>
              <a:t>untag</a:t>
            </a:r>
            <a:r>
              <a:rPr lang="en-US" sz="2000" kern="0" dirty="0">
                <a:solidFill>
                  <a:schemeClr val="accent3"/>
                </a:solidFill>
              </a:rPr>
              <a:t> the destination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b="1" kern="0" dirty="0">
                <a:solidFill>
                  <a:schemeClr val="accent3"/>
                </a:solidFill>
              </a:rPr>
              <a:t>, </a:t>
            </a:r>
            <a:r>
              <a:rPr lang="en-US" sz="2000" kern="0" dirty="0">
                <a:solidFill>
                  <a:schemeClr val="accent3"/>
                </a:solidFill>
              </a:rPr>
              <a:t>or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must endorse the data on write (which requires dual privilege for </a:t>
            </a:r>
            <a:r>
              <a:rPr lang="en-US" sz="2000" i="1" kern="0" dirty="0">
                <a:solidFill>
                  <a:schemeClr val="accent3"/>
                </a:solidFill>
              </a:rPr>
              <a:t>v</a:t>
            </a:r>
            <a:r>
              <a:rPr lang="en-US" sz="2000" kern="0" dirty="0">
                <a:solidFill>
                  <a:schemeClr val="accent3"/>
                </a:solidFill>
              </a:rPr>
              <a:t>).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pic>
        <p:nvPicPr>
          <p:cNvPr id="32" name="Picture 31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8210643" y="3087362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MCj0303675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6116551">
            <a:off x="3927606" y="2190579"/>
            <a:ext cx="434751" cy="43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381000" y="4515163"/>
            <a:ext cx="84582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data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not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40579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39198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certified data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66085" y="2209800"/>
            <a:ext cx="10184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53282" y="3181290"/>
            <a:ext cx="9926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55023" y="2662535"/>
            <a:ext cx="10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14528" y="3195935"/>
            <a:ext cx="97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4515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data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trusted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40579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Writes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to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are </a:t>
            </a:r>
            <a:r>
              <a:rPr lang="en-US" sz="2000" b="1" kern="0" dirty="0">
                <a:solidFill>
                  <a:schemeClr val="accent3"/>
                </a:solidFill>
              </a:rPr>
              <a:t>safe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1000" y="5334000"/>
            <a:ext cx="83058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is safe because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running </a:t>
            </a:r>
            <a:r>
              <a:rPr lang="en-US" sz="2000" b="1" kern="0" dirty="0">
                <a:solidFill>
                  <a:schemeClr val="accent3"/>
                </a:solidFill>
              </a:rPr>
              <a:t>v-assured </a:t>
            </a:r>
            <a:r>
              <a:rPr lang="en-US" sz="2000" kern="0" dirty="0">
                <a:solidFill>
                  <a:schemeClr val="accent3"/>
                </a:solidFill>
              </a:rPr>
              <a:t>code and all data it sees is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: 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requires no additional authority to set up the 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(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i="1" kern="0" dirty="0">
                <a:solidFill>
                  <a:schemeClr val="accent3"/>
                </a:solidFill>
              </a:rPr>
              <a:t>={}</a:t>
            </a:r>
            <a:r>
              <a:rPr lang="en-US" sz="2000" kern="0" dirty="0">
                <a:solidFill>
                  <a:schemeClr val="accent3"/>
                </a:solidFill>
              </a:rPr>
              <a:t>).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0000" y="18288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46482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3653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Endorsing data on write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530280" y="2209800"/>
            <a:ext cx="890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782750" y="3181290"/>
            <a:ext cx="1133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{v}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855023" y="2662535"/>
            <a:ext cx="10182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14528" y="3195935"/>
            <a:ext cx="9797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40579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 contains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data.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000" y="4515163"/>
            <a:ext cx="84582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data from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not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endorses data as it is written: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1000" y="53340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is trusted: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requires authority for </a:t>
            </a:r>
            <a:r>
              <a:rPr lang="en-US" sz="2000" b="1" i="1" kern="0" dirty="0">
                <a:solidFill>
                  <a:schemeClr val="accent3"/>
                </a:solidFill>
              </a:rPr>
              <a:t>v </a:t>
            </a:r>
            <a:r>
              <a:rPr lang="en-US" sz="2000" kern="0" dirty="0">
                <a:solidFill>
                  <a:schemeClr val="accent3"/>
                </a:solidFill>
              </a:rPr>
              <a:t>to make </a:t>
            </a:r>
            <a:r>
              <a:rPr lang="en-US" sz="2000" i="1" kern="0" dirty="0">
                <a:solidFill>
                  <a:schemeClr val="accent3"/>
                </a:solidFill>
              </a:rPr>
              <a:t>e </a:t>
            </a:r>
            <a:r>
              <a:rPr lang="en-US" sz="2000" kern="0" dirty="0">
                <a:solidFill>
                  <a:schemeClr val="accent3"/>
                </a:solidFill>
              </a:rPr>
              <a:t>(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3"/>
                </a:solidFill>
                <a:latin typeface="Symbol" pitchFamily="-1" charset="2"/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1000" y="57343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The flow requires trust in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because the data gains a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81593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Endorsing data on read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H="1">
            <a:off x="4572000" y="2133600"/>
            <a:ext cx="1604962" cy="838200"/>
          </a:xfrm>
          <a:prstGeom prst="rect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 flipH="1">
            <a:off x="4574381" y="20574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 flipH="1">
            <a:off x="4574381" y="2895600"/>
            <a:ext cx="1600200" cy="152400"/>
          </a:xfrm>
          <a:prstGeom prst="ellipse">
            <a:avLst/>
          </a:prstGeom>
          <a:solidFill>
            <a:srgbClr val="998674">
              <a:lumMod val="60000"/>
              <a:lumOff val="40000"/>
            </a:srgb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 flipH="1">
            <a:off x="4917281" y="2286000"/>
            <a:ext cx="914400" cy="533400"/>
          </a:xfrm>
          <a:prstGeom prst="rect">
            <a:avLst/>
          </a:prstGeom>
          <a:solidFill>
            <a:srgbClr val="8B4785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3603890" y="24003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466085" y="2209800"/>
            <a:ext cx="10184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782750" y="3181290"/>
            <a:ext cx="1133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v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925555" y="2662535"/>
            <a:ext cx="877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85060" y="3195935"/>
            <a:ext cx="8387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531762" y="19812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sz="2000" u="sng" dirty="0">
                <a:solidFill>
                  <a:srgbClr val="330911"/>
                </a:solidFill>
              </a:rPr>
              <a:t>d4 condition</a:t>
            </a:r>
          </a:p>
          <a:p>
            <a:pPr marL="0" lvl="1" indent="0" algn="ctr"/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r>
              <a:rPr lang="en-US" sz="2000" i="1" dirty="0">
                <a:solidFill>
                  <a:srgbClr val="330911"/>
                </a:solidFill>
              </a:rPr>
              <a:t> –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D</a:t>
            </a:r>
            <a:r>
              <a:rPr lang="en-US" sz="2000" i="1" baseline="-25000" dirty="0" err="1">
                <a:solidFill>
                  <a:srgbClr val="330911"/>
                </a:solidFill>
              </a:rPr>
              <a:t>p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23" name="TextBox 42"/>
          <p:cNvSpPr txBox="1">
            <a:spLocks noChangeArrowheads="1"/>
          </p:cNvSpPr>
          <p:nvPr/>
        </p:nvSpPr>
        <p:spPr bwMode="auto">
          <a:xfrm>
            <a:off x="6553200" y="2971800"/>
            <a:ext cx="16170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2000" u="sng" dirty="0">
                <a:solidFill>
                  <a:srgbClr val="330911"/>
                </a:solidFill>
              </a:rPr>
              <a:t>d5 condition</a:t>
            </a:r>
          </a:p>
          <a:p>
            <a:pPr marL="0" lvl="1" indent="0"/>
            <a:r>
              <a:rPr lang="en-US" sz="2000" i="1" dirty="0">
                <a:solidFill>
                  <a:srgbClr val="330911"/>
                </a:solidFill>
              </a:rPr>
              <a:t>I</a:t>
            </a:r>
            <a:r>
              <a:rPr lang="en-US" sz="2000" i="1" baseline="-25000" dirty="0">
                <a:solidFill>
                  <a:srgbClr val="330911"/>
                </a:solidFill>
              </a:rPr>
              <a:t>f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dirty="0" err="1">
                <a:solidFill>
                  <a:srgbClr val="330911"/>
                </a:solidFill>
                <a:latin typeface="Symbol" pitchFamily="-1" charset="2"/>
              </a:rPr>
              <a:t>Í</a:t>
            </a:r>
            <a:r>
              <a:rPr lang="en-US" sz="2000" i="1" dirty="0">
                <a:solidFill>
                  <a:srgbClr val="330911"/>
                </a:solidFill>
              </a:rPr>
              <a:t> </a:t>
            </a:r>
            <a:r>
              <a:rPr lang="en-US" sz="2000" i="1" dirty="0" err="1">
                <a:solidFill>
                  <a:srgbClr val="330911"/>
                </a:solidFill>
              </a:rPr>
              <a:t>I</a:t>
            </a:r>
            <a:r>
              <a:rPr lang="en-US" sz="2000" i="1" baseline="-25000" dirty="0" err="1">
                <a:solidFill>
                  <a:srgbClr val="330911"/>
                </a:solidFill>
              </a:rPr>
              <a:t>e</a:t>
            </a:r>
            <a:endParaRPr lang="en-US" sz="2000" baseline="-25000" dirty="0">
              <a:solidFill>
                <a:srgbClr val="33091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3400" y="2133600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000" y="4114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is certified as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000" y="44958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File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</a:t>
            </a:r>
            <a:r>
              <a:rPr lang="en-US" sz="2000" b="1" kern="0" dirty="0">
                <a:solidFill>
                  <a:schemeClr val="accent3"/>
                </a:solidFill>
              </a:rPr>
              <a:t>not</a:t>
            </a:r>
            <a:r>
              <a:rPr lang="en-US" sz="2000" kern="0" dirty="0">
                <a:solidFill>
                  <a:schemeClr val="accent3"/>
                </a:solidFill>
              </a:rPr>
              <a:t> tagged: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i="1" kern="0" dirty="0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>
                <a:solidFill>
                  <a:schemeClr val="accent3"/>
                </a:solidFill>
              </a:rPr>
              <a:t>f</a:t>
            </a:r>
            <a:r>
              <a:rPr lang="en-US" sz="2000" kern="0" dirty="0">
                <a:solidFill>
                  <a:schemeClr val="accent3"/>
                </a:solidFill>
              </a:rPr>
              <a:t>: data from </a:t>
            </a:r>
            <a:r>
              <a:rPr lang="en-US" sz="2000" i="1" kern="0" dirty="0">
                <a:solidFill>
                  <a:schemeClr val="accent3"/>
                </a:solidFill>
              </a:rPr>
              <a:t>f </a:t>
            </a:r>
            <a:r>
              <a:rPr lang="en-US" sz="2000" kern="0" dirty="0">
                <a:solidFill>
                  <a:schemeClr val="accent3"/>
                </a:solidFill>
              </a:rPr>
              <a:t>is uncertified (not </a:t>
            </a:r>
            <a:r>
              <a:rPr lang="en-US" sz="2000" b="1" kern="0" dirty="0">
                <a:solidFill>
                  <a:schemeClr val="accent3"/>
                </a:solidFill>
              </a:rPr>
              <a:t>v-assured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53400" y="2888159"/>
            <a:ext cx="61667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Wingdings 2" pitchFamily="18" charset="2"/>
              </a:rPr>
              <a:t>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4896163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Endpoint </a:t>
            </a:r>
            <a:r>
              <a:rPr lang="en-US" sz="2000" i="1" kern="0" dirty="0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 endorses data as it is read: 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dirty="0" err="1">
                <a:solidFill>
                  <a:srgbClr val="0036A6"/>
                </a:solidFill>
                <a:latin typeface="Symbol" pitchFamily="-1" charset="2"/>
              </a:rPr>
              <a:t>Ï</a:t>
            </a:r>
            <a:r>
              <a:rPr lang="en-US" sz="2000" i="1" kern="0" dirty="0">
                <a:solidFill>
                  <a:schemeClr val="accent3"/>
                </a:solidFill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I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e</a:t>
            </a:r>
            <a:r>
              <a:rPr lang="en-US" sz="2000" kern="0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1000" y="5334000"/>
            <a:ext cx="830580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Process </a:t>
            </a:r>
            <a:r>
              <a:rPr lang="en-US" sz="2000" i="1" kern="0" dirty="0">
                <a:solidFill>
                  <a:schemeClr val="accent3"/>
                </a:solidFill>
              </a:rPr>
              <a:t>p </a:t>
            </a:r>
            <a:r>
              <a:rPr lang="en-US" sz="2000" kern="0" dirty="0">
                <a:solidFill>
                  <a:schemeClr val="accent3"/>
                </a:solidFill>
              </a:rPr>
              <a:t>is trusted: </a:t>
            </a:r>
            <a:r>
              <a:rPr lang="en-US" sz="2000" i="1" kern="0" dirty="0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 requires authority for </a:t>
            </a:r>
            <a:r>
              <a:rPr lang="en-US" sz="2000" b="1" kern="0" dirty="0">
                <a:solidFill>
                  <a:schemeClr val="accent3"/>
                </a:solidFill>
              </a:rPr>
              <a:t>v </a:t>
            </a:r>
            <a:r>
              <a:rPr lang="en-US" sz="2000" kern="0" dirty="0">
                <a:solidFill>
                  <a:schemeClr val="accent3"/>
                </a:solidFill>
              </a:rPr>
              <a:t>to make </a:t>
            </a:r>
            <a:r>
              <a:rPr lang="en-US" sz="2000" i="1" kern="0" dirty="0">
                <a:solidFill>
                  <a:schemeClr val="accent3"/>
                </a:solidFill>
              </a:rPr>
              <a:t>e </a:t>
            </a:r>
            <a:r>
              <a:rPr lang="en-US" sz="2000" kern="0" dirty="0">
                <a:solidFill>
                  <a:schemeClr val="accent3"/>
                </a:solidFill>
              </a:rPr>
              <a:t>(</a:t>
            </a:r>
            <a:r>
              <a:rPr lang="en-US" sz="2000" i="1" kern="0" dirty="0">
                <a:solidFill>
                  <a:schemeClr val="accent3"/>
                </a:solidFill>
              </a:rPr>
              <a:t>v </a:t>
            </a:r>
            <a:r>
              <a:rPr lang="en-US" sz="2000" i="1" dirty="0" err="1">
                <a:solidFill>
                  <a:schemeClr val="accent3"/>
                </a:solidFill>
                <a:latin typeface="Symbol" pitchFamily="-1" charset="2"/>
              </a:rPr>
              <a:t>Î</a:t>
            </a:r>
            <a:r>
              <a:rPr lang="en-US" sz="2000" i="1" dirty="0">
                <a:solidFill>
                  <a:schemeClr val="accent3"/>
                </a:solidFill>
                <a:latin typeface="Symbol" pitchFamily="-1" charset="2"/>
              </a:rPr>
              <a:t> 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511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Flume: some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Example of capability model: processes hold capabilities for tags, and may transfer them through channels.</a:t>
            </a:r>
          </a:p>
          <a:p>
            <a:pPr lvl="1"/>
            <a:r>
              <a:rPr lang="en-US" sz="2000" dirty="0"/>
              <a:t>Tokens</a:t>
            </a:r>
            <a:r>
              <a:rPr lang="en-US" sz="2000" b="0" dirty="0"/>
              <a:t> represent capabilities in transfer and storage.  These are “hard to guess” values, also known as </a:t>
            </a:r>
            <a:r>
              <a:rPr lang="en-US" sz="2000" dirty="0"/>
              <a:t>sparse capabilities</a:t>
            </a:r>
            <a:r>
              <a:rPr lang="en-US" sz="2000" b="0" dirty="0"/>
              <a:t>.</a:t>
            </a:r>
          </a:p>
          <a:p>
            <a:r>
              <a:rPr lang="en-US" sz="2400" b="0" dirty="0"/>
              <a:t>There’s lots of work in code-level IFC, but Flume doesn’t do it: no “taint tracking” within a process.</a:t>
            </a:r>
          </a:p>
          <a:p>
            <a:r>
              <a:rPr lang="en-US" sz="2400" b="0" dirty="0"/>
              <a:t>Section 3.1+3.3 restate BLP/</a:t>
            </a:r>
            <a:r>
              <a:rPr lang="en-US" sz="2400" b="0" dirty="0" err="1"/>
              <a:t>Biba</a:t>
            </a:r>
            <a:r>
              <a:rPr lang="en-US" sz="2400" b="0" dirty="0"/>
              <a:t> rules for safe flow.</a:t>
            </a:r>
          </a:p>
          <a:p>
            <a:r>
              <a:rPr lang="en-US" sz="2400" b="0" dirty="0"/>
              <a:t>Reference monitor for </a:t>
            </a:r>
            <a:r>
              <a:rPr lang="en-US" sz="2400" dirty="0"/>
              <a:t>confined processes </a:t>
            </a:r>
            <a:r>
              <a:rPr lang="en-US" sz="2400" b="0" dirty="0"/>
              <a:t>by </a:t>
            </a:r>
            <a:r>
              <a:rPr lang="en-US" sz="2400" b="0" dirty="0" err="1"/>
              <a:t>syscall</a:t>
            </a:r>
            <a:r>
              <a:rPr lang="en-US" sz="2400" b="0" dirty="0"/>
              <a:t> interposition (spawn operator, through </a:t>
            </a:r>
            <a:r>
              <a:rPr lang="en-US" sz="2400" b="0" dirty="0" err="1"/>
              <a:t>spawner</a:t>
            </a:r>
            <a:r>
              <a:rPr lang="en-US" sz="2400" b="0" dirty="0"/>
              <a:t> server).</a:t>
            </a:r>
          </a:p>
          <a:p>
            <a:pPr lvl="1"/>
            <a:r>
              <a:rPr lang="en-US" sz="2000" b="0" dirty="0"/>
              <a:t>E.g., Linux Security Modules (LSM)</a:t>
            </a:r>
          </a:p>
          <a:p>
            <a:r>
              <a:rPr lang="en-US" sz="2400" dirty="0" err="1"/>
              <a:t>Setlabel</a:t>
            </a:r>
            <a:r>
              <a:rPr lang="en-US" sz="2400" b="0" dirty="0"/>
              <a:t>: mark </a:t>
            </a:r>
            <a:r>
              <a:rPr lang="en-US" sz="2400" dirty="0"/>
              <a:t>trusted programs</a:t>
            </a:r>
            <a:r>
              <a:rPr lang="en-US" sz="2400" b="0" dirty="0"/>
              <a:t> “like </a:t>
            </a:r>
            <a:r>
              <a:rPr lang="en-US" sz="2400" b="0" dirty="0" err="1"/>
              <a:t>setuid</a:t>
            </a:r>
            <a:r>
              <a:rPr lang="en-US" sz="2400" b="0" dirty="0"/>
              <a:t> [bit]”.</a:t>
            </a:r>
          </a:p>
          <a:p>
            <a:endParaRPr lang="en-US" b="0" dirty="0"/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82696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“Decentralized” IFC (DIFC)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Barbara </a:t>
            </a:r>
            <a:r>
              <a:rPr lang="en-US" sz="2400" b="0" dirty="0" err="1"/>
              <a:t>Liskov</a:t>
            </a:r>
            <a:r>
              <a:rPr lang="en-US" sz="2400" b="0" dirty="0"/>
              <a:t> (MIT) / Andy Myers [SOSP 1997 and…]</a:t>
            </a:r>
          </a:p>
          <a:p>
            <a:r>
              <a:rPr lang="en-US" sz="2400" b="0" dirty="0"/>
              <a:t>DIFC is a style of MAC/IFC in which users may define new tags, and control policy for their tags.</a:t>
            </a:r>
          </a:p>
          <a:p>
            <a:pPr lvl="1"/>
            <a:r>
              <a:rPr lang="en-US" sz="2000" b="0" dirty="0"/>
              <a:t>Users may </a:t>
            </a:r>
            <a:r>
              <a:rPr lang="en-US" sz="2000" dirty="0"/>
              <a:t>tag</a:t>
            </a:r>
            <a:r>
              <a:rPr lang="en-US" sz="2000" b="0" dirty="0"/>
              <a:t> their data.</a:t>
            </a:r>
          </a:p>
          <a:p>
            <a:pPr lvl="1"/>
            <a:r>
              <a:rPr lang="en-US" sz="2000" b="0" dirty="0"/>
              <a:t>Users control who can access their tagged data objects.</a:t>
            </a:r>
          </a:p>
          <a:p>
            <a:pPr lvl="1"/>
            <a:r>
              <a:rPr lang="en-US" sz="2000" b="0" dirty="0"/>
              <a:t>System propagates tags (IFC) and blocks unsafe flows (MAC).</a:t>
            </a:r>
          </a:p>
          <a:p>
            <a:pPr lvl="1"/>
            <a:r>
              <a:rPr lang="en-US" sz="2000" dirty="0"/>
              <a:t>Trusted programs </a:t>
            </a:r>
            <a:r>
              <a:rPr lang="en-US" sz="2000" b="0" dirty="0"/>
              <a:t>may be granted </a:t>
            </a:r>
            <a:r>
              <a:rPr lang="en-US" sz="2000" dirty="0"/>
              <a:t>authority</a:t>
            </a:r>
            <a:r>
              <a:rPr lang="en-US" sz="2000" b="0" dirty="0"/>
              <a:t> for tags, allowing them to mark flows as safe, even if they violate classical IFC.</a:t>
            </a:r>
          </a:p>
          <a:p>
            <a:pPr lvl="1"/>
            <a:r>
              <a:rPr lang="en-US" sz="2000" b="0" dirty="0"/>
              <a:t>E.g., to </a:t>
            </a:r>
            <a:r>
              <a:rPr lang="en-US" sz="2000" dirty="0"/>
              <a:t>endorse </a:t>
            </a:r>
            <a:r>
              <a:rPr lang="en-US" sz="2000" b="0" dirty="0"/>
              <a:t>flows (to vouch for </a:t>
            </a:r>
            <a:r>
              <a:rPr lang="en-US" sz="2000" dirty="0"/>
              <a:t>integrity</a:t>
            </a:r>
            <a:r>
              <a:rPr lang="en-US" sz="2000" b="0" dirty="0"/>
              <a:t> of unsafe flows) or </a:t>
            </a:r>
            <a:r>
              <a:rPr lang="en-US" sz="2000" dirty="0"/>
              <a:t>declassify</a:t>
            </a:r>
            <a:r>
              <a:rPr lang="en-US" sz="2000" b="0" dirty="0"/>
              <a:t> flows (to vouch for their </a:t>
            </a:r>
            <a:r>
              <a:rPr lang="en-US" sz="2000" dirty="0"/>
              <a:t>secrecy</a:t>
            </a:r>
            <a:r>
              <a:rPr lang="en-US" sz="2000" b="0" dirty="0"/>
              <a:t>).</a:t>
            </a:r>
          </a:p>
          <a:p>
            <a:r>
              <a:rPr lang="en-US" sz="2400" b="0" dirty="0"/>
              <a:t>New DIFC systems appear at major systems forums almost every year, e.g., Flume [SOSP 2007].</a:t>
            </a:r>
          </a:p>
        </p:txBody>
      </p:sp>
    </p:spTree>
    <p:extLst>
      <p:ext uri="{BB962C8B-B14F-4D97-AF65-F5344CB8AC3E}">
        <p14:creationId xmlns:p14="http://schemas.microsoft.com/office/powerpoint/2010/main" val="10347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DIFC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r>
              <a:rPr lang="en-US" sz="2400" b="0" dirty="0"/>
              <a:t>Trusted subjects may have </a:t>
            </a:r>
            <a:r>
              <a:rPr lang="en-US" sz="2400" dirty="0"/>
              <a:t>authority</a:t>
            </a:r>
            <a:r>
              <a:rPr lang="en-US" sz="2400" b="0" dirty="0"/>
              <a:t> to perform certain </a:t>
            </a:r>
            <a:r>
              <a:rPr lang="en-US" sz="2400" dirty="0"/>
              <a:t>privileged</a:t>
            </a:r>
            <a:r>
              <a:rPr lang="en-US" sz="2400" b="0" dirty="0"/>
              <a:t> operations on labels.</a:t>
            </a:r>
            <a:endParaRPr lang="en-US" sz="2000" b="0" dirty="0"/>
          </a:p>
          <a:p>
            <a:r>
              <a:rPr lang="en-US" sz="2400" b="0" dirty="0"/>
              <a:t> For </a:t>
            </a:r>
            <a:r>
              <a:rPr lang="en-US" sz="2400" dirty="0"/>
              <a:t>secrecy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0" dirty="0"/>
              <a:t>Add tag to a process label to enable it to read secret data (and prevent it from leaking that data).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0" dirty="0"/>
              <a:t>Remove tag from a process label to enable it to write secret data to an unclassified destination.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0" dirty="0"/>
              <a:t>Remove tag from data label to </a:t>
            </a:r>
            <a:r>
              <a:rPr lang="en-US" sz="2000" dirty="0"/>
              <a:t>declassify</a:t>
            </a:r>
            <a:r>
              <a:rPr lang="en-US" sz="2000" b="0" dirty="0"/>
              <a:t> data.</a:t>
            </a:r>
          </a:p>
          <a:p>
            <a:r>
              <a:rPr lang="en-US" sz="2400" dirty="0"/>
              <a:t>Beware</a:t>
            </a:r>
            <a:r>
              <a:rPr lang="en-US" sz="2400" b="0" dirty="0"/>
              <a:t>: Flume endpoints introduce multiple cases for #3.</a:t>
            </a:r>
            <a:endParaRPr lang="en-US" b="0" dirty="0"/>
          </a:p>
          <a:p>
            <a:pPr marL="457200" lvl="1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252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DIFC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72000"/>
          </a:xfrm>
        </p:spPr>
        <p:txBody>
          <a:bodyPr/>
          <a:lstStyle/>
          <a:p>
            <a:r>
              <a:rPr lang="en-US" sz="2400" b="0" dirty="0"/>
              <a:t>Trusted subjects may have </a:t>
            </a:r>
            <a:r>
              <a:rPr lang="en-US" sz="2400" dirty="0"/>
              <a:t>authority</a:t>
            </a:r>
            <a:r>
              <a:rPr lang="en-US" sz="2400" b="0" dirty="0"/>
              <a:t> to perform certain </a:t>
            </a:r>
            <a:r>
              <a:rPr lang="en-US" sz="2400" dirty="0"/>
              <a:t>privileged</a:t>
            </a:r>
            <a:r>
              <a:rPr lang="en-US" sz="2400" b="0" dirty="0"/>
              <a:t> operations on labels.</a:t>
            </a:r>
            <a:endParaRPr lang="en-US" sz="2000" b="0" dirty="0"/>
          </a:p>
          <a:p>
            <a:r>
              <a:rPr lang="en-US" sz="2400" b="0" dirty="0"/>
              <a:t>For </a:t>
            </a:r>
            <a:r>
              <a:rPr lang="en-US" sz="2400" dirty="0"/>
              <a:t>integrity</a:t>
            </a:r>
            <a:endParaRPr lang="en-US" sz="2000" b="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b="0" dirty="0"/>
              <a:t>Add tag to a process label to block it from reading uncertified data (or loading uncertified code).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0" dirty="0"/>
              <a:t>Add tag to a data label to </a:t>
            </a:r>
            <a:r>
              <a:rPr lang="en-US" sz="2000" dirty="0"/>
              <a:t>endorse (certify) </a:t>
            </a:r>
            <a:r>
              <a:rPr lang="en-US" sz="2000" b="0" dirty="0"/>
              <a:t>data.</a:t>
            </a:r>
          </a:p>
          <a:p>
            <a:r>
              <a:rPr lang="en-US" sz="2400" dirty="0"/>
              <a:t>Beware</a:t>
            </a:r>
            <a:r>
              <a:rPr lang="en-US" sz="2400" b="0" dirty="0"/>
              <a:t>: Flume endpoints introduce multiple cases for #2.</a:t>
            </a:r>
            <a:endParaRPr lang="en-US" b="0" dirty="0"/>
          </a:p>
          <a:p>
            <a:pPr marL="457200" lvl="1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540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Flume </a:t>
            </a:r>
            <a:r>
              <a:rPr lang="en-US" sz="3200" dirty="0"/>
              <a:t>[SOSP 2007]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11625"/>
          </a:xfrm>
        </p:spPr>
        <p:txBody>
          <a:bodyPr/>
          <a:lstStyle/>
          <a:p>
            <a:r>
              <a:rPr lang="en-US" sz="2400" b="0" dirty="0"/>
              <a:t>DIFC for Unix, no mainline kernel changes.</a:t>
            </a:r>
          </a:p>
          <a:p>
            <a:pPr lvl="1"/>
            <a:r>
              <a:rPr lang="en-US" sz="2000" b="0" dirty="0"/>
              <a:t>Secrecy and integrity labels + reference monitor</a:t>
            </a:r>
          </a:p>
          <a:p>
            <a:pPr lvl="1"/>
            <a:r>
              <a:rPr lang="en-US" sz="2000" b="0" dirty="0"/>
              <a:t>IFC at process grain: can’t track flows “inside” a process.</a:t>
            </a:r>
          </a:p>
          <a:p>
            <a:r>
              <a:rPr lang="en-US" sz="2400" b="0" dirty="0"/>
              <a:t>All flows pass through </a:t>
            </a:r>
            <a:r>
              <a:rPr lang="en-US" sz="2400" dirty="0"/>
              <a:t>channels</a:t>
            </a:r>
            <a:r>
              <a:rPr lang="en-US" sz="2400" b="0" dirty="0"/>
              <a:t> with </a:t>
            </a:r>
            <a:r>
              <a:rPr lang="en-US" sz="2400" dirty="0"/>
              <a:t>endpoints</a:t>
            </a:r>
            <a:r>
              <a:rPr lang="en-US" sz="2400" b="0" dirty="0"/>
              <a:t>.</a:t>
            </a:r>
          </a:p>
          <a:p>
            <a:pPr lvl="1"/>
            <a:r>
              <a:rPr lang="en-US" sz="2000" b="0" dirty="0"/>
              <a:t>Channels are files, pipes, or sockets: streams.</a:t>
            </a:r>
          </a:p>
          <a:p>
            <a:pPr lvl="1"/>
            <a:r>
              <a:rPr lang="en-US" sz="2000" b="0" dirty="0"/>
              <a:t>An endpoint is a Unix </a:t>
            </a:r>
            <a:r>
              <a:rPr lang="en-US" sz="2000" dirty="0"/>
              <a:t>file descriptor</a:t>
            </a:r>
            <a:r>
              <a:rPr lang="en-US" sz="2000" b="0" dirty="0"/>
              <a:t>.  Endpoints have labels.</a:t>
            </a:r>
          </a:p>
          <a:p>
            <a:r>
              <a:rPr lang="en-US" sz="2400" b="0" dirty="0"/>
              <a:t>Rich mechanisms to represent trust in programs.</a:t>
            </a:r>
          </a:p>
        </p:txBody>
      </p:sp>
    </p:spTree>
    <p:extLst>
      <p:ext uri="{BB962C8B-B14F-4D97-AF65-F5344CB8AC3E}">
        <p14:creationId xmlns:p14="http://schemas.microsoft.com/office/powerpoint/2010/main" val="125957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AE17-819B-E84B-997E-3459E2B8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Flume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143A-0C8F-054F-8F84-244C2926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1625"/>
          </a:xfrm>
        </p:spPr>
        <p:txBody>
          <a:bodyPr/>
          <a:lstStyle/>
          <a:p>
            <a:r>
              <a:rPr lang="en-US" sz="2400" b="0" dirty="0"/>
              <a:t>Create tag t: subject receives capabilities for tag.</a:t>
            </a:r>
          </a:p>
          <a:p>
            <a:pPr lvl="1"/>
            <a:r>
              <a:rPr lang="en-US" b="0" dirty="0"/>
              <a:t>Capabilities t+ and t- give power to add/remove tag.</a:t>
            </a:r>
          </a:p>
          <a:p>
            <a:pPr lvl="1"/>
            <a:r>
              <a:rPr lang="en-US" b="0" dirty="0"/>
              <a:t>Dual privilege </a:t>
            </a:r>
            <a:r>
              <a:rPr lang="en-US" b="0" dirty="0">
                <a:sym typeface="Wingdings" pitchFamily="2" charset="2"/>
              </a:rPr>
              <a:t></a:t>
            </a:r>
            <a:r>
              <a:rPr lang="en-US" b="0" dirty="0"/>
              <a:t> </a:t>
            </a:r>
            <a:r>
              <a:rPr lang="en-US" b="0" dirty="0" err="1"/>
              <a:t>t</a:t>
            </a:r>
            <a:r>
              <a:rPr lang="en-US" i="1" dirty="0" err="1">
                <a:solidFill>
                  <a:schemeClr val="tx1">
                    <a:lumMod val="50000"/>
                  </a:schemeClr>
                </a:solidFill>
                <a:latin typeface="Symbol" pitchFamily="-1" charset="2"/>
              </a:rPr>
              <a:t>Î</a:t>
            </a:r>
            <a:r>
              <a:rPr lang="en-US" b="0" dirty="0" err="1"/>
              <a:t>D</a:t>
            </a:r>
            <a:r>
              <a:rPr lang="en-US" b="0" baseline="-25000" dirty="0" err="1"/>
              <a:t>p</a:t>
            </a:r>
            <a:endParaRPr lang="en-US" b="0" dirty="0"/>
          </a:p>
          <a:p>
            <a:r>
              <a:rPr lang="en-US" sz="2400" b="0" dirty="0"/>
              <a:t>Control capabilities (</a:t>
            </a:r>
            <a:r>
              <a:rPr lang="en-US" sz="2400" dirty="0"/>
              <a:t>authority</a:t>
            </a:r>
            <a:r>
              <a:rPr lang="en-US" sz="2400" b="0" dirty="0"/>
              <a:t>) to operate on tags.</a:t>
            </a:r>
          </a:p>
          <a:p>
            <a:pPr lvl="1"/>
            <a:r>
              <a:rPr lang="en-US" sz="2000" b="0" dirty="0"/>
              <a:t>Owner of tag may place t+/t- in global capability set O.</a:t>
            </a:r>
          </a:p>
          <a:p>
            <a:r>
              <a:rPr lang="en-US" sz="2400" b="0" dirty="0"/>
              <a:t>Change labels for processes, endpoints.</a:t>
            </a:r>
          </a:p>
          <a:p>
            <a:pPr lvl="1"/>
            <a:r>
              <a:rPr lang="en-US" b="0" dirty="0"/>
              <a:t>Label changes are always </a:t>
            </a:r>
            <a:r>
              <a:rPr lang="en-US" dirty="0"/>
              <a:t>explicit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Object labels are </a:t>
            </a:r>
            <a:r>
              <a:rPr lang="en-US" dirty="0"/>
              <a:t>immutable</a:t>
            </a:r>
            <a:r>
              <a:rPr lang="en-US" b="0" dirty="0"/>
              <a:t>.</a:t>
            </a:r>
          </a:p>
          <a:p>
            <a:r>
              <a:rPr lang="en-US" sz="2400" b="0" dirty="0"/>
              <a:t>Create a confined process (</a:t>
            </a:r>
            <a:r>
              <a:rPr lang="en-US" sz="2400" dirty="0"/>
              <a:t>spawn</a:t>
            </a:r>
            <a:r>
              <a:rPr lang="en-US" sz="2400" b="0" dirty="0"/>
              <a:t>) and control its labels.</a:t>
            </a:r>
          </a:p>
          <a:p>
            <a:pPr lvl="1"/>
            <a:r>
              <a:rPr lang="en-US" b="0" dirty="0"/>
              <a:t>E.g., pass it pipes and capabilities for tags.</a:t>
            </a:r>
          </a:p>
        </p:txBody>
      </p:sp>
    </p:spTree>
    <p:extLst>
      <p:ext uri="{BB962C8B-B14F-4D97-AF65-F5344CB8AC3E}">
        <p14:creationId xmlns:p14="http://schemas.microsoft.com/office/powerpoint/2010/main" val="29176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endpoints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447800" y="2057400"/>
            <a:ext cx="1013090" cy="16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0033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 kern="0">
              <a:solidFill>
                <a:sysClr val="windowText" lastClr="000000"/>
              </a:solidFill>
              <a:cs typeface="Arial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 flipH="1">
            <a:off x="1618401" y="2743200"/>
            <a:ext cx="671889" cy="762000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>
            <a:off x="2460890" y="2400300"/>
            <a:ext cx="609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381000" y="41148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A Flume process reads and writes data through </a:t>
            </a:r>
            <a:r>
              <a:rPr lang="en-US" sz="2000" b="1" kern="0" dirty="0">
                <a:solidFill>
                  <a:schemeClr val="accent3"/>
                </a:solidFill>
              </a:rPr>
              <a:t>endpoints</a:t>
            </a:r>
            <a:r>
              <a:rPr lang="en-US" sz="2000" kern="0" dirty="0">
                <a:solidFill>
                  <a:schemeClr val="accent3"/>
                </a:solidFill>
              </a:rPr>
              <a:t>.  Endpoints may be readable, or writable, or both.    </a:t>
            </a:r>
          </a:p>
        </p:txBody>
      </p:sp>
      <p:sp>
        <p:nvSpPr>
          <p:cNvPr id="44" name="Rectangle 43"/>
          <p:cNvSpPr/>
          <p:nvPr/>
        </p:nvSpPr>
        <p:spPr bwMode="auto">
          <a:xfrm flipH="1">
            <a:off x="3070490" y="2133600"/>
            <a:ext cx="539496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3603890" y="23622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6" name="TextBox 42"/>
          <p:cNvSpPr txBox="1">
            <a:spLocks noChangeArrowheads="1"/>
          </p:cNvSpPr>
          <p:nvPr/>
        </p:nvSpPr>
        <p:spPr bwMode="auto">
          <a:xfrm>
            <a:off x="1382804" y="1981200"/>
            <a:ext cx="1184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47" name="TextBox 42"/>
          <p:cNvSpPr txBox="1">
            <a:spLocks noChangeArrowheads="1"/>
          </p:cNvSpPr>
          <p:nvPr/>
        </p:nvSpPr>
        <p:spPr bwMode="auto">
          <a:xfrm>
            <a:off x="1752600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8" name="TextBox 42"/>
          <p:cNvSpPr txBox="1">
            <a:spLocks noChangeArrowheads="1"/>
          </p:cNvSpPr>
          <p:nvPr/>
        </p:nvSpPr>
        <p:spPr bwMode="auto">
          <a:xfrm>
            <a:off x="3146884" y="1595735"/>
            <a:ext cx="358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49" name="TextBox 42"/>
          <p:cNvSpPr txBox="1">
            <a:spLocks noChangeArrowheads="1"/>
          </p:cNvSpPr>
          <p:nvPr/>
        </p:nvSpPr>
        <p:spPr bwMode="auto">
          <a:xfrm>
            <a:off x="5257800" y="1595735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f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itchFamily="-1" charset="0"/>
            </a:endParaRPr>
          </a:p>
        </p:txBody>
      </p:sp>
      <p:sp>
        <p:nvSpPr>
          <p:cNvPr id="50" name="TextBox 42"/>
          <p:cNvSpPr txBox="1">
            <a:spLocks noChangeArrowheads="1"/>
          </p:cNvSpPr>
          <p:nvPr/>
        </p:nvSpPr>
        <p:spPr bwMode="auto">
          <a:xfrm>
            <a:off x="2802339" y="3424535"/>
            <a:ext cx="12362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D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p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 = {…}</a:t>
            </a:r>
          </a:p>
        </p:txBody>
      </p:sp>
      <p:sp>
        <p:nvSpPr>
          <p:cNvPr id="51" name="TextBox 42"/>
          <p:cNvSpPr txBox="1">
            <a:spLocks noChangeArrowheads="1"/>
          </p:cNvSpPr>
          <p:nvPr/>
        </p:nvSpPr>
        <p:spPr bwMode="auto">
          <a:xfrm>
            <a:off x="2790903" y="2662535"/>
            <a:ext cx="11464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S</a:t>
            </a:r>
            <a:r>
              <a:rPr lang="en-US" i="1" baseline="-25000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e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= {…}</a:t>
            </a:r>
          </a:p>
        </p:txBody>
      </p:sp>
      <p:sp>
        <p:nvSpPr>
          <p:cNvPr id="52" name="TextBox 42"/>
          <p:cNvSpPr txBox="1">
            <a:spLocks noChangeArrowheads="1"/>
          </p:cNvSpPr>
          <p:nvPr/>
        </p:nvSpPr>
        <p:spPr bwMode="auto">
          <a:xfrm>
            <a:off x="4962331" y="2057400"/>
            <a:ext cx="1133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 err="1">
                <a:solidFill>
                  <a:srgbClr val="330911"/>
                </a:solidFill>
                <a:latin typeface="Calibri" pitchFamily="-1" charset="0"/>
              </a:rPr>
              <a:t>S</a:t>
            </a:r>
            <a:r>
              <a:rPr lang="en-US" i="1" baseline="-25000" dirty="0" err="1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{…}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54" name="TextBox 42"/>
          <p:cNvSpPr txBox="1">
            <a:spLocks noChangeArrowheads="1"/>
          </p:cNvSpPr>
          <p:nvPr/>
        </p:nvSpPr>
        <p:spPr bwMode="auto">
          <a:xfrm>
            <a:off x="6448406" y="1981200"/>
            <a:ext cx="2619394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0" lvl="1" indent="0"/>
            <a:r>
              <a:rPr lang="en-US" sz="1800" dirty="0">
                <a:solidFill>
                  <a:srgbClr val="330911"/>
                </a:solidFill>
              </a:rPr>
              <a:t>Definition 4 (d4) defines conditions for a safe endpoint.</a:t>
            </a:r>
          </a:p>
          <a:p>
            <a:pPr marL="0" lvl="1" indent="0"/>
            <a:endParaRPr lang="en-US" sz="1800" dirty="0">
              <a:solidFill>
                <a:srgbClr val="330911"/>
              </a:solidFill>
            </a:endParaRPr>
          </a:p>
          <a:p>
            <a:pPr marL="0" lvl="1" indent="0"/>
            <a:r>
              <a:rPr lang="en-US" sz="1800" dirty="0">
                <a:solidFill>
                  <a:srgbClr val="330911"/>
                </a:solidFill>
              </a:rPr>
              <a:t>Definition 5 (d5) defines conditions for safe flow.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1000" y="4953000"/>
            <a:ext cx="83058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Endpoints have their own secrecy and integrity labels.  Safe flows are defined between endpoints, based on their labels. 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603890" y="2514600"/>
            <a:ext cx="1295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TextBox 42"/>
          <p:cNvSpPr txBox="1">
            <a:spLocks noChangeArrowheads="1"/>
          </p:cNvSpPr>
          <p:nvPr/>
        </p:nvSpPr>
        <p:spPr bwMode="auto">
          <a:xfrm>
            <a:off x="4994366" y="2362200"/>
            <a:ext cx="10695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lvl="1" indent="0" algn="ctr"/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I</a:t>
            </a:r>
            <a:r>
              <a:rPr lang="en-US" i="1" baseline="-25000" dirty="0">
                <a:solidFill>
                  <a:srgbClr val="330911"/>
                </a:solidFill>
                <a:latin typeface="Calibri" pitchFamily="-1" charset="0"/>
              </a:rPr>
              <a:t>f</a:t>
            </a:r>
            <a:r>
              <a:rPr lang="en-US" i="1" dirty="0">
                <a:solidFill>
                  <a:srgbClr val="330911"/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rgbClr val="330911"/>
                </a:solidFill>
                <a:latin typeface="Calibri" pitchFamily="-1" charset="0"/>
              </a:rPr>
              <a:t>{…}</a:t>
            </a:r>
            <a:endParaRPr lang="en-US" baseline="-25000" dirty="0">
              <a:solidFill>
                <a:srgbClr val="330911"/>
              </a:solidFill>
            </a:endParaRPr>
          </a:p>
        </p:txBody>
      </p:sp>
      <p:sp>
        <p:nvSpPr>
          <p:cNvPr id="30" name="TextBox 42"/>
          <p:cNvSpPr txBox="1">
            <a:spLocks noChangeArrowheads="1"/>
          </p:cNvSpPr>
          <p:nvPr/>
        </p:nvSpPr>
        <p:spPr bwMode="auto">
          <a:xfrm>
            <a:off x="1416484" y="2281535"/>
            <a:ext cx="10951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I</a:t>
            </a:r>
            <a:r>
              <a:rPr lang="en-US" i="1" baseline="-25000" dirty="0" err="1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p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 =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{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…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itchFamily="-1" charset="0"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1000" y="5625152"/>
            <a:ext cx="8305800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>
                <a:solidFill>
                  <a:schemeClr val="accent3"/>
                </a:solidFill>
              </a:rPr>
              <a:t>By default an endpoint label is the same as the process label, but the process may change the endpoint label if it has permission.  Adding or removing a tag from an endpoint label requires dual permission in </a:t>
            </a:r>
            <a:r>
              <a:rPr lang="en-US" sz="2000" i="1" kern="0" dirty="0" err="1">
                <a:solidFill>
                  <a:schemeClr val="accent3"/>
                </a:solidFill>
              </a:rPr>
              <a:t>D</a:t>
            </a:r>
            <a:r>
              <a:rPr lang="en-US" sz="2000" i="1" kern="0" baseline="-25000" dirty="0" err="1">
                <a:solidFill>
                  <a:schemeClr val="accent3"/>
                </a:solidFill>
              </a:rPr>
              <a:t>p</a:t>
            </a:r>
            <a:r>
              <a:rPr lang="en-US" sz="2000" kern="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26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of Flume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763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50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142097</TotalTime>
  <Words>2497</Words>
  <Application>Microsoft Macintosh PowerPoint</Application>
  <PresentationFormat>On-screen Show (4:3)</PresentationFormat>
  <Paragraphs>345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Gill Sans MT</vt:lpstr>
      <vt:lpstr>Lucida Sans Unicode</vt:lpstr>
      <vt:lpstr>Symbol</vt:lpstr>
      <vt:lpstr>Times New Roman</vt:lpstr>
      <vt:lpstr>Wingdings 2</vt:lpstr>
      <vt:lpstr>template</vt:lpstr>
      <vt:lpstr>1_template</vt:lpstr>
      <vt:lpstr>2_Default Design</vt:lpstr>
      <vt:lpstr>PowerPoint Presentation</vt:lpstr>
      <vt:lpstr>MAC: the story so far</vt:lpstr>
      <vt:lpstr>“Decentralized” IFC (DIFC)</vt:lpstr>
      <vt:lpstr>DIFC Authority</vt:lpstr>
      <vt:lpstr>DIFC Authority</vt:lpstr>
      <vt:lpstr>Flume [SOSP 2007]</vt:lpstr>
      <vt:lpstr>Flume API</vt:lpstr>
      <vt:lpstr>Processes and endpoints</vt:lpstr>
      <vt:lpstr>Heart of Flume</vt:lpstr>
      <vt:lpstr>What endpoint ops require privilege?</vt:lpstr>
      <vt:lpstr>Safe and unsafe flows: scenarios</vt:lpstr>
      <vt:lpstr>Reading secret data</vt:lpstr>
      <vt:lpstr>Writing secret data</vt:lpstr>
      <vt:lpstr>Export protection</vt:lpstr>
      <vt:lpstr>Blocking leakage of secret data</vt:lpstr>
      <vt:lpstr>Alternative: read protection</vt:lpstr>
      <vt:lpstr>Blocking access to secret data</vt:lpstr>
      <vt:lpstr>Writing declassified data</vt:lpstr>
      <vt:lpstr>Reading declassified data</vt:lpstr>
      <vt:lpstr>Integrity protection</vt:lpstr>
      <vt:lpstr>Blocking uncertified reads</vt:lpstr>
      <vt:lpstr>Reading certified data</vt:lpstr>
      <vt:lpstr>Blocking uncertified writes</vt:lpstr>
      <vt:lpstr>Writing certified data</vt:lpstr>
      <vt:lpstr>Endorsing data on write</vt:lpstr>
      <vt:lpstr>Endorsing data on read</vt:lpstr>
      <vt:lpstr>Flume: some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5698</cp:revision>
  <cp:lastPrinted>2015-03-29T14:52:52Z</cp:lastPrinted>
  <dcterms:created xsi:type="dcterms:W3CDTF">2011-04-11T18:52:21Z</dcterms:created>
  <dcterms:modified xsi:type="dcterms:W3CDTF">2020-10-25T20:01:30Z</dcterms:modified>
  <cp:category/>
</cp:coreProperties>
</file>