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23"/>
  </p:notesMasterIdLst>
  <p:handoutMasterIdLst>
    <p:handoutMasterId r:id="rId24"/>
  </p:handoutMasterIdLst>
  <p:sldIdLst>
    <p:sldId id="837" r:id="rId3"/>
    <p:sldId id="1458" r:id="rId4"/>
    <p:sldId id="1465" r:id="rId5"/>
    <p:sldId id="1468" r:id="rId6"/>
    <p:sldId id="1469" r:id="rId7"/>
    <p:sldId id="1470" r:id="rId8"/>
    <p:sldId id="1471" r:id="rId9"/>
    <p:sldId id="1476" r:id="rId10"/>
    <p:sldId id="1483" r:id="rId11"/>
    <p:sldId id="1467" r:id="rId12"/>
    <p:sldId id="1449" r:id="rId13"/>
    <p:sldId id="1472" r:id="rId14"/>
    <p:sldId id="1474" r:id="rId15"/>
    <p:sldId id="1475" r:id="rId16"/>
    <p:sldId id="1477" r:id="rId17"/>
    <p:sldId id="1478" r:id="rId18"/>
    <p:sldId id="1479" r:id="rId19"/>
    <p:sldId id="1481" r:id="rId20"/>
    <p:sldId id="1482" r:id="rId21"/>
    <p:sldId id="1480" r:id="rId2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FFFFFF"/>
    <a:srgbClr val="5A8DFB"/>
    <a:srgbClr val="618FF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9"/>
    <p:restoredTop sz="94626" autoAdjust="0"/>
  </p:normalViewPr>
  <p:slideViewPr>
    <p:cSldViewPr>
      <p:cViewPr varScale="1">
        <p:scale>
          <a:sx n="119" d="100"/>
          <a:sy n="119" d="100"/>
        </p:scale>
        <p:origin x="192" y="2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File System Crash Consistency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creation/deletion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6764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Create/delete </a:t>
            </a:r>
            <a:r>
              <a:rPr lang="en-GB" kern="0" dirty="0" err="1"/>
              <a:t>inode</a:t>
            </a:r>
            <a:endParaRPr lang="en-GB" kern="0" dirty="0"/>
          </a:p>
          <a:p>
            <a:pPr lvl="1"/>
            <a:r>
              <a:rPr lang="en-GB" kern="0" dirty="0"/>
              <a:t>Modify </a:t>
            </a:r>
            <a:r>
              <a:rPr lang="en-GB" kern="0" dirty="0" err="1"/>
              <a:t>inode</a:t>
            </a:r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Modify the directory</a:t>
            </a:r>
          </a:p>
          <a:p>
            <a:pPr lvl="1"/>
            <a:r>
              <a:rPr lang="en-GB" kern="0" dirty="0"/>
              <a:t>Modify data</a:t>
            </a:r>
          </a:p>
          <a:p>
            <a:pPr lvl="1"/>
            <a:endParaRPr lang="en-GB" kern="0" dirty="0"/>
          </a:p>
          <a:p>
            <a:r>
              <a:rPr lang="en-GB" kern="0" dirty="0"/>
              <a:t>Deallocate data</a:t>
            </a:r>
          </a:p>
          <a:p>
            <a:pPr lvl="1"/>
            <a:r>
              <a:rPr lang="en-GB" kern="0" dirty="0"/>
              <a:t>Modify bitmap</a:t>
            </a:r>
          </a:p>
        </p:txBody>
      </p:sp>
    </p:spTree>
    <p:extLst>
      <p:ext uri="{BB962C8B-B14F-4D97-AF65-F5344CB8AC3E}">
        <p14:creationId xmlns:p14="http://schemas.microsoft.com/office/powerpoint/2010/main" val="416735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append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Allocate a block</a:t>
            </a:r>
          </a:p>
          <a:p>
            <a:pPr lvl="1"/>
            <a:r>
              <a:rPr lang="en-GB" kern="0" dirty="0"/>
              <a:t>Modify bitmap</a:t>
            </a:r>
          </a:p>
          <a:p>
            <a:pPr lvl="1"/>
            <a:endParaRPr lang="en-GB" kern="0" dirty="0"/>
          </a:p>
          <a:p>
            <a:r>
              <a:rPr lang="en-GB" kern="0" dirty="0"/>
              <a:t>Write buffer to the block</a:t>
            </a:r>
          </a:p>
          <a:p>
            <a:pPr lvl="1"/>
            <a:r>
              <a:rPr lang="en-GB" kern="0" dirty="0"/>
              <a:t>Modify data</a:t>
            </a:r>
          </a:p>
          <a:p>
            <a:pPr lvl="1"/>
            <a:endParaRPr lang="en-GB" kern="0" dirty="0"/>
          </a:p>
          <a:p>
            <a:r>
              <a:rPr lang="en-GB" kern="0" dirty="0"/>
              <a:t>Modify the file metadata (e.g., file size, block id)</a:t>
            </a:r>
          </a:p>
          <a:p>
            <a:pPr lvl="1"/>
            <a:r>
              <a:rPr lang="en-GB" kern="0" dirty="0"/>
              <a:t>Modify </a:t>
            </a:r>
            <a:r>
              <a:rPr lang="en-GB" kern="0" dirty="0" err="1"/>
              <a:t>inode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05079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5E62-7AF3-2D41-BC87-62249C89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1A962-7419-E34C-8791-7197C490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Write to log</a:t>
            </a:r>
          </a:p>
          <a:p>
            <a:endParaRPr lang="en-GB" kern="0" dirty="0"/>
          </a:p>
          <a:p>
            <a:r>
              <a:rPr lang="en-GB" kern="0" dirty="0"/>
              <a:t>Commit transaction when log is complete</a:t>
            </a:r>
          </a:p>
          <a:p>
            <a:endParaRPr lang="en-GB" kern="0" dirty="0"/>
          </a:p>
          <a:p>
            <a:r>
              <a:rPr lang="en-GB" kern="0" dirty="0"/>
              <a:t>Copy from log to disk</a:t>
            </a:r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92799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A02FE-0DCE-3049-A6D9-57087621E10B}"/>
              </a:ext>
            </a:extLst>
          </p:cNvPr>
          <p:cNvSpPr/>
          <p:nvPr/>
        </p:nvSpPr>
        <p:spPr bwMode="auto">
          <a:xfrm>
            <a:off x="838200" y="3761013"/>
            <a:ext cx="2438400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0, block[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log_size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7258-49B3-D24A-9790-43E0E16E6626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2C94E-0BC4-824C-9444-E36C8AD0E4F3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5D5B-2E19-004F-B051-4E3A316EA9CE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EA659-1F50-7A4E-B43D-697A784BD30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/>
              <a:t>Begin_op</a:t>
            </a:r>
            <a:r>
              <a:rPr lang="en-GB" sz="1600" kern="0" dirty="0"/>
              <a:t>()</a:t>
            </a:r>
          </a:p>
          <a:p>
            <a:pPr marL="0" indent="0">
              <a:buNone/>
            </a:pPr>
            <a:r>
              <a:rPr lang="en-GB" sz="1600" kern="0" dirty="0" err="1"/>
              <a:t>Log_write</a:t>
            </a:r>
            <a:r>
              <a:rPr lang="en-GB" sz="1600" kern="0" dirty="0"/>
              <a:t>(19, “</a:t>
            </a:r>
            <a:r>
              <a:rPr lang="en-GB" sz="1600" kern="0" dirty="0" err="1"/>
              <a:t>abc</a:t>
            </a:r>
            <a:r>
              <a:rPr lang="en-GB" sz="1600" kern="0" dirty="0"/>
              <a:t>”);</a:t>
            </a:r>
          </a:p>
          <a:p>
            <a:pPr marL="0" indent="0">
              <a:buNone/>
            </a:pPr>
            <a:r>
              <a:rPr lang="en-GB" sz="1600" kern="0" dirty="0" err="1"/>
              <a:t>Log_write</a:t>
            </a:r>
            <a:r>
              <a:rPr lang="en-GB" sz="1600" kern="0" dirty="0"/>
              <a:t>(25, “</a:t>
            </a:r>
            <a:r>
              <a:rPr lang="en-GB" sz="1600" kern="0" dirty="0" err="1"/>
              <a:t>opq</a:t>
            </a:r>
            <a:r>
              <a:rPr lang="en-GB" sz="1600" kern="0" dirty="0"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ym typeface="Wingdings" pitchFamily="2" charset="2"/>
              </a:rPr>
              <a:t>Log_write</a:t>
            </a:r>
            <a:r>
              <a:rPr lang="en-GB" sz="1600" kern="0" dirty="0">
                <a:sym typeface="Wingdings" pitchFamily="2" charset="2"/>
              </a:rPr>
              <a:t>(32, “</a:t>
            </a:r>
            <a:r>
              <a:rPr lang="en-GB" sz="1600" kern="0" dirty="0" err="1">
                <a:sym typeface="Wingdings" pitchFamily="2" charset="2"/>
              </a:rPr>
              <a:t>xyz</a:t>
            </a:r>
            <a:r>
              <a:rPr lang="en-GB" sz="1600" kern="0" dirty="0">
                <a:sym typeface="Wingdings" pitchFamily="2" charset="2"/>
              </a:rPr>
              <a:t>”);</a:t>
            </a:r>
            <a:endParaRPr lang="en-GB" sz="1600" kern="0" dirty="0"/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72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A02FE-0DCE-3049-A6D9-57087621E10B}"/>
              </a:ext>
            </a:extLst>
          </p:cNvPr>
          <p:cNvSpPr/>
          <p:nvPr/>
        </p:nvSpPr>
        <p:spPr bwMode="auto">
          <a:xfrm>
            <a:off x="838200" y="3761013"/>
            <a:ext cx="2438400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0, block[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log_size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7258-49B3-D24A-9790-43E0E16E6626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2C94E-0BC4-824C-9444-E36C8AD0E4F3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5D5B-2E19-004F-B051-4E3A316EA9CE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EA659-1F50-7A4E-B43D-697A784BD30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Begin_op</a:t>
            </a:r>
            <a:r>
              <a:rPr lang="en-GB" sz="1600" kern="0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(19, “</a:t>
            </a:r>
            <a:r>
              <a:rPr lang="en-GB" sz="1600" kern="0" dirty="0" err="1">
                <a:solidFill>
                  <a:schemeClr val="bg2"/>
                </a:solidFill>
              </a:rPr>
              <a:t>abc</a:t>
            </a:r>
            <a:r>
              <a:rPr lang="en-GB" sz="1600" kern="0" dirty="0">
                <a:solidFill>
                  <a:schemeClr val="bg2"/>
                </a:solidFill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(25, “</a:t>
            </a:r>
            <a:r>
              <a:rPr lang="en-GB" sz="1600" kern="0" dirty="0" err="1">
                <a:solidFill>
                  <a:schemeClr val="bg2"/>
                </a:solidFill>
              </a:rPr>
              <a:t>opq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Log_write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(32, “</a:t>
            </a: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xyz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  <a:endParaRPr lang="en-GB" sz="1600" kern="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987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A02FE-0DCE-3049-A6D9-57087621E10B}"/>
              </a:ext>
            </a:extLst>
          </p:cNvPr>
          <p:cNvSpPr/>
          <p:nvPr/>
        </p:nvSpPr>
        <p:spPr bwMode="auto">
          <a:xfrm>
            <a:off x="838200" y="3761013"/>
            <a:ext cx="2438400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0, block[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log_size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7258-49B3-D24A-9790-43E0E16E6626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abc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2C94E-0BC4-824C-9444-E36C8AD0E4F3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opq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5D5B-2E19-004F-B051-4E3A316EA9CE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xyz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EA659-1F50-7A4E-B43D-697A784BD30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Begin_op</a:t>
            </a:r>
            <a:r>
              <a:rPr lang="en-GB" sz="1600" kern="0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(19, “</a:t>
            </a:r>
            <a:r>
              <a:rPr lang="en-GB" sz="1600" kern="0" dirty="0" err="1">
                <a:solidFill>
                  <a:schemeClr val="bg2"/>
                </a:solidFill>
              </a:rPr>
              <a:t>abc</a:t>
            </a:r>
            <a:r>
              <a:rPr lang="en-GB" sz="1600" kern="0" dirty="0">
                <a:solidFill>
                  <a:schemeClr val="bg2"/>
                </a:solidFill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(25, “</a:t>
            </a:r>
            <a:r>
              <a:rPr lang="en-GB" sz="1600" kern="0" dirty="0" err="1">
                <a:solidFill>
                  <a:schemeClr val="bg2"/>
                </a:solidFill>
              </a:rPr>
              <a:t>opq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Log_write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(32, “</a:t>
            </a: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xyz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  <a:endParaRPr lang="en-GB" sz="1600" kern="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245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A02FE-0DCE-3049-A6D9-57087621E10B}"/>
              </a:ext>
            </a:extLst>
          </p:cNvPr>
          <p:cNvSpPr/>
          <p:nvPr/>
        </p:nvSpPr>
        <p:spPr bwMode="auto">
          <a:xfrm>
            <a:off x="825649" y="3713500"/>
            <a:ext cx="2438400" cy="8871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3,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= (19, 25, 32)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7258-49B3-D24A-9790-43E0E16E6626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abc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2C94E-0BC4-824C-9444-E36C8AD0E4F3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opq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5D5B-2E19-004F-B051-4E3A316EA9CE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xyz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EA659-1F50-7A4E-B43D-697A784BD30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Begin_op</a:t>
            </a:r>
            <a:r>
              <a:rPr lang="en-GB" sz="1600" kern="0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(19, “</a:t>
            </a:r>
            <a:r>
              <a:rPr lang="en-GB" sz="1600" kern="0" dirty="0" err="1">
                <a:solidFill>
                  <a:schemeClr val="bg2"/>
                </a:solidFill>
              </a:rPr>
              <a:t>abc</a:t>
            </a:r>
            <a:r>
              <a:rPr lang="en-GB" sz="1600" kern="0" dirty="0">
                <a:solidFill>
                  <a:schemeClr val="bg2"/>
                </a:solidFill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(25, “</a:t>
            </a:r>
            <a:r>
              <a:rPr lang="en-GB" sz="1600" kern="0" dirty="0" err="1">
                <a:solidFill>
                  <a:schemeClr val="bg2"/>
                </a:solidFill>
              </a:rPr>
              <a:t>opq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Log_write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(32, “</a:t>
            </a: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xyz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  <a:endParaRPr lang="en-GB" sz="1600" kern="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53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A02FE-0DCE-3049-A6D9-57087621E10B}"/>
              </a:ext>
            </a:extLst>
          </p:cNvPr>
          <p:cNvSpPr/>
          <p:nvPr/>
        </p:nvSpPr>
        <p:spPr bwMode="auto">
          <a:xfrm>
            <a:off x="825649" y="3713500"/>
            <a:ext cx="2438400" cy="8871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3, 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= (19, 25, 32)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E7258-49B3-D24A-9790-43E0E16E6626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abc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2C94E-0BC4-824C-9444-E36C8AD0E4F3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opq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5D5B-2E19-004F-B051-4E3A316EA9CE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“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xyz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EA659-1F50-7A4E-B43D-697A784BD30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Begin_op</a:t>
            </a:r>
            <a:r>
              <a:rPr lang="en-GB" sz="1600" kern="0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(19, “</a:t>
            </a:r>
            <a:r>
              <a:rPr lang="en-GB" sz="1600" kern="0" dirty="0" err="1">
                <a:solidFill>
                  <a:schemeClr val="bg2"/>
                </a:solidFill>
              </a:rPr>
              <a:t>abc</a:t>
            </a:r>
            <a:r>
              <a:rPr lang="en-GB" sz="1600" kern="0" dirty="0">
                <a:solidFill>
                  <a:schemeClr val="bg2"/>
                </a:solidFill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(25, “</a:t>
            </a:r>
            <a:r>
              <a:rPr lang="en-GB" sz="1600" kern="0" dirty="0" err="1">
                <a:solidFill>
                  <a:schemeClr val="bg2"/>
                </a:solidFill>
              </a:rPr>
              <a:t>opq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Log_write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(32, “</a:t>
            </a: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xyz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  <a:endParaRPr lang="en-GB" sz="1600" kern="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8555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Xv6’s 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22D5-0675-3B44-95C6-4C682AE4524E}"/>
              </a:ext>
            </a:extLst>
          </p:cNvPr>
          <p:cNvSpPr/>
          <p:nvPr/>
        </p:nvSpPr>
        <p:spPr bwMode="auto">
          <a:xfrm>
            <a:off x="2438400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#19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578EE-5133-1949-9CD0-01BD0D6E91FE}"/>
              </a:ext>
            </a:extLst>
          </p:cNvPr>
          <p:cNvSpPr/>
          <p:nvPr/>
        </p:nvSpPr>
        <p:spPr bwMode="auto">
          <a:xfrm>
            <a:off x="4849906" y="2392365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30EF92-E2E7-DA4C-A62F-A5B111253206}"/>
              </a:ext>
            </a:extLst>
          </p:cNvPr>
          <p:cNvSpPr/>
          <p:nvPr/>
        </p:nvSpPr>
        <p:spPr bwMode="auto">
          <a:xfrm>
            <a:off x="6705600" y="2382504"/>
            <a:ext cx="1371598" cy="6095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B3C9-8D3D-6440-96EB-6FFF7419E2F0}"/>
              </a:ext>
            </a:extLst>
          </p:cNvPr>
          <p:cNvSpPr/>
          <p:nvPr/>
        </p:nvSpPr>
        <p:spPr bwMode="auto">
          <a:xfrm>
            <a:off x="609601" y="2209802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Block cache (in memory)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20009-ED38-394F-8DA8-83F2DB620614}"/>
              </a:ext>
            </a:extLst>
          </p:cNvPr>
          <p:cNvSpPr/>
          <p:nvPr/>
        </p:nvSpPr>
        <p:spPr bwMode="auto">
          <a:xfrm>
            <a:off x="598843" y="5135564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Data (in disk)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DDF51-4400-024B-9377-E2F1B25DE9B3}"/>
              </a:ext>
            </a:extLst>
          </p:cNvPr>
          <p:cNvSpPr/>
          <p:nvPr/>
        </p:nvSpPr>
        <p:spPr bwMode="auto">
          <a:xfrm>
            <a:off x="1663851" y="5287964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18F84-765D-BF43-AADD-5237FD2F931A}"/>
              </a:ext>
            </a:extLst>
          </p:cNvPr>
          <p:cNvSpPr/>
          <p:nvPr/>
        </p:nvSpPr>
        <p:spPr bwMode="auto">
          <a:xfrm>
            <a:off x="4279754" y="5287963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3F5DE-16C2-1D42-BFA3-A17614E4B9AF}"/>
              </a:ext>
            </a:extLst>
          </p:cNvPr>
          <p:cNvSpPr/>
          <p:nvPr/>
        </p:nvSpPr>
        <p:spPr bwMode="auto">
          <a:xfrm>
            <a:off x="6527205" y="5304997"/>
            <a:ext cx="1371598" cy="609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#32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DFB6B7-777D-5C4E-85CD-4CF2DBA1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496" y="187214"/>
            <a:ext cx="2362199" cy="1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Begin_op</a:t>
            </a:r>
            <a:r>
              <a:rPr lang="en-GB" sz="1600" kern="0" dirty="0">
                <a:solidFill>
                  <a:schemeClr val="bg2"/>
                </a:solidFill>
              </a:rPr>
              <a:t>()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(19, “</a:t>
            </a:r>
            <a:r>
              <a:rPr lang="en-GB" sz="1600" kern="0" dirty="0" err="1">
                <a:solidFill>
                  <a:schemeClr val="bg2"/>
                </a:solidFill>
              </a:rPr>
              <a:t>abc</a:t>
            </a:r>
            <a:r>
              <a:rPr lang="en-GB" sz="1600" kern="0" dirty="0">
                <a:solidFill>
                  <a:schemeClr val="bg2"/>
                </a:solidFill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</a:rPr>
              <a:t>Log_write</a:t>
            </a:r>
            <a:r>
              <a:rPr lang="en-GB" sz="1600" kern="0" dirty="0">
                <a:solidFill>
                  <a:schemeClr val="bg2"/>
                </a:solidFill>
              </a:rPr>
              <a:t>(25, “</a:t>
            </a:r>
            <a:r>
              <a:rPr lang="en-GB" sz="1600" kern="0" dirty="0" err="1">
                <a:solidFill>
                  <a:schemeClr val="bg2"/>
                </a:solidFill>
              </a:rPr>
              <a:t>opq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Log_write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(32, “</a:t>
            </a:r>
            <a:r>
              <a:rPr lang="en-GB" sz="1600" kern="0" dirty="0" err="1">
                <a:solidFill>
                  <a:schemeClr val="bg2"/>
                </a:solidFill>
                <a:sym typeface="Wingdings" pitchFamily="2" charset="2"/>
              </a:rPr>
              <a:t>xyz</a:t>
            </a:r>
            <a:r>
              <a:rPr lang="en-GB" sz="1600" kern="0" dirty="0">
                <a:solidFill>
                  <a:schemeClr val="bg2"/>
                </a:solidFill>
                <a:sym typeface="Wingdings" pitchFamily="2" charset="2"/>
              </a:rPr>
              <a:t>”);</a:t>
            </a:r>
            <a:endParaRPr lang="en-GB" sz="1600" kern="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sz="1600" kern="0" dirty="0" err="1"/>
              <a:t>End_op</a:t>
            </a:r>
            <a:r>
              <a:rPr lang="en-GB" sz="1600" kern="0" dirty="0"/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22E3BB-90F2-4F49-B3CA-28832525B75C}"/>
              </a:ext>
            </a:extLst>
          </p:cNvPr>
          <p:cNvSpPr/>
          <p:nvPr/>
        </p:nvSpPr>
        <p:spPr bwMode="auto">
          <a:xfrm>
            <a:off x="838200" y="3761013"/>
            <a:ext cx="2438400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000000"/>
              </a:buClr>
              <a:buSzPct val="100000"/>
            </a:pP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LogHead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:</a:t>
            </a:r>
          </a:p>
          <a:p>
            <a:pPr algn="ctr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n = 0, block[</a:t>
            </a: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log_size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E3700-80D2-B947-9E7D-1AC3B0098E22}"/>
              </a:ext>
            </a:extLst>
          </p:cNvPr>
          <p:cNvSpPr/>
          <p:nvPr/>
        </p:nvSpPr>
        <p:spPr bwMode="auto">
          <a:xfrm>
            <a:off x="3429002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E3B57-8A65-AB4C-B4B1-C77E91025C58}"/>
              </a:ext>
            </a:extLst>
          </p:cNvPr>
          <p:cNvSpPr/>
          <p:nvPr/>
        </p:nvSpPr>
        <p:spPr bwMode="auto">
          <a:xfrm>
            <a:off x="4965553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3FE49-8F9D-0548-A457-4A73EBB26EC5}"/>
              </a:ext>
            </a:extLst>
          </p:cNvPr>
          <p:cNvSpPr/>
          <p:nvPr/>
        </p:nvSpPr>
        <p:spPr bwMode="auto">
          <a:xfrm>
            <a:off x="6502104" y="3761012"/>
            <a:ext cx="1371598" cy="609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Block</a:t>
            </a:r>
            <a:endParaRPr lang="en-US" sz="1800" dirty="0">
              <a:solidFill>
                <a:srgbClr val="00264D"/>
              </a:solidFill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169E2A-A11C-314D-B8F0-9AB70F692771}"/>
              </a:ext>
            </a:extLst>
          </p:cNvPr>
          <p:cNvSpPr/>
          <p:nvPr/>
        </p:nvSpPr>
        <p:spPr bwMode="auto">
          <a:xfrm>
            <a:off x="609601" y="3562576"/>
            <a:ext cx="8074024" cy="1189036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Log (in disk)</a:t>
            </a:r>
          </a:p>
        </p:txBody>
      </p:sp>
    </p:spTree>
    <p:extLst>
      <p:ext uri="{BB962C8B-B14F-4D97-AF65-F5344CB8AC3E}">
        <p14:creationId xmlns:p14="http://schemas.microsoft.com/office/powerpoint/2010/main" val="159171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2E35-0942-C143-B07D-10205FC3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62171-D462-AA4D-945C-3586E01EC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49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If </a:t>
            </a:r>
            <a:r>
              <a:rPr lang="en-GB" kern="0" dirty="0" err="1"/>
              <a:t>loghead</a:t>
            </a:r>
            <a:r>
              <a:rPr lang="en-GB" kern="0" dirty="0"/>
              <a:t> denotes a transaction, flush blocks the log to their corresponding locations on the disk.</a:t>
            </a:r>
          </a:p>
        </p:txBody>
      </p:sp>
    </p:spTree>
    <p:extLst>
      <p:ext uri="{BB962C8B-B14F-4D97-AF65-F5344CB8AC3E}">
        <p14:creationId xmlns:p14="http://schemas.microsoft.com/office/powerpoint/2010/main" val="4764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 tree of named directories and files</a:t>
            </a:r>
          </a:p>
          <a:p>
            <a:endParaRPr lang="en-GB" kern="0" dirty="0"/>
          </a:p>
          <a:p>
            <a:r>
              <a:rPr lang="en-GB" kern="0" dirty="0"/>
              <a:t>Each file maps to a set of disk blocks</a:t>
            </a:r>
          </a:p>
          <a:p>
            <a:endParaRPr lang="en-GB" kern="0" dirty="0"/>
          </a:p>
          <a:p>
            <a:r>
              <a:rPr lang="en-GB" kern="0" dirty="0"/>
              <a:t>Some file system operations span multiple blocks.</a:t>
            </a:r>
          </a:p>
          <a:p>
            <a:endParaRPr lang="en-GB" kern="0" dirty="0"/>
          </a:p>
          <a:p>
            <a:r>
              <a:rPr lang="en-GB" kern="0" dirty="0"/>
              <a:t>Must ensure crash consistency!</a:t>
            </a:r>
          </a:p>
        </p:txBody>
      </p:sp>
    </p:spTree>
    <p:extLst>
      <p:ext uri="{BB962C8B-B14F-4D97-AF65-F5344CB8AC3E}">
        <p14:creationId xmlns:p14="http://schemas.microsoft.com/office/powerpoint/2010/main" val="77055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D537-E0CC-884F-A79E-DB5928A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BEFD039-FDD9-AF4F-B756-3008E4114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49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Crash before </a:t>
            </a:r>
            <a:r>
              <a:rPr lang="en-GB" kern="0" dirty="0" err="1"/>
              <a:t>loghead</a:t>
            </a:r>
            <a:r>
              <a:rPr lang="en-GB" kern="0" dirty="0"/>
              <a:t> is written</a:t>
            </a:r>
          </a:p>
          <a:p>
            <a:pPr lvl="1"/>
            <a:r>
              <a:rPr lang="en-GB" kern="0" dirty="0"/>
              <a:t>Data blocks are not modified</a:t>
            </a:r>
          </a:p>
          <a:p>
            <a:pPr lvl="1"/>
            <a:r>
              <a:rPr lang="en-GB" kern="0" dirty="0"/>
              <a:t>Recovery does nothing</a:t>
            </a:r>
          </a:p>
          <a:p>
            <a:pPr lvl="1"/>
            <a:endParaRPr lang="en-GB" kern="0" dirty="0"/>
          </a:p>
          <a:p>
            <a:r>
              <a:rPr lang="en-GB" kern="0" dirty="0"/>
              <a:t>Crash after </a:t>
            </a:r>
            <a:r>
              <a:rPr lang="en-GB" kern="0" dirty="0" err="1"/>
              <a:t>loghead</a:t>
            </a:r>
            <a:r>
              <a:rPr lang="en-GB" kern="0" dirty="0"/>
              <a:t> is written</a:t>
            </a:r>
          </a:p>
          <a:p>
            <a:pPr lvl="1"/>
            <a:r>
              <a:rPr lang="en-GB" kern="0" dirty="0"/>
              <a:t>Data blocks may or may not be modified</a:t>
            </a:r>
          </a:p>
          <a:p>
            <a:pPr lvl="1"/>
            <a:r>
              <a:rPr lang="en-GB" kern="0" dirty="0"/>
              <a:t>Recovery will copy data from log to data blocks</a:t>
            </a:r>
          </a:p>
        </p:txBody>
      </p:sp>
    </p:spTree>
    <p:extLst>
      <p:ext uri="{BB962C8B-B14F-4D97-AF65-F5344CB8AC3E}">
        <p14:creationId xmlns:p14="http://schemas.microsoft.com/office/powerpoint/2010/main" val="236777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/>
          <p:nvPr/>
        </p:nvCxnSpPr>
        <p:spPr bwMode="auto">
          <a:xfrm>
            <a:off x="1905000" y="2209800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1286882" y="174715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248520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/>
          <p:nvPr/>
        </p:nvCxnSpPr>
        <p:spPr bwMode="auto">
          <a:xfrm>
            <a:off x="3048000" y="2268203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2051573" y="1498137"/>
            <a:ext cx="199285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Disk layout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(e.g., size of disk)</a:t>
            </a:r>
          </a:p>
        </p:txBody>
      </p:sp>
    </p:spTree>
    <p:extLst>
      <p:ext uri="{BB962C8B-B14F-4D97-AF65-F5344CB8AC3E}">
        <p14:creationId xmlns:p14="http://schemas.microsoft.com/office/powerpoint/2010/main" val="2725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/>
          <p:nvPr/>
        </p:nvCxnSpPr>
        <p:spPr bwMode="auto">
          <a:xfrm>
            <a:off x="4762498" y="2186311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3259526" y="1554744"/>
            <a:ext cx="30059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This lecture: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34150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/>
          <p:nvPr/>
        </p:nvCxnSpPr>
        <p:spPr bwMode="auto">
          <a:xfrm>
            <a:off x="6705600" y="2133600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3902334" y="1646847"/>
            <a:ext cx="48846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number -&gt; file size, addresses of blocks</a:t>
            </a:r>
          </a:p>
        </p:txBody>
      </p:sp>
    </p:spTree>
    <p:extLst>
      <p:ext uri="{BB962C8B-B14F-4D97-AF65-F5344CB8AC3E}">
        <p14:creationId xmlns:p14="http://schemas.microsoft.com/office/powerpoint/2010/main" val="21282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000" y="4495800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20619" y="4983760"/>
            <a:ext cx="58016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giant bit array to denote which data block is occupied</a:t>
            </a:r>
          </a:p>
        </p:txBody>
      </p:sp>
    </p:spTree>
    <p:extLst>
      <p:ext uri="{BB962C8B-B14F-4D97-AF65-F5344CB8AC3E}">
        <p14:creationId xmlns:p14="http://schemas.microsoft.com/office/powerpoint/2010/main" val="133668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file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495774" y="2649203"/>
            <a:ext cx="1371598" cy="77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Super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1371600" y="2649203"/>
            <a:ext cx="1066800" cy="7797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3902334" y="2649203"/>
            <a:ext cx="1828800" cy="779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D6777-FBE2-D740-8F02-B96D60763129}"/>
              </a:ext>
            </a:extLst>
          </p:cNvPr>
          <p:cNvSpPr/>
          <p:nvPr/>
        </p:nvSpPr>
        <p:spPr bwMode="auto">
          <a:xfrm>
            <a:off x="5766096" y="2649203"/>
            <a:ext cx="1828800" cy="7797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FA6778-8062-5348-9F8D-703AB4C4CF22}"/>
              </a:ext>
            </a:extLst>
          </p:cNvPr>
          <p:cNvSpPr/>
          <p:nvPr/>
        </p:nvSpPr>
        <p:spPr bwMode="auto">
          <a:xfrm>
            <a:off x="1371600" y="3609043"/>
            <a:ext cx="1828800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E51CE-363A-1347-8119-3825F72A0692}"/>
              </a:ext>
            </a:extLst>
          </p:cNvPr>
          <p:cNvSpPr/>
          <p:nvPr/>
        </p:nvSpPr>
        <p:spPr bwMode="auto">
          <a:xfrm>
            <a:off x="3276600" y="3609042"/>
            <a:ext cx="4318296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CE04-C8DE-1A4F-A253-E06E42EFB010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1600" y="4495800"/>
            <a:ext cx="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9A9AA-1A90-A84B-ACE9-3A08C5305D24}"/>
              </a:ext>
            </a:extLst>
          </p:cNvPr>
          <p:cNvSpPr txBox="1"/>
          <p:nvPr/>
        </p:nvSpPr>
        <p:spPr>
          <a:xfrm>
            <a:off x="2680498" y="4983761"/>
            <a:ext cx="500220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the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For directory, it maps filename to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234082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73F6-FFB1-DC4C-AD6E-B42BF31E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state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65762-DC7A-FF4A-A560-CDAF1EA42F3C}"/>
              </a:ext>
            </a:extLst>
          </p:cNvPr>
          <p:cNvSpPr/>
          <p:nvPr/>
        </p:nvSpPr>
        <p:spPr bwMode="auto">
          <a:xfrm>
            <a:off x="914400" y="1524000"/>
            <a:ext cx="4648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Inode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 err="1">
                <a:solidFill>
                  <a:srgbClr val="00264D"/>
                </a:solidFill>
                <a:cs typeface="Arial" charset="0"/>
              </a:rPr>
              <a:t>Inode</a:t>
            </a:r>
            <a:r>
              <a:rPr lang="en-US" sz="1800" dirty="0">
                <a:solidFill>
                  <a:srgbClr val="00264D"/>
                </a:solidFill>
                <a:cs typeface="Arial" charset="0"/>
              </a:rPr>
              <a:t> number -&gt; file size, block addresses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AA1F3-9AD0-D449-8183-388E8A8378BF}"/>
              </a:ext>
            </a:extLst>
          </p:cNvPr>
          <p:cNvSpPr/>
          <p:nvPr/>
        </p:nvSpPr>
        <p:spPr bwMode="auto">
          <a:xfrm>
            <a:off x="917088" y="2649203"/>
            <a:ext cx="4645511" cy="77979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Bitmap: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Each data block’s occupancy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D94B0-AA46-5B4D-8A7B-8188289F838E}"/>
              </a:ext>
            </a:extLst>
          </p:cNvPr>
          <p:cNvSpPr/>
          <p:nvPr/>
        </p:nvSpPr>
        <p:spPr bwMode="auto">
          <a:xfrm>
            <a:off x="914400" y="3639804"/>
            <a:ext cx="4645510" cy="779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Data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20D00-5A77-4348-91CE-368FFF2B6F67}"/>
              </a:ext>
            </a:extLst>
          </p:cNvPr>
          <p:cNvSpPr txBox="1"/>
          <p:nvPr/>
        </p:nvSpPr>
        <p:spPr>
          <a:xfrm>
            <a:off x="687288" y="4630404"/>
            <a:ext cx="17620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Lookup /a/</a:t>
            </a:r>
            <a:r>
              <a:rPr lang="en-US" sz="1800" dirty="0" err="1">
                <a:solidFill>
                  <a:schemeClr val="tx1"/>
                </a:solidFill>
              </a:rPr>
              <a:t>b.txt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61403-CED2-8945-AFD3-F7B4EB203CC4}"/>
              </a:ext>
            </a:extLst>
          </p:cNvPr>
          <p:cNvSpPr txBox="1"/>
          <p:nvPr/>
        </p:nvSpPr>
        <p:spPr>
          <a:xfrm>
            <a:off x="687288" y="4999736"/>
            <a:ext cx="68499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AutoNum type="arabicParenBoth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table to get the block holding the root file.</a:t>
            </a:r>
          </a:p>
          <a:p>
            <a:pPr marL="342900" indent="-342900">
              <a:buAutoNum type="arabicParenBoth"/>
            </a:pPr>
            <a:r>
              <a:rPr lang="en-US" sz="1800" dirty="0">
                <a:solidFill>
                  <a:schemeClr val="tx1"/>
                </a:solidFill>
              </a:rPr>
              <a:t>Search in the root file. Look for directory a’s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number.</a:t>
            </a:r>
          </a:p>
          <a:p>
            <a:pPr marL="342900" indent="-342900">
              <a:buAutoNum type="arabicParenBoth"/>
            </a:pPr>
            <a:r>
              <a:rPr lang="en-US" sz="1800" dirty="0">
                <a:solidFill>
                  <a:schemeClr val="tx1"/>
                </a:solidFill>
              </a:rPr>
              <a:t>Check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table to find the block holding a.</a:t>
            </a:r>
          </a:p>
          <a:p>
            <a:r>
              <a:rPr lang="en-US" sz="1800" dirty="0">
                <a:solidFill>
                  <a:schemeClr val="tx1"/>
                </a:solidFill>
              </a:rPr>
              <a:t>(4) Search in the file a. Look for </a:t>
            </a:r>
            <a:r>
              <a:rPr lang="en-US" sz="1800" dirty="0" err="1">
                <a:solidFill>
                  <a:schemeClr val="tx1"/>
                </a:solidFill>
              </a:rPr>
              <a:t>b.txt’s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inode</a:t>
            </a:r>
            <a:r>
              <a:rPr lang="en-US" sz="1800" dirty="0">
                <a:solidFill>
                  <a:schemeClr val="tx1"/>
                </a:solidFill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124258524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141316</TotalTime>
  <Words>897</Words>
  <Application>Microsoft Macintosh PowerPoint</Application>
  <PresentationFormat>On-screen Show (4:3)</PresentationFormat>
  <Paragraphs>279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File system</vt:lpstr>
      <vt:lpstr>Xv6 file system</vt:lpstr>
      <vt:lpstr>Xv6 file system</vt:lpstr>
      <vt:lpstr>Xv6 file system</vt:lpstr>
      <vt:lpstr>Xv6 file system</vt:lpstr>
      <vt:lpstr>Xv6 file system</vt:lpstr>
      <vt:lpstr>Xv6 file system</vt:lpstr>
      <vt:lpstr>File system state</vt:lpstr>
      <vt:lpstr>File creation/deletion</vt:lpstr>
      <vt:lpstr>File append</vt:lpstr>
      <vt:lpstr>Write-ahead logging</vt:lpstr>
      <vt:lpstr>Xv6’s log</vt:lpstr>
      <vt:lpstr>Xv6’s log</vt:lpstr>
      <vt:lpstr>Xv6’s log</vt:lpstr>
      <vt:lpstr>Xv6’s log</vt:lpstr>
      <vt:lpstr>Xv6’s log</vt:lpstr>
      <vt:lpstr>Xv6’s log</vt:lpstr>
      <vt:lpstr>Recovery</vt:lpstr>
      <vt:lpstr>Correctness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6470</cp:revision>
  <cp:lastPrinted>2019-09-06T14:37:54Z</cp:lastPrinted>
  <dcterms:created xsi:type="dcterms:W3CDTF">2011-04-11T18:52:21Z</dcterms:created>
  <dcterms:modified xsi:type="dcterms:W3CDTF">2020-11-02T05:48:23Z</dcterms:modified>
  <cp:category/>
</cp:coreProperties>
</file>