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7945" r:id="rId1"/>
    <p:sldMasterId id="2147487957" r:id="rId2"/>
  </p:sldMasterIdLst>
  <p:notesMasterIdLst>
    <p:notesMasterId r:id="rId19"/>
  </p:notesMasterIdLst>
  <p:handoutMasterIdLst>
    <p:handoutMasterId r:id="rId20"/>
  </p:handoutMasterIdLst>
  <p:sldIdLst>
    <p:sldId id="837" r:id="rId3"/>
    <p:sldId id="1458" r:id="rId4"/>
    <p:sldId id="1465" r:id="rId5"/>
    <p:sldId id="1449" r:id="rId6"/>
    <p:sldId id="1463" r:id="rId7"/>
    <p:sldId id="1477" r:id="rId8"/>
    <p:sldId id="1473" r:id="rId9"/>
    <p:sldId id="1481" r:id="rId10"/>
    <p:sldId id="1482" r:id="rId11"/>
    <p:sldId id="1476" r:id="rId12"/>
    <p:sldId id="1450" r:id="rId13"/>
    <p:sldId id="1475" r:id="rId14"/>
    <p:sldId id="1474" r:id="rId15"/>
    <p:sldId id="1478" r:id="rId16"/>
    <p:sldId id="1480" r:id="rId17"/>
    <p:sldId id="1479" r:id="rId18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64D"/>
    <a:srgbClr val="FFFFFF"/>
    <a:srgbClr val="5A8DFB"/>
    <a:srgbClr val="618FFD"/>
    <a:srgbClr val="636464"/>
    <a:srgbClr val="F3F3F3"/>
    <a:srgbClr val="46FF77"/>
    <a:srgbClr val="E8161F"/>
    <a:srgbClr val="E8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14"/>
    <p:restoredTop sz="94626" autoAdjust="0"/>
  </p:normalViewPr>
  <p:slideViewPr>
    <p:cSldViewPr>
      <p:cViewPr varScale="1">
        <p:scale>
          <a:sx n="121" d="100"/>
          <a:sy n="121" d="100"/>
        </p:scale>
        <p:origin x="280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48D443D6-FB5E-7C42-B16E-7EDDCD870E40}" type="datetime1">
              <a:rPr lang="en-US"/>
              <a:pPr>
                <a:defRPr/>
              </a:pPr>
              <a:t>11/1/20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E037FB44-4180-0044-AD26-22E81512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7113CB9-9A72-F24E-8D2E-4CA3AFA7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30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F1381A4B-6BA4-C747-B077-B0384DCAE4F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D7113CB9-9A72-F24E-8D2E-4CA3AFA73C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0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2BFBA-78EF-484A-8206-DC86EA7E5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7B5D2-CD4C-6947-9C88-4A72705C0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678F8-662E-7748-99D6-531684AFB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CA001-59EA-D741-99F4-0EFEBCF79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34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400" b="0" baseline="0"/>
            </a:lvl3pPr>
            <a:lvl4pPr>
              <a:defRPr sz="2000" b="0" baseline="0"/>
            </a:lvl4pPr>
            <a:lvl5pPr>
              <a:defRPr sz="20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4464B35-2555-2244-9D39-359C0EEFEA78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603810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74FD0-1093-1E4F-8326-BB715C54C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93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D48B6-010A-CF46-AA29-DCF52259D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6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06BC4-EFBC-8548-9F97-8448B5787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6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942C0-3B2C-9841-9E06-F69FDA494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05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98BA9-2BDC-1D4C-97C6-A2BCA6733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31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BE7A3-FFB8-3842-A172-88A483B46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5D161-A22C-4247-857F-C6A443B2F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3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7742B-EB47-D447-BCBF-CBF2E6EDE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6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89B93-3D36-D844-AFE0-951C6B752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2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82E3D-C841-F448-A667-C94BA4404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24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2900E-AA4B-B54A-A466-5290882EF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52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BAB6A-7076-234B-A114-0A32453CB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178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Slide Number Placeholder 70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9CC8D-F74C-0B4C-AC75-3A8A1F49C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lide Number Placeholder 70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317E-1EE2-6B4A-AB1F-1C24E186C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1028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674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1029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6745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70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C8D1-50F8-DF4E-A006-4071988A1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lide Number Placeholder 492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ACEBF-CC7D-5042-85B0-31B129B0A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14419"/>
      </p:ext>
    </p:extLst>
  </p:cSld>
  <p:clrMapOvr>
    <a:masterClrMapping/>
  </p:clrMapOvr>
  <p:transition spd="slow" advClick="0" advTm="7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E8A5-9347-1B4B-91F5-2CC7E5FDA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2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22ED6-FAF1-4B45-BC79-487DDDE60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32B2D-DA4D-4B40-958B-B363266D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2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C4618-977F-9A43-B101-257643A5F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3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C7728-352E-004D-A1AF-300A41022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1143-7D4B-2346-9B10-86BC4E311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69D0F-F979-E54B-8CA2-4D114FBB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0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8999EEEC-6E3B-2849-8402-05AA6C0C6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46" r:id="rId1"/>
    <p:sldLayoutId id="2147487947" r:id="rId2"/>
    <p:sldLayoutId id="2147487948" r:id="rId3"/>
    <p:sldLayoutId id="2147487949" r:id="rId4"/>
    <p:sldLayoutId id="2147487950" r:id="rId5"/>
    <p:sldLayoutId id="2147487951" r:id="rId6"/>
    <p:sldLayoutId id="2147487952" r:id="rId7"/>
    <p:sldLayoutId id="2147487953" r:id="rId8"/>
    <p:sldLayoutId id="2147487954" r:id="rId9"/>
    <p:sldLayoutId id="2147487955" r:id="rId10"/>
    <p:sldLayoutId id="2147487956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1974A612-B1EB-4248-BF31-51AAB45CE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6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58" r:id="rId1"/>
    <p:sldLayoutId id="2147487959" r:id="rId2"/>
    <p:sldLayoutId id="2147487960" r:id="rId3"/>
    <p:sldLayoutId id="2147487961" r:id="rId4"/>
    <p:sldLayoutId id="2147487962" r:id="rId5"/>
    <p:sldLayoutId id="2147487963" r:id="rId6"/>
    <p:sldLayoutId id="2147487964" r:id="rId7"/>
    <p:sldLayoutId id="2147487965" r:id="rId8"/>
    <p:sldLayoutId id="2147487966" r:id="rId9"/>
    <p:sldLayoutId id="2147487967" r:id="rId10"/>
    <p:sldLayoutId id="2147487968" r:id="rId11"/>
    <p:sldLayoutId id="2147487969" r:id="rId12"/>
    <p:sldLayoutId id="2147487970" r:id="rId13"/>
    <p:sldLayoutId id="2147487971" r:id="rId1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CPS 510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Application Crash Consistency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04800" y="38100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Danyang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Zhuo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651663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148BB20-19AE-D948-9572-FD21E69C4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51" y="0"/>
            <a:ext cx="6875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2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1FA5-9093-5C40-A442-3C9A0E69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transaction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990D8-4C4F-0D47-9CAA-0B1AF2EBD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endParaRPr lang="en-GB" kern="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FEAEC9-1252-A346-A41D-914F399EE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062" y="1373187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endParaRPr lang="en-GB" kern="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F0A51CD-56EE-1946-A2DC-D9AA17E3C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77" y="1981200"/>
            <a:ext cx="3810000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kern="0" dirty="0"/>
              <a:t>Write(</a:t>
            </a:r>
            <a:r>
              <a:rPr lang="en-GB" kern="0" dirty="0" err="1"/>
              <a:t>logfd</a:t>
            </a:r>
            <a:r>
              <a:rPr lang="en-GB" kern="0" dirty="0"/>
              <a:t>,“Start”);</a:t>
            </a:r>
          </a:p>
          <a:p>
            <a:pPr marL="0" indent="0">
              <a:buNone/>
            </a:pPr>
            <a:endParaRPr lang="en-GB" kern="0" dirty="0"/>
          </a:p>
          <a:p>
            <a:pPr marL="0" indent="0">
              <a:buNone/>
            </a:pPr>
            <a:r>
              <a:rPr lang="en-GB" kern="0" dirty="0"/>
              <a:t>Write(f1, “</a:t>
            </a:r>
            <a:r>
              <a:rPr lang="en-GB" kern="0" dirty="0" err="1"/>
              <a:t>abc</a:t>
            </a:r>
            <a:r>
              <a:rPr lang="en-GB" kern="0" dirty="0"/>
              <a:t>”);</a:t>
            </a:r>
          </a:p>
          <a:p>
            <a:pPr marL="0" indent="0">
              <a:buNone/>
            </a:pPr>
            <a:r>
              <a:rPr lang="en-GB" kern="0" dirty="0"/>
              <a:t>Write(f2, “def”);</a:t>
            </a:r>
          </a:p>
          <a:p>
            <a:pPr marL="0" indent="0">
              <a:buNone/>
            </a:pPr>
            <a:endParaRPr lang="en-GB" kern="0" dirty="0"/>
          </a:p>
          <a:p>
            <a:pPr marL="0" indent="0">
              <a:buNone/>
            </a:pPr>
            <a:endParaRPr lang="en-GB" kern="0" dirty="0"/>
          </a:p>
          <a:p>
            <a:pPr marL="0" indent="0">
              <a:buNone/>
            </a:pPr>
            <a:r>
              <a:rPr lang="en-GB" kern="0" dirty="0"/>
              <a:t>Write(</a:t>
            </a:r>
            <a:r>
              <a:rPr lang="en-GB" kern="0" dirty="0" err="1"/>
              <a:t>logfd</a:t>
            </a:r>
            <a:r>
              <a:rPr lang="en-GB" kern="0" dirty="0"/>
              <a:t>,“Finish”);</a:t>
            </a:r>
          </a:p>
          <a:p>
            <a:pPr marL="0" indent="0">
              <a:buNone/>
            </a:pPr>
            <a:endParaRPr lang="en-GB" kern="0" dirty="0"/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DD4A64D-2007-2944-8927-70115709D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938" y="1981200"/>
            <a:ext cx="3810000" cy="441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kern="0" dirty="0"/>
              <a:t>Write(</a:t>
            </a:r>
            <a:r>
              <a:rPr lang="en-GB" kern="0" dirty="0" err="1"/>
              <a:t>logfd</a:t>
            </a:r>
            <a:r>
              <a:rPr lang="en-GB" kern="0" dirty="0"/>
              <a:t>,“Start”);</a:t>
            </a:r>
          </a:p>
          <a:p>
            <a:pPr marL="0" indent="0">
              <a:buNone/>
            </a:pPr>
            <a:r>
              <a:rPr lang="en-GB" kern="0" dirty="0" err="1"/>
              <a:t>FSync</a:t>
            </a:r>
            <a:r>
              <a:rPr lang="en-GB" kern="0" dirty="0"/>
              <a:t>(</a:t>
            </a:r>
            <a:r>
              <a:rPr lang="en-GB" kern="0" dirty="0" err="1"/>
              <a:t>logfd</a:t>
            </a:r>
            <a:r>
              <a:rPr lang="en-GB" kern="0" dirty="0"/>
              <a:t>);</a:t>
            </a:r>
          </a:p>
          <a:p>
            <a:pPr marL="0" indent="0">
              <a:buNone/>
            </a:pPr>
            <a:r>
              <a:rPr lang="en-GB" kern="0" dirty="0"/>
              <a:t>Write(f1, “</a:t>
            </a:r>
            <a:r>
              <a:rPr lang="en-GB" kern="0" dirty="0" err="1"/>
              <a:t>abc</a:t>
            </a:r>
            <a:r>
              <a:rPr lang="en-GB" kern="0" dirty="0"/>
              <a:t>”);</a:t>
            </a:r>
          </a:p>
          <a:p>
            <a:pPr marL="0" indent="0">
              <a:buNone/>
            </a:pPr>
            <a:r>
              <a:rPr lang="en-GB" kern="0" dirty="0"/>
              <a:t>Write(f2, “def”);</a:t>
            </a:r>
          </a:p>
          <a:p>
            <a:pPr marL="0" indent="0">
              <a:buNone/>
            </a:pPr>
            <a:r>
              <a:rPr lang="en-GB" kern="0" dirty="0" err="1"/>
              <a:t>Fsync</a:t>
            </a:r>
            <a:r>
              <a:rPr lang="en-GB" kern="0" dirty="0"/>
              <a:t>(f1);</a:t>
            </a:r>
          </a:p>
          <a:p>
            <a:pPr marL="0" indent="0">
              <a:buNone/>
            </a:pPr>
            <a:r>
              <a:rPr lang="en-GB" kern="0" dirty="0" err="1"/>
              <a:t>Fsync</a:t>
            </a:r>
            <a:r>
              <a:rPr lang="en-GB" kern="0" dirty="0"/>
              <a:t>(f2);</a:t>
            </a:r>
          </a:p>
          <a:p>
            <a:pPr marL="0" indent="0">
              <a:buNone/>
            </a:pPr>
            <a:r>
              <a:rPr lang="en-GB" kern="0" dirty="0"/>
              <a:t>Write(</a:t>
            </a:r>
            <a:r>
              <a:rPr lang="en-GB" kern="0" dirty="0" err="1"/>
              <a:t>logfd</a:t>
            </a:r>
            <a:r>
              <a:rPr lang="en-GB" kern="0" dirty="0"/>
              <a:t>,“Finish”);</a:t>
            </a:r>
          </a:p>
          <a:p>
            <a:pPr marL="0" indent="0">
              <a:buNone/>
            </a:pPr>
            <a:r>
              <a:rPr lang="en-GB" kern="0" dirty="0" err="1"/>
              <a:t>Fsync</a:t>
            </a:r>
            <a:r>
              <a:rPr lang="en-GB" kern="0" dirty="0"/>
              <a:t>(</a:t>
            </a:r>
            <a:r>
              <a:rPr lang="en-GB" kern="0" dirty="0" err="1"/>
              <a:t>logfd</a:t>
            </a:r>
            <a:r>
              <a:rPr lang="en-GB" kern="0" dirty="0"/>
              <a:t>);</a:t>
            </a:r>
          </a:p>
          <a:p>
            <a:pPr marL="0" indent="0">
              <a:buNone/>
            </a:pPr>
            <a:endParaRPr lang="en-GB" kern="0" dirty="0"/>
          </a:p>
          <a:p>
            <a:pPr marL="0" indent="0">
              <a:buNone/>
            </a:pPr>
            <a:endParaRPr lang="en-GB" kern="0" dirty="0"/>
          </a:p>
          <a:p>
            <a:pPr marL="0" indent="0">
              <a:buNone/>
            </a:pP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27650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AD71-9CC3-3844-A866-4AEF1C6C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crash consistent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FF8106-F967-634B-AEB1-5C6EAD1CB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Should not depend on specific file system crash consistency guarantee</a:t>
            </a:r>
          </a:p>
          <a:p>
            <a:endParaRPr lang="en-GB" kern="0" dirty="0"/>
          </a:p>
          <a:p>
            <a:endParaRPr lang="en-GB" kern="0" dirty="0"/>
          </a:p>
          <a:p>
            <a:r>
              <a:rPr lang="en-GB" kern="0" dirty="0"/>
              <a:t>How to test application?</a:t>
            </a:r>
          </a:p>
          <a:p>
            <a:pPr lvl="1"/>
            <a:r>
              <a:rPr lang="en-GB" kern="0" dirty="0"/>
              <a:t>Testing on one particular file system is not enough</a:t>
            </a:r>
          </a:p>
        </p:txBody>
      </p:sp>
    </p:spTree>
    <p:extLst>
      <p:ext uri="{BB962C8B-B14F-4D97-AF65-F5344CB8AC3E}">
        <p14:creationId xmlns:p14="http://schemas.microsoft.com/office/powerpoint/2010/main" val="191283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4A6F-DDFC-B045-9185-C1EB5121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Alice: application-level intelligent crash explorer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A3E720-20AF-4546-B4FC-BE4641C21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574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Generate a generalized file system operation model</a:t>
            </a:r>
          </a:p>
          <a:p>
            <a:pPr lvl="1"/>
            <a:r>
              <a:rPr lang="en-GB" kern="0" dirty="0"/>
              <a:t>Atomicity</a:t>
            </a:r>
          </a:p>
          <a:p>
            <a:pPr lvl="2"/>
            <a:r>
              <a:rPr lang="en-GB" kern="0" dirty="0"/>
              <a:t>Write a block</a:t>
            </a:r>
          </a:p>
          <a:p>
            <a:pPr lvl="2"/>
            <a:r>
              <a:rPr lang="en-GB" kern="0" dirty="0"/>
              <a:t>Change file size</a:t>
            </a:r>
          </a:p>
          <a:p>
            <a:pPr lvl="2"/>
            <a:r>
              <a:rPr lang="en-GB" kern="0" dirty="0"/>
              <a:t>Create/delete directories</a:t>
            </a:r>
          </a:p>
          <a:p>
            <a:pPr lvl="1"/>
            <a:r>
              <a:rPr lang="en-GB" kern="0" dirty="0"/>
              <a:t>Ordering</a:t>
            </a:r>
          </a:p>
          <a:p>
            <a:pPr lvl="2"/>
            <a:r>
              <a:rPr lang="en-GB" kern="0" dirty="0" err="1"/>
              <a:t>fsync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29578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CA09-D4D6-7549-B2BF-CE8770A6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program trace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46FAC6-AAE1-5B4F-8BA2-6A418F810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16" y="1597819"/>
            <a:ext cx="2664069" cy="76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kern="0" dirty="0"/>
              <a:t>Test program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396A76-A5C8-A542-AD7B-0E141F831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16" y="2664070"/>
            <a:ext cx="2664069" cy="34319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kern="0" dirty="0"/>
              <a:t>Op1</a:t>
            </a:r>
          </a:p>
          <a:p>
            <a:pPr marL="0" indent="0">
              <a:buNone/>
            </a:pPr>
            <a:r>
              <a:rPr lang="en-GB" kern="0" dirty="0"/>
              <a:t>Op2</a:t>
            </a:r>
          </a:p>
          <a:p>
            <a:pPr marL="0" indent="0">
              <a:buNone/>
            </a:pPr>
            <a:r>
              <a:rPr lang="en-GB" kern="0" dirty="0"/>
              <a:t>Op3</a:t>
            </a:r>
          </a:p>
          <a:p>
            <a:pPr marL="0" indent="0">
              <a:buNone/>
            </a:pPr>
            <a:r>
              <a:rPr lang="en-GB" kern="0" dirty="0"/>
              <a:t>Op4</a:t>
            </a:r>
          </a:p>
          <a:p>
            <a:pPr marL="0" indent="0">
              <a:buNone/>
            </a:pPr>
            <a:r>
              <a:rPr lang="en-GB" kern="0" dirty="0"/>
              <a:t>Op5</a:t>
            </a:r>
          </a:p>
          <a:p>
            <a:pPr marL="0" indent="0">
              <a:buNone/>
            </a:pPr>
            <a:r>
              <a:rPr lang="en-GB" kern="0" dirty="0"/>
              <a:t>Op6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3E7500-12D1-4248-98C5-B4DEE55DE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200400"/>
            <a:ext cx="2664069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kern="0" dirty="0"/>
              <a:t>Op5</a:t>
            </a:r>
          </a:p>
          <a:p>
            <a:pPr marL="0" indent="0">
              <a:buNone/>
            </a:pPr>
            <a:r>
              <a:rPr lang="en-GB" kern="0" dirty="0"/>
              <a:t>Op2</a:t>
            </a:r>
          </a:p>
          <a:p>
            <a:pPr marL="0" indent="0">
              <a:buNone/>
            </a:pPr>
            <a:r>
              <a:rPr lang="en-GB" kern="0" dirty="0"/>
              <a:t>Op1</a:t>
            </a:r>
          </a:p>
          <a:p>
            <a:pPr marL="0" indent="0">
              <a:buNone/>
            </a:pPr>
            <a:r>
              <a:rPr lang="en-GB" kern="0" dirty="0"/>
              <a:t>Op6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C8DF4C-F2BF-F44F-8052-E07C88071E2E}"/>
              </a:ext>
            </a:extLst>
          </p:cNvPr>
          <p:cNvCxnSpPr>
            <a:cxnSpLocks/>
          </p:cNvCxnSpPr>
          <p:nvPr/>
        </p:nvCxnSpPr>
        <p:spPr bwMode="auto">
          <a:xfrm>
            <a:off x="3200400" y="4267200"/>
            <a:ext cx="1219200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D04354-A738-1541-BE0E-E628894F2AD9}"/>
              </a:ext>
            </a:extLst>
          </p:cNvPr>
          <p:cNvSpPr txBox="1"/>
          <p:nvPr/>
        </p:nvSpPr>
        <p:spPr>
          <a:xfrm>
            <a:off x="3281262" y="4305300"/>
            <a:ext cx="9783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Shuffle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431731-33A7-994B-BCDC-14A7B2A46116}"/>
              </a:ext>
            </a:extLst>
          </p:cNvPr>
          <p:cNvCxnSpPr>
            <a:cxnSpLocks/>
          </p:cNvCxnSpPr>
          <p:nvPr/>
        </p:nvCxnSpPr>
        <p:spPr bwMode="auto">
          <a:xfrm flipV="1">
            <a:off x="5486400" y="2362202"/>
            <a:ext cx="762000" cy="838198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CEEEF667-71FC-B147-AB71-C7DD1F830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2132410"/>
            <a:ext cx="1676400" cy="459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kern="0" dirty="0"/>
              <a:t>FS state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2A6F9B-1C23-434C-86C4-E22AA56B724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391400" y="2664070"/>
            <a:ext cx="685800" cy="129833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76CC239-11C6-5547-A2F9-E63E57FC9E1D}"/>
              </a:ext>
            </a:extLst>
          </p:cNvPr>
          <p:cNvSpPr txBox="1"/>
          <p:nvPr/>
        </p:nvSpPr>
        <p:spPr>
          <a:xfrm>
            <a:off x="7649839" y="4034479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Check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82C8BB-F0A0-4D4F-A895-3EDB39912D8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 bwMode="auto">
          <a:xfrm>
            <a:off x="1847851" y="2359819"/>
            <a:ext cx="0" cy="304251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43943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17B48-9A14-8748-BA9F-8AAC54E7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Uncover applications’ assumptions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D5FAFD-3782-EC49-A28B-323FAE501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Atomicity across system calls</a:t>
            </a:r>
          </a:p>
          <a:p>
            <a:pPr lvl="1"/>
            <a:r>
              <a:rPr lang="en-GB" kern="0" dirty="0"/>
              <a:t>If a subset of system calls are persisted, is it fine?</a:t>
            </a:r>
          </a:p>
          <a:p>
            <a:r>
              <a:rPr lang="en-GB" kern="0" dirty="0"/>
              <a:t>System call atomicity</a:t>
            </a:r>
          </a:p>
          <a:p>
            <a:pPr lvl="1"/>
            <a:r>
              <a:rPr lang="en-GB" kern="0" dirty="0"/>
              <a:t>A system call is broken into many micro-ops. If only a subset of them are persisted, is it fine?</a:t>
            </a:r>
          </a:p>
          <a:p>
            <a:r>
              <a:rPr lang="en-GB" kern="0" dirty="0"/>
              <a:t>System call ordering</a:t>
            </a:r>
          </a:p>
          <a:p>
            <a:pPr lvl="1"/>
            <a:r>
              <a:rPr lang="en-GB" kern="0" dirty="0"/>
              <a:t>If two system calls are ordered, is it fine?</a:t>
            </a:r>
          </a:p>
        </p:txBody>
      </p:sp>
    </p:spTree>
    <p:extLst>
      <p:ext uri="{BB962C8B-B14F-4D97-AF65-F5344CB8AC3E}">
        <p14:creationId xmlns:p14="http://schemas.microsoft.com/office/powerpoint/2010/main" val="630982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9ACC-250A-DF47-9790-3F876D40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063EF6-FE84-1449-8B30-20849D8DC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685" y="15240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endParaRPr lang="en-GB" kern="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A321D07-B127-4049-A97A-BDBEB88B6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If an application relies on an assumption that does not hold for a particular file system</a:t>
            </a:r>
          </a:p>
          <a:p>
            <a:pPr lvl="1"/>
            <a:r>
              <a:rPr lang="en-GB" kern="0" dirty="0"/>
              <a:t>There is a potential vulnerability</a:t>
            </a:r>
          </a:p>
          <a:p>
            <a:endParaRPr lang="en-GB" kern="0" dirty="0"/>
          </a:p>
          <a:p>
            <a:r>
              <a:rPr lang="en-GB" kern="0" dirty="0"/>
              <a:t>More than 60 vulnerabilities are exposed</a:t>
            </a:r>
          </a:p>
          <a:p>
            <a:pPr lvl="1"/>
            <a:r>
              <a:rPr lang="en-GB" kern="0" dirty="0"/>
              <a:t>Data vanishing</a:t>
            </a:r>
          </a:p>
          <a:p>
            <a:pPr lvl="1"/>
            <a:r>
              <a:rPr lang="en-GB" kern="0" dirty="0"/>
              <a:t>Inaccessible applications</a:t>
            </a:r>
          </a:p>
          <a:p>
            <a:pPr lvl="1"/>
            <a:r>
              <a:rPr lang="en-GB" kern="0" dirty="0"/>
              <a:t>…</a:t>
            </a:r>
          </a:p>
          <a:p>
            <a:pPr lvl="1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90261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1FA5-9093-5C40-A442-3C9A0E69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Consistency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990D8-4C4F-0D47-9CAA-0B1AF2EBD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File system crash consistency</a:t>
            </a:r>
          </a:p>
          <a:p>
            <a:pPr lvl="1"/>
            <a:r>
              <a:rPr lang="en-GB" kern="0" dirty="0"/>
              <a:t>Data journaling, copy-on-write</a:t>
            </a:r>
          </a:p>
          <a:p>
            <a:endParaRPr lang="en-GB" kern="0" dirty="0"/>
          </a:p>
          <a:p>
            <a:endParaRPr lang="en-GB" kern="0" dirty="0"/>
          </a:p>
          <a:p>
            <a:r>
              <a:rPr lang="en-GB" kern="0" dirty="0"/>
              <a:t>Application-level crash consistency</a:t>
            </a:r>
          </a:p>
          <a:p>
            <a:pPr lvl="1"/>
            <a:r>
              <a:rPr lang="en-GB" kern="0" dirty="0"/>
              <a:t>Key-value store, Database (e.g., MySQL, Postgres)</a:t>
            </a:r>
          </a:p>
          <a:p>
            <a:pPr lvl="1"/>
            <a:r>
              <a:rPr lang="en-GB" kern="0" dirty="0"/>
              <a:t>Version control (e.g., git)</a:t>
            </a:r>
          </a:p>
        </p:txBody>
      </p:sp>
    </p:spTree>
    <p:extLst>
      <p:ext uri="{BB962C8B-B14F-4D97-AF65-F5344CB8AC3E}">
        <p14:creationId xmlns:p14="http://schemas.microsoft.com/office/powerpoint/2010/main" val="77055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E91A-6758-3645-BED8-2BD603AA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crash consistency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60E96CD-72D5-4F49-8189-82553F454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What assumptions do real-world applications make about their underlying file systems?</a:t>
            </a:r>
          </a:p>
          <a:p>
            <a:endParaRPr lang="en-GB" kern="0" dirty="0"/>
          </a:p>
          <a:p>
            <a:endParaRPr lang="en-GB" kern="0" dirty="0"/>
          </a:p>
          <a:p>
            <a:r>
              <a:rPr lang="en-GB" kern="0" dirty="0"/>
              <a:t>How do real-world applications ensure crash consistency?</a:t>
            </a:r>
          </a:p>
        </p:txBody>
      </p:sp>
    </p:spTree>
    <p:extLst>
      <p:ext uri="{BB962C8B-B14F-4D97-AF65-F5344CB8AC3E}">
        <p14:creationId xmlns:p14="http://schemas.microsoft.com/office/powerpoint/2010/main" val="248520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1FA5-9093-5C40-A442-3C9A0E69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consistency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990D8-4C4F-0D47-9CAA-0B1AF2EBD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Different file systems have very different consistency guarantee</a:t>
            </a:r>
          </a:p>
          <a:p>
            <a:pPr lvl="1"/>
            <a:r>
              <a:rPr lang="en-GB" kern="0" dirty="0"/>
              <a:t>Same file system with different configuration also has different behaviours </a:t>
            </a:r>
          </a:p>
          <a:p>
            <a:endParaRPr lang="en-GB" kern="0" dirty="0"/>
          </a:p>
          <a:p>
            <a:endParaRPr lang="en-GB" kern="0" dirty="0"/>
          </a:p>
          <a:p>
            <a:r>
              <a:rPr lang="en-GB" kern="0" dirty="0"/>
              <a:t>Applications depend on file system consistency in subtle ways</a:t>
            </a:r>
          </a:p>
        </p:txBody>
      </p:sp>
    </p:spTree>
    <p:extLst>
      <p:ext uri="{BB962C8B-B14F-4D97-AF65-F5344CB8AC3E}">
        <p14:creationId xmlns:p14="http://schemas.microsoft.com/office/powerpoint/2010/main" val="305079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3772-3CC3-244B-A348-DBAA44CB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file system consistency?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3C1060-2BF6-944C-9522-BF440FD92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80147"/>
            <a:ext cx="2743199" cy="121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kern="0" dirty="0"/>
              <a:t>Write(f1, “pp”);</a:t>
            </a:r>
          </a:p>
          <a:p>
            <a:pPr marL="0" indent="0">
              <a:buNone/>
            </a:pPr>
            <a:r>
              <a:rPr lang="en-GB" kern="0" dirty="0"/>
              <a:t>Write(f2, “</a:t>
            </a:r>
            <a:r>
              <a:rPr lang="en-GB" kern="0" dirty="0" err="1"/>
              <a:t>qq</a:t>
            </a:r>
            <a:r>
              <a:rPr lang="en-GB" kern="0" dirty="0"/>
              <a:t>”);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12D5E2-8A34-3947-B2C9-806D89847E3E}"/>
              </a:ext>
            </a:extLst>
          </p:cNvPr>
          <p:cNvCxnSpPr/>
          <p:nvPr/>
        </p:nvCxnSpPr>
        <p:spPr bwMode="auto">
          <a:xfrm>
            <a:off x="3352800" y="2590800"/>
            <a:ext cx="1371600" cy="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B632BD2-F452-6C4E-8426-130BD4DB2CED}"/>
              </a:ext>
            </a:extLst>
          </p:cNvPr>
          <p:cNvSpPr txBox="1"/>
          <p:nvPr/>
        </p:nvSpPr>
        <p:spPr>
          <a:xfrm>
            <a:off x="3505200" y="2133600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crash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103DFD2-AB14-9E47-A42D-53989E629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1905000"/>
            <a:ext cx="3428999" cy="121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f1=(empty) , f2=(empty) </a:t>
            </a:r>
          </a:p>
          <a:p>
            <a:pPr marL="0" indent="0">
              <a:buNone/>
            </a:pPr>
            <a:r>
              <a:rPr lang="en-GB" sz="2000" kern="0" dirty="0"/>
              <a:t>f1=pp, f2=(empty)</a:t>
            </a:r>
          </a:p>
          <a:p>
            <a:pPr marL="0" indent="0">
              <a:buNone/>
            </a:pPr>
            <a:r>
              <a:rPr lang="en-GB" sz="2000" kern="0" dirty="0"/>
              <a:t>f1=pp, f2=</a:t>
            </a:r>
            <a:r>
              <a:rPr lang="en-GB" sz="2000" kern="0" dirty="0" err="1"/>
              <a:t>qq</a:t>
            </a:r>
            <a:endParaRPr lang="en-GB" sz="2000" kern="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39526AE-977A-CF4F-8518-94178A5EC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410" y="4140701"/>
            <a:ext cx="2441215" cy="51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f1=(empty) , f2=</a:t>
            </a:r>
            <a:r>
              <a:rPr lang="en-GB" sz="2000" kern="0" dirty="0" err="1"/>
              <a:t>qq</a:t>
            </a:r>
            <a:endParaRPr lang="en-GB" sz="2000" kern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20D3F-23B9-2C4B-BB89-67A07A59E6C5}"/>
              </a:ext>
            </a:extLst>
          </p:cNvPr>
          <p:cNvSpPr txBox="1"/>
          <p:nvPr/>
        </p:nvSpPr>
        <p:spPr>
          <a:xfrm>
            <a:off x="6119444" y="4603484"/>
            <a:ext cx="2687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Atomicity, No ordering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8D97411-71F1-5144-A022-917AF2E75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631" y="4934718"/>
            <a:ext cx="2441215" cy="51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f1=p , f2=(empty)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13D03-B9E0-6749-8D70-723CBEEEB41B}"/>
              </a:ext>
            </a:extLst>
          </p:cNvPr>
          <p:cNvSpPr txBox="1"/>
          <p:nvPr/>
        </p:nvSpPr>
        <p:spPr>
          <a:xfrm>
            <a:off x="3071700" y="5410200"/>
            <a:ext cx="2658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No atomicity, ordering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DB68DA3-2D26-9A4E-93A7-D5D2EAE80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876" y="3936720"/>
            <a:ext cx="2441215" cy="51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f1=(empty) , f2=q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5B6902-A007-C64E-8245-9A18955A77B4}"/>
              </a:ext>
            </a:extLst>
          </p:cNvPr>
          <p:cNvSpPr txBox="1"/>
          <p:nvPr/>
        </p:nvSpPr>
        <p:spPr>
          <a:xfrm>
            <a:off x="156933" y="4332319"/>
            <a:ext cx="3014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No atomicity, no ordering</a:t>
            </a:r>
          </a:p>
        </p:txBody>
      </p:sp>
    </p:spTree>
    <p:extLst>
      <p:ext uri="{BB962C8B-B14F-4D97-AF65-F5344CB8AC3E}">
        <p14:creationId xmlns:p14="http://schemas.microsoft.com/office/powerpoint/2010/main" val="263620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2668-BD49-E74D-A192-680C7AB9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9BE4DA-2324-6949-B3F3-7DC362286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038600"/>
            <a:ext cx="5410200" cy="121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kern="0" dirty="0"/>
              <a:t>Modify file;</a:t>
            </a:r>
          </a:p>
          <a:p>
            <a:pPr marL="0" indent="0">
              <a:buNone/>
            </a:pPr>
            <a:r>
              <a:rPr lang="en-GB" kern="0" dirty="0"/>
              <a:t>Rename file from </a:t>
            </a:r>
            <a:r>
              <a:rPr lang="en-GB" kern="0" dirty="0" err="1"/>
              <a:t>a.txt</a:t>
            </a:r>
            <a:r>
              <a:rPr lang="en-GB" kern="0" dirty="0"/>
              <a:t> to </a:t>
            </a:r>
            <a:r>
              <a:rPr lang="en-GB" kern="0" dirty="0" err="1"/>
              <a:t>b.txt</a:t>
            </a:r>
            <a:r>
              <a:rPr lang="en-GB" kern="0" dirty="0"/>
              <a:t>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673431D-09A6-0946-B0B3-F0CDC4BF9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431" y="1752600"/>
            <a:ext cx="5410200" cy="57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kern="0" dirty="0"/>
              <a:t>Append(f, “</a:t>
            </a:r>
            <a:r>
              <a:rPr lang="en-GB" kern="0" dirty="0" err="1"/>
              <a:t>abc</a:t>
            </a:r>
            <a:r>
              <a:rPr lang="en-GB" kern="0" dirty="0"/>
              <a:t>”);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B0772-C573-8D4F-9559-3B3127E28CAB}"/>
              </a:ext>
            </a:extLst>
          </p:cNvPr>
          <p:cNvSpPr txBox="1"/>
          <p:nvPr/>
        </p:nvSpPr>
        <p:spPr>
          <a:xfrm>
            <a:off x="1295400" y="2582375"/>
            <a:ext cx="5173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Will application see a file with random data?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26ED3E-3E71-F949-B508-0EA28849CFFC}"/>
              </a:ext>
            </a:extLst>
          </p:cNvPr>
          <p:cNvSpPr txBox="1"/>
          <p:nvPr/>
        </p:nvSpPr>
        <p:spPr>
          <a:xfrm>
            <a:off x="1295400" y="5260730"/>
            <a:ext cx="5500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Will application see </a:t>
            </a:r>
            <a:r>
              <a:rPr lang="en-US" sz="2000" dirty="0" err="1">
                <a:solidFill>
                  <a:schemeClr val="tx1"/>
                </a:solidFill>
              </a:rPr>
              <a:t>b.txt</a:t>
            </a:r>
            <a:r>
              <a:rPr lang="en-US" sz="2000" dirty="0">
                <a:solidFill>
                  <a:schemeClr val="tx1"/>
                </a:solidFill>
              </a:rPr>
              <a:t> with unmodified data?</a:t>
            </a:r>
          </a:p>
        </p:txBody>
      </p:sp>
    </p:spTree>
    <p:extLst>
      <p:ext uri="{BB962C8B-B14F-4D97-AF65-F5344CB8AC3E}">
        <p14:creationId xmlns:p14="http://schemas.microsoft.com/office/powerpoint/2010/main" val="39594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5754-1088-E94D-AD0D-15AC21F3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Bob: Block Order Breaker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5E88D4-F6D2-B74E-B5B5-DAEFA4FB0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31" y="1600200"/>
            <a:ext cx="2743199" cy="12191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kern="0" dirty="0"/>
              <a:t>Write(f1, “pp”);</a:t>
            </a:r>
          </a:p>
          <a:p>
            <a:pPr marL="0" indent="0">
              <a:buNone/>
            </a:pPr>
            <a:r>
              <a:rPr lang="en-GB" kern="0" dirty="0"/>
              <a:t>Write(f2, “</a:t>
            </a:r>
            <a:r>
              <a:rPr lang="en-GB" kern="0" dirty="0" err="1"/>
              <a:t>qq</a:t>
            </a:r>
            <a:r>
              <a:rPr lang="en-GB" kern="0" dirty="0"/>
              <a:t>”);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60961-0C9C-4F43-A3EE-EE88F8CEB96D}"/>
              </a:ext>
            </a:extLst>
          </p:cNvPr>
          <p:cNvSpPr txBox="1"/>
          <p:nvPr/>
        </p:nvSpPr>
        <p:spPr>
          <a:xfrm>
            <a:off x="3431931" y="2419289"/>
            <a:ext cx="1679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Test program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4DD2B5-2A5C-A448-A79D-B6BAD7B8F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71093"/>
            <a:ext cx="2743199" cy="1219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kern="0" dirty="0"/>
              <a:t>File system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68A408-6E7B-F844-B12C-DCC33696D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05400"/>
            <a:ext cx="2743199" cy="1219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kern="0" dirty="0"/>
              <a:t>Disk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F75AB-C21C-634A-9998-C5A711DD54FE}"/>
              </a:ext>
            </a:extLst>
          </p:cNvPr>
          <p:cNvSpPr/>
          <p:nvPr/>
        </p:nvSpPr>
        <p:spPr bwMode="auto">
          <a:xfrm>
            <a:off x="2023697" y="4504592"/>
            <a:ext cx="457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7C5D75-2887-EE40-8EE6-DD61CE4E6ECB}"/>
              </a:ext>
            </a:extLst>
          </p:cNvPr>
          <p:cNvSpPr/>
          <p:nvPr/>
        </p:nvSpPr>
        <p:spPr bwMode="auto">
          <a:xfrm>
            <a:off x="3056797" y="4501661"/>
            <a:ext cx="457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9C75D5-6E7B-0F4C-A8F1-D86111265FCB}"/>
              </a:ext>
            </a:extLst>
          </p:cNvPr>
          <p:cNvSpPr/>
          <p:nvPr/>
        </p:nvSpPr>
        <p:spPr bwMode="auto">
          <a:xfrm>
            <a:off x="2540247" y="4504592"/>
            <a:ext cx="457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148FF1-1041-E84D-957C-56C38E2604CA}"/>
              </a:ext>
            </a:extLst>
          </p:cNvPr>
          <p:cNvCxnSpPr>
            <a:cxnSpLocks/>
          </p:cNvCxnSpPr>
          <p:nvPr/>
        </p:nvCxnSpPr>
        <p:spPr bwMode="auto">
          <a:xfrm>
            <a:off x="1831731" y="4495800"/>
            <a:ext cx="0" cy="5334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0A58F989-AB1D-6744-B8D2-A5295E8A1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105399"/>
            <a:ext cx="2743199" cy="1219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kern="0" dirty="0"/>
              <a:t>Disk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926D13-C140-FD45-A8F9-51C088AF0E50}"/>
              </a:ext>
            </a:extLst>
          </p:cNvPr>
          <p:cNvCxnSpPr>
            <a:cxnSpLocks/>
          </p:cNvCxnSpPr>
          <p:nvPr/>
        </p:nvCxnSpPr>
        <p:spPr bwMode="auto">
          <a:xfrm>
            <a:off x="3657600" y="4961792"/>
            <a:ext cx="1828800" cy="524608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2">
            <a:extLst>
              <a:ext uri="{FF2B5EF4-FFF2-40B4-BE49-F238E27FC236}">
                <a16:creationId xmlns:a16="http://schemas.microsoft.com/office/drawing/2014/main" id="{AAC8CFE4-E0AB-F942-B988-CA4F38BA6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971800"/>
            <a:ext cx="2743199" cy="1219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kern="0" dirty="0"/>
              <a:t>File system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A5FC73-0D1A-704C-9F18-5AE17732B927}"/>
              </a:ext>
            </a:extLst>
          </p:cNvPr>
          <p:cNvCxnSpPr>
            <a:cxnSpLocks/>
          </p:cNvCxnSpPr>
          <p:nvPr/>
        </p:nvCxnSpPr>
        <p:spPr bwMode="auto">
          <a:xfrm>
            <a:off x="7010399" y="4262864"/>
            <a:ext cx="0" cy="695997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BAEC07-3840-8447-87C9-E1DD76A6CCF1}"/>
              </a:ext>
            </a:extLst>
          </p:cNvPr>
          <p:cNvSpPr txBox="1"/>
          <p:nvPr/>
        </p:nvSpPr>
        <p:spPr>
          <a:xfrm>
            <a:off x="4956763" y="4390292"/>
            <a:ext cx="204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Trigger recovery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2BB39F-1D17-2943-80AF-C987D5C52E3E}"/>
              </a:ext>
            </a:extLst>
          </p:cNvPr>
          <p:cNvSpPr/>
          <p:nvPr/>
        </p:nvSpPr>
        <p:spPr bwMode="auto">
          <a:xfrm>
            <a:off x="4000499" y="5284175"/>
            <a:ext cx="457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AECE28-F231-F745-94AA-BF931E8A749E}"/>
              </a:ext>
            </a:extLst>
          </p:cNvPr>
          <p:cNvSpPr/>
          <p:nvPr/>
        </p:nvSpPr>
        <p:spPr bwMode="auto">
          <a:xfrm>
            <a:off x="4514849" y="5429190"/>
            <a:ext cx="457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864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5754-1088-E94D-AD0D-15AC21F3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Bob: Block Order Breaker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5E88D4-F6D2-B74E-B5B5-DAEFA4FB0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31" y="1600200"/>
            <a:ext cx="2743199" cy="12191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kern="0" dirty="0"/>
              <a:t>Write(f1, “pp”);</a:t>
            </a:r>
          </a:p>
          <a:p>
            <a:pPr marL="0" indent="0">
              <a:buNone/>
            </a:pPr>
            <a:r>
              <a:rPr lang="en-GB" kern="0" dirty="0"/>
              <a:t>Write(f2, “</a:t>
            </a:r>
            <a:r>
              <a:rPr lang="en-GB" kern="0" dirty="0" err="1"/>
              <a:t>qq</a:t>
            </a:r>
            <a:r>
              <a:rPr lang="en-GB" kern="0" dirty="0"/>
              <a:t>”);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60961-0C9C-4F43-A3EE-EE88F8CEB96D}"/>
              </a:ext>
            </a:extLst>
          </p:cNvPr>
          <p:cNvSpPr txBox="1"/>
          <p:nvPr/>
        </p:nvSpPr>
        <p:spPr>
          <a:xfrm>
            <a:off x="3431931" y="2419289"/>
            <a:ext cx="1679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Test program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4DD2B5-2A5C-A448-A79D-B6BAD7B8F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71093"/>
            <a:ext cx="2743199" cy="1219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kern="0" dirty="0"/>
              <a:t>File system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68A408-6E7B-F844-B12C-DCC33696D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05400"/>
            <a:ext cx="2743199" cy="1219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kern="0" dirty="0"/>
              <a:t>Disk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F75AB-C21C-634A-9998-C5A711DD54FE}"/>
              </a:ext>
            </a:extLst>
          </p:cNvPr>
          <p:cNvSpPr/>
          <p:nvPr/>
        </p:nvSpPr>
        <p:spPr bwMode="auto">
          <a:xfrm>
            <a:off x="2023697" y="4504592"/>
            <a:ext cx="457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7C5D75-2887-EE40-8EE6-DD61CE4E6ECB}"/>
              </a:ext>
            </a:extLst>
          </p:cNvPr>
          <p:cNvSpPr/>
          <p:nvPr/>
        </p:nvSpPr>
        <p:spPr bwMode="auto">
          <a:xfrm>
            <a:off x="3056797" y="4501661"/>
            <a:ext cx="457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9C75D5-6E7B-0F4C-A8F1-D86111265FCB}"/>
              </a:ext>
            </a:extLst>
          </p:cNvPr>
          <p:cNvSpPr/>
          <p:nvPr/>
        </p:nvSpPr>
        <p:spPr bwMode="auto">
          <a:xfrm>
            <a:off x="2540247" y="4504592"/>
            <a:ext cx="457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148FF1-1041-E84D-957C-56C38E2604CA}"/>
              </a:ext>
            </a:extLst>
          </p:cNvPr>
          <p:cNvCxnSpPr>
            <a:cxnSpLocks/>
          </p:cNvCxnSpPr>
          <p:nvPr/>
        </p:nvCxnSpPr>
        <p:spPr bwMode="auto">
          <a:xfrm>
            <a:off x="1831731" y="4495800"/>
            <a:ext cx="0" cy="5334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0A58F989-AB1D-6744-B8D2-A5295E8A1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105399"/>
            <a:ext cx="2743199" cy="1219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kern="0" dirty="0"/>
              <a:t>Disk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926D13-C140-FD45-A8F9-51C088AF0E50}"/>
              </a:ext>
            </a:extLst>
          </p:cNvPr>
          <p:cNvCxnSpPr>
            <a:cxnSpLocks/>
          </p:cNvCxnSpPr>
          <p:nvPr/>
        </p:nvCxnSpPr>
        <p:spPr bwMode="auto">
          <a:xfrm>
            <a:off x="3657600" y="4961792"/>
            <a:ext cx="1828800" cy="524608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2">
            <a:extLst>
              <a:ext uri="{FF2B5EF4-FFF2-40B4-BE49-F238E27FC236}">
                <a16:creationId xmlns:a16="http://schemas.microsoft.com/office/drawing/2014/main" id="{AAC8CFE4-E0AB-F942-B988-CA4F38BA6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971800"/>
            <a:ext cx="2743199" cy="1219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kern="0" dirty="0"/>
              <a:t>File system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A5FC73-0D1A-704C-9F18-5AE17732B927}"/>
              </a:ext>
            </a:extLst>
          </p:cNvPr>
          <p:cNvCxnSpPr>
            <a:cxnSpLocks/>
          </p:cNvCxnSpPr>
          <p:nvPr/>
        </p:nvCxnSpPr>
        <p:spPr bwMode="auto">
          <a:xfrm>
            <a:off x="7010399" y="4262864"/>
            <a:ext cx="0" cy="695997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BAEC07-3840-8447-87C9-E1DD76A6CCF1}"/>
              </a:ext>
            </a:extLst>
          </p:cNvPr>
          <p:cNvSpPr txBox="1"/>
          <p:nvPr/>
        </p:nvSpPr>
        <p:spPr>
          <a:xfrm>
            <a:off x="4956763" y="4390292"/>
            <a:ext cx="204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Trigger recovery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2BB39F-1D17-2943-80AF-C987D5C52E3E}"/>
              </a:ext>
            </a:extLst>
          </p:cNvPr>
          <p:cNvSpPr/>
          <p:nvPr/>
        </p:nvSpPr>
        <p:spPr bwMode="auto">
          <a:xfrm>
            <a:off x="4224702" y="5429190"/>
            <a:ext cx="457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02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F5754-1088-E94D-AD0D-15AC21F3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Bob: Block Order Breaker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5E88D4-F6D2-B74E-B5B5-DAEFA4FB0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31" y="1600200"/>
            <a:ext cx="2743199" cy="12191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kern="0" dirty="0"/>
              <a:t>Write(f1, “pp”);</a:t>
            </a:r>
          </a:p>
          <a:p>
            <a:pPr marL="0" indent="0">
              <a:buNone/>
            </a:pPr>
            <a:r>
              <a:rPr lang="en-GB" kern="0" dirty="0"/>
              <a:t>Write(f2, “</a:t>
            </a:r>
            <a:r>
              <a:rPr lang="en-GB" kern="0" dirty="0" err="1"/>
              <a:t>qq</a:t>
            </a:r>
            <a:r>
              <a:rPr lang="en-GB" kern="0" dirty="0"/>
              <a:t>”);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60961-0C9C-4F43-A3EE-EE88F8CEB96D}"/>
              </a:ext>
            </a:extLst>
          </p:cNvPr>
          <p:cNvSpPr txBox="1"/>
          <p:nvPr/>
        </p:nvSpPr>
        <p:spPr>
          <a:xfrm>
            <a:off x="3431931" y="2419289"/>
            <a:ext cx="1679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Test program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4DD2B5-2A5C-A448-A79D-B6BAD7B8F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171093"/>
            <a:ext cx="2743199" cy="1219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kern="0" dirty="0"/>
              <a:t>File system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68A408-6E7B-F844-B12C-DCC33696D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05400"/>
            <a:ext cx="2743199" cy="1219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kern="0" dirty="0"/>
              <a:t>Disk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F75AB-C21C-634A-9998-C5A711DD54FE}"/>
              </a:ext>
            </a:extLst>
          </p:cNvPr>
          <p:cNvSpPr/>
          <p:nvPr/>
        </p:nvSpPr>
        <p:spPr bwMode="auto">
          <a:xfrm>
            <a:off x="2023697" y="4504592"/>
            <a:ext cx="457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7C5D75-2887-EE40-8EE6-DD61CE4E6ECB}"/>
              </a:ext>
            </a:extLst>
          </p:cNvPr>
          <p:cNvSpPr/>
          <p:nvPr/>
        </p:nvSpPr>
        <p:spPr bwMode="auto">
          <a:xfrm>
            <a:off x="3056797" y="4501661"/>
            <a:ext cx="457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9C75D5-6E7B-0F4C-A8F1-D86111265FCB}"/>
              </a:ext>
            </a:extLst>
          </p:cNvPr>
          <p:cNvSpPr/>
          <p:nvPr/>
        </p:nvSpPr>
        <p:spPr bwMode="auto">
          <a:xfrm>
            <a:off x="2540247" y="4504592"/>
            <a:ext cx="457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148FF1-1041-E84D-957C-56C38E2604CA}"/>
              </a:ext>
            </a:extLst>
          </p:cNvPr>
          <p:cNvCxnSpPr>
            <a:cxnSpLocks/>
          </p:cNvCxnSpPr>
          <p:nvPr/>
        </p:nvCxnSpPr>
        <p:spPr bwMode="auto">
          <a:xfrm>
            <a:off x="1831731" y="4495800"/>
            <a:ext cx="0" cy="533400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2">
            <a:extLst>
              <a:ext uri="{FF2B5EF4-FFF2-40B4-BE49-F238E27FC236}">
                <a16:creationId xmlns:a16="http://schemas.microsoft.com/office/drawing/2014/main" id="{0A58F989-AB1D-6744-B8D2-A5295E8A1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105399"/>
            <a:ext cx="2743199" cy="1219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kern="0" dirty="0"/>
              <a:t>Disk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926D13-C140-FD45-A8F9-51C088AF0E50}"/>
              </a:ext>
            </a:extLst>
          </p:cNvPr>
          <p:cNvCxnSpPr>
            <a:cxnSpLocks/>
          </p:cNvCxnSpPr>
          <p:nvPr/>
        </p:nvCxnSpPr>
        <p:spPr bwMode="auto">
          <a:xfrm>
            <a:off x="3657600" y="4961792"/>
            <a:ext cx="1828800" cy="524608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2">
            <a:extLst>
              <a:ext uri="{FF2B5EF4-FFF2-40B4-BE49-F238E27FC236}">
                <a16:creationId xmlns:a16="http://schemas.microsoft.com/office/drawing/2014/main" id="{AAC8CFE4-E0AB-F942-B988-CA4F38BA6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971800"/>
            <a:ext cx="2743199" cy="1219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kern="0" dirty="0"/>
              <a:t>File system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A5FC73-0D1A-704C-9F18-5AE17732B927}"/>
              </a:ext>
            </a:extLst>
          </p:cNvPr>
          <p:cNvCxnSpPr>
            <a:cxnSpLocks/>
          </p:cNvCxnSpPr>
          <p:nvPr/>
        </p:nvCxnSpPr>
        <p:spPr bwMode="auto">
          <a:xfrm>
            <a:off x="7010399" y="4262864"/>
            <a:ext cx="0" cy="695997"/>
          </a:xfrm>
          <a:prstGeom prst="straightConnector1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BAEC07-3840-8447-87C9-E1DD76A6CCF1}"/>
              </a:ext>
            </a:extLst>
          </p:cNvPr>
          <p:cNvSpPr txBox="1"/>
          <p:nvPr/>
        </p:nvSpPr>
        <p:spPr>
          <a:xfrm>
            <a:off x="4956763" y="4390292"/>
            <a:ext cx="204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Trigger recovery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2BB39F-1D17-2943-80AF-C987D5C52E3E}"/>
              </a:ext>
            </a:extLst>
          </p:cNvPr>
          <p:cNvSpPr/>
          <p:nvPr/>
        </p:nvSpPr>
        <p:spPr bwMode="auto">
          <a:xfrm>
            <a:off x="4570412" y="5429190"/>
            <a:ext cx="457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C235FE-3C26-DD45-B365-4272E7595F2B}"/>
              </a:ext>
            </a:extLst>
          </p:cNvPr>
          <p:cNvSpPr/>
          <p:nvPr/>
        </p:nvSpPr>
        <p:spPr bwMode="auto">
          <a:xfrm>
            <a:off x="3952381" y="5257798"/>
            <a:ext cx="45720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60B4D507-6FD9-DD4F-94D9-0D59D1714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415" y="2112400"/>
            <a:ext cx="2441215" cy="51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kern="0" dirty="0"/>
              <a:t>f1=(empty) , f2=q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5A35B3-962C-4142-BE5C-589028CDDCAC}"/>
              </a:ext>
            </a:extLst>
          </p:cNvPr>
          <p:cNvSpPr txBox="1"/>
          <p:nvPr/>
        </p:nvSpPr>
        <p:spPr>
          <a:xfrm>
            <a:off x="5864472" y="2507999"/>
            <a:ext cx="3014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No atomicity, no ordering</a:t>
            </a:r>
          </a:p>
        </p:txBody>
      </p:sp>
    </p:spTree>
    <p:extLst>
      <p:ext uri="{BB962C8B-B14F-4D97-AF65-F5344CB8AC3E}">
        <p14:creationId xmlns:p14="http://schemas.microsoft.com/office/powerpoint/2010/main" val="214953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</p:bld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8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141552</TotalTime>
  <Words>576</Words>
  <Application>Microsoft Macintosh PowerPoint</Application>
  <PresentationFormat>On-screen Show (4:3)</PresentationFormat>
  <Paragraphs>150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Gill Sans MT</vt:lpstr>
      <vt:lpstr>Lucida Sans Unicode</vt:lpstr>
      <vt:lpstr>Times New Roman</vt:lpstr>
      <vt:lpstr>1_Default Design</vt:lpstr>
      <vt:lpstr>18_Default Design</vt:lpstr>
      <vt:lpstr>PowerPoint Presentation</vt:lpstr>
      <vt:lpstr>Crash Consistency</vt:lpstr>
      <vt:lpstr>Application crash consistency</vt:lpstr>
      <vt:lpstr>File system consistency</vt:lpstr>
      <vt:lpstr>How to test file system consistency?</vt:lpstr>
      <vt:lpstr>Other examples</vt:lpstr>
      <vt:lpstr>Bob: Block Order Breaker</vt:lpstr>
      <vt:lpstr>Bob: Block Order Breaker</vt:lpstr>
      <vt:lpstr>Bob: Block Order Breaker</vt:lpstr>
      <vt:lpstr>PowerPoint Presentation</vt:lpstr>
      <vt:lpstr>A simple transaction system</vt:lpstr>
      <vt:lpstr>Writing crash consistent application</vt:lpstr>
      <vt:lpstr>Alice: application-level intelligent crash explorer</vt:lpstr>
      <vt:lpstr>Generating program trace</vt:lpstr>
      <vt:lpstr>Uncover applications’ assumptions</vt:lpstr>
      <vt:lpstr>Vulnerabilities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Danyang Zhuo, Ph.D.</cp:lastModifiedBy>
  <cp:revision>6512</cp:revision>
  <cp:lastPrinted>2019-09-06T14:37:54Z</cp:lastPrinted>
  <dcterms:created xsi:type="dcterms:W3CDTF">2011-04-11T18:52:21Z</dcterms:created>
  <dcterms:modified xsi:type="dcterms:W3CDTF">2020-11-02T02:35:25Z</dcterms:modified>
  <cp:category/>
</cp:coreProperties>
</file>